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4" r:id="rId4"/>
    <p:sldId id="259" r:id="rId5"/>
    <p:sldId id="267" r:id="rId6"/>
    <p:sldId id="265" r:id="rId7"/>
    <p:sldId id="266" r:id="rId8"/>
    <p:sldId id="262"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34" autoAdjust="0"/>
    <p:restoredTop sz="81896" autoAdjust="0"/>
  </p:normalViewPr>
  <p:slideViewPr>
    <p:cSldViewPr snapToGrid="0">
      <p:cViewPr varScale="1">
        <p:scale>
          <a:sx n="72" d="100"/>
          <a:sy n="72" d="100"/>
        </p:scale>
        <p:origin x="13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9600F-AD24-4A14-B8B4-A2823C4A548D}" type="datetimeFigureOut">
              <a:rPr kumimoji="1" lang="ja-JP" altLang="en-US" smtClean="0"/>
              <a:t>2017/1/31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9215B-7B04-4A9E-9AC2-62A29D898257}" type="slidenum">
              <a:rPr kumimoji="1" lang="ja-JP" altLang="en-US" smtClean="0"/>
              <a:t>‹#›</a:t>
            </a:fld>
            <a:endParaRPr kumimoji="1" lang="ja-JP" altLang="en-US"/>
          </a:p>
        </p:txBody>
      </p:sp>
    </p:spTree>
    <p:extLst>
      <p:ext uri="{BB962C8B-B14F-4D97-AF65-F5344CB8AC3E}">
        <p14:creationId xmlns:p14="http://schemas.microsoft.com/office/powerpoint/2010/main" val="15044530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横浜アリーナでヨコアリくんとか</a:t>
            </a:r>
            <a:r>
              <a:rPr kumimoji="1" lang="ja-JP" altLang="en-US" dirty="0" err="1" smtClean="0"/>
              <a:t>くれんぼを</a:t>
            </a:r>
            <a:r>
              <a:rPr kumimoji="1" lang="ja-JP" altLang="en-US" dirty="0" smtClean="0"/>
              <a:t>して探すゲームです。モチーフになった作品は皆さんも一度は遊んだことはあると思います「ウォーリーを探せ」です。このようなゲームで遊んだ時にこんな経験はなかったでしょうか？家族で遊んだ時、どっちが先に見つけるかで競争したり、見つけたときに思わず「見つけたー！！」と言ったりしたでしょうそれを今作でも再現できるように制作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2</a:t>
            </a:fld>
            <a:endParaRPr kumimoji="1" lang="ja-JP" altLang="en-US"/>
          </a:p>
        </p:txBody>
      </p:sp>
    </p:spTree>
    <p:extLst>
      <p:ext uri="{BB962C8B-B14F-4D97-AF65-F5344CB8AC3E}">
        <p14:creationId xmlns:p14="http://schemas.microsoft.com/office/powerpoint/2010/main" val="116722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では、実際のゲーム画面はこのようになっております。</a:t>
            </a:r>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3</a:t>
            </a:fld>
            <a:endParaRPr kumimoji="1" lang="ja-JP" altLang="en-US"/>
          </a:p>
        </p:txBody>
      </p:sp>
    </p:spTree>
    <p:extLst>
      <p:ext uri="{BB962C8B-B14F-4D97-AF65-F5344CB8AC3E}">
        <p14:creationId xmlns:p14="http://schemas.microsoft.com/office/powerpoint/2010/main" val="2662694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子供でもすぐに遊べるゲームで複雑な操作なくマウスの移動とクリックのみの操作となり、</a:t>
            </a:r>
          </a:p>
          <a:p>
            <a:r>
              <a:rPr kumimoji="1" lang="ja-JP" altLang="en-US" dirty="0" smtClean="0"/>
              <a:t>親子や友達と一緒に決められたヨコアリくんを探す遊びで</a:t>
            </a:r>
            <a:endParaRPr kumimoji="1" lang="en-US" altLang="ja-JP" dirty="0" smtClean="0"/>
          </a:p>
          <a:p>
            <a:r>
              <a:rPr kumimoji="1" lang="ja-JP" altLang="en-US" dirty="0" smtClean="0"/>
              <a:t>難易度設計も１人で探すこともできますが、今回は複数人で楽しむことがメインなので、</a:t>
            </a:r>
            <a:endParaRPr kumimoji="1" lang="en-US" altLang="ja-JP" dirty="0" smtClean="0"/>
          </a:p>
          <a:p>
            <a:r>
              <a:rPr kumimoji="1" lang="ja-JP" altLang="en-US" dirty="0" smtClean="0"/>
              <a:t>決めれたヨコアリくんの場所はヨコアリくんの分身の中に紛れ込んでいて、</a:t>
            </a:r>
            <a:endParaRPr kumimoji="1" lang="en-US" altLang="ja-JP" dirty="0" smtClean="0"/>
          </a:p>
          <a:p>
            <a:r>
              <a:rPr kumimoji="1" lang="ja-JP" altLang="en-US" dirty="0" smtClean="0"/>
              <a:t>よく探さないと見つからないようになっています。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4</a:t>
            </a:fld>
            <a:endParaRPr kumimoji="1" lang="ja-JP" altLang="en-US"/>
          </a:p>
        </p:txBody>
      </p:sp>
    </p:spTree>
    <p:extLst>
      <p:ext uri="{BB962C8B-B14F-4D97-AF65-F5344CB8AC3E}">
        <p14:creationId xmlns:p14="http://schemas.microsoft.com/office/powerpoint/2010/main" val="31078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アドベンチャーゲームのようにセリフを表示し、</a:t>
            </a:r>
            <a:endParaRPr kumimoji="1" lang="en-US" altLang="ja-JP" dirty="0" smtClean="0"/>
          </a:p>
          <a:p>
            <a:r>
              <a:rPr kumimoji="1" lang="ja-JP" altLang="en-US" dirty="0" smtClean="0"/>
              <a:t>セリフにはヨコアリくんの</a:t>
            </a:r>
            <a:r>
              <a:rPr kumimoji="1" lang="en-US" altLang="ja-JP" dirty="0" smtClean="0"/>
              <a:t>SNS</a:t>
            </a:r>
            <a:r>
              <a:rPr kumimoji="1" lang="ja-JP" altLang="en-US" dirty="0" err="1" smtClean="0"/>
              <a:t>での</a:t>
            </a:r>
            <a:r>
              <a:rPr kumimoji="1" lang="ja-JP" altLang="en-US" dirty="0" smtClean="0"/>
              <a:t>実際の喋り方や口調を再現しています。</a:t>
            </a:r>
            <a:endParaRPr kumimoji="1" lang="en-US" altLang="ja-JP" dirty="0" smtClean="0"/>
          </a:p>
          <a:p>
            <a:r>
              <a:rPr kumimoji="1" lang="ja-JP" altLang="en-US" dirty="0" smtClean="0"/>
              <a:t>ヨコアリくんは所々上から目線です。</a:t>
            </a:r>
            <a:endParaRPr kumimoji="1" lang="en-US" altLang="ja-JP" dirty="0" smtClean="0"/>
          </a:p>
          <a:p>
            <a:r>
              <a:rPr kumimoji="1" lang="ja-JP" altLang="en-US" dirty="0" smtClean="0"/>
              <a:t>子供が自ら読めるようにし、さらに親御さんが読み聞かせできるように漢字を使用していません。</a:t>
            </a:r>
            <a:endParaRPr kumimoji="1" lang="en-US" altLang="ja-JP" dirty="0" smtClean="0"/>
          </a:p>
          <a:p>
            <a:endParaRPr kumimoji="1" lang="ja-JP" altLang="en-US" dirty="0" smtClean="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5</a:t>
            </a:fld>
            <a:endParaRPr kumimoji="1" lang="ja-JP" altLang="en-US"/>
          </a:p>
        </p:txBody>
      </p:sp>
    </p:spTree>
    <p:extLst>
      <p:ext uri="{BB962C8B-B14F-4D97-AF65-F5344CB8AC3E}">
        <p14:creationId xmlns:p14="http://schemas.microsoft.com/office/powerpoint/2010/main" val="2358390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ターゲット通り親子連れが遊びに来ていて、</a:t>
            </a:r>
            <a:endParaRPr kumimoji="1" lang="en-US" altLang="ja-JP" dirty="0" smtClean="0"/>
          </a:p>
          <a:p>
            <a:r>
              <a:rPr kumimoji="1" lang="ja-JP" altLang="en-US" dirty="0" smtClean="0"/>
              <a:t>協力プレイする親子もいれば競争して探すという親子がおりました。</a:t>
            </a:r>
            <a:endParaRPr kumimoji="1" lang="en-US" altLang="ja-JP" dirty="0" smtClean="0"/>
          </a:p>
          <a:p>
            <a:r>
              <a:rPr kumimoji="1" lang="ja-JP" altLang="en-US" dirty="0" smtClean="0"/>
              <a:t>妖怪ウォッチのイベント後に来てくれる方やイベント前に来てくれる方がいました。</a:t>
            </a:r>
            <a:endParaRPr kumimoji="1" lang="en-US" altLang="ja-JP" dirty="0" smtClean="0"/>
          </a:p>
          <a:p>
            <a:r>
              <a:rPr kumimoji="1" lang="ja-JP" altLang="en-US" dirty="0" smtClean="0"/>
              <a:t>イベント後は特にお客様の列ができるほどにぎわいました。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6</a:t>
            </a:fld>
            <a:endParaRPr kumimoji="1" lang="ja-JP" altLang="en-US"/>
          </a:p>
        </p:txBody>
      </p:sp>
    </p:spTree>
    <p:extLst>
      <p:ext uri="{BB962C8B-B14F-4D97-AF65-F5344CB8AC3E}">
        <p14:creationId xmlns:p14="http://schemas.microsoft.com/office/powerpoint/2010/main" val="1030269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自分達の思っていたターゲットの年齢が</a:t>
            </a:r>
            <a:r>
              <a:rPr kumimoji="1" lang="ja-JP" altLang="en-US" dirty="0" err="1" smtClean="0"/>
              <a:t>を</a:t>
            </a:r>
            <a:r>
              <a:rPr kumimoji="1" lang="ja-JP" altLang="en-US" dirty="0" smtClean="0"/>
              <a:t>した回ってしまい、</a:t>
            </a:r>
          </a:p>
          <a:p>
            <a:r>
              <a:rPr kumimoji="1" lang="ja-JP" altLang="en-US" dirty="0" smtClean="0"/>
              <a:t>マウスの操作がしづらいという子も中にはいたので、</a:t>
            </a:r>
          </a:p>
          <a:p>
            <a:r>
              <a:rPr kumimoji="1" lang="ja-JP" altLang="en-US" dirty="0" smtClean="0"/>
              <a:t>タッチできるようにするなどの変更を今後加えたいと思います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7</a:t>
            </a:fld>
            <a:endParaRPr kumimoji="1" lang="ja-JP" altLang="en-US"/>
          </a:p>
        </p:txBody>
      </p:sp>
    </p:spTree>
    <p:extLst>
      <p:ext uri="{BB962C8B-B14F-4D97-AF65-F5344CB8AC3E}">
        <p14:creationId xmlns:p14="http://schemas.microsoft.com/office/powerpoint/2010/main" val="3018267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　リフレクションで出た改善点をゲームに取り入れ</a:t>
            </a:r>
            <a:endParaRPr kumimoji="1" lang="en-US" altLang="ja-JP" dirty="0" smtClean="0"/>
          </a:p>
          <a:p>
            <a:r>
              <a:rPr kumimoji="1" lang="ja-JP" altLang="en-US" smtClean="0"/>
              <a:t>タッチ操作のできるようにしたいです。</a:t>
            </a:r>
            <a:endParaRPr kumimoji="1" lang="en-US" altLang="ja-JP" smtClean="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8</a:t>
            </a:fld>
            <a:endParaRPr kumimoji="1" lang="ja-JP" altLang="en-US"/>
          </a:p>
        </p:txBody>
      </p:sp>
    </p:spTree>
    <p:extLst>
      <p:ext uri="{BB962C8B-B14F-4D97-AF65-F5344CB8AC3E}">
        <p14:creationId xmlns:p14="http://schemas.microsoft.com/office/powerpoint/2010/main" val="1406778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71592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584704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38211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61" y="0"/>
            <a:ext cx="12192000" cy="6872400"/>
          </a:xfrm>
          <a:prstGeom prst="rect">
            <a:avLst/>
          </a:prstGeom>
        </p:spPr>
      </p:pic>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200961" cy="6872400"/>
          </a:xfrm>
          <a:prstGeom prst="rect">
            <a:avLst/>
          </a:prstGeom>
        </p:spPr>
      </p:pic>
    </p:spTree>
    <p:extLst>
      <p:ext uri="{BB962C8B-B14F-4D97-AF65-F5344CB8AC3E}">
        <p14:creationId xmlns:p14="http://schemas.microsoft.com/office/powerpoint/2010/main" val="3029392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289634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914439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387599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3124844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663004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2448802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391063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275870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72400"/>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00961" cy="6872400"/>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3095" y="1763262"/>
            <a:ext cx="8212024" cy="1109568"/>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5503" y="2562742"/>
            <a:ext cx="8212024" cy="1109568"/>
          </a:xfrm>
          <a:prstGeom prst="rect">
            <a:avLst/>
          </a:prstGeom>
        </p:spPr>
      </p:pic>
      <p:sp>
        <p:nvSpPr>
          <p:cNvPr id="9" name="テキスト ボックス 8"/>
          <p:cNvSpPr txBox="1"/>
          <p:nvPr/>
        </p:nvSpPr>
        <p:spPr>
          <a:xfrm>
            <a:off x="4672882" y="4057376"/>
            <a:ext cx="3164793" cy="830997"/>
          </a:xfrm>
          <a:prstGeom prst="rect">
            <a:avLst/>
          </a:prstGeom>
          <a:noFill/>
        </p:spPr>
        <p:txBody>
          <a:bodyPr wrap="square" rtlCol="0">
            <a:spAutoFit/>
          </a:bodyPr>
          <a:lstStyle/>
          <a:p>
            <a:r>
              <a:rPr lang="en-US" altLang="ja-JP" sz="4800" dirty="0" smtClean="0">
                <a:ln w="38100">
                  <a:solidFill>
                    <a:schemeClr val="bg1"/>
                  </a:solidFill>
                </a:ln>
                <a:solidFill>
                  <a:schemeClr val="accent1">
                    <a:lumMod val="75000"/>
                  </a:schemeClr>
                </a:solidFill>
                <a:latin typeface="ふんわりラウンド" panose="02000700000000000000" pitchFamily="50" charset="-128"/>
                <a:ea typeface="ふんわりラウンド" panose="02000700000000000000" pitchFamily="50" charset="-128"/>
              </a:rPr>
              <a:t>F</a:t>
            </a:r>
            <a:r>
              <a:rPr lang="ja-JP" altLang="en-US" sz="4800" dirty="0" smtClean="0">
                <a:ln w="38100">
                  <a:solidFill>
                    <a:schemeClr val="bg1"/>
                  </a:solidFill>
                </a:ln>
                <a:solidFill>
                  <a:schemeClr val="accent1">
                    <a:lumMod val="75000"/>
                  </a:schemeClr>
                </a:solidFill>
                <a:latin typeface="ふんわりラウンド" panose="02000700000000000000" pitchFamily="50" charset="-128"/>
                <a:ea typeface="ふんわりラウンド" panose="02000700000000000000" pitchFamily="50" charset="-128"/>
              </a:rPr>
              <a:t>チーム</a:t>
            </a:r>
            <a:endParaRPr kumimoji="1" lang="ja-JP" altLang="en-US" sz="4800" dirty="0">
              <a:ln w="38100">
                <a:solidFill>
                  <a:schemeClr val="bg1"/>
                </a:solidFill>
              </a:ln>
              <a:solidFill>
                <a:schemeClr val="accent1">
                  <a:lumMod val="75000"/>
                </a:schemeClr>
              </a:solidFill>
              <a:latin typeface="ふんわりラウンド" panose="02000700000000000000" pitchFamily="50" charset="-128"/>
              <a:ea typeface="ふんわりラウンド" panose="02000700000000000000" pitchFamily="50" charset="-128"/>
            </a:endParaRPr>
          </a:p>
        </p:txBody>
      </p:sp>
    </p:spTree>
    <p:extLst>
      <p:ext uri="{BB962C8B-B14F-4D97-AF65-F5344CB8AC3E}">
        <p14:creationId xmlns:p14="http://schemas.microsoft.com/office/powerpoint/2010/main" val="242469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3284" y="397092"/>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 name="タイトル 2"/>
          <p:cNvSpPr>
            <a:spLocks noGrp="1"/>
          </p:cNvSpPr>
          <p:nvPr>
            <p:ph type="title"/>
          </p:nvPr>
        </p:nvSpPr>
        <p:spPr>
          <a:xfrm>
            <a:off x="1431890" y="1094053"/>
            <a:ext cx="10515600" cy="1325563"/>
          </a:xfrm>
        </p:spPr>
        <p:txBody>
          <a:bodyPr/>
          <a:lstStyle/>
          <a:p>
            <a:r>
              <a:rPr kumimoji="1" lang="ja-JP" altLang="en-US" b="1" dirty="0" smtClean="0">
                <a:latin typeface="HGS創英角ﾎﾟｯﾌﾟ体" panose="040B0A00000000000000" pitchFamily="50" charset="-128"/>
                <a:ea typeface="HGS創英角ﾎﾟｯﾌﾟ体" panose="040B0A00000000000000" pitchFamily="50" charset="-128"/>
              </a:rPr>
              <a:t>ゲーム</a:t>
            </a:r>
            <a:r>
              <a:rPr lang="ja-JP" altLang="en-US" b="1" dirty="0">
                <a:latin typeface="HGS創英角ﾎﾟｯﾌﾟ体" panose="040B0A00000000000000" pitchFamily="50" charset="-128"/>
                <a:ea typeface="HGS創英角ﾎﾟｯﾌﾟ体" panose="040B0A00000000000000" pitchFamily="50" charset="-128"/>
              </a:rPr>
              <a:t>紹介</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テキスト ボックス 5"/>
          <p:cNvSpPr txBox="1"/>
          <p:nvPr/>
        </p:nvSpPr>
        <p:spPr>
          <a:xfrm>
            <a:off x="2085328" y="2152527"/>
            <a:ext cx="8119068" cy="1077218"/>
          </a:xfrm>
          <a:prstGeom prst="rect">
            <a:avLst/>
          </a:prstGeom>
          <a:noFill/>
        </p:spPr>
        <p:txBody>
          <a:bodyPr wrap="square" rtlCol="0">
            <a:spAutoFit/>
          </a:bodyPr>
          <a:lstStyle/>
          <a:p>
            <a:r>
              <a:rPr kumimoji="1" lang="ja-JP" altLang="en-US" sz="3200" dirty="0" smtClean="0">
                <a:latin typeface="HGS創英角ﾎﾟｯﾌﾟ体" panose="040B0A00000000000000" pitchFamily="50" charset="-128"/>
                <a:ea typeface="HGS創英角ﾎﾟｯﾌﾟ体" panose="040B0A00000000000000" pitchFamily="50" charset="-128"/>
              </a:rPr>
              <a:t>ヨコアリくんを</a:t>
            </a:r>
            <a:r>
              <a:rPr lang="ja-JP" altLang="en-US" sz="3200" dirty="0" smtClean="0">
                <a:latin typeface="HGS創英角ﾎﾟｯﾌﾟ体" panose="040B0A00000000000000" pitchFamily="50" charset="-128"/>
                <a:ea typeface="HGS創英角ﾎﾟｯﾌﾟ体" panose="040B0A00000000000000" pitchFamily="50" charset="-128"/>
              </a:rPr>
              <a:t>さ</a:t>
            </a:r>
            <a:r>
              <a:rPr lang="ja-JP" altLang="en-US" sz="3200" dirty="0">
                <a:latin typeface="HGS創英角ﾎﾟｯﾌﾟ体" panose="040B0A00000000000000" pitchFamily="50" charset="-128"/>
                <a:ea typeface="HGS創英角ﾎﾟｯﾌﾟ体" panose="040B0A00000000000000" pitchFamily="50" charset="-128"/>
              </a:rPr>
              <a:t>が</a:t>
            </a:r>
            <a:r>
              <a:rPr kumimoji="1" lang="ja-JP" altLang="en-US" sz="3200" dirty="0" smtClean="0">
                <a:latin typeface="HGS創英角ﾎﾟｯﾌﾟ体" panose="040B0A00000000000000" pitchFamily="50" charset="-128"/>
                <a:ea typeface="HGS創英角ﾎﾟｯﾌﾟ体" panose="040B0A00000000000000" pitchFamily="50" charset="-128"/>
              </a:rPr>
              <a:t>すゲームです！</a:t>
            </a:r>
            <a:endParaRPr kumimoji="1" lang="en-US" altLang="ja-JP" sz="3200" dirty="0" smtClean="0">
              <a:latin typeface="HGS創英角ﾎﾟｯﾌﾟ体" panose="040B0A00000000000000" pitchFamily="50" charset="-128"/>
              <a:ea typeface="HGS創英角ﾎﾟｯﾌﾟ体" panose="040B0A00000000000000" pitchFamily="50" charset="-128"/>
            </a:endParaRPr>
          </a:p>
          <a:p>
            <a:r>
              <a:rPr lang="ja-JP" altLang="en-US" sz="3200" dirty="0">
                <a:latin typeface="HGS創英角ﾎﾟｯﾌﾟ体" panose="040B0A00000000000000" pitchFamily="50" charset="-128"/>
                <a:ea typeface="HGS創英角ﾎﾟｯﾌﾟ体" panose="040B0A00000000000000" pitchFamily="50" charset="-128"/>
              </a:rPr>
              <a:t>　</a:t>
            </a:r>
            <a:r>
              <a:rPr lang="ja-JP" altLang="en-US" sz="3200" dirty="0" smtClean="0">
                <a:latin typeface="HGS創英角ﾎﾟｯﾌﾟ体" panose="040B0A00000000000000" pitchFamily="50" charset="-128"/>
                <a:ea typeface="HGS創英角ﾎﾟｯﾌﾟ体" panose="040B0A00000000000000" pitchFamily="50" charset="-128"/>
              </a:rPr>
              <a:t>モチーフは「ウォーリーをさがせ」です</a:t>
            </a:r>
            <a:endParaRPr lang="en-US" altLang="ja-JP" sz="3200" dirty="0" smtClean="0">
              <a:latin typeface="HGS創英角ﾎﾟｯﾌﾟ体" panose="040B0A00000000000000" pitchFamily="50" charset="-128"/>
              <a:ea typeface="HGS創英角ﾎﾟｯﾌﾟ体" panose="040B0A00000000000000" pitchFamily="50" charset="-128"/>
            </a:endParaRPr>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2462" y="3611378"/>
            <a:ext cx="2889283" cy="1797448"/>
          </a:xfrm>
          <a:prstGeom prst="rect">
            <a:avLst/>
          </a:prstGeom>
        </p:spPr>
      </p:pic>
      <p:pic>
        <p:nvPicPr>
          <p:cNvPr id="5" name="図 4"/>
          <p:cNvPicPr>
            <a:picLocks noChangeAspect="1"/>
          </p:cNvPicPr>
          <p:nvPr/>
        </p:nvPicPr>
        <p:blipFill rotWithShape="1">
          <a:blip r:embed="rId4">
            <a:extLst>
              <a:ext uri="{28A0092B-C50C-407E-A947-70E740481C1C}">
                <a14:useLocalDpi xmlns:a14="http://schemas.microsoft.com/office/drawing/2010/main" val="0"/>
              </a:ext>
            </a:extLst>
          </a:blip>
          <a:srcRect t="8672"/>
          <a:stretch/>
        </p:blipFill>
        <p:spPr>
          <a:xfrm>
            <a:off x="2257435" y="3611378"/>
            <a:ext cx="2810877" cy="1678197"/>
          </a:xfrm>
          <a:prstGeom prst="rect">
            <a:avLst/>
          </a:prstGeom>
          <a:solidFill>
            <a:srgbClr val="FFFFFF">
              <a:shade val="85000"/>
            </a:srgbClr>
          </a:solidFill>
          <a:ln w="98425" cap="rnd">
            <a:solidFill>
              <a:srgbClr val="FFFFFF"/>
            </a:solidFill>
          </a:ln>
          <a:effectLst/>
          <a:scene3d>
            <a:camera prst="orthographicFront"/>
            <a:lightRig rig="twoPt" dir="t">
              <a:rot lat="0" lon="0" rev="7800000"/>
            </a:lightRig>
          </a:scene3d>
          <a:sp3d contourW="6350">
            <a:bevelT w="50800" h="16510"/>
            <a:contourClr>
              <a:srgbClr val="C0C0C0"/>
            </a:contourClr>
          </a:sp3d>
        </p:spPr>
      </p:pic>
      <p:sp>
        <p:nvSpPr>
          <p:cNvPr id="13" name="右矢印 12"/>
          <p:cNvSpPr/>
          <p:nvPr/>
        </p:nvSpPr>
        <p:spPr>
          <a:xfrm>
            <a:off x="5466735" y="4029739"/>
            <a:ext cx="1210512" cy="96781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34360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91386" y="276220"/>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151819" y="747657"/>
            <a:ext cx="10515600" cy="1325563"/>
          </a:xfrm>
        </p:spPr>
        <p:txBody>
          <a:bodyPr/>
          <a:lstStyle/>
          <a:p>
            <a:r>
              <a:rPr kumimoji="1" lang="ja-JP" altLang="en-US" b="1" dirty="0" smtClean="0">
                <a:latin typeface="HGS創英角ﾎﾟｯﾌﾟ体" panose="040B0A00000000000000" pitchFamily="50" charset="-128"/>
                <a:ea typeface="HGS創英角ﾎﾟｯﾌﾟ体" panose="040B0A00000000000000" pitchFamily="50" charset="-128"/>
              </a:rPr>
              <a:t>ゲーム</a:t>
            </a:r>
            <a:r>
              <a:rPr lang="ja-JP" altLang="en-US" b="1" dirty="0" smtClean="0">
                <a:latin typeface="HGS創英角ﾎﾟｯﾌﾟ体" panose="040B0A00000000000000" pitchFamily="50" charset="-128"/>
                <a:ea typeface="HGS創英角ﾎﾟｯﾌﾟ体" panose="040B0A00000000000000" pitchFamily="50" charset="-128"/>
              </a:rPr>
              <a:t>紹介</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1941188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84469" y="259631"/>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512026" y="1019803"/>
            <a:ext cx="10515600" cy="1325563"/>
          </a:xfrm>
        </p:spPr>
        <p:txBody>
          <a:bodyPr/>
          <a:lstStyle/>
          <a:p>
            <a:r>
              <a:rPr lang="ja-JP" altLang="en-US" b="1" dirty="0">
                <a:latin typeface="HGS創英角ﾎﾟｯﾌﾟ体" panose="040B0A00000000000000" pitchFamily="50" charset="-128"/>
                <a:ea typeface="HGS創英角ﾎﾟｯﾌﾟ体" panose="040B0A00000000000000" pitchFamily="50" charset="-128"/>
              </a:rPr>
              <a:t>工夫</a:t>
            </a:r>
            <a:r>
              <a:rPr lang="ja-JP" altLang="en-US" b="1" dirty="0" smtClean="0">
                <a:latin typeface="HGS創英角ﾎﾟｯﾌﾟ体" panose="040B0A00000000000000" pitchFamily="50" charset="-128"/>
                <a:ea typeface="HGS創英角ﾎﾟｯﾌﾟ体" panose="040B0A00000000000000" pitchFamily="50" charset="-128"/>
              </a:rPr>
              <a:t>した点</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テキスト ボックス 5"/>
          <p:cNvSpPr txBox="1"/>
          <p:nvPr/>
        </p:nvSpPr>
        <p:spPr>
          <a:xfrm>
            <a:off x="1965981" y="2275679"/>
            <a:ext cx="8846774" cy="1569660"/>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子供にわかるようなシンプルな操作性</a:t>
            </a:r>
            <a:endParaRPr lang="en-US" altLang="ja-JP" sz="3200" dirty="0" smtClean="0">
              <a:latin typeface="HGS創英角ﾎﾟｯﾌﾟ体" panose="040B0A00000000000000" pitchFamily="50" charset="-128"/>
              <a:ea typeface="HGS創英角ﾎﾟｯﾌﾟ体" panose="040B0A00000000000000" pitchFamily="50" charset="-128"/>
            </a:endParaRPr>
          </a:p>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大人も一緒に探せるようなむずかしさ</a:t>
            </a:r>
            <a:endParaRPr lang="en-US" altLang="ja-JP" sz="3200" dirty="0" smtClean="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2180150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84469" y="259631"/>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512026" y="1019803"/>
            <a:ext cx="10515600" cy="1325563"/>
          </a:xfrm>
        </p:spPr>
        <p:txBody>
          <a:bodyPr/>
          <a:lstStyle/>
          <a:p>
            <a:r>
              <a:rPr lang="ja-JP" altLang="en-US" b="1" dirty="0">
                <a:latin typeface="HGS創英角ﾎﾟｯﾌﾟ体" panose="040B0A00000000000000" pitchFamily="50" charset="-128"/>
                <a:ea typeface="HGS創英角ﾎﾟｯﾌﾟ体" panose="040B0A00000000000000" pitchFamily="50" charset="-128"/>
              </a:rPr>
              <a:t>工夫</a:t>
            </a:r>
            <a:r>
              <a:rPr lang="ja-JP" altLang="en-US" b="1" dirty="0" smtClean="0">
                <a:latin typeface="HGS創英角ﾎﾟｯﾌﾟ体" panose="040B0A00000000000000" pitchFamily="50" charset="-128"/>
                <a:ea typeface="HGS創英角ﾎﾟｯﾌﾟ体" panose="040B0A00000000000000" pitchFamily="50" charset="-128"/>
              </a:rPr>
              <a:t>した点</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テキスト ボックス 5"/>
          <p:cNvSpPr txBox="1"/>
          <p:nvPr/>
        </p:nvSpPr>
        <p:spPr>
          <a:xfrm>
            <a:off x="1934083" y="2098489"/>
            <a:ext cx="8846774" cy="1569660"/>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ノベルを挟みキャラクターを</a:t>
            </a:r>
            <a:r>
              <a:rPr lang="ja-JP" altLang="en-US" sz="3200" dirty="0">
                <a:latin typeface="HGS創英角ﾎﾟｯﾌﾟ体" panose="040B0A00000000000000" pitchFamily="50" charset="-128"/>
                <a:ea typeface="HGS創英角ﾎﾟｯﾌﾟ体" panose="040B0A00000000000000" pitchFamily="50" charset="-128"/>
              </a:rPr>
              <a:t>イメージ</a:t>
            </a:r>
            <a:endParaRPr lang="en-US" altLang="ja-JP" sz="3200" dirty="0" smtClean="0">
              <a:latin typeface="HGS創英角ﾎﾟｯﾌﾟ体" panose="040B0A00000000000000" pitchFamily="50" charset="-128"/>
              <a:ea typeface="HGS創英角ﾎﾟｯﾌﾟ体" panose="040B0A00000000000000" pitchFamily="50" charset="-128"/>
            </a:endParaRPr>
          </a:p>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子供も読めるように漢字なし</a:t>
            </a:r>
            <a:endParaRPr lang="en-US" altLang="ja-JP" sz="3200" dirty="0" smtClean="0">
              <a:latin typeface="HGS創英角ﾎﾟｯﾌﾟ体" panose="040B0A00000000000000" pitchFamily="50" charset="-128"/>
              <a:ea typeface="HGS創英角ﾎﾟｯﾌﾟ体" panose="040B0A00000000000000" pitchFamily="50" charset="-128"/>
            </a:endParaRPr>
          </a:p>
        </p:txBody>
      </p:sp>
      <p:pic>
        <p:nvPicPr>
          <p:cNvPr id="7" name="図 6"/>
          <p:cNvPicPr>
            <a:picLocks noChangeAspect="1"/>
          </p:cNvPicPr>
          <p:nvPr/>
        </p:nvPicPr>
        <p:blipFill rotWithShape="1">
          <a:blip r:embed="rId3" cstate="print">
            <a:extLst>
              <a:ext uri="{28A0092B-C50C-407E-A947-70E740481C1C}">
                <a14:useLocalDpi xmlns:a14="http://schemas.microsoft.com/office/drawing/2010/main" val="0"/>
              </a:ext>
            </a:extLst>
          </a:blip>
          <a:srcRect t="2819" r="2114"/>
          <a:stretch/>
        </p:blipFill>
        <p:spPr>
          <a:xfrm>
            <a:off x="1934083" y="3761955"/>
            <a:ext cx="3901211" cy="2178633"/>
          </a:xfrm>
          <a:prstGeom prst="rect">
            <a:avLst/>
          </a:prstGeom>
        </p:spPr>
      </p:pic>
      <p:pic>
        <p:nvPicPr>
          <p:cNvPr id="2" name="図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21795" y="3761954"/>
            <a:ext cx="3678865" cy="2178633"/>
          </a:xfrm>
          <a:prstGeom prst="rect">
            <a:avLst/>
          </a:prstGeom>
        </p:spPr>
      </p:pic>
    </p:spTree>
    <p:extLst>
      <p:ext uri="{BB962C8B-B14F-4D97-AF65-F5344CB8AC3E}">
        <p14:creationId xmlns:p14="http://schemas.microsoft.com/office/powerpoint/2010/main" val="428576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10620" y="258800"/>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コンテンツ プレースホルダー 1"/>
          <p:cNvSpPr>
            <a:spLocks noGrp="1"/>
          </p:cNvSpPr>
          <p:nvPr>
            <p:ph idx="1"/>
          </p:nvPr>
        </p:nvSpPr>
        <p:spPr>
          <a:xfrm>
            <a:off x="1327557" y="2371171"/>
            <a:ext cx="10515600" cy="2413480"/>
          </a:xfrm>
        </p:spPr>
        <p:txBody>
          <a:bodyPr/>
          <a:lstStyle/>
          <a:p>
            <a:r>
              <a:rPr kumimoji="1" lang="ja-JP" altLang="en-US" sz="3200" dirty="0" smtClean="0">
                <a:latin typeface="HGS創英角ﾎﾟｯﾌﾟ体" panose="040B0A00000000000000" pitchFamily="50" charset="-128"/>
                <a:ea typeface="HGS創英角ﾎﾟｯﾌﾟ体" panose="040B0A00000000000000" pitchFamily="50" charset="-128"/>
              </a:rPr>
              <a:t>狙い通り親子で</a:t>
            </a:r>
            <a:r>
              <a:rPr lang="ja-JP" altLang="en-US" sz="3200" dirty="0">
                <a:latin typeface="HGS創英角ﾎﾟｯﾌﾟ体" panose="040B0A00000000000000" pitchFamily="50" charset="-128"/>
                <a:ea typeface="HGS創英角ﾎﾟｯﾌﾟ体" panose="040B0A00000000000000" pitchFamily="50" charset="-128"/>
              </a:rPr>
              <a:t>一緒</a:t>
            </a:r>
            <a:r>
              <a:rPr lang="ja-JP" altLang="en-US" sz="3200" dirty="0" smtClean="0">
                <a:latin typeface="HGS創英角ﾎﾟｯﾌﾟ体" panose="040B0A00000000000000" pitchFamily="50" charset="-128"/>
                <a:ea typeface="HGS創英角ﾎﾟｯﾌﾟ体" panose="040B0A00000000000000" pitchFamily="50" charset="-128"/>
              </a:rPr>
              <a:t>に楽しんでくれた。</a:t>
            </a:r>
            <a:endParaRPr kumimoji="1" lang="en-US" altLang="ja-JP" sz="3200" dirty="0">
              <a:latin typeface="HGS創英角ﾎﾟｯﾌﾟ体" panose="040B0A00000000000000" pitchFamily="50" charset="-128"/>
              <a:ea typeface="HGS創英角ﾎﾟｯﾌﾟ体" panose="040B0A00000000000000" pitchFamily="50" charset="-128"/>
            </a:endParaRPr>
          </a:p>
          <a:p>
            <a:r>
              <a:rPr kumimoji="1" lang="ja-JP" altLang="en-US" sz="3200" dirty="0" smtClean="0">
                <a:latin typeface="HGS創英角ﾎﾟｯﾌﾟ体" panose="040B0A00000000000000" pitchFamily="50" charset="-128"/>
                <a:ea typeface="HGS創英角ﾎﾟｯﾌﾟ体" panose="040B0A00000000000000" pitchFamily="50" charset="-128"/>
              </a:rPr>
              <a:t>妖怪ウォッチのイベント前や</a:t>
            </a:r>
            <a:endParaRPr kumimoji="1" lang="en-US" altLang="ja-JP" sz="3200" dirty="0" smtClean="0">
              <a:latin typeface="HGS創英角ﾎﾟｯﾌﾟ体" panose="040B0A00000000000000" pitchFamily="50" charset="-128"/>
              <a:ea typeface="HGS創英角ﾎﾟｯﾌﾟ体" panose="040B0A00000000000000" pitchFamily="50" charset="-128"/>
            </a:endParaRPr>
          </a:p>
          <a:p>
            <a:pPr marL="0" indent="0">
              <a:buNone/>
            </a:pPr>
            <a:r>
              <a:rPr lang="ja-JP" altLang="en-US" sz="3200" dirty="0" smtClean="0">
                <a:latin typeface="HGS創英角ﾎﾟｯﾌﾟ体" panose="040B0A00000000000000" pitchFamily="50" charset="-128"/>
                <a:ea typeface="HGS創英角ﾎﾟｯﾌﾟ体" panose="040B0A00000000000000" pitchFamily="50" charset="-128"/>
              </a:rPr>
              <a:t>　　　</a:t>
            </a:r>
            <a:r>
              <a:rPr lang="ja-JP" altLang="en-US" sz="3200" dirty="0">
                <a:latin typeface="HGS創英角ﾎﾟｯﾌﾟ体" panose="040B0A00000000000000" pitchFamily="50" charset="-128"/>
                <a:ea typeface="HGS創英角ﾎﾟｯﾌﾟ体" panose="040B0A00000000000000" pitchFamily="50" charset="-128"/>
              </a:rPr>
              <a:t>　</a:t>
            </a:r>
            <a:r>
              <a:rPr lang="ja-JP" altLang="en-US" sz="3200" dirty="0" smtClean="0">
                <a:latin typeface="HGS創英角ﾎﾟｯﾌﾟ体" panose="040B0A00000000000000" pitchFamily="50" charset="-128"/>
                <a:ea typeface="HGS創英角ﾎﾟｯﾌﾟ体" panose="040B0A00000000000000" pitchFamily="50" charset="-128"/>
              </a:rPr>
              <a:t>　　　</a:t>
            </a:r>
            <a:r>
              <a:rPr kumimoji="1" lang="ja-JP" altLang="en-US" sz="3200" dirty="0" smtClean="0">
                <a:latin typeface="HGS創英角ﾎﾟｯﾌﾟ体" panose="040B0A00000000000000" pitchFamily="50" charset="-128"/>
                <a:ea typeface="HGS創英角ﾎﾟｯﾌﾟ体" panose="040B0A00000000000000" pitchFamily="50" charset="-128"/>
              </a:rPr>
              <a:t>イベント後にお客様が来てくれた</a:t>
            </a:r>
            <a:endParaRPr kumimoji="1" lang="ja-JP" altLang="en-US" sz="3200" dirty="0">
              <a:latin typeface="HGS創英角ﾎﾟｯﾌﾟ体" panose="040B0A00000000000000" pitchFamily="50" charset="-128"/>
              <a:ea typeface="HGS創英角ﾎﾟｯﾌﾟ体" panose="040B0A00000000000000" pitchFamily="50" charset="-128"/>
            </a:endParaRPr>
          </a:p>
        </p:txBody>
      </p:sp>
      <p:sp>
        <p:nvSpPr>
          <p:cNvPr id="3" name="タイトル 2"/>
          <p:cNvSpPr>
            <a:spLocks noGrp="1"/>
          </p:cNvSpPr>
          <p:nvPr>
            <p:ph type="title"/>
          </p:nvPr>
        </p:nvSpPr>
        <p:spPr>
          <a:xfrm>
            <a:off x="1327557" y="1045608"/>
            <a:ext cx="10515600" cy="1325563"/>
          </a:xfrm>
        </p:spPr>
        <p:txBody>
          <a:bodyPr/>
          <a:lstStyle/>
          <a:p>
            <a:r>
              <a:rPr lang="ja-JP" altLang="en-US" dirty="0">
                <a:latin typeface="HGS創英角ﾎﾟｯﾌﾟ体" panose="040B0A00000000000000" pitchFamily="50" charset="-128"/>
                <a:ea typeface="HGS創英角ﾎﾟｯﾌﾟ体" panose="040B0A00000000000000" pitchFamily="50" charset="-128"/>
              </a:rPr>
              <a:t>実際</a:t>
            </a:r>
            <a:r>
              <a:rPr lang="ja-JP" altLang="en-US" dirty="0" smtClean="0">
                <a:latin typeface="HGS創英角ﾎﾟｯﾌﾟ体" panose="040B0A00000000000000" pitchFamily="50" charset="-128"/>
                <a:ea typeface="HGS創英角ﾎﾟｯﾌﾟ体" panose="040B0A00000000000000" pitchFamily="50" charset="-128"/>
              </a:rPr>
              <a:t>の展示の良かった点</a:t>
            </a:r>
            <a:endParaRPr kumimoji="1" lang="ja-JP" altLang="en-US" dirty="0">
              <a:latin typeface="HGS創英角ﾎﾟｯﾌﾟ体" panose="040B0A00000000000000" pitchFamily="50" charset="-128"/>
              <a:ea typeface="HGS創英角ﾎﾟｯﾌﾟ体" panose="040B0A00000000000000" pitchFamily="50" charset="-128"/>
            </a:endParaRPr>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1675" y="4395549"/>
            <a:ext cx="2404528" cy="1593439"/>
          </a:xfrm>
          <a:prstGeom prst="rect">
            <a:avLst/>
          </a:prstGeom>
          <a:solidFill>
            <a:srgbClr val="FFFFFF">
              <a:shade val="85000"/>
            </a:srgbClr>
          </a:solidFill>
          <a:ln w="104775" cap="rnd">
            <a:solidFill>
              <a:srgbClr val="FFFFFF"/>
            </a:solidFill>
          </a:ln>
          <a:effectLst/>
          <a:scene3d>
            <a:camera prst="orthographicFront"/>
            <a:lightRig rig="twoPt" dir="t">
              <a:rot lat="0" lon="0" rev="7800000"/>
            </a:lightRig>
          </a:scene3d>
          <a:sp3d contourW="6350">
            <a:bevelT w="50800" h="16510"/>
            <a:contourClr>
              <a:srgbClr val="C0C0C0"/>
            </a:contourClr>
          </a:sp3d>
        </p:spPr>
      </p:pic>
      <p:pic>
        <p:nvPicPr>
          <p:cNvPr id="6" name="図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2920" y="4307631"/>
            <a:ext cx="1484653" cy="1769277"/>
          </a:xfrm>
          <a:prstGeom prst="rect">
            <a:avLst/>
          </a:prstGeom>
          <a:solidFill>
            <a:srgbClr val="FFFFFF">
              <a:shade val="85000"/>
            </a:srgbClr>
          </a:solidFill>
          <a:ln w="104775" cap="rnd">
            <a:solidFill>
              <a:srgbClr val="FFFFFF"/>
            </a:solidFill>
          </a:ln>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45570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48843" y="301330"/>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コンテンツ プレースホルダー 1"/>
          <p:cNvSpPr>
            <a:spLocks noGrp="1"/>
          </p:cNvSpPr>
          <p:nvPr>
            <p:ph idx="1"/>
          </p:nvPr>
        </p:nvSpPr>
        <p:spPr>
          <a:xfrm>
            <a:off x="1242237" y="2591169"/>
            <a:ext cx="10515600" cy="4351338"/>
          </a:xfrm>
        </p:spPr>
        <p:txBody>
          <a:bodyPr>
            <a:normAutofit/>
          </a:bodyPr>
          <a:lstStyle/>
          <a:p>
            <a:r>
              <a:rPr kumimoji="1" lang="ja-JP" altLang="en-US" sz="3600" dirty="0" smtClean="0">
                <a:latin typeface="HGS創英角ﾎﾟｯﾌﾟ体" panose="040B0A00000000000000" pitchFamily="50" charset="-128"/>
                <a:ea typeface="HGS創英角ﾎﾟｯﾌﾟ体" panose="040B0A00000000000000" pitchFamily="50" charset="-128"/>
              </a:rPr>
              <a:t>ターゲットの年齢が想定していたより</a:t>
            </a:r>
            <a:endParaRPr kumimoji="1" lang="en-US" altLang="ja-JP" sz="3600" dirty="0" smtClean="0">
              <a:latin typeface="HGS創英角ﾎﾟｯﾌﾟ体" panose="040B0A00000000000000" pitchFamily="50" charset="-128"/>
              <a:ea typeface="HGS創英角ﾎﾟｯﾌﾟ体" panose="040B0A00000000000000" pitchFamily="50" charset="-128"/>
            </a:endParaRPr>
          </a:p>
          <a:p>
            <a:pPr marL="0" indent="0">
              <a:buNone/>
            </a:pPr>
            <a:r>
              <a:rPr lang="ja-JP" altLang="en-US" sz="3600" dirty="0" smtClean="0">
                <a:latin typeface="HGS創英角ﾎﾟｯﾌﾟ体" panose="040B0A00000000000000" pitchFamily="50" charset="-128"/>
                <a:ea typeface="HGS創英角ﾎﾟｯﾌﾟ体" panose="040B0A00000000000000" pitchFamily="50" charset="-128"/>
              </a:rPr>
              <a:t>  </a:t>
            </a:r>
            <a:r>
              <a:rPr kumimoji="1" lang="ja-JP" altLang="en-US" sz="3600" dirty="0" smtClean="0">
                <a:latin typeface="HGS創英角ﾎﾟｯﾌﾟ体" panose="040B0A00000000000000" pitchFamily="50" charset="-128"/>
                <a:ea typeface="HGS創英角ﾎﾟｯﾌﾟ体" panose="040B0A00000000000000" pitchFamily="50" charset="-128"/>
              </a:rPr>
              <a:t>下回ってしまった。</a:t>
            </a:r>
            <a:endParaRPr kumimoji="1" lang="en-US" altLang="ja-JP" sz="3600" dirty="0" smtClean="0">
              <a:latin typeface="HGS創英角ﾎﾟｯﾌﾟ体" panose="040B0A00000000000000" pitchFamily="50" charset="-128"/>
              <a:ea typeface="HGS創英角ﾎﾟｯﾌﾟ体" panose="040B0A00000000000000" pitchFamily="50" charset="-128"/>
            </a:endParaRPr>
          </a:p>
          <a:p>
            <a:endParaRPr lang="en-US" altLang="ja-JP" sz="3600" dirty="0"/>
          </a:p>
          <a:p>
            <a:r>
              <a:rPr kumimoji="1" lang="ja-JP" altLang="en-US" sz="3600" dirty="0" smtClean="0">
                <a:latin typeface="HGS創英角ﾎﾟｯﾌﾟ体" panose="040B0A00000000000000" pitchFamily="50" charset="-128"/>
                <a:ea typeface="HGS創英角ﾎﾟｯﾌﾟ体" panose="040B0A00000000000000" pitchFamily="50" charset="-128"/>
              </a:rPr>
              <a:t>マウスの操作がしづらいという子がいた</a:t>
            </a:r>
            <a:endParaRPr kumimoji="1" lang="ja-JP" altLang="en-US" sz="3600" dirty="0">
              <a:latin typeface="HGS創英角ﾎﾟｯﾌﾟ体" panose="040B0A00000000000000" pitchFamily="50" charset="-128"/>
              <a:ea typeface="HGS創英角ﾎﾟｯﾌﾟ体" panose="040B0A00000000000000" pitchFamily="50" charset="-128"/>
            </a:endParaRPr>
          </a:p>
        </p:txBody>
      </p:sp>
      <p:sp>
        <p:nvSpPr>
          <p:cNvPr id="3" name="タイトル 2"/>
          <p:cNvSpPr>
            <a:spLocks noGrp="1"/>
          </p:cNvSpPr>
          <p:nvPr>
            <p:ph type="title"/>
          </p:nvPr>
        </p:nvSpPr>
        <p:spPr>
          <a:xfrm>
            <a:off x="1061483" y="1162843"/>
            <a:ext cx="10515600" cy="1325563"/>
          </a:xfrm>
        </p:spPr>
        <p:txBody>
          <a:bodyPr/>
          <a:lstStyle/>
          <a:p>
            <a:r>
              <a:rPr kumimoji="1" lang="ja-JP" altLang="en-US" dirty="0" smtClean="0">
                <a:latin typeface="HGS創英角ﾎﾟｯﾌﾟ体" panose="040B0A00000000000000" pitchFamily="50" charset="-128"/>
                <a:ea typeface="HGS創英角ﾎﾟｯﾌﾟ体" panose="040B0A00000000000000" pitchFamily="50" charset="-128"/>
              </a:rPr>
              <a:t>実際の展示の悪かった点</a:t>
            </a:r>
            <a:endParaRPr kumimoji="1" lang="ja-JP" altLang="en-US" dirty="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2890798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0602" y="308658"/>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150984" y="851186"/>
            <a:ext cx="10515600" cy="1325563"/>
          </a:xfrm>
        </p:spPr>
        <p:txBody>
          <a:bodyPr/>
          <a:lstStyle/>
          <a:p>
            <a:r>
              <a:rPr kumimoji="1" lang="ja-JP" altLang="en-US" b="1" dirty="0" smtClean="0">
                <a:latin typeface="HGS創英角ﾎﾟｯﾌﾟ体" panose="040B0A00000000000000" pitchFamily="50" charset="-128"/>
                <a:ea typeface="HGS創英角ﾎﾟｯﾌﾟ体" panose="040B0A00000000000000" pitchFamily="50" charset="-128"/>
              </a:rPr>
              <a:t>まとめ</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3474250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879</TotalTime>
  <Words>440</Words>
  <Application>Microsoft Office PowerPoint</Application>
  <PresentationFormat>ワイド画面</PresentationFormat>
  <Paragraphs>48</Paragraphs>
  <Slides>8</Slides>
  <Notes>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8</vt:i4>
      </vt:variant>
    </vt:vector>
  </HeadingPairs>
  <TitlesOfParts>
    <vt:vector size="16" baseType="lpstr">
      <vt:lpstr>HGS創英角ﾎﾟｯﾌﾟ体</vt:lpstr>
      <vt:lpstr>ＭＳ Ｐゴシック</vt:lpstr>
      <vt:lpstr>ふんわりラウンド</vt:lpstr>
      <vt:lpstr>Arial</vt:lpstr>
      <vt:lpstr>Calibri</vt:lpstr>
      <vt:lpstr>Calibri Light</vt:lpstr>
      <vt:lpstr>Wingdings</vt:lpstr>
      <vt:lpstr>Office テーマ</vt:lpstr>
      <vt:lpstr>PowerPoint プレゼンテーション</vt:lpstr>
      <vt:lpstr>ゲーム紹介</vt:lpstr>
      <vt:lpstr>ゲーム紹介</vt:lpstr>
      <vt:lpstr>工夫した点</vt:lpstr>
      <vt:lpstr>工夫した点</vt:lpstr>
      <vt:lpstr>実際の展示の良かった点</vt:lpstr>
      <vt:lpstr>実際の展示の悪かった点</vt:lpstr>
      <vt:lpstr>まとめ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nwuser</dc:creator>
  <cp:lastModifiedBy>nwuser</cp:lastModifiedBy>
  <cp:revision>29</cp:revision>
  <dcterms:created xsi:type="dcterms:W3CDTF">2017-01-18T00:12:45Z</dcterms:created>
  <dcterms:modified xsi:type="dcterms:W3CDTF">2017-01-31T13:00:49Z</dcterms:modified>
</cp:coreProperties>
</file>