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0000101010101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3792" autoAdjust="0"/>
  </p:normalViewPr>
  <p:slideViewPr>
    <p:cSldViewPr snapToGrid="0">
      <p:cViewPr varScale="1">
        <p:scale>
          <a:sx n="80" d="100"/>
          <a:sy n="80" d="100"/>
        </p:scale>
        <p:origin x="1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nx\OneDrive\&#47928;&#49436;\Udacity_JeongHa\PROJECT%201\PROJECT1%20&#49689;&#51228;%20&#51228;&#52636;\(Final)%20results(query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nx\OneDrive\&#47928;&#49436;\Udacity_JeongHa\PROJECT%201\PROJECT1%20&#49689;&#51228;%20&#51228;&#52636;\results%20Query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nx\OneDrive\&#47928;&#49436;\Udacity_JeongHa\PROJECT%201\PROJECT1%20&#49689;&#51228;%20&#51228;&#52636;\(Final)results_query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nx\OneDrive\&#47928;&#49436;\Udacity_JeongHa\PROJECT%201\PROJECT1%20&#49689;&#51228;%20&#51228;&#52636;\(Final)query%20results%20(4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[(Final) results(query1).xlsx]Sheet2!피벗 테이블4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0" i="0" baseline="0">
                <a:effectLst/>
              </a:rPr>
              <a:t>Count of Family Movies for Rental Duration Quartiles </a:t>
            </a:r>
            <a:endParaRPr lang="ko-KR" altLang="ko-KR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Animation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Sheet2!$A$5:$A$9</c:f>
              <c:strCache>
                <c:ptCount val="4"/>
                <c:pt idx="0">
                  <c:v>1  (3~4days)</c:v>
                </c:pt>
                <c:pt idx="1">
                  <c:v>2  (4~5days)</c:v>
                </c:pt>
                <c:pt idx="2">
                  <c:v>3  (5~6days)</c:v>
                </c:pt>
                <c:pt idx="3">
                  <c:v>4  (6~7days)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4"/>
                <c:pt idx="0">
                  <c:v>23</c:v>
                </c:pt>
                <c:pt idx="1">
                  <c:v>12</c:v>
                </c:pt>
                <c:pt idx="2">
                  <c:v>14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8-4B33-BFE3-85E643BFBDB1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Children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Sheet2!$A$5:$A$9</c:f>
              <c:strCache>
                <c:ptCount val="4"/>
                <c:pt idx="0">
                  <c:v>1  (3~4days)</c:v>
                </c:pt>
                <c:pt idx="1">
                  <c:v>2  (4~5days)</c:v>
                </c:pt>
                <c:pt idx="2">
                  <c:v>3  (5~6days)</c:v>
                </c:pt>
                <c:pt idx="3">
                  <c:v>4  (6~7days)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4"/>
                <c:pt idx="0">
                  <c:v>13</c:v>
                </c:pt>
                <c:pt idx="1">
                  <c:v>21</c:v>
                </c:pt>
                <c:pt idx="2">
                  <c:v>12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38-4B33-BFE3-85E643BFBDB1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Classics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Sheet2!$A$5:$A$9</c:f>
              <c:strCache>
                <c:ptCount val="4"/>
                <c:pt idx="0">
                  <c:v>1  (3~4days)</c:v>
                </c:pt>
                <c:pt idx="1">
                  <c:v>2  (4~5days)</c:v>
                </c:pt>
                <c:pt idx="2">
                  <c:v>3  (5~6days)</c:v>
                </c:pt>
                <c:pt idx="3">
                  <c:v>4  (6~7days)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4"/>
                <c:pt idx="0">
                  <c:v>15</c:v>
                </c:pt>
                <c:pt idx="1">
                  <c:v>14</c:v>
                </c:pt>
                <c:pt idx="2">
                  <c:v>12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38-4B33-BFE3-85E643BFBDB1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Sheet2!$A$5:$A$9</c:f>
              <c:strCache>
                <c:ptCount val="4"/>
                <c:pt idx="0">
                  <c:v>1  (3~4days)</c:v>
                </c:pt>
                <c:pt idx="1">
                  <c:v>2  (4~5days)</c:v>
                </c:pt>
                <c:pt idx="2">
                  <c:v>3  (5~6days)</c:v>
                </c:pt>
                <c:pt idx="3">
                  <c:v>4  (6~7days)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38-4B33-BFE3-85E643BFBDB1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Family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Sheet2!$A$5:$A$9</c:f>
              <c:strCache>
                <c:ptCount val="4"/>
                <c:pt idx="0">
                  <c:v>1  (3~4days)</c:v>
                </c:pt>
                <c:pt idx="1">
                  <c:v>2  (4~5days)</c:v>
                </c:pt>
                <c:pt idx="2">
                  <c:v>3  (5~6days)</c:v>
                </c:pt>
                <c:pt idx="3">
                  <c:v>4  (6~7days)</c:v>
                </c:pt>
              </c:strCache>
            </c:strRef>
          </c:cat>
          <c:val>
            <c:numRef>
              <c:f>Sheet2!$F$5:$F$9</c:f>
              <c:numCache>
                <c:formatCode>General</c:formatCode>
                <c:ptCount val="4"/>
                <c:pt idx="0">
                  <c:v>15</c:v>
                </c:pt>
                <c:pt idx="1">
                  <c:v>16</c:v>
                </c:pt>
                <c:pt idx="2">
                  <c:v>20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38-4B33-BFE3-85E643BFBDB1}"/>
            </c:ext>
          </c:extLst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Music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Sheet2!$A$5:$A$9</c:f>
              <c:strCache>
                <c:ptCount val="4"/>
                <c:pt idx="0">
                  <c:v>1  (3~4days)</c:v>
                </c:pt>
                <c:pt idx="1">
                  <c:v>2  (4~5days)</c:v>
                </c:pt>
                <c:pt idx="2">
                  <c:v>3  (5~6days)</c:v>
                </c:pt>
                <c:pt idx="3">
                  <c:v>4  (6~7days)</c:v>
                </c:pt>
              </c:strCache>
            </c:strRef>
          </c:cat>
          <c:val>
            <c:numRef>
              <c:f>Sheet2!$G$5:$G$9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18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38-4B33-BFE3-85E643BFB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410592"/>
        <c:axId val="320989368"/>
      </c:barChart>
      <c:catAx>
        <c:axId val="59441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Rental Duration Quartiles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0989368"/>
        <c:crosses val="autoZero"/>
        <c:auto val="1"/>
        <c:lblAlgn val="ctr"/>
        <c:lblOffset val="100"/>
        <c:noMultiLvlLbl val="0"/>
      </c:catAx>
      <c:valAx>
        <c:axId val="320989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Count of movies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41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[(Final)results Query 2.xlsx]Sheet1!피벗 테이블1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1" dirty="0"/>
              <a:t>Rental Orders Processed by Two Stores</a:t>
            </a:r>
          </a:p>
        </c:rich>
      </c:tx>
      <c:layout>
        <c:manualLayout>
          <c:xMode val="edge"/>
          <c:yMode val="edge"/>
          <c:x val="0.12071901026215746"/>
          <c:y val="8.62806907890267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49315489924627"/>
          <c:y val="0.16867875049254727"/>
          <c:w val="0.62789021469224515"/>
          <c:h val="0.661003165889914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Store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2005.5</c:v>
                </c:pt>
                <c:pt idx="1">
                  <c:v>2005.6</c:v>
                </c:pt>
                <c:pt idx="2">
                  <c:v>2005.7</c:v>
                </c:pt>
                <c:pt idx="3">
                  <c:v>2005.8</c:v>
                </c:pt>
                <c:pt idx="4">
                  <c:v>2006.2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4-4678-AF2A-FAFEB9A217A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Store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2005.5</c:v>
                </c:pt>
                <c:pt idx="1">
                  <c:v>2005.6</c:v>
                </c:pt>
                <c:pt idx="2">
                  <c:v>2005.7</c:v>
                </c:pt>
                <c:pt idx="3">
                  <c:v>2005.8</c:v>
                </c:pt>
                <c:pt idx="4">
                  <c:v>2006.2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4-4678-AF2A-FAFEB9A21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4749776"/>
        <c:axId val="584753712"/>
      </c:barChart>
      <c:catAx>
        <c:axId val="5847497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53712"/>
        <c:crosses val="autoZero"/>
        <c:auto val="1"/>
        <c:lblAlgn val="ctr"/>
        <c:lblOffset val="100"/>
        <c:noMultiLvlLbl val="0"/>
      </c:catAx>
      <c:valAx>
        <c:axId val="584753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Rental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4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[(Final)results_query3.xlsx]Sheet2!피벗 테이블8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i="0" baseline="0" dirty="0">
                <a:effectLst/>
              </a:rPr>
              <a:t>Top 10 Paying</a:t>
            </a:r>
            <a:r>
              <a:rPr lang="ko-KR" altLang="en-US" sz="1600" b="1" i="0" baseline="0" dirty="0">
                <a:effectLst/>
              </a:rPr>
              <a:t> </a:t>
            </a:r>
            <a:r>
              <a:rPr lang="en-US" altLang="ko-KR" sz="1600" b="1" i="0" baseline="0" dirty="0">
                <a:effectLst/>
              </a:rPr>
              <a:t>Customers</a:t>
            </a:r>
            <a:endParaRPr lang="ko-KR" altLang="ko-KR" sz="1200" dirty="0">
              <a:effectLst/>
            </a:endParaRPr>
          </a:p>
        </c:rich>
      </c:tx>
      <c:layout>
        <c:manualLayout>
          <c:xMode val="edge"/>
          <c:yMode val="edge"/>
          <c:x val="0.29338589818994387"/>
          <c:y val="0.143173886445139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5400" cap="rnd">
            <a:solidFill>
              <a:schemeClr val="accent1"/>
            </a:solidFill>
            <a:prstDash val="sysDash"/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0.13745656792900887"/>
          <c:y val="0.21786726356580055"/>
          <c:w val="0.74086740390496808"/>
          <c:h val="0.264822224415576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Sheet2!$B$3:$B$5</c:f>
              <c:strCache>
                <c:ptCount val="1"/>
                <c:pt idx="0">
                  <c:v>2007-02 - Monthly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Sheet2!$A$6:$A$16</c:f>
              <c:strCache>
                <c:ptCount val="10"/>
                <c:pt idx="0">
                  <c:v>Eleanor Hunt</c:v>
                </c:pt>
                <c:pt idx="1">
                  <c:v>Rhonda Kennedy</c:v>
                </c:pt>
                <c:pt idx="2">
                  <c:v>Clara Shaw</c:v>
                </c:pt>
                <c:pt idx="3">
                  <c:v>Tommy Collazo</c:v>
                </c:pt>
                <c:pt idx="4">
                  <c:v>Karl Seal</c:v>
                </c:pt>
                <c:pt idx="5">
                  <c:v>Marion Snyder</c:v>
                </c:pt>
                <c:pt idx="6">
                  <c:v>Marcia Dean</c:v>
                </c:pt>
                <c:pt idx="7">
                  <c:v>Ana Bradley</c:v>
                </c:pt>
                <c:pt idx="8">
                  <c:v>Mike Way</c:v>
                </c:pt>
                <c:pt idx="9">
                  <c:v>Curtis Irby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22.95</c:v>
                </c:pt>
                <c:pt idx="1">
                  <c:v>19.96</c:v>
                </c:pt>
                <c:pt idx="2">
                  <c:v>22.94</c:v>
                </c:pt>
                <c:pt idx="3">
                  <c:v>25.93</c:v>
                </c:pt>
                <c:pt idx="4">
                  <c:v>41.91</c:v>
                </c:pt>
                <c:pt idx="5">
                  <c:v>44.92</c:v>
                </c:pt>
                <c:pt idx="6">
                  <c:v>37.92</c:v>
                </c:pt>
                <c:pt idx="7">
                  <c:v>19.96</c:v>
                </c:pt>
                <c:pt idx="8">
                  <c:v>35.94</c:v>
                </c:pt>
                <c:pt idx="9">
                  <c:v>22.94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32-4ED3-BEF0-E7FC0F7DAD53}"/>
            </c:ext>
          </c:extLst>
        </c:ser>
        <c:ser>
          <c:idx val="2"/>
          <c:order val="2"/>
          <c:tx>
            <c:strRef>
              <c:f>Sheet2!$D$3:$D$5</c:f>
              <c:strCache>
                <c:ptCount val="1"/>
                <c:pt idx="0">
                  <c:v>2007-03 - Monthly Amount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Sheet2!$A$6:$A$16</c:f>
              <c:strCache>
                <c:ptCount val="10"/>
                <c:pt idx="0">
                  <c:v>Eleanor Hunt</c:v>
                </c:pt>
                <c:pt idx="1">
                  <c:v>Rhonda Kennedy</c:v>
                </c:pt>
                <c:pt idx="2">
                  <c:v>Clara Shaw</c:v>
                </c:pt>
                <c:pt idx="3">
                  <c:v>Tommy Collazo</c:v>
                </c:pt>
                <c:pt idx="4">
                  <c:v>Karl Seal</c:v>
                </c:pt>
                <c:pt idx="5">
                  <c:v>Marion Snyder</c:v>
                </c:pt>
                <c:pt idx="6">
                  <c:v>Marcia Dean</c:v>
                </c:pt>
                <c:pt idx="7">
                  <c:v>Ana Bradley</c:v>
                </c:pt>
                <c:pt idx="8">
                  <c:v>Mike Way</c:v>
                </c:pt>
                <c:pt idx="9">
                  <c:v>Curtis Irby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87.82</c:v>
                </c:pt>
                <c:pt idx="1">
                  <c:v>74.849999999999994</c:v>
                </c:pt>
                <c:pt idx="2">
                  <c:v>72.84</c:v>
                </c:pt>
                <c:pt idx="3">
                  <c:v>67.88</c:v>
                </c:pt>
                <c:pt idx="4">
                  <c:v>76.87</c:v>
                </c:pt>
                <c:pt idx="5">
                  <c:v>58.88</c:v>
                </c:pt>
                <c:pt idx="6">
                  <c:v>53.9</c:v>
                </c:pt>
                <c:pt idx="7">
                  <c:v>71.84</c:v>
                </c:pt>
                <c:pt idx="8">
                  <c:v>64.849999999999994</c:v>
                </c:pt>
                <c:pt idx="9">
                  <c:v>86.83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32-4ED3-BEF0-E7FC0F7DAD53}"/>
            </c:ext>
          </c:extLst>
        </c:ser>
        <c:ser>
          <c:idx val="4"/>
          <c:order val="4"/>
          <c:tx>
            <c:strRef>
              <c:f>Sheet2!$F$3:$F$5</c:f>
              <c:strCache>
                <c:ptCount val="1"/>
                <c:pt idx="0">
                  <c:v>2007-04 - Monthly Amount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Sheet2!$A$6:$A$16</c:f>
              <c:strCache>
                <c:ptCount val="10"/>
                <c:pt idx="0">
                  <c:v>Eleanor Hunt</c:v>
                </c:pt>
                <c:pt idx="1">
                  <c:v>Rhonda Kennedy</c:v>
                </c:pt>
                <c:pt idx="2">
                  <c:v>Clara Shaw</c:v>
                </c:pt>
                <c:pt idx="3">
                  <c:v>Tommy Collazo</c:v>
                </c:pt>
                <c:pt idx="4">
                  <c:v>Karl Seal</c:v>
                </c:pt>
                <c:pt idx="5">
                  <c:v>Marion Snyder</c:v>
                </c:pt>
                <c:pt idx="6">
                  <c:v>Marcia Dean</c:v>
                </c:pt>
                <c:pt idx="7">
                  <c:v>Ana Bradley</c:v>
                </c:pt>
                <c:pt idx="8">
                  <c:v>Mike Way</c:v>
                </c:pt>
                <c:pt idx="9">
                  <c:v>Curtis Irby</c:v>
                </c:pt>
              </c:strCache>
            </c:strRef>
          </c:cat>
          <c:val>
            <c:numRef>
              <c:f>Sheet2!$F$6:$F$16</c:f>
              <c:numCache>
                <c:formatCode>General</c:formatCode>
                <c:ptCount val="10"/>
                <c:pt idx="0">
                  <c:v>100.78</c:v>
                </c:pt>
                <c:pt idx="1">
                  <c:v>96.81</c:v>
                </c:pt>
                <c:pt idx="2">
                  <c:v>93.82</c:v>
                </c:pt>
                <c:pt idx="3">
                  <c:v>89.82</c:v>
                </c:pt>
                <c:pt idx="4">
                  <c:v>89.8</c:v>
                </c:pt>
                <c:pt idx="5">
                  <c:v>85.82</c:v>
                </c:pt>
                <c:pt idx="6">
                  <c:v>73.8</c:v>
                </c:pt>
                <c:pt idx="7">
                  <c:v>72.88</c:v>
                </c:pt>
                <c:pt idx="8">
                  <c:v>61.88</c:v>
                </c:pt>
                <c:pt idx="9">
                  <c:v>54.86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32-4ED3-BEF0-E7FC0F7DAD53}"/>
            </c:ext>
          </c:extLst>
        </c:ser>
        <c:ser>
          <c:idx val="6"/>
          <c:order val="6"/>
          <c:tx>
            <c:strRef>
              <c:f>Sheet2!$H$3:$H$5</c:f>
              <c:strCache>
                <c:ptCount val="1"/>
                <c:pt idx="0">
                  <c:v>2007-05 - Monthly Amount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Sheet2!$A$6:$A$16</c:f>
              <c:strCache>
                <c:ptCount val="10"/>
                <c:pt idx="0">
                  <c:v>Eleanor Hunt</c:v>
                </c:pt>
                <c:pt idx="1">
                  <c:v>Rhonda Kennedy</c:v>
                </c:pt>
                <c:pt idx="2">
                  <c:v>Clara Shaw</c:v>
                </c:pt>
                <c:pt idx="3">
                  <c:v>Tommy Collazo</c:v>
                </c:pt>
                <c:pt idx="4">
                  <c:v>Karl Seal</c:v>
                </c:pt>
                <c:pt idx="5">
                  <c:v>Marion Snyder</c:v>
                </c:pt>
                <c:pt idx="6">
                  <c:v>Marcia Dean</c:v>
                </c:pt>
                <c:pt idx="7">
                  <c:v>Ana Bradley</c:v>
                </c:pt>
                <c:pt idx="8">
                  <c:v>Mike Way</c:v>
                </c:pt>
                <c:pt idx="9">
                  <c:v>Curtis Irby</c:v>
                </c:pt>
              </c:strCache>
            </c:strRef>
          </c:cat>
          <c:val>
            <c:numRef>
              <c:f>Sheet2!$H$6:$H$16</c:f>
              <c:numCache>
                <c:formatCode>General</c:formatCode>
                <c:ptCount val="10"/>
                <c:pt idx="5">
                  <c:v>4.99</c:v>
                </c:pt>
                <c:pt idx="6">
                  <c:v>0.99</c:v>
                </c:pt>
                <c:pt idx="7">
                  <c:v>2.99</c:v>
                </c:pt>
                <c:pt idx="9">
                  <c:v>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32-4ED3-BEF0-E7FC0F7DA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811288"/>
        <c:axId val="584813256"/>
      </c:barChart>
      <c:lineChart>
        <c:grouping val="standard"/>
        <c:varyColors val="0"/>
        <c:ser>
          <c:idx val="1"/>
          <c:order val="1"/>
          <c:tx>
            <c:strRef>
              <c:f>Sheet2!$C$3:$C$5</c:f>
              <c:strCache>
                <c:ptCount val="1"/>
                <c:pt idx="0">
                  <c:v>2007-02 - Count of Payments</c:v>
                </c:pt>
              </c:strCache>
            </c:strRef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Sheet2!$A$6:$A$16</c:f>
              <c:strCache>
                <c:ptCount val="10"/>
                <c:pt idx="0">
                  <c:v>Eleanor Hunt</c:v>
                </c:pt>
                <c:pt idx="1">
                  <c:v>Rhonda Kennedy</c:v>
                </c:pt>
                <c:pt idx="2">
                  <c:v>Clara Shaw</c:v>
                </c:pt>
                <c:pt idx="3">
                  <c:v>Tommy Collazo</c:v>
                </c:pt>
                <c:pt idx="4">
                  <c:v>Karl Seal</c:v>
                </c:pt>
                <c:pt idx="5">
                  <c:v>Marion Snyder</c:v>
                </c:pt>
                <c:pt idx="6">
                  <c:v>Marcia Dean</c:v>
                </c:pt>
                <c:pt idx="7">
                  <c:v>Ana Bradley</c:v>
                </c:pt>
                <c:pt idx="8">
                  <c:v>Mike Way</c:v>
                </c:pt>
                <c:pt idx="9">
                  <c:v>Curtis Irby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7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4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32-4ED3-BEF0-E7FC0F7DAD53}"/>
            </c:ext>
          </c:extLst>
        </c:ser>
        <c:ser>
          <c:idx val="3"/>
          <c:order val="3"/>
          <c:tx>
            <c:strRef>
              <c:f>Sheet2!$E$3:$E$5</c:f>
              <c:strCache>
                <c:ptCount val="1"/>
                <c:pt idx="0">
                  <c:v>2007-03 - Count of Payments</c:v>
                </c:pt>
              </c:strCache>
            </c:strRef>
          </c:tx>
          <c:spPr>
            <a:ln w="2540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Sheet2!$A$6:$A$16</c:f>
              <c:strCache>
                <c:ptCount val="10"/>
                <c:pt idx="0">
                  <c:v>Eleanor Hunt</c:v>
                </c:pt>
                <c:pt idx="1">
                  <c:v>Rhonda Kennedy</c:v>
                </c:pt>
                <c:pt idx="2">
                  <c:v>Clara Shaw</c:v>
                </c:pt>
                <c:pt idx="3">
                  <c:v>Tommy Collazo</c:v>
                </c:pt>
                <c:pt idx="4">
                  <c:v>Karl Seal</c:v>
                </c:pt>
                <c:pt idx="5">
                  <c:v>Marion Snyder</c:v>
                </c:pt>
                <c:pt idx="6">
                  <c:v>Marcia Dean</c:v>
                </c:pt>
                <c:pt idx="7">
                  <c:v>Ana Bradley</c:v>
                </c:pt>
                <c:pt idx="8">
                  <c:v>Mike Way</c:v>
                </c:pt>
                <c:pt idx="9">
                  <c:v>Curtis Irby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18</c:v>
                </c:pt>
                <c:pt idx="1">
                  <c:v>15</c:v>
                </c:pt>
                <c:pt idx="2">
                  <c:v>16</c:v>
                </c:pt>
                <c:pt idx="3">
                  <c:v>12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16</c:v>
                </c:pt>
                <c:pt idx="8">
                  <c:v>15</c:v>
                </c:pt>
                <c:pt idx="9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32-4ED3-BEF0-E7FC0F7DAD53}"/>
            </c:ext>
          </c:extLst>
        </c:ser>
        <c:ser>
          <c:idx val="5"/>
          <c:order val="5"/>
          <c:tx>
            <c:strRef>
              <c:f>Sheet2!$G$3:$G$5</c:f>
              <c:strCache>
                <c:ptCount val="1"/>
                <c:pt idx="0">
                  <c:v>2007-04 - Count of Payments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strRef>
              <c:f>Sheet2!$A$6:$A$16</c:f>
              <c:strCache>
                <c:ptCount val="10"/>
                <c:pt idx="0">
                  <c:v>Eleanor Hunt</c:v>
                </c:pt>
                <c:pt idx="1">
                  <c:v>Rhonda Kennedy</c:v>
                </c:pt>
                <c:pt idx="2">
                  <c:v>Clara Shaw</c:v>
                </c:pt>
                <c:pt idx="3">
                  <c:v>Tommy Collazo</c:v>
                </c:pt>
                <c:pt idx="4">
                  <c:v>Karl Seal</c:v>
                </c:pt>
                <c:pt idx="5">
                  <c:v>Marion Snyder</c:v>
                </c:pt>
                <c:pt idx="6">
                  <c:v>Marcia Dean</c:v>
                </c:pt>
                <c:pt idx="7">
                  <c:v>Ana Bradley</c:v>
                </c:pt>
                <c:pt idx="8">
                  <c:v>Mike Way</c:v>
                </c:pt>
                <c:pt idx="9">
                  <c:v>Curtis Irby</c:v>
                </c:pt>
              </c:strCache>
            </c:strRef>
          </c:cat>
          <c:val>
            <c:numRef>
              <c:f>Sheet2!$G$6:$G$16</c:f>
              <c:numCache>
                <c:formatCode>General</c:formatCode>
                <c:ptCount val="10"/>
                <c:pt idx="0">
                  <c:v>22</c:v>
                </c:pt>
                <c:pt idx="1">
                  <c:v>19</c:v>
                </c:pt>
                <c:pt idx="2">
                  <c:v>18</c:v>
                </c:pt>
                <c:pt idx="3">
                  <c:v>18</c:v>
                </c:pt>
                <c:pt idx="4">
                  <c:v>20</c:v>
                </c:pt>
                <c:pt idx="5">
                  <c:v>18</c:v>
                </c:pt>
                <c:pt idx="6">
                  <c:v>20</c:v>
                </c:pt>
                <c:pt idx="7">
                  <c:v>12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B32-4ED3-BEF0-E7FC0F7DAD53}"/>
            </c:ext>
          </c:extLst>
        </c:ser>
        <c:ser>
          <c:idx val="7"/>
          <c:order val="7"/>
          <c:tx>
            <c:strRef>
              <c:f>Sheet2!$I$3:$I$5</c:f>
              <c:strCache>
                <c:ptCount val="1"/>
                <c:pt idx="0">
                  <c:v>2007-05 - Count of Payments</c:v>
                </c:pt>
              </c:strCache>
            </c:strRef>
          </c:tx>
          <c:spPr>
            <a:ln w="25400" cap="rnd">
              <a:solidFill>
                <a:srgbClr val="FFFF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cat>
            <c:strRef>
              <c:f>Sheet2!$A$6:$A$16</c:f>
              <c:strCache>
                <c:ptCount val="10"/>
                <c:pt idx="0">
                  <c:v>Eleanor Hunt</c:v>
                </c:pt>
                <c:pt idx="1">
                  <c:v>Rhonda Kennedy</c:v>
                </c:pt>
                <c:pt idx="2">
                  <c:v>Clara Shaw</c:v>
                </c:pt>
                <c:pt idx="3">
                  <c:v>Tommy Collazo</c:v>
                </c:pt>
                <c:pt idx="4">
                  <c:v>Karl Seal</c:v>
                </c:pt>
                <c:pt idx="5">
                  <c:v>Marion Snyder</c:v>
                </c:pt>
                <c:pt idx="6">
                  <c:v>Marcia Dean</c:v>
                </c:pt>
                <c:pt idx="7">
                  <c:v>Ana Bradley</c:v>
                </c:pt>
                <c:pt idx="8">
                  <c:v>Mike Way</c:v>
                </c:pt>
                <c:pt idx="9">
                  <c:v>Curtis Irby</c:v>
                </c:pt>
              </c:strCache>
            </c:strRef>
          </c:cat>
          <c:val>
            <c:numRef>
              <c:f>Sheet2!$I$6:$I$16</c:f>
              <c:numCache>
                <c:formatCode>General</c:formatCode>
                <c:ptCount val="10"/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B32-4ED3-BEF0-E7FC0F7DA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4536000"/>
        <c:axId val="594535344"/>
      </c:lineChart>
      <c:catAx>
        <c:axId val="584811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 i="0" baseline="0" dirty="0">
                    <a:effectLst/>
                  </a:rPr>
                  <a:t>Top 10 Customers</a:t>
                </a:r>
                <a:endParaRPr lang="ko-KR" altLang="ko-KR" sz="1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38112718053100503"/>
              <c:y val="0.66129103135123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813256"/>
        <c:crosses val="autoZero"/>
        <c:auto val="1"/>
        <c:lblAlgn val="ctr"/>
        <c:lblOffset val="100"/>
        <c:noMultiLvlLbl val="0"/>
      </c:catAx>
      <c:valAx>
        <c:axId val="584813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0" i="0" baseline="0">
                    <a:effectLst/>
                  </a:rPr>
                  <a:t>Monthly Amount</a:t>
                </a:r>
                <a:endParaRPr lang="ko-KR" alt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811288"/>
        <c:crosses val="autoZero"/>
        <c:crossBetween val="between"/>
      </c:valAx>
      <c:valAx>
        <c:axId val="5945353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0" i="0" u="none" strike="noStrike" baseline="0">
                    <a:effectLst/>
                  </a:rPr>
                  <a:t>Count of Payments</a:t>
                </a:r>
                <a:endParaRPr lang="ko-KR" altLang="en-US" sz="1100"/>
              </a:p>
            </c:rich>
          </c:tx>
          <c:layout>
            <c:manualLayout>
              <c:xMode val="edge"/>
              <c:yMode val="edge"/>
              <c:x val="0.92814058956916101"/>
              <c:y val="0.24310774814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4536000"/>
        <c:crosses val="max"/>
        <c:crossBetween val="between"/>
      </c:valAx>
      <c:catAx>
        <c:axId val="594536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45353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969057351184986E-2"/>
          <c:y val="0.73847793021590202"/>
          <c:w val="0.8218014116916027"/>
          <c:h val="0.242934772480520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[(Final)query results (4).xlsx]Sheet1!피벗 테이블1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1" i="0" baseline="0">
                <a:effectLst/>
              </a:rPr>
              <a:t>Difference of Monthly Payments for Top 10 </a:t>
            </a:r>
            <a:endParaRPr lang="ko-KR" altLang="ko-KR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3333333333333333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2.5000000000000026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2222222222222223E-2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2222222222222171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2.7777777777777779E-3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2222222222222223E-2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2222222222222171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2.7777777777777779E-3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2.5000000000000026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3333333333333333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2222222222222223E-2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2.2222222222222171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3"/>
          </a:solidFill>
          <a:ln>
            <a:noFill/>
          </a:ln>
          <a:effectLst/>
        </c:spPr>
        <c:dLbl>
          <c:idx val="0"/>
          <c:layout>
            <c:manualLayout>
              <c:x val="-2.7777777777777779E-3"/>
              <c:y val="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2.5000000000000026E-2"/>
              <c:y val="1.38888888888888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3333333333333333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Ana Bradley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2.2222222222222223E-2"/>
                  <c:y val="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9F-432C-8A5C-9D65CE01B9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2007-02</c:v>
                </c:pt>
                <c:pt idx="1">
                  <c:v>2007-03</c:v>
                </c:pt>
                <c:pt idx="2">
                  <c:v>2007-04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3"/>
                <c:pt idx="1">
                  <c:v>51.88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9F-432C-8A5C-9D65CE01B9E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Clara Shaw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2.2222222222222171E-2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9F-432C-8A5C-9D65CE01B9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2007-02</c:v>
                </c:pt>
                <c:pt idx="1">
                  <c:v>2007-03</c:v>
                </c:pt>
                <c:pt idx="2">
                  <c:v>2007-04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3"/>
                <c:pt idx="1">
                  <c:v>49.9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9F-432C-8A5C-9D65CE01B9E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Curtis Irby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2.7777777777777779E-3"/>
                  <c:y val="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9F-432C-8A5C-9D65CE01B9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2007-02</c:v>
                </c:pt>
                <c:pt idx="1">
                  <c:v>2007-03</c:v>
                </c:pt>
                <c:pt idx="2">
                  <c:v>2007-04</c:v>
                </c:pt>
              </c:strCache>
            </c:strRef>
          </c:cat>
          <c:val>
            <c:numRef>
              <c:f>Sheet1!$D$5:$D$8</c:f>
              <c:numCache>
                <c:formatCode>General</c:formatCode>
                <c:ptCount val="3"/>
                <c:pt idx="1">
                  <c:v>31.97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9F-432C-8A5C-9D65CE01B9E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Eleanor Hunt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2007-02</c:v>
                </c:pt>
                <c:pt idx="1">
                  <c:v>2007-03</c:v>
                </c:pt>
                <c:pt idx="2">
                  <c:v>2007-04</c:v>
                </c:pt>
              </c:strCache>
            </c:strRef>
          </c:cat>
          <c:val>
            <c:numRef>
              <c:f>Sheet1!$E$5:$E$8</c:f>
              <c:numCache>
                <c:formatCode>General</c:formatCode>
                <c:ptCount val="3"/>
                <c:pt idx="1">
                  <c:v>64.87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9F-432C-8A5C-9D65CE01B9EB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Karl Seal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2007-02</c:v>
                </c:pt>
                <c:pt idx="1">
                  <c:v>2007-03</c:v>
                </c:pt>
                <c:pt idx="2">
                  <c:v>2007-04</c:v>
                </c:pt>
              </c:strCache>
            </c:strRef>
          </c:cat>
          <c:val>
            <c:numRef>
              <c:f>Sheet1!$F$5:$F$8</c:f>
              <c:numCache>
                <c:formatCode>General</c:formatCode>
                <c:ptCount val="3"/>
                <c:pt idx="1">
                  <c:v>34.96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9F-432C-8A5C-9D65CE01B9EB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Marcia Dean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000000000000026E-2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9F-432C-8A5C-9D65CE01B9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2007-02</c:v>
                </c:pt>
                <c:pt idx="1">
                  <c:v>2007-03</c:v>
                </c:pt>
                <c:pt idx="2">
                  <c:v>2007-04</c:v>
                </c:pt>
              </c:strCache>
            </c:strRef>
          </c:cat>
          <c:val>
            <c:numRef>
              <c:f>Sheet1!$G$5:$G$8</c:f>
              <c:numCache>
                <c:formatCode>General</c:formatCode>
                <c:ptCount val="3"/>
                <c:pt idx="0">
                  <c:v>36.93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59F-432C-8A5C-9D65CE01B9EB}"/>
            </c:ext>
          </c:extLst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Marion Snyder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2007-02</c:v>
                </c:pt>
                <c:pt idx="1">
                  <c:v>2007-03</c:v>
                </c:pt>
                <c:pt idx="2">
                  <c:v>2007-04</c:v>
                </c:pt>
              </c:strCache>
            </c:strRef>
          </c:cat>
          <c:val>
            <c:numRef>
              <c:f>Sheet1!$H$5:$H$8</c:f>
              <c:numCache>
                <c:formatCode>General</c:formatCode>
                <c:ptCount val="3"/>
                <c:pt idx="0">
                  <c:v>39.93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9F-432C-8A5C-9D65CE01B9EB}"/>
            </c:ext>
          </c:extLst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Mike Way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2007-02</c:v>
                </c:pt>
                <c:pt idx="1">
                  <c:v>2007-03</c:v>
                </c:pt>
                <c:pt idx="2">
                  <c:v>2007-04</c:v>
                </c:pt>
              </c:strCache>
            </c:strRef>
          </c:cat>
          <c:val>
            <c:numRef>
              <c:f>Sheet1!$I$5:$I$8</c:f>
              <c:numCache>
                <c:formatCode>General</c:formatCode>
                <c:ptCount val="3"/>
                <c:pt idx="2">
                  <c:v>25.94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9F-432C-8A5C-9D65CE01B9EB}"/>
            </c:ext>
          </c:extLst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Rhonda Kennedy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2007-02</c:v>
                </c:pt>
                <c:pt idx="1">
                  <c:v>2007-03</c:v>
                </c:pt>
                <c:pt idx="2">
                  <c:v>2007-04</c:v>
                </c:pt>
              </c:strCache>
            </c:strRef>
          </c:cat>
          <c:val>
            <c:numRef>
              <c:f>Sheet1!$J$5:$J$8</c:f>
              <c:numCache>
                <c:formatCode>General</c:formatCode>
                <c:ptCount val="3"/>
                <c:pt idx="1">
                  <c:v>54.89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59F-432C-8A5C-9D65CE01B9EB}"/>
            </c:ext>
          </c:extLst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Tommy Collazo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3.3333333333333333E-2"/>
                  <c:y val="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9F-432C-8A5C-9D65CE01B9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Sheet1!$A$5:$A$8</c:f>
              <c:strCache>
                <c:ptCount val="3"/>
                <c:pt idx="0">
                  <c:v>2007-02</c:v>
                </c:pt>
                <c:pt idx="1">
                  <c:v>2007-03</c:v>
                </c:pt>
                <c:pt idx="2">
                  <c:v>2007-04</c:v>
                </c:pt>
              </c:strCache>
            </c:strRef>
          </c:cat>
          <c:val>
            <c:numRef>
              <c:f>Sheet1!$K$5:$K$8</c:f>
              <c:numCache>
                <c:formatCode>General</c:formatCode>
                <c:ptCount val="3"/>
                <c:pt idx="1">
                  <c:v>41.95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59F-432C-8A5C-9D65CE01B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9673952"/>
        <c:axId val="619680840"/>
      </c:barChart>
      <c:catAx>
        <c:axId val="619673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="1"/>
                  <a:t>Time</a:t>
                </a:r>
                <a:endParaRPr lang="ko-KR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680840"/>
        <c:crosses val="autoZero"/>
        <c:auto val="1"/>
        <c:lblAlgn val="ctr"/>
        <c:lblOffset val="100"/>
        <c:noMultiLvlLbl val="0"/>
      </c:catAx>
      <c:valAx>
        <c:axId val="61968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 i="0" baseline="0">
                    <a:effectLst/>
                  </a:rPr>
                  <a:t>Monthly Difference</a:t>
                </a:r>
                <a:endParaRPr lang="ko-KR" altLang="ko-KR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967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/*( Question Set#2 Question 1) */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ta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SELECT </a:t>
            </a:r>
            <a:r>
              <a:rPr lang="en-US" dirty="0" err="1"/>
              <a:t>sto.store_id</a:t>
            </a:r>
            <a:r>
              <a:rPr lang="en-US" dirty="0"/>
              <a:t>, </a:t>
            </a:r>
            <a:r>
              <a:rPr lang="en-US" dirty="0" err="1"/>
              <a:t>r.rental_date</a:t>
            </a:r>
            <a:r>
              <a:rPr lang="en-US" dirty="0"/>
              <a:t>, </a:t>
            </a:r>
            <a:r>
              <a:rPr lang="en-US" dirty="0" err="1"/>
              <a:t>r.rental_id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FROM rental 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JOIN staff </a:t>
            </a:r>
            <a:r>
              <a:rPr lang="en-US" dirty="0" err="1"/>
              <a:t>sta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ON </a:t>
            </a:r>
            <a:r>
              <a:rPr lang="en-US" dirty="0" err="1"/>
              <a:t>r.staff_id</a:t>
            </a:r>
            <a:r>
              <a:rPr lang="en-US" dirty="0"/>
              <a:t> = </a:t>
            </a:r>
            <a:r>
              <a:rPr lang="en-US" dirty="0" err="1"/>
              <a:t>sta.staff_id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JOIN store </a:t>
            </a:r>
            <a:r>
              <a:rPr lang="en-US" dirty="0" err="1"/>
              <a:t>sto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ON  </a:t>
            </a:r>
            <a:r>
              <a:rPr lang="en-US" dirty="0" err="1"/>
              <a:t>sta.store_id</a:t>
            </a:r>
            <a:r>
              <a:rPr lang="en-US" dirty="0"/>
              <a:t> = </a:t>
            </a:r>
            <a:r>
              <a:rPr lang="en-US" dirty="0" err="1"/>
              <a:t>sto.store_id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EXTRACT(YEAR FROM </a:t>
            </a:r>
            <a:r>
              <a:rPr lang="en-US" dirty="0" err="1"/>
              <a:t>rental_date</a:t>
            </a:r>
            <a:r>
              <a:rPr lang="en-US" dirty="0"/>
              <a:t>) AS </a:t>
            </a:r>
            <a:r>
              <a:rPr lang="en-US" dirty="0" err="1"/>
              <a:t>rental_year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EXTRACT (MONTH FROM </a:t>
            </a:r>
            <a:r>
              <a:rPr lang="en-US" dirty="0" err="1"/>
              <a:t>rental_date</a:t>
            </a:r>
            <a:r>
              <a:rPr lang="en-US" dirty="0"/>
              <a:t>) AS </a:t>
            </a:r>
            <a:r>
              <a:rPr lang="en-US" dirty="0" err="1"/>
              <a:t>rental_month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/>
              <a:t>store_id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COUNT(*) </a:t>
            </a:r>
            <a:r>
              <a:rPr lang="en-US" dirty="0" err="1"/>
              <a:t>rental_orders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1,2,3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4 DESC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ta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SELECT </a:t>
            </a:r>
            <a:r>
              <a:rPr lang="en-US" dirty="0" err="1"/>
              <a:t>sto.store_id</a:t>
            </a:r>
            <a:r>
              <a:rPr lang="en-US" dirty="0"/>
              <a:t>, </a:t>
            </a:r>
            <a:r>
              <a:rPr lang="en-US" dirty="0" err="1"/>
              <a:t>r.rental_date</a:t>
            </a:r>
            <a:r>
              <a:rPr lang="en-US" dirty="0"/>
              <a:t>, </a:t>
            </a:r>
            <a:r>
              <a:rPr lang="en-US" dirty="0" err="1"/>
              <a:t>r.rental_id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FROM rental 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JOIN staff </a:t>
            </a:r>
            <a:r>
              <a:rPr lang="en-US" dirty="0" err="1"/>
              <a:t>sta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ON </a:t>
            </a:r>
            <a:r>
              <a:rPr lang="en-US" dirty="0" err="1"/>
              <a:t>r.staff_id</a:t>
            </a:r>
            <a:r>
              <a:rPr lang="en-US" dirty="0"/>
              <a:t> = </a:t>
            </a:r>
            <a:r>
              <a:rPr lang="en-US" dirty="0" err="1"/>
              <a:t>sta.staff_id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JOIN store </a:t>
            </a:r>
            <a:r>
              <a:rPr lang="en-US" dirty="0" err="1"/>
              <a:t>sto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ON  </a:t>
            </a:r>
            <a:r>
              <a:rPr lang="en-US" dirty="0" err="1"/>
              <a:t>sta.store_id</a:t>
            </a:r>
            <a:r>
              <a:rPr lang="en-US" dirty="0"/>
              <a:t> = </a:t>
            </a:r>
            <a:r>
              <a:rPr lang="en-US" dirty="0" err="1"/>
              <a:t>sto.store_id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EXTRACT(YEAR FROM </a:t>
            </a:r>
            <a:r>
              <a:rPr lang="en-US" dirty="0" err="1"/>
              <a:t>rental_date</a:t>
            </a:r>
            <a:r>
              <a:rPr lang="en-US" dirty="0"/>
              <a:t>) AS </a:t>
            </a:r>
            <a:r>
              <a:rPr lang="en-US" dirty="0" err="1"/>
              <a:t>rental_year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EXTRACT (MONTH FROM </a:t>
            </a:r>
            <a:r>
              <a:rPr lang="en-US" dirty="0" err="1"/>
              <a:t>rental_date</a:t>
            </a:r>
            <a:r>
              <a:rPr lang="en-US" dirty="0"/>
              <a:t>) AS </a:t>
            </a:r>
            <a:r>
              <a:rPr lang="en-US" dirty="0" err="1"/>
              <a:t>rental_month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/>
              <a:t>store_id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COUNT(*) </a:t>
            </a:r>
            <a:r>
              <a:rPr lang="en-US" dirty="0" err="1"/>
              <a:t>rental_orders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1,2,3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1,2,3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09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/*( Question Set#2 Question 1) */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ta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SELECT </a:t>
            </a:r>
            <a:r>
              <a:rPr lang="en-US" dirty="0" err="1"/>
              <a:t>sto.store_id</a:t>
            </a:r>
            <a:r>
              <a:rPr lang="en-US" dirty="0"/>
              <a:t>, </a:t>
            </a:r>
            <a:r>
              <a:rPr lang="en-US" dirty="0" err="1"/>
              <a:t>r.rental_date</a:t>
            </a:r>
            <a:r>
              <a:rPr lang="en-US" dirty="0"/>
              <a:t>, </a:t>
            </a:r>
            <a:r>
              <a:rPr lang="en-US" dirty="0" err="1"/>
              <a:t>r.rental_id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FROM rental 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JOIN staff </a:t>
            </a:r>
            <a:r>
              <a:rPr lang="en-US" dirty="0" err="1"/>
              <a:t>sta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ON </a:t>
            </a:r>
            <a:r>
              <a:rPr lang="en-US" dirty="0" err="1"/>
              <a:t>r.staff_id</a:t>
            </a:r>
            <a:r>
              <a:rPr lang="en-US" dirty="0"/>
              <a:t> = </a:t>
            </a:r>
            <a:r>
              <a:rPr lang="en-US" dirty="0" err="1"/>
              <a:t>sta.staff_id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JOIN store </a:t>
            </a:r>
            <a:r>
              <a:rPr lang="en-US" dirty="0" err="1"/>
              <a:t>sto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ON  </a:t>
            </a:r>
            <a:r>
              <a:rPr lang="en-US" dirty="0" err="1"/>
              <a:t>sta.store_id</a:t>
            </a:r>
            <a:r>
              <a:rPr lang="en-US" dirty="0"/>
              <a:t> = </a:t>
            </a:r>
            <a:r>
              <a:rPr lang="en-US" dirty="0" err="1"/>
              <a:t>sto.store_id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EXTRACT(YEAR FROM </a:t>
            </a:r>
            <a:r>
              <a:rPr lang="en-US" dirty="0" err="1"/>
              <a:t>rental_date</a:t>
            </a:r>
            <a:r>
              <a:rPr lang="en-US" dirty="0"/>
              <a:t>) AS </a:t>
            </a:r>
            <a:r>
              <a:rPr lang="en-US" dirty="0" err="1"/>
              <a:t>rental_year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EXTRACT (MONTH FROM </a:t>
            </a:r>
            <a:r>
              <a:rPr lang="en-US" dirty="0" err="1"/>
              <a:t>rental_date</a:t>
            </a:r>
            <a:r>
              <a:rPr lang="en-US" dirty="0"/>
              <a:t>) AS </a:t>
            </a:r>
            <a:r>
              <a:rPr lang="en-US" dirty="0" err="1"/>
              <a:t>rental_month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/>
              <a:t>store_id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COUNT(*) </a:t>
            </a:r>
            <a:r>
              <a:rPr lang="en-US" dirty="0" err="1"/>
              <a:t>rental_orders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1,2,3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4 DESC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ta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SELECT </a:t>
            </a:r>
            <a:r>
              <a:rPr lang="en-US" dirty="0" err="1"/>
              <a:t>sto.store_id</a:t>
            </a:r>
            <a:r>
              <a:rPr lang="en-US" dirty="0"/>
              <a:t>, </a:t>
            </a:r>
            <a:r>
              <a:rPr lang="en-US" dirty="0" err="1"/>
              <a:t>r.rental_date</a:t>
            </a:r>
            <a:r>
              <a:rPr lang="en-US" dirty="0"/>
              <a:t>, </a:t>
            </a:r>
            <a:r>
              <a:rPr lang="en-US" dirty="0" err="1"/>
              <a:t>r.rental_id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FROM rental 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JOIN staff </a:t>
            </a:r>
            <a:r>
              <a:rPr lang="en-US" dirty="0" err="1"/>
              <a:t>sta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ON </a:t>
            </a:r>
            <a:r>
              <a:rPr lang="en-US" dirty="0" err="1"/>
              <a:t>r.staff_id</a:t>
            </a:r>
            <a:r>
              <a:rPr lang="en-US" dirty="0"/>
              <a:t> = </a:t>
            </a:r>
            <a:r>
              <a:rPr lang="en-US" dirty="0" err="1"/>
              <a:t>sta.staff_id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JOIN store </a:t>
            </a:r>
            <a:r>
              <a:rPr lang="en-US" dirty="0" err="1"/>
              <a:t>sto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ON  </a:t>
            </a:r>
            <a:r>
              <a:rPr lang="en-US" dirty="0" err="1"/>
              <a:t>sta.store_id</a:t>
            </a:r>
            <a:r>
              <a:rPr lang="en-US" dirty="0"/>
              <a:t> = </a:t>
            </a:r>
            <a:r>
              <a:rPr lang="en-US" dirty="0" err="1"/>
              <a:t>sto.store_id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EXTRACT(YEAR FROM </a:t>
            </a:r>
            <a:r>
              <a:rPr lang="en-US" dirty="0" err="1"/>
              <a:t>rental_date</a:t>
            </a:r>
            <a:r>
              <a:rPr lang="en-US" dirty="0"/>
              <a:t>) AS </a:t>
            </a:r>
            <a:r>
              <a:rPr lang="en-US" dirty="0" err="1"/>
              <a:t>rental_year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EXTRACT (MONTH FROM </a:t>
            </a:r>
            <a:r>
              <a:rPr lang="en-US" dirty="0" err="1"/>
              <a:t>rental_date</a:t>
            </a:r>
            <a:r>
              <a:rPr lang="en-US" dirty="0"/>
              <a:t>) AS </a:t>
            </a:r>
            <a:r>
              <a:rPr lang="en-US" dirty="0" err="1"/>
              <a:t>rental_month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r>
              <a:rPr lang="en-US" dirty="0" err="1"/>
              <a:t>store_id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COUNT(*) </a:t>
            </a:r>
            <a:r>
              <a:rPr lang="en-US" dirty="0" err="1"/>
              <a:t>rental_orders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BY 1,2,3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1,2,3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/*( Question Set#2 Question 2)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WITH t1 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SELECT 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cc.customer_id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cc.first_name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cc.last_name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date_trunc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('month',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pp.payment_date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) AS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payment_date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		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pp.payment_id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		amount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FROM customer cc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JOIN payment 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ON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cc.customer_id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pp.customer_id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AND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date_trunc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('day',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pp.payment_date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) BETWEEN '2007-01-01' AND '2007-12-31'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t2 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(   /*our top 10 paying customers during 2007*/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SELECT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pp.customer_id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		SUM(amount) AS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monthly_amt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FROM payment 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WHERE DATE_TRUNC('day',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pp.payment_date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) BETWEEN '2007-01-01' AND '2007-12-31'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GROUP BY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ORDER BY 2 DESC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LIMIT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SELECT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aa.full_name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 AS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full_name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aa.payment_date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 AS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payment_date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aa.monthly_amt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 AS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monthly_amount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aa.pay_cnt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 AS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payments_counts</a:t>
            </a:r>
            <a:endParaRPr lang="en-US" altLang="ko-KR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FROM(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/*monthly payments and the amount of the monthly payments during 2007*/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SELECT  t1.customer_id,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	t1.first_name||' '||t1.last_name AS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full_name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	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date_trunc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('month', t1.payment_date) AS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payment_date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	COUNT(t1.payment_id)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pay_cnt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		SUM(t1.amount) as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monthly_amt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FROM t1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GROUP BY 1,2,3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	) aa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JOIN t2  /*our top 10 paying customers during 2007*/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ON </a:t>
            </a:r>
            <a:r>
              <a:rPr lang="en-US" altLang="ko-KR" dirty="0" err="1">
                <a:latin typeface="Open Sans"/>
                <a:ea typeface="Open Sans"/>
                <a:cs typeface="Open Sans"/>
                <a:sym typeface="Open Sans"/>
              </a:rPr>
              <a:t>aa.customer_id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 = t2.customer_id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ORDER BY 1,2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/*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( Question Set#2 Question 3)</a:t>
            </a:r>
            <a:r>
              <a:rPr lang="en-US" dirty="0"/>
              <a:t>*/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t1 AS 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/*monthly payments*/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SELECT  </a:t>
            </a:r>
            <a:r>
              <a:rPr lang="en-US" dirty="0" err="1"/>
              <a:t>cc.customer_id</a:t>
            </a:r>
            <a:r>
              <a:rPr lang="en-US" dirty="0"/>
              <a:t> AS </a:t>
            </a:r>
            <a:r>
              <a:rPr lang="en-US" dirty="0" err="1"/>
              <a:t>customer_id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</a:t>
            </a:r>
            <a:r>
              <a:rPr lang="en-US" dirty="0" err="1"/>
              <a:t>cc.first_name</a:t>
            </a:r>
            <a:r>
              <a:rPr lang="en-US" dirty="0"/>
              <a:t>||' '||</a:t>
            </a:r>
            <a:r>
              <a:rPr lang="en-US" dirty="0" err="1"/>
              <a:t>cc.last_name</a:t>
            </a:r>
            <a:r>
              <a:rPr lang="en-US" dirty="0"/>
              <a:t> AS </a:t>
            </a:r>
            <a:r>
              <a:rPr lang="en-US" dirty="0" err="1"/>
              <a:t>full_name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</a:t>
            </a:r>
            <a:r>
              <a:rPr lang="en-US" dirty="0" err="1"/>
              <a:t>date_trunc</a:t>
            </a:r>
            <a:r>
              <a:rPr lang="en-US" dirty="0"/>
              <a:t>('month',</a:t>
            </a:r>
            <a:r>
              <a:rPr lang="en-US" dirty="0" err="1"/>
              <a:t>pp.payment_date</a:t>
            </a:r>
            <a:r>
              <a:rPr lang="en-US" dirty="0"/>
              <a:t>) AS </a:t>
            </a:r>
            <a:r>
              <a:rPr lang="en-US" dirty="0" err="1"/>
              <a:t>payment_date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SUM(amount)  AS </a:t>
            </a:r>
            <a:r>
              <a:rPr lang="en-US" dirty="0" err="1"/>
              <a:t>monthly_amt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FROM customer cc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JOIN payment pp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ON </a:t>
            </a:r>
            <a:r>
              <a:rPr lang="en-US" dirty="0" err="1"/>
              <a:t>cc.customer_id</a:t>
            </a:r>
            <a:r>
              <a:rPr lang="en-US" dirty="0"/>
              <a:t> = </a:t>
            </a:r>
            <a:r>
              <a:rPr lang="en-US" dirty="0" err="1"/>
              <a:t>pp.customer_id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AND </a:t>
            </a:r>
            <a:r>
              <a:rPr lang="en-US" dirty="0" err="1"/>
              <a:t>date_trunc</a:t>
            </a:r>
            <a:r>
              <a:rPr lang="en-US" dirty="0"/>
              <a:t>('day', </a:t>
            </a:r>
            <a:r>
              <a:rPr lang="en-US" dirty="0" err="1"/>
              <a:t>pp.payment_date</a:t>
            </a:r>
            <a:r>
              <a:rPr lang="en-US" dirty="0"/>
              <a:t>) BETWEEN '2007-01-01' AND '2007-12-31'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AND CC.CUSTOMER_ID IN (SELECT </a:t>
            </a:r>
            <a:r>
              <a:rPr lang="en-US" dirty="0" err="1"/>
              <a:t>customer_id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   FROM(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		   SELECT </a:t>
            </a:r>
            <a:r>
              <a:rPr lang="en-US" dirty="0" err="1"/>
              <a:t>pp.customer_id</a:t>
            </a:r>
            <a:r>
              <a:rPr lang="en-US" dirty="0"/>
              <a:t>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					SUM(amount) AS </a:t>
            </a:r>
            <a:r>
              <a:rPr lang="en-US" dirty="0" err="1"/>
              <a:t>monthly_amt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			FROM payment pp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			WHERE DATE_TRUNC('day', </a:t>
            </a:r>
            <a:r>
              <a:rPr lang="en-US" dirty="0" err="1"/>
              <a:t>pp.payment_date</a:t>
            </a:r>
            <a:r>
              <a:rPr lang="en-US" dirty="0"/>
              <a:t>) BETWEEN '2007-01-01' AND '2007-12-31'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			GROUP BY 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			ORDER BY 2 DESC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			LIMIT 10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	   ) CC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						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GROUP BY 1,2,3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),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t2 AS (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SELECT  t1.customer_id,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t1.full_name,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t1.payment_date,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COALESCE(t1.monthly_amt - LAG(t1.monthly_amt) OVER (ORDER BY t1.full_name, t1.monthly_amt), '0') AS difference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FROM t1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) /* end with */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t2.*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(SELECT t2.full_name,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		MAX(t2.difference) AS </a:t>
            </a:r>
            <a:r>
              <a:rPr lang="en-US" dirty="0" err="1"/>
              <a:t>max_difference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FROM t2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GROUP BY 1) bb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t2.full_name = </a:t>
            </a:r>
            <a:r>
              <a:rPr lang="en-US" dirty="0" err="1"/>
              <a:t>bb.full_name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t2.difference = </a:t>
            </a:r>
            <a:r>
              <a:rPr lang="en-US" dirty="0" err="1"/>
              <a:t>bb.max_difference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4 DESC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We can find the chart provided with the family-friendly film category, each of the quartiles, and the corresponding count of movies within each combination of film category for each corresponding rental duration category.</a:t>
            </a:r>
          </a:p>
        </p:txBody>
      </p:sp>
      <p:sp>
        <p:nvSpPr>
          <p:cNvPr id="62" name="Shape 62"/>
          <p:cNvSpPr/>
          <p:nvPr/>
        </p:nvSpPr>
        <p:spPr>
          <a:xfrm>
            <a:off x="331248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altLang="ko-K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</a:t>
            </a:r>
            <a:r>
              <a:rPr lang="en-US" altLang="ko-K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Family </a:t>
            </a:r>
            <a:r>
              <a:rPr lang="en" altLang="ko-K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Films were rent for</a:t>
            </a:r>
            <a:r>
              <a:rPr lang="en-US" altLang="ko-K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Each Quartile?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99F3E15F-D614-4E9D-9BDB-1521C659D4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108415"/>
              </p:ext>
            </p:extLst>
          </p:nvPr>
        </p:nvGraphicFramePr>
        <p:xfrm>
          <a:off x="0" y="1583150"/>
          <a:ext cx="51625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456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the compared data from both stores. This chart shows that the two stores compare in their count of rental orders during every month for all the years.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31248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were the Rental Orders per Two stores?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2237FA6-9D4A-4E7F-9647-A78730E3E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257270"/>
              </p:ext>
            </p:extLst>
          </p:nvPr>
        </p:nvGraphicFramePr>
        <p:xfrm>
          <a:off x="331248" y="1482810"/>
          <a:ext cx="4550700" cy="294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see who were our top 10 paying customers, how many payments they made on a monthly basis during 2007, and what was the amount of the monthly payments from this chart.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(There are so many labels. This causes a complex view of the chart. So we just overview the top 10 Customers and their monthly payments from this chart.)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Who </a:t>
            </a:r>
            <a:r>
              <a:rPr lang="en-US" sz="3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were</a:t>
            </a:r>
            <a:r>
              <a:rPr lang="en" sz="3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Paying Customers during 2007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3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7F228F5-C02A-45A1-B369-EFF161CF5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51493"/>
              </p:ext>
            </p:extLst>
          </p:nvPr>
        </p:nvGraphicFramePr>
        <p:xfrm>
          <a:off x="-1" y="795600"/>
          <a:ext cx="5064981" cy="4346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</a:t>
            </a:r>
            <a:r>
              <a:rPr lang="en-US" altLang="ko-KR" dirty="0">
                <a:latin typeface="Open Sans"/>
                <a:ea typeface="Open Sans"/>
                <a:cs typeface="Open Sans"/>
                <a:sym typeface="Open Sans"/>
              </a:rPr>
              <a:t> find out the difference across their monthly payments during 2007 for each of these top 10 paying customers from this chart.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much </a:t>
            </a:r>
            <a:r>
              <a:rPr lang="en-US" altLang="ko-KR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monthly payments difference for Top10?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E1302B9-A8B2-4737-93C6-1991CFCE3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157642"/>
              </p:ext>
            </p:extLst>
          </p:nvPr>
        </p:nvGraphicFramePr>
        <p:xfrm>
          <a:off x="226612" y="1583150"/>
          <a:ext cx="4678387" cy="290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298</Words>
  <Application>Microsoft Office PowerPoint</Application>
  <PresentationFormat>화면 슬라이드 쇼(16:9)</PresentationFormat>
  <Paragraphs>187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How many Family Films were rent for Each Quartile?</vt:lpstr>
      <vt:lpstr>  What were the Rental Orders per Two stores?</vt:lpstr>
      <vt:lpstr>  Who were Top 10 Paying Customers during 2007?</vt:lpstr>
      <vt:lpstr> How much monthly payments difference for Top10?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ChangHyun Baek</cp:lastModifiedBy>
  <cp:revision>54</cp:revision>
  <dcterms:modified xsi:type="dcterms:W3CDTF">2018-12-13T13:12:50Z</dcterms:modified>
</cp:coreProperties>
</file>