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73" r:id="rId5"/>
    <p:sldId id="274" r:id="rId6"/>
    <p:sldId id="275" r:id="rId7"/>
    <p:sldId id="276" r:id="rId8"/>
    <p:sldId id="280" r:id="rId9"/>
    <p:sldId id="278" r:id="rId10"/>
    <p:sldId id="277" r:id="rId11"/>
    <p:sldId id="281" r:id="rId12"/>
    <p:sldId id="27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ta da Microsoft" initials="CdM" lastIdx="0" clrIdx="0">
    <p:extLst>
      <p:ext uri="{19B8F6BF-5375-455C-9EA6-DF929625EA0E}">
        <p15:presenceInfo xmlns:p15="http://schemas.microsoft.com/office/powerpoint/2012/main" userId="3b3e5e80261aba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0514B-7DA6-46D4-AB04-950F4B0C2018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7503-65D2-4E0A-AF18-619207A4ED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772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68D16-D0B6-4A14-98CD-A415AB9FD157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1F0A5-A325-4758-B9C0-B23D8DB2CA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76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rma livre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0" name="Forma livre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1" name="Forma livre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Forma livre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Forma livre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4" name="Forma livre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5" name="Forma livre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6" name="Forma livre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BR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“</a:t>
            </a:r>
            <a:endParaRPr lang="pt-BR" sz="8000" b="0" i="0" baseline="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BR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”</a:t>
            </a:r>
            <a:endParaRPr lang="pt-BR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a Co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BR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“</a:t>
            </a:r>
            <a:endParaRPr lang="pt-BR" sz="8000" b="0" i="0" baseline="0" dirty="0">
              <a:solidFill>
                <a:srgbClr val="90C226">
                  <a:lumMod val="60000"/>
                  <a:lumOff val="40000"/>
                </a:srgbClr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pt-BR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”</a:t>
            </a:r>
            <a:endParaRPr lang="pt-BR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rma livre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0" name="Forma livre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1" name="Forma livre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2" name="Forma livre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Forma livre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4" name="Forma livre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5" name="Forma livre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6" name="Forma livre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sz="180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pt-BR" smtClean="0"/>
              <a:t>08/12/2016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tângulo 8"/>
          <p:cNvSpPr>
            <a:spLocks noGrp="1" noChangeArrowheads="1"/>
          </p:cNvSpPr>
          <p:nvPr>
            <p:ph type="ctrTitle"/>
          </p:nvPr>
        </p:nvSpPr>
        <p:spPr>
          <a:xfrm>
            <a:off x="1169774" y="2404534"/>
            <a:ext cx="8493210" cy="1646302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Triangulação de </a:t>
            </a:r>
            <a:r>
              <a:rPr lang="pt-BR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Delaunay</a:t>
            </a:r>
            <a:r>
              <a:rPr lang="pt-BR" sz="54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, </a:t>
            </a:r>
            <a:r>
              <a:rPr lang="pt-BR" sz="5400" b="0" i="0" dirty="0" err="1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Voronoi</a:t>
            </a:r>
            <a:endParaRPr lang="pt-BR" sz="54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9097" name="Retângulo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b="1" i="0" dirty="0" err="1" smtClean="0"/>
              <a:t>Altobelli</a:t>
            </a:r>
            <a:r>
              <a:rPr lang="pt-BR" b="1" i="0" dirty="0" smtClean="0"/>
              <a:t> de Brito </a:t>
            </a:r>
            <a:r>
              <a:rPr lang="pt-BR" b="1" i="0" dirty="0" err="1" smtClean="0"/>
              <a:t>Mantuan</a:t>
            </a:r>
            <a:endParaRPr lang="pt-BR" b="1" i="0" dirty="0" smtClean="0"/>
          </a:p>
          <a:p>
            <a:pPr marL="0" indent="0" algn="r">
              <a:buNone/>
            </a:pPr>
            <a:r>
              <a:rPr lang="pt-BR" b="0" i="1" dirty="0" smtClean="0"/>
              <a:t>Introdução de Álgebra geométrica</a:t>
            </a: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0C226"/>
                </a:solidFill>
              </a:rPr>
              <a:t>Triangulação de </a:t>
            </a:r>
            <a:r>
              <a:rPr lang="pt-BR" dirty="0" err="1">
                <a:solidFill>
                  <a:srgbClr val="90C226"/>
                </a:solidFill>
              </a:rPr>
              <a:t>Delaunay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Aplicações:</a:t>
            </a:r>
          </a:p>
          <a:p>
            <a:pPr lvl="1"/>
            <a:r>
              <a:rPr lang="pt-BR" dirty="0" smtClean="0"/>
              <a:t>Modelagem de terrenos e objetos</a:t>
            </a:r>
          </a:p>
          <a:p>
            <a:pPr lvl="1"/>
            <a:r>
              <a:rPr lang="pt-BR" dirty="0" smtClean="0"/>
              <a:t>Determina a densidade ou intensidade das amostras dos pontos</a:t>
            </a:r>
          </a:p>
          <a:p>
            <a:pPr lvl="1"/>
            <a:r>
              <a:rPr lang="pt-BR" dirty="0" smtClean="0"/>
              <a:t>Otimização de nuvens de pontos.</a:t>
            </a:r>
          </a:p>
          <a:p>
            <a:pPr marL="57150" indent="0">
              <a:buNone/>
            </a:pPr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Modelagem de terrenos e objetos</a:t>
            </a:r>
            <a:r>
              <a:rPr kumimoji="0" lang="pt-PT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Voronoi</a:t>
            </a:r>
            <a:r>
              <a:rPr lang="pt-BR" dirty="0" smtClean="0"/>
              <a:t>: Dualidade com triangulação de </a:t>
            </a:r>
            <a:r>
              <a:rPr lang="pt-BR" dirty="0" err="1" smtClean="0"/>
              <a:t>delaunay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094" y="2160588"/>
            <a:ext cx="5183438" cy="38814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43000" y="5537200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 face triangular de </a:t>
            </a:r>
            <a:r>
              <a:rPr lang="pt-BR" dirty="0" err="1" smtClean="0"/>
              <a:t>delaunay</a:t>
            </a:r>
            <a:r>
              <a:rPr lang="pt-BR" dirty="0" smtClean="0"/>
              <a:t>, </a:t>
            </a:r>
          </a:p>
          <a:p>
            <a:r>
              <a:rPr lang="pt-BR" dirty="0" smtClean="0"/>
              <a:t>Está relacionado com o vértice do </a:t>
            </a:r>
            <a:r>
              <a:rPr lang="pt-BR" dirty="0" err="1" smtClean="0"/>
              <a:t>voronoi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3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67" y="2160588"/>
            <a:ext cx="5204092" cy="38814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Voronoi</a:t>
            </a:r>
            <a:r>
              <a:rPr lang="pt-BR" dirty="0" smtClean="0"/>
              <a:t>: Dualidade com triangulação de </a:t>
            </a:r>
            <a:r>
              <a:rPr lang="pt-BR" dirty="0" err="1" smtClean="0"/>
              <a:t>delaunay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43000" y="5537200"/>
            <a:ext cx="552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Cada vértice na triangulação de </a:t>
            </a:r>
            <a:r>
              <a:rPr lang="pt-BR" dirty="0" err="1" smtClean="0"/>
              <a:t>delaunay</a:t>
            </a:r>
            <a:r>
              <a:rPr lang="pt-BR" dirty="0" smtClean="0"/>
              <a:t>, </a:t>
            </a:r>
          </a:p>
          <a:p>
            <a:r>
              <a:rPr lang="pt-BR" dirty="0" smtClean="0"/>
              <a:t>Está relacionado com a região da célula do </a:t>
            </a:r>
            <a:r>
              <a:rPr lang="pt-BR" dirty="0" err="1" smtClean="0"/>
              <a:t>voronoi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85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90C226"/>
                </a:solidFill>
              </a:rPr>
              <a:t>Voronoi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Aplicações:</a:t>
            </a:r>
          </a:p>
          <a:p>
            <a:pPr lvl="1"/>
            <a:r>
              <a:rPr lang="pt-BR" dirty="0" smtClean="0"/>
              <a:t>Vizinhos mais próximos.</a:t>
            </a:r>
          </a:p>
          <a:p>
            <a:pPr lvl="1"/>
            <a:r>
              <a:rPr lang="pt-BR" dirty="0" smtClean="0"/>
              <a:t>Eixo mediano de uma forma.</a:t>
            </a:r>
          </a:p>
          <a:p>
            <a:pPr lvl="1"/>
            <a:r>
              <a:rPr lang="pt-BR" dirty="0"/>
              <a:t>O princípio do Diagrama de </a:t>
            </a:r>
            <a:r>
              <a:rPr lang="pt-BR" dirty="0" err="1"/>
              <a:t>Voronoi</a:t>
            </a:r>
            <a:r>
              <a:rPr lang="pt-BR" dirty="0"/>
              <a:t> é de que, considerando que em um plano, existem pontos que estão mais próximos de uma fonte geradora do que de outra fonte, o resultado é um polígono de cujas distâncias entre a fonte e ponto são as menores possíveis</a:t>
            </a:r>
            <a:r>
              <a:rPr lang="pt-BR" dirty="0" smtClean="0"/>
              <a:t>.</a:t>
            </a:r>
          </a:p>
          <a:p>
            <a:pPr marL="57150" indent="0">
              <a:buNone/>
            </a:pPr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Modelagem de terrenos e objetos</a:t>
            </a:r>
            <a:r>
              <a:rPr kumimoji="0" lang="pt-PT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Eixo mediano de uma forma</a:t>
            </a:r>
            <a:r>
              <a:rPr kumimoji="0" lang="pt-PT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conforme Clifford </a:t>
            </a:r>
            <a:r>
              <a:rPr lang="pt-BR" dirty="0" err="1" smtClean="0"/>
              <a:t>Algebra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Tratando o problema com a álgebra geométrica no modelo conforme.</a:t>
                </a:r>
              </a:p>
              <a:p>
                <a:r>
                  <a:rPr lang="pt-BR" dirty="0" smtClean="0"/>
                  <a:t>É necessário a inclusão de 2 dimensões nesse espaço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,  </a:t>
                </a:r>
                <a:r>
                  <a:rPr lang="pt-BR" dirty="0" err="1" smtClean="0"/>
                  <a:t>pseudo-euclidiana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+1,1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63" y="3410851"/>
            <a:ext cx="38576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conforme Clifford </a:t>
            </a:r>
            <a:r>
              <a:rPr lang="pt-BR" dirty="0" err="1" smtClean="0"/>
              <a:t>Algebra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Vetores 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Onde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6" y="2734818"/>
            <a:ext cx="5943600" cy="876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14" y="4185346"/>
            <a:ext cx="25050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9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conforme Clifford </a:t>
            </a:r>
            <a:r>
              <a:rPr lang="pt-BR" dirty="0" err="1"/>
              <a:t>Algebra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575" y="2160588"/>
            <a:ext cx="517047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conforme Clifford </a:t>
            </a:r>
            <a:r>
              <a:rPr lang="pt-BR" dirty="0" err="1"/>
              <a:t>Algebra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Mapeamento dos pontos de sua amostra para o modelo conforme</a:t>
                </a:r>
              </a:p>
              <a:p>
                <a:r>
                  <a:rPr lang="pt-BR" dirty="0" smtClean="0"/>
                  <a:t>Dado um conjunto de amostra 2 dimensões: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u="sng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u="sng" smtClean="0">
                        <a:latin typeface="Cambria Math" panose="02040503050406030204" pitchFamily="18" charset="0"/>
                      </a:rPr>
                      <m:t>=(4 , 5)</m:t>
                    </m:r>
                  </m:oMath>
                </a14:m>
                <a:endParaRPr lang="pt-BR" u="sng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u="sng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u="sng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u="sng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 u="sng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pt-BR" b="0" i="1" u="sng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pt-BR" u="sng" dirty="0" smtClean="0"/>
              </a:p>
              <a:p>
                <a:r>
                  <a:rPr lang="pt-BR" u="sng" dirty="0" smtClean="0"/>
                  <a:t>Mapear para um </a:t>
                </a:r>
                <a:r>
                  <a:rPr lang="pt-BR" u="sng" dirty="0" err="1" smtClean="0"/>
                  <a:t>blade</a:t>
                </a:r>
                <a:r>
                  <a:rPr lang="pt-BR" u="sng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pt-BR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↔"/>
                        <m:pos m:val="top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89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conforme Clifford </a:t>
            </a:r>
            <a:r>
              <a:rPr lang="pt-BR" dirty="0" err="1"/>
              <a:t>Algebra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220" y="2160588"/>
            <a:ext cx="52451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conforme Clifford </a:t>
            </a:r>
            <a:r>
              <a:rPr lang="pt-BR" dirty="0" err="1"/>
              <a:t>Algebra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17" y="1698626"/>
            <a:ext cx="5135175" cy="38814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67" y="5348288"/>
            <a:ext cx="4286250" cy="9239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67" y="6269039"/>
            <a:ext cx="2400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Desafios 1</a:t>
            </a:r>
            <a:endParaRPr lang="pt-BR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buClr>
                <a:srgbClr val="90C226"/>
              </a:buClr>
              <a:buFont typeface="Wingdings 3"/>
              <a:buChar char=""/>
            </a:pPr>
            <a:r>
              <a:rPr lang="pt-BR" dirty="0"/>
              <a:t>Considere o seguinte problema: sejam n postos de correio que atendem uma determinada localidade. Determinar o posto mais próximo capaz de atender um determinado local identificado por um ponto q no </a:t>
            </a:r>
            <a:r>
              <a:rPr lang="pt-BR" dirty="0" smtClean="0"/>
              <a:t>plano.</a:t>
            </a:r>
            <a:endParaRPr lang="pt-BR" sz="1800" b="0" i="0" dirty="0">
              <a:latin typeface="Trebuchet MS"/>
              <a:ea typeface="+mn-ea"/>
              <a:cs typeface="+mn-cs"/>
            </a:endParaRPr>
          </a:p>
        </p:txBody>
      </p:sp>
      <p:pic>
        <p:nvPicPr>
          <p:cNvPr id="2050" name="Picture 2" descr="Resultado de imagem para corre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62" y="3768373"/>
            <a:ext cx="443471" cy="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corre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35" y="4917551"/>
            <a:ext cx="443471" cy="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corre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67" y="3934674"/>
            <a:ext cx="443471" cy="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corre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30" y="5250154"/>
            <a:ext cx="443471" cy="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corre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36" y="4267277"/>
            <a:ext cx="443471" cy="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corre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32" y="3602071"/>
            <a:ext cx="443471" cy="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corre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51" y="5098859"/>
            <a:ext cx="443471" cy="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876800" y="319628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conforme Clifford </a:t>
            </a:r>
            <a:r>
              <a:rPr lang="pt-BR" dirty="0" err="1"/>
              <a:t>Algebra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51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0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Perguntas</a:t>
            </a:r>
            <a:endParaRPr lang="pt-BR" sz="40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Desafios 2</a:t>
            </a:r>
            <a:endParaRPr lang="pt-BR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buClr>
                <a:srgbClr val="90C226"/>
              </a:buClr>
              <a:buFont typeface="Wingdings 3"/>
              <a:buChar char=""/>
            </a:pPr>
            <a:r>
              <a:rPr lang="pt-BR" dirty="0" smtClean="0"/>
              <a:t>Sejam </a:t>
            </a:r>
            <a:r>
              <a:rPr lang="pt-BR" dirty="0"/>
              <a:t>n </a:t>
            </a:r>
            <a:r>
              <a:rPr lang="pt-BR" dirty="0" smtClean="0"/>
              <a:t>escolas </a:t>
            </a:r>
            <a:r>
              <a:rPr lang="pt-BR" dirty="0"/>
              <a:t>que atendem uma determinada localidade. Determinar </a:t>
            </a:r>
            <a:r>
              <a:rPr lang="pt-BR" dirty="0" smtClean="0"/>
              <a:t>a escola </a:t>
            </a:r>
            <a:r>
              <a:rPr lang="pt-BR" dirty="0"/>
              <a:t>mais próximo capaz de atender </a:t>
            </a:r>
            <a:r>
              <a:rPr lang="pt-BR" dirty="0" smtClean="0"/>
              <a:t>um aluno que que reside num </a:t>
            </a:r>
            <a:r>
              <a:rPr lang="pt-BR" dirty="0"/>
              <a:t>determinado local identificado por um ponto q no </a:t>
            </a:r>
            <a:r>
              <a:rPr lang="pt-BR" dirty="0" smtClean="0"/>
              <a:t>plano.</a:t>
            </a:r>
            <a:endParaRPr lang="pt-BR" sz="1800" b="0" i="0" dirty="0">
              <a:latin typeface="Trebuchet MS"/>
              <a:ea typeface="+mn-ea"/>
              <a:cs typeface="+mn-cs"/>
            </a:endParaRPr>
          </a:p>
        </p:txBody>
      </p:sp>
      <p:pic>
        <p:nvPicPr>
          <p:cNvPr id="1026" name="Picture 2" descr="Resultado de imagem para 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05" y="3903001"/>
            <a:ext cx="504911" cy="3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10" y="5216937"/>
            <a:ext cx="504911" cy="3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794" y="4187207"/>
            <a:ext cx="504911" cy="3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35" y="5315790"/>
            <a:ext cx="504911" cy="3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89" y="3569369"/>
            <a:ext cx="504911" cy="3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68" y="4922226"/>
            <a:ext cx="504911" cy="3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es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79" y="3476486"/>
            <a:ext cx="504911" cy="3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lu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35" y="4637637"/>
            <a:ext cx="237522" cy="2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570496" y="438518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89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0C226"/>
                </a:solidFill>
              </a:rPr>
              <a:t>Desafios 3</a:t>
            </a:r>
            <a:endParaRPr lang="pt-BR" dirty="0"/>
          </a:p>
        </p:txBody>
      </p:sp>
      <p:sp>
        <p:nvSpPr>
          <p:cNvPr id="6" name="Retângulo 3"/>
          <p:cNvSpPr txBox="1">
            <a:spLocks noChangeArrowheads="1"/>
          </p:cNvSpPr>
          <p:nvPr/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>
              <a:buClr>
                <a:srgbClr val="90C226"/>
              </a:buClr>
              <a:buFont typeface="Wingdings 3"/>
              <a:buChar char=""/>
            </a:pPr>
            <a:r>
              <a:rPr lang="pt-BR" dirty="0" smtClean="0"/>
              <a:t>Sejam n pontos , sendo este uma malha de pontos de uma superfície. Determinar dado um ponto .q obter seus vértices vizinhos mais próximos. </a:t>
            </a:r>
            <a:endParaRPr lang="pt-BR" dirty="0">
              <a:latin typeface="Trebuchet MS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102" y="3369778"/>
            <a:ext cx="4148751" cy="2631058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2405449" y="4324865"/>
            <a:ext cx="2174789" cy="70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935892" y="394592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4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 uma nuvem de pontos provido de uma scanner 3d, reconstruir um objeto com aproximação de faces.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00" y="2903708"/>
            <a:ext cx="4758432" cy="25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0C226"/>
                </a:solidFill>
              </a:rPr>
              <a:t>Triangulação de </a:t>
            </a:r>
            <a:r>
              <a:rPr lang="pt-BR" dirty="0" err="1">
                <a:solidFill>
                  <a:srgbClr val="90C226"/>
                </a:solidFill>
              </a:rPr>
              <a:t>Delaunay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586" y="2160588"/>
            <a:ext cx="5216453" cy="3881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696995" y="5857359"/>
                <a:ext cx="7100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Dado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2, …,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sendo</a:t>
                </a:r>
                <a:r>
                  <a:rPr lang="en-US" dirty="0" smtClean="0"/>
                  <a:t> um </a:t>
                </a:r>
                <a:r>
                  <a:rPr lang="en-US" dirty="0" err="1" smtClean="0"/>
                  <a:t>conjunto</a:t>
                </a:r>
                <a:r>
                  <a:rPr lang="en-US" dirty="0" smtClean="0"/>
                  <a:t> </a:t>
                </a:r>
                <a:r>
                  <a:rPr lang="en-US" dirty="0"/>
                  <a:t>n </a:t>
                </a:r>
                <a:r>
                  <a:rPr lang="en-US" dirty="0" err="1" smtClean="0"/>
                  <a:t>pontos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em</a:t>
                </a:r>
                <a:r>
                  <a:rPr lang="en-US" dirty="0" smtClean="0"/>
                  <a:t> um </a:t>
                </a:r>
                <a:r>
                  <a:rPr lang="en-US" dirty="0" err="1" smtClean="0"/>
                  <a:t>plano</a:t>
                </a:r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95" y="5857359"/>
                <a:ext cx="710085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87" t="-11667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1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0C226"/>
                </a:solidFill>
              </a:rPr>
              <a:t>Triangulação de </a:t>
            </a:r>
            <a:r>
              <a:rPr lang="pt-BR" dirty="0" err="1">
                <a:solidFill>
                  <a:srgbClr val="90C226"/>
                </a:solidFill>
              </a:rPr>
              <a:t>Delaunay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Dado </a:t>
                </a:r>
                <a:r>
                  <a:rPr lang="pt-BR" dirty="0"/>
                  <a:t>um conjunto de pontos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dirty="0"/>
                  <a:t> no plano, a </a:t>
                </a:r>
                <a:r>
                  <a:rPr lang="pt-BR" dirty="0" err="1"/>
                  <a:t>traingulação</a:t>
                </a:r>
                <a:r>
                  <a:rPr lang="pt-BR" dirty="0"/>
                  <a:t> de </a:t>
                </a:r>
                <a:r>
                  <a:rPr lang="pt-BR" dirty="0" err="1"/>
                  <a:t>Delaunay</a:t>
                </a:r>
                <a:r>
                  <a:rPr lang="pt-BR" dirty="0"/>
                  <a:t> de S é exatamente a projeção no plano </a:t>
                </a:r>
                <a:r>
                  <a:rPr lang="pt-BR" dirty="0" err="1"/>
                  <a:t>xy</a:t>
                </a:r>
                <a:r>
                  <a:rPr lang="pt-BR" dirty="0"/>
                  <a:t> do fecho convexo inferior dos pontos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Fecho convexo é definido como o menor polígono convexo (polígono simples com todos os vértices formando </a:t>
                </a:r>
                <a:r>
                  <a:rPr lang="pt-BR" dirty="0" smtClean="0"/>
                  <a:t>ângulos </a:t>
                </a:r>
                <a:r>
                  <a:rPr lang="pt-BR" dirty="0"/>
                  <a:t>internos menores que 180 graus) que contém todo o conjunto de pontos.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45" y="4232441"/>
            <a:ext cx="561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0C226"/>
                </a:solidFill>
              </a:rPr>
              <a:t>Triangulação de </a:t>
            </a:r>
            <a:r>
              <a:rPr lang="pt-BR" dirty="0" err="1">
                <a:solidFill>
                  <a:srgbClr val="90C226"/>
                </a:solidFill>
              </a:rPr>
              <a:t>Delaunay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392" y="2160588"/>
            <a:ext cx="5154842" cy="3881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231392" y="1930400"/>
                <a:ext cx="71498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𝑃𝑗</m:t>
                    </m:r>
                  </m:oMath>
                </a14:m>
                <a:r>
                  <a:rPr lang="pt-BR" dirty="0" smtClean="0"/>
                  <a:t> é o ponto mais próximo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então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formam uma aresta na </a:t>
                </a:r>
              </a:p>
              <a:p>
                <a:r>
                  <a:rPr lang="pt-BR" dirty="0" smtClean="0"/>
                  <a:t>Triangulação de  </a:t>
                </a:r>
                <a:r>
                  <a:rPr lang="pt-BR" dirty="0" err="1" smtClean="0"/>
                  <a:t>Delaunay</a:t>
                </a:r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92" y="1930400"/>
                <a:ext cx="714984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2" t="-6604" b="-13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2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0C226"/>
                </a:solidFill>
              </a:rPr>
              <a:t>Triangulação de </a:t>
            </a:r>
            <a:r>
              <a:rPr lang="pt-BR" dirty="0" err="1">
                <a:solidFill>
                  <a:srgbClr val="90C226"/>
                </a:solidFill>
              </a:rPr>
              <a:t>Delaunay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377" y="2160588"/>
            <a:ext cx="5158871" cy="3881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231392" y="1930400"/>
                <a:ext cx="625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Propriedade do “circulo vazio” dado um circulo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92" y="1930400"/>
                <a:ext cx="625921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79" t="-11667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Strategy_FacetGreenTheme_16x9_TP103418064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.potx" id="{0E9FAF8B-EDA3-4424-BF26-DB73EC6F6ABB}" vid="{9E7190F6-BD7D-494D-B47E-AFFB947D98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estratégia de vendas, tema de Faceta (widescreen)</Template>
  <TotalTime>142</TotalTime>
  <Words>441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inherit</vt:lpstr>
      <vt:lpstr>Trebuchet MS</vt:lpstr>
      <vt:lpstr>Wingdings 3</vt:lpstr>
      <vt:lpstr>SalesStrategy_FacetGreenTheme_16x9_TP103418064</vt:lpstr>
      <vt:lpstr>Triangulação de Delaunay, Voronoi</vt:lpstr>
      <vt:lpstr>Desafios 1</vt:lpstr>
      <vt:lpstr>Desafios 2</vt:lpstr>
      <vt:lpstr>Desafios 3</vt:lpstr>
      <vt:lpstr>Desafios 4</vt:lpstr>
      <vt:lpstr>Triangulação de Delaunay</vt:lpstr>
      <vt:lpstr>Triangulação de Delaunay</vt:lpstr>
      <vt:lpstr>Triangulação de Delaunay</vt:lpstr>
      <vt:lpstr>Triangulação de Delaunay</vt:lpstr>
      <vt:lpstr>Triangulação de Delaunay</vt:lpstr>
      <vt:lpstr>Voronoi: Dualidade com triangulação de delaunay</vt:lpstr>
      <vt:lpstr>Voronoi: Dualidade com triangulação de delaunay</vt:lpstr>
      <vt:lpstr>Voronoi</vt:lpstr>
      <vt:lpstr>Modelo conforme Clifford Algebra</vt:lpstr>
      <vt:lpstr>Modelo conforme Clifford Algebra</vt:lpstr>
      <vt:lpstr>Modelo conforme Clifford Algebra</vt:lpstr>
      <vt:lpstr>Modelo conforme Clifford Algebra</vt:lpstr>
      <vt:lpstr>Modelo conforme Clifford Algebra</vt:lpstr>
      <vt:lpstr>Modelo conforme Clifford Algebra</vt:lpstr>
      <vt:lpstr>Modelo conforme Clifford Algebra</vt:lpstr>
      <vt:lpstr>Perguntas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Triangulação de Delaunay, Voronoi</dc:title>
  <dc:creator>alto</dc:creator>
  <cp:keywords/>
  <cp:lastModifiedBy>Conta da Microsoft</cp:lastModifiedBy>
  <cp:revision>27</cp:revision>
  <dcterms:created xsi:type="dcterms:W3CDTF">2016-12-08T02:44:50Z</dcterms:created>
  <dcterms:modified xsi:type="dcterms:W3CDTF">2016-12-08T16:46:02Z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