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gse/y9ivfU2xz/JzD9GpxGe5Jn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8"/>
  </p:normalViewPr>
  <p:slideViewPr>
    <p:cSldViewPr snapToGrid="0">
      <p:cViewPr varScale="1">
        <p:scale>
          <a:sx n="93" d="100"/>
          <a:sy n="93" d="100"/>
        </p:scale>
        <p:origin x="9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558438" y="685800"/>
            <a:ext cx="1741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bb1af9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ebb1af9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239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bb1af9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ebb1af9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201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bb1af9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ebb1af9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24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143000" y="1122364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143000" y="3602036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396400" y="57874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482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1pPr>
            <a:lvl2pPr marL="914400" lvl="1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2pPr>
            <a:lvl3pPr marL="1371600" lvl="2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3pPr>
            <a:lvl4pPr marL="1828800" lvl="3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4pPr>
            <a:lvl5pPr marL="2286000" lvl="4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5pPr>
            <a:lvl6pPr marL="2743200" lvl="5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6pPr>
            <a:lvl7pPr marL="3200400" lvl="6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7pPr>
            <a:lvl8pPr marL="3657600" lvl="7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8pPr>
            <a:lvl9pPr marL="4114800" lvl="8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4623600" y="2285276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623026" y="370676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482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1pPr>
            <a:lvl2pPr marL="914400" lvl="1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2pPr>
            <a:lvl3pPr marL="1371600" lvl="2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3pPr>
            <a:lvl4pPr marL="1828800" lvl="3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4pPr>
            <a:lvl5pPr marL="2286000" lvl="4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5pPr>
            <a:lvl6pPr marL="2743200" lvl="5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6pPr>
            <a:lvl7pPr marL="3200400" lvl="6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7pPr>
            <a:lvl8pPr marL="3657600" lvl="7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8pPr>
            <a:lvl9pPr marL="4114800" lvl="8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28650" y="1825624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482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1pPr>
            <a:lvl2pPr marL="914400" lvl="1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2pPr>
            <a:lvl3pPr marL="1371600" lvl="2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3pPr>
            <a:lvl4pPr marL="1828800" lvl="3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4pPr>
            <a:lvl5pPr marL="2286000" lvl="4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5pPr>
            <a:lvl6pPr marL="2743200" lvl="5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6pPr>
            <a:lvl7pPr marL="3200400" lvl="6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7pPr>
            <a:lvl8pPr marL="3657600" lvl="7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8pPr>
            <a:lvl9pPr marL="4114800" lvl="8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23887" y="1709737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28650" y="1825624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482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1pPr>
            <a:lvl2pPr marL="914400" lvl="1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2pPr>
            <a:lvl3pPr marL="1371600" lvl="2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3pPr>
            <a:lvl4pPr marL="1828800" lvl="3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4pPr>
            <a:lvl5pPr marL="2286000" lvl="4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5pPr>
            <a:lvl6pPr marL="2743200" lvl="5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6pPr>
            <a:lvl7pPr marL="3200400" lvl="6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7pPr>
            <a:lvl8pPr marL="3657600" lvl="7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8pPr>
            <a:lvl9pPr marL="4114800" lvl="8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629150" y="1825624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482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1pPr>
            <a:lvl2pPr marL="914400" lvl="1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2pPr>
            <a:lvl3pPr marL="1371600" lvl="2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3pPr>
            <a:lvl4pPr marL="1828800" lvl="3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4pPr>
            <a:lvl5pPr marL="2286000" lvl="4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5pPr>
            <a:lvl6pPr marL="2743200" lvl="5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6pPr>
            <a:lvl7pPr marL="3200400" lvl="6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7pPr>
            <a:lvl8pPr marL="3657600" lvl="7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8pPr>
            <a:lvl9pPr marL="4114800" lvl="8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482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1pPr>
            <a:lvl2pPr marL="914400" lvl="1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2pPr>
            <a:lvl3pPr marL="1371600" lvl="2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3pPr>
            <a:lvl4pPr marL="1828800" lvl="3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4pPr>
            <a:lvl5pPr marL="2286000" lvl="4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5pPr>
            <a:lvl6pPr marL="2743200" lvl="5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6pPr>
            <a:lvl7pPr marL="3200400" lvl="6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7pPr>
            <a:lvl8pPr marL="3657600" lvl="7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8pPr>
            <a:lvl9pPr marL="4114800" lvl="8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482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1pPr>
            <a:lvl2pPr marL="914400" lvl="1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2pPr>
            <a:lvl3pPr marL="1371600" lvl="2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3pPr>
            <a:lvl4pPr marL="1828800" lvl="3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4pPr>
            <a:lvl5pPr marL="2286000" lvl="4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5pPr>
            <a:lvl6pPr marL="2743200" lvl="5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6pPr>
            <a:lvl7pPr marL="3200400" lvl="6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7pPr>
            <a:lvl8pPr marL="3657600" lvl="7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8pPr>
            <a:lvl9pPr marL="4114800" lvl="8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887391" y="987427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887391" y="987427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 sz="40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628650" y="1825624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84;g7ebb1af941_0_0">
            <a:extLst>
              <a:ext uri="{FF2B5EF4-FFF2-40B4-BE49-F238E27FC236}">
                <a16:creationId xmlns:a16="http://schemas.microsoft.com/office/drawing/2014/main" id="{011DCC5F-8C56-7D4E-9185-C398419B5203}"/>
              </a:ext>
            </a:extLst>
          </p:cNvPr>
          <p:cNvCxnSpPr>
            <a:cxnSpLocks/>
          </p:cNvCxnSpPr>
          <p:nvPr/>
        </p:nvCxnSpPr>
        <p:spPr>
          <a:xfrm flipH="1">
            <a:off x="1798435" y="3212763"/>
            <a:ext cx="217691" cy="26297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" name="Google Shape;85;g7ebb1af941_0_0">
            <a:extLst>
              <a:ext uri="{FF2B5EF4-FFF2-40B4-BE49-F238E27FC236}">
                <a16:creationId xmlns:a16="http://schemas.microsoft.com/office/drawing/2014/main" id="{9E0DF1BD-34C2-6248-8F16-019D15091860}"/>
              </a:ext>
            </a:extLst>
          </p:cNvPr>
          <p:cNvCxnSpPr>
            <a:cxnSpLocks/>
          </p:cNvCxnSpPr>
          <p:nvPr/>
        </p:nvCxnSpPr>
        <p:spPr>
          <a:xfrm flipH="1">
            <a:off x="1966753" y="3205573"/>
            <a:ext cx="323027" cy="40854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" name="Google Shape;86;g7ebb1af941_0_0">
            <a:extLst>
              <a:ext uri="{FF2B5EF4-FFF2-40B4-BE49-F238E27FC236}">
                <a16:creationId xmlns:a16="http://schemas.microsoft.com/office/drawing/2014/main" id="{97D5D88D-F412-5445-A8DD-292E85BE237A}"/>
              </a:ext>
            </a:extLst>
          </p:cNvPr>
          <p:cNvCxnSpPr>
            <a:cxnSpLocks/>
          </p:cNvCxnSpPr>
          <p:nvPr/>
        </p:nvCxnSpPr>
        <p:spPr>
          <a:xfrm>
            <a:off x="2489456" y="3198626"/>
            <a:ext cx="0" cy="54019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" name="Google Shape;87;g7ebb1af941_0_0">
            <a:extLst>
              <a:ext uri="{FF2B5EF4-FFF2-40B4-BE49-F238E27FC236}">
                <a16:creationId xmlns:a16="http://schemas.microsoft.com/office/drawing/2014/main" id="{326B7C6A-468F-4841-86DF-E4E5C35F563F}"/>
              </a:ext>
            </a:extLst>
          </p:cNvPr>
          <p:cNvCxnSpPr>
            <a:cxnSpLocks/>
          </p:cNvCxnSpPr>
          <p:nvPr/>
        </p:nvCxnSpPr>
        <p:spPr>
          <a:xfrm>
            <a:off x="2691987" y="3205573"/>
            <a:ext cx="369271" cy="46527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" name="Google Shape;88;g7ebb1af941_0_0">
            <a:extLst>
              <a:ext uri="{FF2B5EF4-FFF2-40B4-BE49-F238E27FC236}">
                <a16:creationId xmlns:a16="http://schemas.microsoft.com/office/drawing/2014/main" id="{A309D9DC-5B19-4148-B671-5B6D4446B28A}"/>
              </a:ext>
            </a:extLst>
          </p:cNvPr>
          <p:cNvCxnSpPr>
            <a:stCxn id="40" idx="1"/>
          </p:cNvCxnSpPr>
          <p:nvPr/>
        </p:nvCxnSpPr>
        <p:spPr>
          <a:xfrm>
            <a:off x="3317571" y="3339417"/>
            <a:ext cx="305635" cy="20665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" name="Google Shape;89;g7ebb1af941_0_0">
            <a:extLst>
              <a:ext uri="{FF2B5EF4-FFF2-40B4-BE49-F238E27FC236}">
                <a16:creationId xmlns:a16="http://schemas.microsoft.com/office/drawing/2014/main" id="{1F17C142-79B7-D545-A573-DF99C1934D31}"/>
              </a:ext>
            </a:extLst>
          </p:cNvPr>
          <p:cNvSpPr txBox="1"/>
          <p:nvPr/>
        </p:nvSpPr>
        <p:spPr>
          <a:xfrm>
            <a:off x="846472" y="3295645"/>
            <a:ext cx="857100" cy="27690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49000"/>
                </a:schemeClr>
              </a:gs>
              <a:gs pos="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 density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90;g7ebb1af941_0_0">
            <a:extLst>
              <a:ext uri="{FF2B5EF4-FFF2-40B4-BE49-F238E27FC236}">
                <a16:creationId xmlns:a16="http://schemas.microsoft.com/office/drawing/2014/main" id="{8D22BDEC-5577-024F-B4F6-D151B2595EDD}"/>
              </a:ext>
            </a:extLst>
          </p:cNvPr>
          <p:cNvSpPr txBox="1"/>
          <p:nvPr/>
        </p:nvSpPr>
        <p:spPr>
          <a:xfrm>
            <a:off x="825870" y="3682196"/>
            <a:ext cx="1013309" cy="46003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49000"/>
                </a:schemeClr>
              </a:gs>
              <a:gs pos="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 specific heat capacity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91;g7ebb1af941_0_0">
            <a:extLst>
              <a:ext uri="{FF2B5EF4-FFF2-40B4-BE49-F238E27FC236}">
                <a16:creationId xmlns:a16="http://schemas.microsoft.com/office/drawing/2014/main" id="{4E985CFA-7925-EA4C-B688-4EE70E8F62FC}"/>
              </a:ext>
            </a:extLst>
          </p:cNvPr>
          <p:cNvSpPr txBox="1"/>
          <p:nvPr/>
        </p:nvSpPr>
        <p:spPr>
          <a:xfrm>
            <a:off x="1915484" y="3835967"/>
            <a:ext cx="866700" cy="64676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49000"/>
                </a:schemeClr>
              </a:gs>
              <a:gs pos="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Turbulent exchange coefficient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92;g7ebb1af941_0_0">
            <a:extLst>
              <a:ext uri="{FF2B5EF4-FFF2-40B4-BE49-F238E27FC236}">
                <a16:creationId xmlns:a16="http://schemas.microsoft.com/office/drawing/2014/main" id="{0690F7EE-90A5-E542-8A3A-67FB1B81E4E1}"/>
              </a:ext>
            </a:extLst>
          </p:cNvPr>
          <p:cNvSpPr txBox="1"/>
          <p:nvPr/>
        </p:nvSpPr>
        <p:spPr>
          <a:xfrm>
            <a:off x="3475510" y="3585716"/>
            <a:ext cx="1002600" cy="62879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49000"/>
                </a:schemeClr>
              </a:gs>
              <a:gs pos="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Sea-air temperature difference</a:t>
            </a: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93;g7ebb1af941_0_0">
            <a:extLst>
              <a:ext uri="{FF2B5EF4-FFF2-40B4-BE49-F238E27FC236}">
                <a16:creationId xmlns:a16="http://schemas.microsoft.com/office/drawing/2014/main" id="{598C7C3D-6DF7-1D4E-9E99-84524EFE62FA}"/>
              </a:ext>
            </a:extLst>
          </p:cNvPr>
          <p:cNvSpPr txBox="1"/>
          <p:nvPr/>
        </p:nvSpPr>
        <p:spPr>
          <a:xfrm>
            <a:off x="2838076" y="3803389"/>
            <a:ext cx="579900" cy="46206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49000"/>
                </a:schemeClr>
              </a:gs>
              <a:gs pos="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Wind 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speed</a:t>
            </a: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95;g7ebb1af941_0_0">
            <a:extLst>
              <a:ext uri="{FF2B5EF4-FFF2-40B4-BE49-F238E27FC236}">
                <a16:creationId xmlns:a16="http://schemas.microsoft.com/office/drawing/2014/main" id="{97F9FE15-E1FC-474F-94D0-543EACF77516}"/>
              </a:ext>
            </a:extLst>
          </p:cNvPr>
          <p:cNvSpPr txBox="1"/>
          <p:nvPr/>
        </p:nvSpPr>
        <p:spPr>
          <a:xfrm>
            <a:off x="1861950" y="2393305"/>
            <a:ext cx="1524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Sensible heat flux</a:t>
            </a:r>
            <a:endParaRPr b="1" dirty="0">
              <a:solidFill>
                <a:srgbClr val="0070C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9" name="Google Shape;96;g7ebb1af941_0_0">
            <a:extLst>
              <a:ext uri="{FF2B5EF4-FFF2-40B4-BE49-F238E27FC236}">
                <a16:creationId xmlns:a16="http://schemas.microsoft.com/office/drawing/2014/main" id="{4791DF5D-AE84-A54A-909D-ABEDC0D9ED4B}"/>
              </a:ext>
            </a:extLst>
          </p:cNvPr>
          <p:cNvSpPr txBox="1"/>
          <p:nvPr/>
        </p:nvSpPr>
        <p:spPr>
          <a:xfrm>
            <a:off x="5819137" y="2399351"/>
            <a:ext cx="1524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Latent heat flux</a:t>
            </a:r>
            <a:endParaRPr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43154D79-B871-ED4F-9604-CAFC06FA7AAE}"/>
              </a:ext>
            </a:extLst>
          </p:cNvPr>
          <p:cNvSpPr/>
          <p:nvPr/>
        </p:nvSpPr>
        <p:spPr>
          <a:xfrm rot="5400000" flipH="1">
            <a:off x="3239817" y="2890849"/>
            <a:ext cx="155507" cy="74162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B6EE1A2-503B-824E-9CC4-9E535E5D979E}"/>
                  </a:ext>
                </a:extLst>
              </p:cNvPr>
              <p:cNvSpPr txBox="1"/>
              <p:nvPr/>
            </p:nvSpPr>
            <p:spPr>
              <a:xfrm>
                <a:off x="1315782" y="2716188"/>
                <a:ext cx="2531141" cy="324384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B6EE1A2-503B-824E-9CC4-9E535E5D9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782" y="2716188"/>
                <a:ext cx="2531141" cy="324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9C60C9-078F-1646-A6E2-0BA34CA63038}"/>
                  </a:ext>
                </a:extLst>
              </p:cNvPr>
              <p:cNvSpPr txBox="1"/>
              <p:nvPr/>
            </p:nvSpPr>
            <p:spPr>
              <a:xfrm>
                <a:off x="5159856" y="2724492"/>
                <a:ext cx="2559675" cy="30777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9C60C9-078F-1646-A6E2-0BA34CA63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56" y="2724492"/>
                <a:ext cx="255967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oogle Shape;84;g7ebb1af941_0_0">
            <a:extLst>
              <a:ext uri="{FF2B5EF4-FFF2-40B4-BE49-F238E27FC236}">
                <a16:creationId xmlns:a16="http://schemas.microsoft.com/office/drawing/2014/main" id="{FE450695-5E08-254D-B587-6234172F6E95}"/>
              </a:ext>
            </a:extLst>
          </p:cNvPr>
          <p:cNvCxnSpPr>
            <a:cxnSpLocks/>
          </p:cNvCxnSpPr>
          <p:nvPr/>
        </p:nvCxnSpPr>
        <p:spPr>
          <a:xfrm flipH="1">
            <a:off x="5675625" y="3199592"/>
            <a:ext cx="217691" cy="26297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" name="Google Shape;85;g7ebb1af941_0_0">
            <a:extLst>
              <a:ext uri="{FF2B5EF4-FFF2-40B4-BE49-F238E27FC236}">
                <a16:creationId xmlns:a16="http://schemas.microsoft.com/office/drawing/2014/main" id="{0BF8BEB2-4DAB-654C-BF2C-9175B96363AF}"/>
              </a:ext>
            </a:extLst>
          </p:cNvPr>
          <p:cNvCxnSpPr>
            <a:cxnSpLocks/>
          </p:cNvCxnSpPr>
          <p:nvPr/>
        </p:nvCxnSpPr>
        <p:spPr>
          <a:xfrm flipH="1">
            <a:off x="5843943" y="3192402"/>
            <a:ext cx="323027" cy="40854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5" name="Google Shape;86;g7ebb1af941_0_0">
            <a:extLst>
              <a:ext uri="{FF2B5EF4-FFF2-40B4-BE49-F238E27FC236}">
                <a16:creationId xmlns:a16="http://schemas.microsoft.com/office/drawing/2014/main" id="{88E0B9E6-4863-0D47-8C03-2ED0BEC6F799}"/>
              </a:ext>
            </a:extLst>
          </p:cNvPr>
          <p:cNvCxnSpPr>
            <a:cxnSpLocks/>
          </p:cNvCxnSpPr>
          <p:nvPr/>
        </p:nvCxnSpPr>
        <p:spPr>
          <a:xfrm>
            <a:off x="6366646" y="3185455"/>
            <a:ext cx="0" cy="54019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" name="Google Shape;87;g7ebb1af941_0_0">
            <a:extLst>
              <a:ext uri="{FF2B5EF4-FFF2-40B4-BE49-F238E27FC236}">
                <a16:creationId xmlns:a16="http://schemas.microsoft.com/office/drawing/2014/main" id="{FC79C30C-D594-214C-A605-821ACDCB5DA1}"/>
              </a:ext>
            </a:extLst>
          </p:cNvPr>
          <p:cNvCxnSpPr>
            <a:cxnSpLocks/>
          </p:cNvCxnSpPr>
          <p:nvPr/>
        </p:nvCxnSpPr>
        <p:spPr>
          <a:xfrm>
            <a:off x="6569177" y="3192402"/>
            <a:ext cx="369271" cy="46527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" name="Google Shape;88;g7ebb1af941_0_0">
            <a:extLst>
              <a:ext uri="{FF2B5EF4-FFF2-40B4-BE49-F238E27FC236}">
                <a16:creationId xmlns:a16="http://schemas.microsoft.com/office/drawing/2014/main" id="{E46C1B80-C0A6-AE4D-98EB-3E31A5FF9636}"/>
              </a:ext>
            </a:extLst>
          </p:cNvPr>
          <p:cNvCxnSpPr>
            <a:stCxn id="53" idx="1"/>
          </p:cNvCxnSpPr>
          <p:nvPr/>
        </p:nvCxnSpPr>
        <p:spPr>
          <a:xfrm>
            <a:off x="7194761" y="3326246"/>
            <a:ext cx="305635" cy="20665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" name="Google Shape;89;g7ebb1af941_0_0">
            <a:extLst>
              <a:ext uri="{FF2B5EF4-FFF2-40B4-BE49-F238E27FC236}">
                <a16:creationId xmlns:a16="http://schemas.microsoft.com/office/drawing/2014/main" id="{9C209549-CC57-8244-AC83-1D0C97E3C856}"/>
              </a:ext>
            </a:extLst>
          </p:cNvPr>
          <p:cNvSpPr txBox="1"/>
          <p:nvPr/>
        </p:nvSpPr>
        <p:spPr>
          <a:xfrm>
            <a:off x="4723662" y="3282474"/>
            <a:ext cx="857100" cy="27690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 density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90;g7ebb1af941_0_0">
            <a:extLst>
              <a:ext uri="{FF2B5EF4-FFF2-40B4-BE49-F238E27FC236}">
                <a16:creationId xmlns:a16="http://schemas.microsoft.com/office/drawing/2014/main" id="{6613FD3C-4A96-B344-9C06-D9FAF90A05F7}"/>
              </a:ext>
            </a:extLst>
          </p:cNvPr>
          <p:cNvSpPr txBox="1"/>
          <p:nvPr/>
        </p:nvSpPr>
        <p:spPr>
          <a:xfrm>
            <a:off x="4642424" y="3669025"/>
            <a:ext cx="1100839" cy="46003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Latent heat of vaporization</a:t>
            </a:r>
          </a:p>
        </p:txBody>
      </p:sp>
      <p:sp>
        <p:nvSpPr>
          <p:cNvPr id="50" name="Google Shape;91;g7ebb1af941_0_0">
            <a:extLst>
              <a:ext uri="{FF2B5EF4-FFF2-40B4-BE49-F238E27FC236}">
                <a16:creationId xmlns:a16="http://schemas.microsoft.com/office/drawing/2014/main" id="{69711194-4BA7-B14F-857B-4594A966282B}"/>
              </a:ext>
            </a:extLst>
          </p:cNvPr>
          <p:cNvSpPr txBox="1"/>
          <p:nvPr/>
        </p:nvSpPr>
        <p:spPr>
          <a:xfrm>
            <a:off x="5806121" y="3822796"/>
            <a:ext cx="866700" cy="64676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Turbulent exchange coefficient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92;g7ebb1af941_0_0">
            <a:extLst>
              <a:ext uri="{FF2B5EF4-FFF2-40B4-BE49-F238E27FC236}">
                <a16:creationId xmlns:a16="http://schemas.microsoft.com/office/drawing/2014/main" id="{48CC92A2-DF1E-8D4D-BC7D-DA3D8DABB139}"/>
              </a:ext>
            </a:extLst>
          </p:cNvPr>
          <p:cNvSpPr txBox="1"/>
          <p:nvPr/>
        </p:nvSpPr>
        <p:spPr>
          <a:xfrm>
            <a:off x="7366147" y="3572545"/>
            <a:ext cx="889034" cy="62879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Sea-air humidity difference</a:t>
            </a:r>
          </a:p>
        </p:txBody>
      </p:sp>
      <p:sp>
        <p:nvSpPr>
          <p:cNvPr id="52" name="Google Shape;93;g7ebb1af941_0_0">
            <a:extLst>
              <a:ext uri="{FF2B5EF4-FFF2-40B4-BE49-F238E27FC236}">
                <a16:creationId xmlns:a16="http://schemas.microsoft.com/office/drawing/2014/main" id="{06626AD4-D131-1B48-B8BE-E7F303BA9450}"/>
              </a:ext>
            </a:extLst>
          </p:cNvPr>
          <p:cNvSpPr txBox="1"/>
          <p:nvPr/>
        </p:nvSpPr>
        <p:spPr>
          <a:xfrm>
            <a:off x="6728713" y="3790218"/>
            <a:ext cx="579900" cy="46206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Wind 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speed</a:t>
            </a: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98F96F46-728F-8448-A15E-94385692352A}"/>
              </a:ext>
            </a:extLst>
          </p:cNvPr>
          <p:cNvSpPr/>
          <p:nvPr/>
        </p:nvSpPr>
        <p:spPr>
          <a:xfrm rot="5400000" flipH="1">
            <a:off x="7117007" y="2877678"/>
            <a:ext cx="155507" cy="74162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8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84;g7ebb1af941_0_0">
            <a:extLst>
              <a:ext uri="{FF2B5EF4-FFF2-40B4-BE49-F238E27FC236}">
                <a16:creationId xmlns:a16="http://schemas.microsoft.com/office/drawing/2014/main" id="{011DCC5F-8C56-7D4E-9185-C398419B5203}"/>
              </a:ext>
            </a:extLst>
          </p:cNvPr>
          <p:cNvCxnSpPr>
            <a:cxnSpLocks/>
          </p:cNvCxnSpPr>
          <p:nvPr/>
        </p:nvCxnSpPr>
        <p:spPr>
          <a:xfrm flipH="1">
            <a:off x="1798435" y="3212763"/>
            <a:ext cx="217691" cy="26297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" name="Google Shape;85;g7ebb1af941_0_0">
            <a:extLst>
              <a:ext uri="{FF2B5EF4-FFF2-40B4-BE49-F238E27FC236}">
                <a16:creationId xmlns:a16="http://schemas.microsoft.com/office/drawing/2014/main" id="{9E0DF1BD-34C2-6248-8F16-019D15091860}"/>
              </a:ext>
            </a:extLst>
          </p:cNvPr>
          <p:cNvCxnSpPr>
            <a:cxnSpLocks/>
          </p:cNvCxnSpPr>
          <p:nvPr/>
        </p:nvCxnSpPr>
        <p:spPr>
          <a:xfrm flipH="1">
            <a:off x="1966753" y="3205573"/>
            <a:ext cx="323027" cy="40854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" name="Google Shape;86;g7ebb1af941_0_0">
            <a:extLst>
              <a:ext uri="{FF2B5EF4-FFF2-40B4-BE49-F238E27FC236}">
                <a16:creationId xmlns:a16="http://schemas.microsoft.com/office/drawing/2014/main" id="{97D5D88D-F412-5445-A8DD-292E85BE237A}"/>
              </a:ext>
            </a:extLst>
          </p:cNvPr>
          <p:cNvCxnSpPr>
            <a:cxnSpLocks/>
          </p:cNvCxnSpPr>
          <p:nvPr/>
        </p:nvCxnSpPr>
        <p:spPr>
          <a:xfrm>
            <a:off x="2489456" y="3198626"/>
            <a:ext cx="0" cy="54019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" name="Google Shape;87;g7ebb1af941_0_0">
            <a:extLst>
              <a:ext uri="{FF2B5EF4-FFF2-40B4-BE49-F238E27FC236}">
                <a16:creationId xmlns:a16="http://schemas.microsoft.com/office/drawing/2014/main" id="{326B7C6A-468F-4841-86DF-E4E5C35F563F}"/>
              </a:ext>
            </a:extLst>
          </p:cNvPr>
          <p:cNvCxnSpPr>
            <a:cxnSpLocks/>
          </p:cNvCxnSpPr>
          <p:nvPr/>
        </p:nvCxnSpPr>
        <p:spPr>
          <a:xfrm>
            <a:off x="2691987" y="3205573"/>
            <a:ext cx="369271" cy="46527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" name="Google Shape;88;g7ebb1af941_0_0">
            <a:extLst>
              <a:ext uri="{FF2B5EF4-FFF2-40B4-BE49-F238E27FC236}">
                <a16:creationId xmlns:a16="http://schemas.microsoft.com/office/drawing/2014/main" id="{A309D9DC-5B19-4148-B671-5B6D4446B28A}"/>
              </a:ext>
            </a:extLst>
          </p:cNvPr>
          <p:cNvCxnSpPr>
            <a:stCxn id="40" idx="1"/>
          </p:cNvCxnSpPr>
          <p:nvPr/>
        </p:nvCxnSpPr>
        <p:spPr>
          <a:xfrm>
            <a:off x="3317571" y="3339417"/>
            <a:ext cx="305635" cy="20665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" name="Google Shape;89;g7ebb1af941_0_0">
            <a:extLst>
              <a:ext uri="{FF2B5EF4-FFF2-40B4-BE49-F238E27FC236}">
                <a16:creationId xmlns:a16="http://schemas.microsoft.com/office/drawing/2014/main" id="{1F17C142-79B7-D545-A573-DF99C1934D31}"/>
              </a:ext>
            </a:extLst>
          </p:cNvPr>
          <p:cNvSpPr txBox="1"/>
          <p:nvPr/>
        </p:nvSpPr>
        <p:spPr>
          <a:xfrm>
            <a:off x="846472" y="3295645"/>
            <a:ext cx="857100" cy="27690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49000"/>
                </a:schemeClr>
              </a:gs>
              <a:gs pos="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 density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90;g7ebb1af941_0_0">
            <a:extLst>
              <a:ext uri="{FF2B5EF4-FFF2-40B4-BE49-F238E27FC236}">
                <a16:creationId xmlns:a16="http://schemas.microsoft.com/office/drawing/2014/main" id="{8D22BDEC-5577-024F-B4F6-D151B2595EDD}"/>
              </a:ext>
            </a:extLst>
          </p:cNvPr>
          <p:cNvSpPr txBox="1"/>
          <p:nvPr/>
        </p:nvSpPr>
        <p:spPr>
          <a:xfrm>
            <a:off x="825870" y="3682196"/>
            <a:ext cx="1013309" cy="46003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49000"/>
                </a:schemeClr>
              </a:gs>
              <a:gs pos="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 specific heat capacity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91;g7ebb1af941_0_0">
            <a:extLst>
              <a:ext uri="{FF2B5EF4-FFF2-40B4-BE49-F238E27FC236}">
                <a16:creationId xmlns:a16="http://schemas.microsoft.com/office/drawing/2014/main" id="{4E985CFA-7925-EA4C-B688-4EE70E8F62FC}"/>
              </a:ext>
            </a:extLst>
          </p:cNvPr>
          <p:cNvSpPr txBox="1"/>
          <p:nvPr/>
        </p:nvSpPr>
        <p:spPr>
          <a:xfrm>
            <a:off x="1915484" y="3835967"/>
            <a:ext cx="866700" cy="64676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49000"/>
                </a:schemeClr>
              </a:gs>
              <a:gs pos="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Turbulent exchange coefficient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92;g7ebb1af941_0_0">
            <a:extLst>
              <a:ext uri="{FF2B5EF4-FFF2-40B4-BE49-F238E27FC236}">
                <a16:creationId xmlns:a16="http://schemas.microsoft.com/office/drawing/2014/main" id="{0690F7EE-90A5-E542-8A3A-67FB1B81E4E1}"/>
              </a:ext>
            </a:extLst>
          </p:cNvPr>
          <p:cNvSpPr txBox="1"/>
          <p:nvPr/>
        </p:nvSpPr>
        <p:spPr>
          <a:xfrm>
            <a:off x="3475510" y="3585716"/>
            <a:ext cx="1002600" cy="62879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Sea-air temperature difference</a:t>
            </a: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93;g7ebb1af941_0_0">
            <a:extLst>
              <a:ext uri="{FF2B5EF4-FFF2-40B4-BE49-F238E27FC236}">
                <a16:creationId xmlns:a16="http://schemas.microsoft.com/office/drawing/2014/main" id="{598C7C3D-6DF7-1D4E-9E99-84524EFE62FA}"/>
              </a:ext>
            </a:extLst>
          </p:cNvPr>
          <p:cNvSpPr txBox="1"/>
          <p:nvPr/>
        </p:nvSpPr>
        <p:spPr>
          <a:xfrm>
            <a:off x="2838076" y="3803389"/>
            <a:ext cx="579900" cy="4620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Wind 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speed</a:t>
            </a: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95;g7ebb1af941_0_0">
            <a:extLst>
              <a:ext uri="{FF2B5EF4-FFF2-40B4-BE49-F238E27FC236}">
                <a16:creationId xmlns:a16="http://schemas.microsoft.com/office/drawing/2014/main" id="{97F9FE15-E1FC-474F-94D0-543EACF77516}"/>
              </a:ext>
            </a:extLst>
          </p:cNvPr>
          <p:cNvSpPr txBox="1"/>
          <p:nvPr/>
        </p:nvSpPr>
        <p:spPr>
          <a:xfrm>
            <a:off x="1861950" y="2393305"/>
            <a:ext cx="1524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Sensible heat flux</a:t>
            </a:r>
            <a:endParaRPr b="1" dirty="0">
              <a:solidFill>
                <a:srgbClr val="0070C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9" name="Google Shape;96;g7ebb1af941_0_0">
            <a:extLst>
              <a:ext uri="{FF2B5EF4-FFF2-40B4-BE49-F238E27FC236}">
                <a16:creationId xmlns:a16="http://schemas.microsoft.com/office/drawing/2014/main" id="{4791DF5D-AE84-A54A-909D-ABEDC0D9ED4B}"/>
              </a:ext>
            </a:extLst>
          </p:cNvPr>
          <p:cNvSpPr txBox="1"/>
          <p:nvPr/>
        </p:nvSpPr>
        <p:spPr>
          <a:xfrm>
            <a:off x="5819137" y="2399351"/>
            <a:ext cx="1524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Latent heat flux</a:t>
            </a:r>
            <a:endParaRPr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43154D79-B871-ED4F-9604-CAFC06FA7AAE}"/>
              </a:ext>
            </a:extLst>
          </p:cNvPr>
          <p:cNvSpPr/>
          <p:nvPr/>
        </p:nvSpPr>
        <p:spPr>
          <a:xfrm rot="5400000" flipH="1">
            <a:off x="3239817" y="2890849"/>
            <a:ext cx="155507" cy="74162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B6EE1A2-503B-824E-9CC4-9E535E5D979E}"/>
                  </a:ext>
                </a:extLst>
              </p:cNvPr>
              <p:cNvSpPr txBox="1"/>
              <p:nvPr/>
            </p:nvSpPr>
            <p:spPr>
              <a:xfrm>
                <a:off x="1315782" y="2716188"/>
                <a:ext cx="2531141" cy="324384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B6EE1A2-503B-824E-9CC4-9E535E5D9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782" y="2716188"/>
                <a:ext cx="2531141" cy="324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9C60C9-078F-1646-A6E2-0BA34CA63038}"/>
                  </a:ext>
                </a:extLst>
              </p:cNvPr>
              <p:cNvSpPr txBox="1"/>
              <p:nvPr/>
            </p:nvSpPr>
            <p:spPr>
              <a:xfrm>
                <a:off x="5159856" y="2724492"/>
                <a:ext cx="2559675" cy="30777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9C60C9-078F-1646-A6E2-0BA34CA63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56" y="2724492"/>
                <a:ext cx="255967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oogle Shape;84;g7ebb1af941_0_0">
            <a:extLst>
              <a:ext uri="{FF2B5EF4-FFF2-40B4-BE49-F238E27FC236}">
                <a16:creationId xmlns:a16="http://schemas.microsoft.com/office/drawing/2014/main" id="{FE450695-5E08-254D-B587-6234172F6E95}"/>
              </a:ext>
            </a:extLst>
          </p:cNvPr>
          <p:cNvCxnSpPr>
            <a:cxnSpLocks/>
          </p:cNvCxnSpPr>
          <p:nvPr/>
        </p:nvCxnSpPr>
        <p:spPr>
          <a:xfrm flipH="1">
            <a:off x="5675625" y="3199592"/>
            <a:ext cx="217691" cy="26297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" name="Google Shape;85;g7ebb1af941_0_0">
            <a:extLst>
              <a:ext uri="{FF2B5EF4-FFF2-40B4-BE49-F238E27FC236}">
                <a16:creationId xmlns:a16="http://schemas.microsoft.com/office/drawing/2014/main" id="{0BF8BEB2-4DAB-654C-BF2C-9175B96363AF}"/>
              </a:ext>
            </a:extLst>
          </p:cNvPr>
          <p:cNvCxnSpPr>
            <a:cxnSpLocks/>
          </p:cNvCxnSpPr>
          <p:nvPr/>
        </p:nvCxnSpPr>
        <p:spPr>
          <a:xfrm flipH="1">
            <a:off x="5843943" y="3192402"/>
            <a:ext cx="323027" cy="40854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5" name="Google Shape;86;g7ebb1af941_0_0">
            <a:extLst>
              <a:ext uri="{FF2B5EF4-FFF2-40B4-BE49-F238E27FC236}">
                <a16:creationId xmlns:a16="http://schemas.microsoft.com/office/drawing/2014/main" id="{88E0B9E6-4863-0D47-8C03-2ED0BEC6F799}"/>
              </a:ext>
            </a:extLst>
          </p:cNvPr>
          <p:cNvCxnSpPr>
            <a:cxnSpLocks/>
          </p:cNvCxnSpPr>
          <p:nvPr/>
        </p:nvCxnSpPr>
        <p:spPr>
          <a:xfrm>
            <a:off x="6366646" y="3185455"/>
            <a:ext cx="0" cy="54019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" name="Google Shape;87;g7ebb1af941_0_0">
            <a:extLst>
              <a:ext uri="{FF2B5EF4-FFF2-40B4-BE49-F238E27FC236}">
                <a16:creationId xmlns:a16="http://schemas.microsoft.com/office/drawing/2014/main" id="{FC79C30C-D594-214C-A605-821ACDCB5DA1}"/>
              </a:ext>
            </a:extLst>
          </p:cNvPr>
          <p:cNvCxnSpPr>
            <a:cxnSpLocks/>
          </p:cNvCxnSpPr>
          <p:nvPr/>
        </p:nvCxnSpPr>
        <p:spPr>
          <a:xfrm>
            <a:off x="6569177" y="3192402"/>
            <a:ext cx="369271" cy="46527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" name="Google Shape;88;g7ebb1af941_0_0">
            <a:extLst>
              <a:ext uri="{FF2B5EF4-FFF2-40B4-BE49-F238E27FC236}">
                <a16:creationId xmlns:a16="http://schemas.microsoft.com/office/drawing/2014/main" id="{E46C1B80-C0A6-AE4D-98EB-3E31A5FF9636}"/>
              </a:ext>
            </a:extLst>
          </p:cNvPr>
          <p:cNvCxnSpPr>
            <a:stCxn id="53" idx="1"/>
          </p:cNvCxnSpPr>
          <p:nvPr/>
        </p:nvCxnSpPr>
        <p:spPr>
          <a:xfrm>
            <a:off x="7194761" y="3326246"/>
            <a:ext cx="305635" cy="20665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" name="Google Shape;89;g7ebb1af941_0_0">
            <a:extLst>
              <a:ext uri="{FF2B5EF4-FFF2-40B4-BE49-F238E27FC236}">
                <a16:creationId xmlns:a16="http://schemas.microsoft.com/office/drawing/2014/main" id="{9C209549-CC57-8244-AC83-1D0C97E3C856}"/>
              </a:ext>
            </a:extLst>
          </p:cNvPr>
          <p:cNvSpPr txBox="1"/>
          <p:nvPr/>
        </p:nvSpPr>
        <p:spPr>
          <a:xfrm>
            <a:off x="4723662" y="3282474"/>
            <a:ext cx="857100" cy="27690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 density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90;g7ebb1af941_0_0">
            <a:extLst>
              <a:ext uri="{FF2B5EF4-FFF2-40B4-BE49-F238E27FC236}">
                <a16:creationId xmlns:a16="http://schemas.microsoft.com/office/drawing/2014/main" id="{6613FD3C-4A96-B344-9C06-D9FAF90A05F7}"/>
              </a:ext>
            </a:extLst>
          </p:cNvPr>
          <p:cNvSpPr txBox="1"/>
          <p:nvPr/>
        </p:nvSpPr>
        <p:spPr>
          <a:xfrm>
            <a:off x="4642424" y="3669025"/>
            <a:ext cx="1100839" cy="46003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Latent heat of vaporization</a:t>
            </a:r>
          </a:p>
        </p:txBody>
      </p:sp>
      <p:sp>
        <p:nvSpPr>
          <p:cNvPr id="50" name="Google Shape;91;g7ebb1af941_0_0">
            <a:extLst>
              <a:ext uri="{FF2B5EF4-FFF2-40B4-BE49-F238E27FC236}">
                <a16:creationId xmlns:a16="http://schemas.microsoft.com/office/drawing/2014/main" id="{69711194-4BA7-B14F-857B-4594A966282B}"/>
              </a:ext>
            </a:extLst>
          </p:cNvPr>
          <p:cNvSpPr txBox="1"/>
          <p:nvPr/>
        </p:nvSpPr>
        <p:spPr>
          <a:xfrm>
            <a:off x="5806121" y="3822796"/>
            <a:ext cx="866700" cy="64676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Turbulent exchange coefficient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92;g7ebb1af941_0_0">
            <a:extLst>
              <a:ext uri="{FF2B5EF4-FFF2-40B4-BE49-F238E27FC236}">
                <a16:creationId xmlns:a16="http://schemas.microsoft.com/office/drawing/2014/main" id="{48CC92A2-DF1E-8D4D-BC7D-DA3D8DABB139}"/>
              </a:ext>
            </a:extLst>
          </p:cNvPr>
          <p:cNvSpPr txBox="1"/>
          <p:nvPr/>
        </p:nvSpPr>
        <p:spPr>
          <a:xfrm>
            <a:off x="7366147" y="3572545"/>
            <a:ext cx="889034" cy="62879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Sea-air humidity difference</a:t>
            </a:r>
          </a:p>
        </p:txBody>
      </p:sp>
      <p:sp>
        <p:nvSpPr>
          <p:cNvPr id="52" name="Google Shape;93;g7ebb1af941_0_0">
            <a:extLst>
              <a:ext uri="{FF2B5EF4-FFF2-40B4-BE49-F238E27FC236}">
                <a16:creationId xmlns:a16="http://schemas.microsoft.com/office/drawing/2014/main" id="{06626AD4-D131-1B48-B8BE-E7F303BA9450}"/>
              </a:ext>
            </a:extLst>
          </p:cNvPr>
          <p:cNvSpPr txBox="1"/>
          <p:nvPr/>
        </p:nvSpPr>
        <p:spPr>
          <a:xfrm>
            <a:off x="6728713" y="3790218"/>
            <a:ext cx="579900" cy="4620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Wind 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speed</a:t>
            </a: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98F96F46-728F-8448-A15E-94385692352A}"/>
              </a:ext>
            </a:extLst>
          </p:cNvPr>
          <p:cNvSpPr/>
          <p:nvPr/>
        </p:nvSpPr>
        <p:spPr>
          <a:xfrm rot="5400000" flipH="1">
            <a:off x="7117007" y="2877678"/>
            <a:ext cx="155507" cy="74162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2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g7ebb1af941_0_0"/>
          <p:cNvCxnSpPr/>
          <p:nvPr/>
        </p:nvCxnSpPr>
        <p:spPr>
          <a:xfrm flipH="1">
            <a:off x="2287062" y="1010115"/>
            <a:ext cx="262200" cy="287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5" name="Google Shape;85;g7ebb1af941_0_0"/>
          <p:cNvCxnSpPr/>
          <p:nvPr/>
        </p:nvCxnSpPr>
        <p:spPr>
          <a:xfrm flipH="1">
            <a:off x="2549169" y="1005475"/>
            <a:ext cx="205772" cy="45403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6" name="Google Shape;86;g7ebb1af941_0_0"/>
          <p:cNvCxnSpPr/>
          <p:nvPr/>
        </p:nvCxnSpPr>
        <p:spPr>
          <a:xfrm flipH="1">
            <a:off x="2984875" y="996919"/>
            <a:ext cx="14082" cy="3533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7" name="Google Shape;87;g7ebb1af941_0_0"/>
          <p:cNvCxnSpPr/>
          <p:nvPr/>
        </p:nvCxnSpPr>
        <p:spPr>
          <a:xfrm>
            <a:off x="3234765" y="979733"/>
            <a:ext cx="235795" cy="41917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8" name="Google Shape;88;g7ebb1af941_0_0"/>
          <p:cNvCxnSpPr>
            <a:stCxn id="2" idx="1"/>
          </p:cNvCxnSpPr>
          <p:nvPr/>
        </p:nvCxnSpPr>
        <p:spPr>
          <a:xfrm>
            <a:off x="3728772" y="1131498"/>
            <a:ext cx="305635" cy="20665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9" name="Google Shape;89;g7ebb1af941_0_0"/>
          <p:cNvSpPr txBox="1"/>
          <p:nvPr/>
        </p:nvSpPr>
        <p:spPr>
          <a:xfrm>
            <a:off x="1503939" y="1149064"/>
            <a:ext cx="857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 density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7ebb1af941_0_0"/>
          <p:cNvSpPr txBox="1"/>
          <p:nvPr/>
        </p:nvSpPr>
        <p:spPr>
          <a:xfrm>
            <a:off x="1731029" y="1402211"/>
            <a:ext cx="1133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 specific heat capacity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7ebb1af941_0_0"/>
          <p:cNvSpPr txBox="1"/>
          <p:nvPr/>
        </p:nvSpPr>
        <p:spPr>
          <a:xfrm>
            <a:off x="2627214" y="1338151"/>
            <a:ext cx="8667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Turbulent exchange coefficient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7ebb1af941_0_0"/>
          <p:cNvSpPr txBox="1"/>
          <p:nvPr/>
        </p:nvSpPr>
        <p:spPr>
          <a:xfrm>
            <a:off x="3787827" y="1290238"/>
            <a:ext cx="1002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Sea-air temperature difference</a:t>
            </a:r>
            <a:endParaRPr sz="120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7ebb1af941_0_0"/>
          <p:cNvSpPr txBox="1"/>
          <p:nvPr/>
        </p:nvSpPr>
        <p:spPr>
          <a:xfrm>
            <a:off x="3326927" y="1376364"/>
            <a:ext cx="57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Wind </a:t>
            </a:r>
            <a:endParaRPr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speed</a:t>
            </a:r>
            <a:endParaRPr sz="120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ebb1af941_0_0"/>
          <p:cNvSpPr txBox="1"/>
          <p:nvPr/>
        </p:nvSpPr>
        <p:spPr>
          <a:xfrm>
            <a:off x="4766260" y="1452846"/>
            <a:ext cx="10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Latent heat of vaporization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7ebb1af941_0_0"/>
          <p:cNvSpPr txBox="1"/>
          <p:nvPr/>
        </p:nvSpPr>
        <p:spPr>
          <a:xfrm>
            <a:off x="2388029" y="450030"/>
            <a:ext cx="1524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Sensible heat flux</a:t>
            </a:r>
            <a:endParaRPr sz="12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ebb1af941_0_0"/>
          <p:cNvSpPr txBox="1"/>
          <p:nvPr/>
        </p:nvSpPr>
        <p:spPr>
          <a:xfrm>
            <a:off x="5605952" y="449588"/>
            <a:ext cx="1524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Latent heat flux</a:t>
            </a:r>
            <a:endParaRPr sz="12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g7ebb1af941_0_0"/>
          <p:cNvCxnSpPr>
            <a:endCxn id="98" idx="3"/>
          </p:cNvCxnSpPr>
          <p:nvPr/>
        </p:nvCxnSpPr>
        <p:spPr>
          <a:xfrm flipH="1">
            <a:off x="5408202" y="984648"/>
            <a:ext cx="392100" cy="285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9" name="Google Shape;99;g7ebb1af941_0_0"/>
          <p:cNvCxnSpPr/>
          <p:nvPr/>
        </p:nvCxnSpPr>
        <p:spPr>
          <a:xfrm flipH="1">
            <a:off x="5730520" y="984648"/>
            <a:ext cx="228448" cy="4843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" name="Google Shape;100;g7ebb1af941_0_0"/>
          <p:cNvCxnSpPr/>
          <p:nvPr/>
        </p:nvCxnSpPr>
        <p:spPr>
          <a:xfrm>
            <a:off x="6177173" y="999092"/>
            <a:ext cx="9600" cy="340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1" name="Google Shape;101;g7ebb1af941_0_0"/>
          <p:cNvCxnSpPr/>
          <p:nvPr/>
        </p:nvCxnSpPr>
        <p:spPr>
          <a:xfrm>
            <a:off x="6395518" y="943456"/>
            <a:ext cx="256392" cy="4649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8" name="Google Shape;98;g7ebb1af941_0_0"/>
          <p:cNvSpPr txBox="1"/>
          <p:nvPr/>
        </p:nvSpPr>
        <p:spPr>
          <a:xfrm>
            <a:off x="4702602" y="1131498"/>
            <a:ext cx="70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 density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7ebb1af941_0_0"/>
          <p:cNvSpPr txBox="1"/>
          <p:nvPr/>
        </p:nvSpPr>
        <p:spPr>
          <a:xfrm>
            <a:off x="5808565" y="1347676"/>
            <a:ext cx="866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Turbulent exchange coefficient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7ebb1af941_0_0"/>
          <p:cNvSpPr txBox="1"/>
          <p:nvPr/>
        </p:nvSpPr>
        <p:spPr>
          <a:xfrm>
            <a:off x="6997752" y="1290238"/>
            <a:ext cx="831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Sea-air humidity difference</a:t>
            </a: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7ebb1af941_0_0"/>
          <p:cNvSpPr txBox="1"/>
          <p:nvPr/>
        </p:nvSpPr>
        <p:spPr>
          <a:xfrm>
            <a:off x="6508273" y="1395414"/>
            <a:ext cx="62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Wind </a:t>
            </a:r>
            <a:endParaRPr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speed</a:t>
            </a:r>
            <a:endParaRPr sz="120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g7ebb1af941_0_0" descr="{Q_{sen}} = {\rho _a}{C_p}{C_H}U({T_{sea}} - {T_{air}}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9988" y="787369"/>
            <a:ext cx="21812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7ebb1af941_0_0" descr="{Q_{lat}} = {\rho _a}{L_v}{C_E}U({q_{sea}} - {q_{air}})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22906" y="750843"/>
            <a:ext cx="2009775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Left Brace 1"/>
          <p:cNvSpPr/>
          <p:nvPr/>
        </p:nvSpPr>
        <p:spPr>
          <a:xfrm rot="5400000" flipH="1">
            <a:off x="3651018" y="682930"/>
            <a:ext cx="155507" cy="7416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Google Shape;88;g7ebb1af941_0_0"/>
          <p:cNvCxnSpPr>
            <a:stCxn id="61" idx="1"/>
          </p:cNvCxnSpPr>
          <p:nvPr/>
        </p:nvCxnSpPr>
        <p:spPr>
          <a:xfrm>
            <a:off x="6850413" y="1098964"/>
            <a:ext cx="305635" cy="20665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1" name="Left Brace 60"/>
          <p:cNvSpPr/>
          <p:nvPr/>
        </p:nvSpPr>
        <p:spPr>
          <a:xfrm rot="5400000" flipH="1">
            <a:off x="6772659" y="650396"/>
            <a:ext cx="155507" cy="7416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8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102</Words>
  <Application>Microsoft Office PowerPoint</Application>
  <PresentationFormat>On-screen Show (4:3)</PresentationFormat>
  <Paragraphs>46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gentemann</dc:creator>
  <cp:lastModifiedBy>gentemann</cp:lastModifiedBy>
  <cp:revision>8</cp:revision>
  <dcterms:created xsi:type="dcterms:W3CDTF">2017-12-05T01:21:54Z</dcterms:created>
  <dcterms:modified xsi:type="dcterms:W3CDTF">2020-05-08T18:31:02Z</dcterms:modified>
</cp:coreProperties>
</file>