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9144000"/>
  <p:notesSz cx="6858000" cy="9144000"/>
  <p:embeddedFontLst>
    <p:embeddedFont>
      <p:font typeface="Helvetica Neue"/>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HelveticaNeue-italic.fntdata"/><Relationship Id="rId10" Type="http://schemas.openxmlformats.org/officeDocument/2006/relationships/slide" Target="slides/slide6.xml"/><Relationship Id="rId32" Type="http://schemas.openxmlformats.org/officeDocument/2006/relationships/font" Target="fonts/HelveticaNeue-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HelveticaNeue-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1" name="Shape 1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8" name="Shape 1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2" name="Shape 1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0" name="Shape 2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7" name="Shape 2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4" name="Shape 2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2" name="Shape 2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9" name="Shape 2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6" name="Shape 2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4" name="Shape 2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51" name="Shape 2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58" name="Shape 2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65" name="Shape 2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97" name="Shape 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05" name="Shape 1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12" name="Shape 1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19" name="Shape 1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6" name="Shape 1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33" name="Shape 1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1" name="Shape 1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A91"/>
              </a:buClr>
              <a:buFont typeface="Arial"/>
              <a:buNone/>
              <a:defRPr b="0" i="0" sz="3200" u="none" cap="none" strike="noStrike">
                <a:solidFill>
                  <a:srgbClr val="888A91"/>
                </a:solidFill>
                <a:latin typeface="Arial"/>
                <a:ea typeface="Arial"/>
                <a:cs typeface="Arial"/>
                <a:sym typeface="Arial"/>
              </a:defRPr>
            </a:lvl1pPr>
            <a:lvl2pPr indent="0" lvl="1" marL="457200" marR="0" rtl="0" algn="ctr">
              <a:spcBef>
                <a:spcPts val="560"/>
              </a:spcBef>
              <a:buClr>
                <a:srgbClr val="888A91"/>
              </a:buClr>
              <a:buFont typeface="Arial"/>
              <a:buNone/>
              <a:defRPr b="0" i="0" sz="2800" u="none" cap="none" strike="noStrike">
                <a:solidFill>
                  <a:srgbClr val="888A91"/>
                </a:solidFill>
                <a:latin typeface="Arial"/>
                <a:ea typeface="Arial"/>
                <a:cs typeface="Arial"/>
                <a:sym typeface="Arial"/>
              </a:defRPr>
            </a:lvl2pPr>
            <a:lvl3pPr indent="0" lvl="2" marL="914400" marR="0" rtl="0" algn="ctr">
              <a:spcBef>
                <a:spcPts val="480"/>
              </a:spcBef>
              <a:buClr>
                <a:srgbClr val="888A91"/>
              </a:buClr>
              <a:buFont typeface="Arial"/>
              <a:buNone/>
              <a:defRPr b="0" i="0" sz="2400" u="none" cap="none" strike="noStrike">
                <a:solidFill>
                  <a:srgbClr val="888A91"/>
                </a:solidFill>
                <a:latin typeface="Arial"/>
                <a:ea typeface="Arial"/>
                <a:cs typeface="Arial"/>
                <a:sym typeface="Arial"/>
              </a:defRPr>
            </a:lvl3pPr>
            <a:lvl4pPr indent="0" lvl="3" marL="1371600" marR="0" rtl="0" algn="ctr">
              <a:spcBef>
                <a:spcPts val="400"/>
              </a:spcBef>
              <a:buClr>
                <a:srgbClr val="888A91"/>
              </a:buClr>
              <a:buFont typeface="Arial"/>
              <a:buNone/>
              <a:defRPr b="0" i="0" sz="2000" u="none" cap="none" strike="noStrike">
                <a:solidFill>
                  <a:srgbClr val="888A91"/>
                </a:solidFill>
                <a:latin typeface="Arial"/>
                <a:ea typeface="Arial"/>
                <a:cs typeface="Arial"/>
                <a:sym typeface="Arial"/>
              </a:defRPr>
            </a:lvl4pPr>
            <a:lvl5pPr indent="0" lvl="4" marL="1828800" marR="0" rtl="0" algn="ctr">
              <a:spcBef>
                <a:spcPts val="400"/>
              </a:spcBef>
              <a:buClr>
                <a:srgbClr val="888A91"/>
              </a:buClr>
              <a:buFont typeface="Arial"/>
              <a:buNone/>
              <a:defRPr b="0" i="0" sz="2000" u="none" cap="none" strike="noStrike">
                <a:solidFill>
                  <a:srgbClr val="888A91"/>
                </a:solidFill>
                <a:latin typeface="Arial"/>
                <a:ea typeface="Arial"/>
                <a:cs typeface="Arial"/>
                <a:sym typeface="Arial"/>
              </a:defRPr>
            </a:lvl5pPr>
            <a:lvl6pPr indent="0" lvl="5" marL="2286000" marR="0" rtl="0" algn="ctr">
              <a:spcBef>
                <a:spcPts val="400"/>
              </a:spcBef>
              <a:buClr>
                <a:srgbClr val="888A91"/>
              </a:buClr>
              <a:buFont typeface="Arial"/>
              <a:buNone/>
              <a:defRPr b="0" i="0" sz="2000" u="none" cap="none" strike="noStrike">
                <a:solidFill>
                  <a:srgbClr val="888A91"/>
                </a:solidFill>
                <a:latin typeface="Arial"/>
                <a:ea typeface="Arial"/>
                <a:cs typeface="Arial"/>
                <a:sym typeface="Arial"/>
              </a:defRPr>
            </a:lvl6pPr>
            <a:lvl7pPr indent="0" lvl="6" marL="2743200" marR="0" rtl="0" algn="ctr">
              <a:spcBef>
                <a:spcPts val="400"/>
              </a:spcBef>
              <a:buClr>
                <a:srgbClr val="888A91"/>
              </a:buClr>
              <a:buFont typeface="Arial"/>
              <a:buNone/>
              <a:defRPr b="0" i="0" sz="2000" u="none" cap="none" strike="noStrike">
                <a:solidFill>
                  <a:srgbClr val="888A91"/>
                </a:solidFill>
                <a:latin typeface="Arial"/>
                <a:ea typeface="Arial"/>
                <a:cs typeface="Arial"/>
                <a:sym typeface="Arial"/>
              </a:defRPr>
            </a:lvl7pPr>
            <a:lvl8pPr indent="0" lvl="7" marL="3200400" marR="0" rtl="0" algn="ctr">
              <a:spcBef>
                <a:spcPts val="400"/>
              </a:spcBef>
              <a:buClr>
                <a:srgbClr val="888A91"/>
              </a:buClr>
              <a:buFont typeface="Arial"/>
              <a:buNone/>
              <a:defRPr b="0" i="0" sz="2000" u="none" cap="none" strike="noStrike">
                <a:solidFill>
                  <a:srgbClr val="888A91"/>
                </a:solidFill>
                <a:latin typeface="Arial"/>
                <a:ea typeface="Arial"/>
                <a:cs typeface="Arial"/>
                <a:sym typeface="Arial"/>
              </a:defRPr>
            </a:lvl8pPr>
            <a:lvl9pPr indent="0" lvl="8" marL="3657600" marR="0" rtl="0" algn="ctr">
              <a:spcBef>
                <a:spcPts val="400"/>
              </a:spcBef>
              <a:buClr>
                <a:srgbClr val="888A91"/>
              </a:buClr>
              <a:buFont typeface="Arial"/>
              <a:buNone/>
              <a:defRPr b="0" i="0" sz="2000" u="none" cap="none" strike="noStrike">
                <a:solidFill>
                  <a:srgbClr val="888A91"/>
                </a:solidFill>
                <a:latin typeface="Arial"/>
                <a:ea typeface="Arial"/>
                <a:cs typeface="Arial"/>
                <a:sym typeface="Arial"/>
              </a:defRPr>
            </a:lvl9pPr>
          </a:lstStyle>
          <a:p/>
        </p:txBody>
      </p:sp>
      <p:sp>
        <p:nvSpPr>
          <p:cNvPr id="14" name="Shape 1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6" name="Shape 1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A9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71" name="Shape 7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A9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77" name="Shape 7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A9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0" name="Shape 2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A9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1" i="0" sz="40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buClr>
                <a:srgbClr val="888A91"/>
              </a:buClr>
              <a:buFont typeface="Arial"/>
              <a:buNone/>
              <a:defRPr b="0" i="0" sz="2000" u="none" cap="none" strike="noStrike">
                <a:solidFill>
                  <a:srgbClr val="888A91"/>
                </a:solidFill>
                <a:latin typeface="Arial"/>
                <a:ea typeface="Arial"/>
                <a:cs typeface="Arial"/>
                <a:sym typeface="Arial"/>
              </a:defRPr>
            </a:lvl1pPr>
            <a:lvl2pPr indent="0" lvl="1" marL="457200" marR="0" rtl="0" algn="l">
              <a:spcBef>
                <a:spcPts val="360"/>
              </a:spcBef>
              <a:buClr>
                <a:srgbClr val="888A91"/>
              </a:buClr>
              <a:buFont typeface="Arial"/>
              <a:buNone/>
              <a:defRPr b="0" i="0" sz="1800" u="none" cap="none" strike="noStrike">
                <a:solidFill>
                  <a:srgbClr val="888A91"/>
                </a:solidFill>
                <a:latin typeface="Arial"/>
                <a:ea typeface="Arial"/>
                <a:cs typeface="Arial"/>
                <a:sym typeface="Arial"/>
              </a:defRPr>
            </a:lvl2pPr>
            <a:lvl3pPr indent="0" lvl="2" marL="914400" marR="0" rtl="0" algn="l">
              <a:spcBef>
                <a:spcPts val="320"/>
              </a:spcBef>
              <a:buClr>
                <a:srgbClr val="888A91"/>
              </a:buClr>
              <a:buFont typeface="Arial"/>
              <a:buNone/>
              <a:defRPr b="0" i="0" sz="1600" u="none" cap="none" strike="noStrike">
                <a:solidFill>
                  <a:srgbClr val="888A91"/>
                </a:solidFill>
                <a:latin typeface="Arial"/>
                <a:ea typeface="Arial"/>
                <a:cs typeface="Arial"/>
                <a:sym typeface="Arial"/>
              </a:defRPr>
            </a:lvl3pPr>
            <a:lvl4pPr indent="0" lvl="3" marL="1371600" marR="0" rtl="0" algn="l">
              <a:spcBef>
                <a:spcPts val="280"/>
              </a:spcBef>
              <a:buClr>
                <a:srgbClr val="888A91"/>
              </a:buClr>
              <a:buFont typeface="Arial"/>
              <a:buNone/>
              <a:defRPr b="0" i="0" sz="1400" u="none" cap="none" strike="noStrike">
                <a:solidFill>
                  <a:srgbClr val="888A91"/>
                </a:solidFill>
                <a:latin typeface="Arial"/>
                <a:ea typeface="Arial"/>
                <a:cs typeface="Arial"/>
                <a:sym typeface="Arial"/>
              </a:defRPr>
            </a:lvl4pPr>
            <a:lvl5pPr indent="0" lvl="4" marL="1828800" marR="0" rtl="0" algn="l">
              <a:spcBef>
                <a:spcPts val="280"/>
              </a:spcBef>
              <a:buClr>
                <a:srgbClr val="888A91"/>
              </a:buClr>
              <a:buFont typeface="Arial"/>
              <a:buNone/>
              <a:defRPr b="0" i="0" sz="1400" u="none" cap="none" strike="noStrike">
                <a:solidFill>
                  <a:srgbClr val="888A91"/>
                </a:solidFill>
                <a:latin typeface="Arial"/>
                <a:ea typeface="Arial"/>
                <a:cs typeface="Arial"/>
                <a:sym typeface="Arial"/>
              </a:defRPr>
            </a:lvl5pPr>
            <a:lvl6pPr indent="0" lvl="5" marL="2286000" marR="0" rtl="0" algn="l">
              <a:spcBef>
                <a:spcPts val="280"/>
              </a:spcBef>
              <a:buClr>
                <a:srgbClr val="888A91"/>
              </a:buClr>
              <a:buFont typeface="Arial"/>
              <a:buNone/>
              <a:defRPr b="0" i="0" sz="1400" u="none" cap="none" strike="noStrike">
                <a:solidFill>
                  <a:srgbClr val="888A91"/>
                </a:solidFill>
                <a:latin typeface="Arial"/>
                <a:ea typeface="Arial"/>
                <a:cs typeface="Arial"/>
                <a:sym typeface="Arial"/>
              </a:defRPr>
            </a:lvl6pPr>
            <a:lvl7pPr indent="0" lvl="6" marL="2743200" marR="0" rtl="0" algn="l">
              <a:spcBef>
                <a:spcPts val="280"/>
              </a:spcBef>
              <a:buClr>
                <a:srgbClr val="888A91"/>
              </a:buClr>
              <a:buFont typeface="Arial"/>
              <a:buNone/>
              <a:defRPr b="0" i="0" sz="1400" u="none" cap="none" strike="noStrike">
                <a:solidFill>
                  <a:srgbClr val="888A91"/>
                </a:solidFill>
                <a:latin typeface="Arial"/>
                <a:ea typeface="Arial"/>
                <a:cs typeface="Arial"/>
                <a:sym typeface="Arial"/>
              </a:defRPr>
            </a:lvl7pPr>
            <a:lvl8pPr indent="0" lvl="7" marL="3200400" marR="0" rtl="0" algn="l">
              <a:spcBef>
                <a:spcPts val="280"/>
              </a:spcBef>
              <a:buClr>
                <a:srgbClr val="888A91"/>
              </a:buClr>
              <a:buFont typeface="Arial"/>
              <a:buNone/>
              <a:defRPr b="0" i="0" sz="1400" u="none" cap="none" strike="noStrike">
                <a:solidFill>
                  <a:srgbClr val="888A91"/>
                </a:solidFill>
                <a:latin typeface="Arial"/>
                <a:ea typeface="Arial"/>
                <a:cs typeface="Arial"/>
                <a:sym typeface="Arial"/>
              </a:defRPr>
            </a:lvl8pPr>
            <a:lvl9pPr indent="0" lvl="8" marL="3657600" marR="0" rtl="0" algn="l">
              <a:spcBef>
                <a:spcPts val="280"/>
              </a:spcBef>
              <a:buClr>
                <a:srgbClr val="888A91"/>
              </a:buClr>
              <a:buFont typeface="Arial"/>
              <a:buNone/>
              <a:defRPr b="0" i="0" sz="1400" u="none" cap="none" strike="noStrike">
                <a:solidFill>
                  <a:srgbClr val="888A91"/>
                </a:solidFill>
                <a:latin typeface="Arial"/>
                <a:ea typeface="Arial"/>
                <a:cs typeface="Arial"/>
                <a:sym typeface="Arial"/>
              </a:defRPr>
            </a:lvl9pPr>
          </a:lstStyle>
          <a:p/>
        </p:txBody>
      </p:sp>
      <p:sp>
        <p:nvSpPr>
          <p:cNvPr id="26" name="Shape 2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A9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2" name="Shape 32"/>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3" name="Shape 3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A9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39" name="Shape 39"/>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40" name="Shape 40"/>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41" name="Shape 41"/>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42" name="Shape 4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A9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A9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A9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Arial"/>
              <a:buNone/>
              <a:defRPr b="1" i="0" sz="20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58" name="Shape 5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A9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Arial"/>
              <a:buNone/>
              <a:defRPr b="1" i="0" sz="20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64" name="Shape 64"/>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65" name="Shape 6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A9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8" name="Shape 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A9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 name="Shape 1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A9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1.png"/><Relationship Id="rId4" Type="http://schemas.openxmlformats.org/officeDocument/2006/relationships/image" Target="../media/image05.png"/><Relationship Id="rId5" Type="http://schemas.openxmlformats.org/officeDocument/2006/relationships/image" Target="../media/image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1.png"/><Relationship Id="rId4" Type="http://schemas.openxmlformats.org/officeDocument/2006/relationships/image" Target="../media/image0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1.png"/><Relationship Id="rId4" Type="http://schemas.openxmlformats.org/officeDocument/2006/relationships/image" Target="../media/image0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1.png"/><Relationship Id="rId4" Type="http://schemas.openxmlformats.org/officeDocument/2006/relationships/image" Target="../media/image0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0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01.png"/><Relationship Id="rId4" Type="http://schemas.openxmlformats.org/officeDocument/2006/relationships/image" Target="../media/image0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hyperlink" Target="https://en.wikipedia.org/wiki/Statistical_mechanics" TargetMode="External"/><Relationship Id="rId9" Type="http://schemas.openxmlformats.org/officeDocument/2006/relationships/hyperlink" Target="https://en.wikipedia.org/wiki/Microstate_(statistical_mechanics)" TargetMode="External"/><Relationship Id="rId5" Type="http://schemas.openxmlformats.org/officeDocument/2006/relationships/hyperlink" Target="https://en.wikipedia.org/wiki/Mathematics" TargetMode="External"/><Relationship Id="rId6" Type="http://schemas.openxmlformats.org/officeDocument/2006/relationships/hyperlink" Target="https://en.wikipedia.org/wiki/Probability_distribution" TargetMode="External"/><Relationship Id="rId7" Type="http://schemas.openxmlformats.org/officeDocument/2006/relationships/hyperlink" Target="https://en.wikipedia.org/wiki/Probability_measure" TargetMode="External"/><Relationship Id="rId8" Type="http://schemas.openxmlformats.org/officeDocument/2006/relationships/hyperlink" Target="https://en.wikipedia.org/wiki/Frequency_distribu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1.png"/><Relationship Id="rId4"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85" name="Shape 85"/>
          <p:cNvSpPr txBox="1"/>
          <p:nvPr/>
        </p:nvSpPr>
        <p:spPr>
          <a:xfrm>
            <a:off x="4082326" y="4652789"/>
            <a:ext cx="447818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rgbClr val="F26000"/>
                </a:solidFill>
                <a:latin typeface="Helvetica Neue"/>
                <a:ea typeface="Helvetica Neue"/>
                <a:cs typeface="Helvetica Neue"/>
                <a:sym typeface="Helvetica Neue"/>
              </a:rPr>
              <a:t>Machine Learning</a:t>
            </a:r>
          </a:p>
        </p:txBody>
      </p:sp>
      <p:sp>
        <p:nvSpPr>
          <p:cNvPr id="86" name="Shape 86"/>
          <p:cNvSpPr txBox="1"/>
          <p:nvPr/>
        </p:nvSpPr>
        <p:spPr>
          <a:xfrm>
            <a:off x="4082325" y="5022125"/>
            <a:ext cx="2379600" cy="307800"/>
          </a:xfrm>
          <a:prstGeom prst="rect">
            <a:avLst/>
          </a:prstGeom>
          <a:noFill/>
          <a:ln>
            <a:noFill/>
          </a:ln>
        </p:spPr>
        <p:txBody>
          <a:bodyPr anchorCtr="0" anchor="t" bIns="45700" lIns="91425" rIns="91425" tIns="45700">
            <a:noAutofit/>
          </a:bodyPr>
          <a:lstStyle/>
          <a:p>
            <a:pPr indent="0" lvl="0" marL="0" marR="0" rtl="0" algn="l">
              <a:spcBef>
                <a:spcPts val="0"/>
              </a:spcBef>
              <a:buNone/>
            </a:pPr>
            <a:r>
              <a:rPr lang="en-US">
                <a:solidFill>
                  <a:srgbClr val="F26000"/>
                </a:solidFill>
                <a:latin typeface="Helvetica Neue"/>
                <a:ea typeface="Helvetica Neue"/>
                <a:cs typeface="Helvetica Neue"/>
                <a:sym typeface="Helvetica Neue"/>
              </a:rPr>
              <a:t>Behavior Based Methods</a:t>
            </a:r>
          </a:p>
        </p:txBody>
      </p:sp>
      <p:sp>
        <p:nvSpPr>
          <p:cNvPr id="87" name="Shape 87"/>
          <p:cNvSpPr txBox="1"/>
          <p:nvPr/>
        </p:nvSpPr>
        <p:spPr>
          <a:xfrm>
            <a:off x="6889825" y="5847425"/>
            <a:ext cx="2106900" cy="526800"/>
          </a:xfrm>
          <a:prstGeom prst="rect">
            <a:avLst/>
          </a:prstGeom>
          <a:noFill/>
          <a:ln>
            <a:noFill/>
          </a:ln>
        </p:spPr>
        <p:txBody>
          <a:bodyPr anchorCtr="0" anchor="t" bIns="91425" lIns="91425" rIns="91425" tIns="91425">
            <a:noAutofit/>
          </a:bodyPr>
          <a:lstStyle/>
          <a:p>
            <a:pPr lvl="0">
              <a:spcBef>
                <a:spcPts val="0"/>
              </a:spcBef>
              <a:buNone/>
            </a:pPr>
            <a:r>
              <a:rPr lang="en-US">
                <a:solidFill>
                  <a:srgbClr val="FCE5CD"/>
                </a:solidFill>
              </a:rPr>
              <a:t>Alton J Render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pic>
        <p:nvPicPr>
          <p:cNvPr id="150" name="Shape 150"/>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51" name="Shape 151"/>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Arial"/>
              <a:buNone/>
            </a:pPr>
            <a:r>
              <a:rPr lang="en-US" sz="3959"/>
              <a:t>Optimization</a:t>
            </a:r>
          </a:p>
        </p:txBody>
      </p:sp>
      <p:sp>
        <p:nvSpPr>
          <p:cNvPr id="152" name="Shape 152"/>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indent="-209550" lvl="0" marL="342900" marR="0" rtl="0" algn="l">
              <a:spcBef>
                <a:spcPts val="0"/>
              </a:spcBef>
              <a:buClr>
                <a:srgbClr val="000000"/>
              </a:buClr>
              <a:buSzPct val="61111"/>
              <a:buFont typeface="Arial"/>
              <a:buNone/>
            </a:pPr>
            <a:r>
              <a:rPr b="1" lang="en-US" sz="1800"/>
              <a:t>Optimistic Boltzmann</a:t>
            </a:r>
            <a:r>
              <a:rPr lang="en-US" sz="1800"/>
              <a:t> (OB): For agent i, action ai in Ai,</a:t>
            </a:r>
          </a:p>
          <a:p>
            <a:pPr indent="-209550" lvl="0" marL="342900" marR="0" rtl="0" algn="l">
              <a:spcBef>
                <a:spcPts val="0"/>
              </a:spcBef>
              <a:buClr>
                <a:srgbClr val="000000"/>
              </a:buClr>
              <a:buSzPct val="61111"/>
              <a:buFont typeface="Arial"/>
              <a:buNone/>
            </a:pPr>
            <a:r>
              <a:rPr lang="en-US" sz="1800"/>
              <a:t>let MaxQ(ai)= max􀀀pie_i Q(􀀀pie_i, ai). Choose actions</a:t>
            </a:r>
          </a:p>
          <a:p>
            <a:pPr indent="-209550" lvl="0" marL="342900" marR="0" rtl="0" algn="l">
              <a:spcBef>
                <a:spcPts val="0"/>
              </a:spcBef>
              <a:buClr>
                <a:srgbClr val="000000"/>
              </a:buClr>
              <a:buSzPct val="61111"/>
              <a:buFont typeface="Arial"/>
              <a:buNone/>
            </a:pPr>
            <a:r>
              <a:rPr lang="en-US" sz="1800"/>
              <a:t>with Boltzmann exploration (another exploitive strategy</a:t>
            </a:r>
          </a:p>
          <a:p>
            <a:pPr indent="-209550" lvl="0" marL="342900" marR="0" rtl="0" algn="l">
              <a:spcBef>
                <a:spcPts val="0"/>
              </a:spcBef>
              <a:buClr>
                <a:srgbClr val="000000"/>
              </a:buClr>
              <a:buSzPct val="61111"/>
              <a:buFont typeface="Arial"/>
              <a:buNone/>
            </a:pPr>
            <a:r>
              <a:rPr lang="en-US" sz="1800"/>
              <a:t>would suffice) using MaxQ(ai)as the value of ai.</a:t>
            </a:r>
          </a:p>
          <a:p>
            <a:pPr indent="-342900" lvl="0" marL="342900" marR="0" rtl="0" algn="l">
              <a:spcBef>
                <a:spcPts val="0"/>
              </a:spcBef>
              <a:buClr>
                <a:schemeClr val="dk1"/>
              </a:buClr>
              <a:buSzPct val="177777"/>
              <a:buFont typeface="Arial"/>
              <a:buNone/>
            </a:pPr>
            <a:r>
              <a:t/>
            </a:r>
            <a:endParaRPr sz="1800"/>
          </a:p>
          <a:p>
            <a:pPr indent="-209550" lvl="0" marL="342900" marR="0" rtl="0" algn="l">
              <a:spcBef>
                <a:spcPts val="0"/>
              </a:spcBef>
              <a:buClr>
                <a:srgbClr val="000000"/>
              </a:buClr>
              <a:buSzPct val="61111"/>
              <a:buFont typeface="Arial"/>
              <a:buNone/>
            </a:pPr>
            <a:r>
              <a:rPr b="1" lang="en-US" sz="1800"/>
              <a:t>Weighted OB (WOB)</a:t>
            </a:r>
            <a:r>
              <a:rPr lang="en-US" sz="1800"/>
              <a:t>: Explore using Boltzmann using factors MaxQ(ai) Pri (optimal match 􀀀i for ai ).</a:t>
            </a:r>
          </a:p>
          <a:p>
            <a:pPr indent="-209550" lvl="0" marL="342900" marR="0" rtl="0" algn="l">
              <a:spcBef>
                <a:spcPts val="0"/>
              </a:spcBef>
              <a:buClr>
                <a:srgbClr val="000000"/>
              </a:buClr>
              <a:buSzPct val="61111"/>
              <a:buFont typeface="Arial"/>
              <a:buNone/>
            </a:pPr>
            <a:r>
              <a:t/>
            </a:r>
            <a:endParaRPr sz="1800"/>
          </a:p>
          <a:p>
            <a:pPr indent="-209550" lvl="0" marL="342900" marR="0" rtl="0" algn="l">
              <a:spcBef>
                <a:spcPts val="0"/>
              </a:spcBef>
              <a:buClr>
                <a:srgbClr val="000000"/>
              </a:buClr>
              <a:buSzPct val="61111"/>
              <a:buFont typeface="Arial"/>
              <a:buNone/>
            </a:pPr>
            <a:r>
              <a:rPr b="1" lang="en-US" sz="1800"/>
              <a:t>Combined:</a:t>
            </a:r>
            <a:r>
              <a:rPr lang="en-US" sz="1800"/>
              <a:t> Let C(ai) = p MaxQ(ai)+(1􀀀 - p)EV(ai),for some 0 &lt;= p &lt;= 1. Choose actions using Boltzmann exploration with C(ai)as value of ai.</a:t>
            </a:r>
          </a:p>
          <a:p>
            <a:pPr indent="-342900" lvl="0" marL="342900" marR="0" rtl="0" algn="l">
              <a:spcBef>
                <a:spcPts val="0"/>
              </a:spcBef>
              <a:buClr>
                <a:schemeClr val="dk1"/>
              </a:buClr>
              <a:buSzPct val="133333"/>
              <a:buFont typeface="Arial"/>
              <a:buNone/>
            </a:pPr>
            <a:r>
              <a:t/>
            </a:r>
            <a:endParaRPr sz="2400"/>
          </a:p>
          <a:p>
            <a:pPr indent="-342900" lvl="0" marL="342900" marR="0" rtl="0" algn="l">
              <a:spcBef>
                <a:spcPts val="0"/>
              </a:spcBef>
              <a:buClr>
                <a:schemeClr val="dk1"/>
              </a:buClr>
              <a:buSzPct val="133333"/>
              <a:buFont typeface="Arial"/>
              <a:buNone/>
            </a:pPr>
            <a:r>
              <a:t/>
            </a:r>
            <a:endParaRPr sz="240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pic>
        <p:nvPicPr>
          <p:cNvPr id="157" name="Shape 157"/>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58" name="Shape 158"/>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Arial"/>
              <a:buNone/>
            </a:pPr>
            <a:r>
              <a:rPr lang="en-US" sz="3600"/>
              <a:t>Multi-Agent Reinforcement Learning</a:t>
            </a:r>
          </a:p>
        </p:txBody>
      </p:sp>
      <p:sp>
        <p:nvSpPr>
          <p:cNvPr id="159" name="Shape 159"/>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indent="-209550" lvl="0" marL="342900" marR="0" rtl="0" algn="l">
              <a:spcBef>
                <a:spcPts val="0"/>
              </a:spcBef>
              <a:buClr>
                <a:srgbClr val="000000"/>
              </a:buClr>
              <a:buSzPct val="45833"/>
              <a:buFont typeface="Arial"/>
              <a:buNone/>
            </a:pPr>
            <a:r>
              <a:rPr lang="en-US" sz="2400"/>
              <a:t>	Given the same number of reinforcement learning agents will cooperative agents out-perform independent agents who do not communicate during learning and 	What is the price for such cooperation?</a:t>
            </a:r>
          </a:p>
          <a:p>
            <a:pPr indent="-342900" lvl="0" marL="342900" marR="0" rtl="0" algn="l">
              <a:spcBef>
                <a:spcPts val="0"/>
              </a:spcBef>
              <a:buClr>
                <a:schemeClr val="dk1"/>
              </a:buClr>
              <a:buSzPct val="133333"/>
              <a:buFont typeface="Arial"/>
              <a:buNone/>
            </a:pPr>
            <a:r>
              <a:t/>
            </a:r>
            <a:endParaRPr sz="240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65" name="Shape 165"/>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Arial"/>
              <a:buNone/>
            </a:pPr>
            <a:r>
              <a:rPr lang="en-US" sz="3959"/>
              <a:t>Task </a:t>
            </a:r>
          </a:p>
        </p:txBody>
      </p:sp>
      <p:sp>
        <p:nvSpPr>
          <p:cNvPr id="166" name="Shape 166"/>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indent="-209550" lvl="0" marL="342900" marR="0" rtl="0" algn="l">
              <a:spcBef>
                <a:spcPts val="0"/>
              </a:spcBef>
              <a:buClr>
                <a:srgbClr val="000000"/>
              </a:buClr>
              <a:buSzPct val="45833"/>
              <a:buFont typeface="Arial"/>
              <a:buNone/>
            </a:pPr>
            <a:r>
              <a:rPr lang="en-US" sz="2400"/>
              <a:t>Study involve hunter agents seeking to capture randomly moving prey agents in a  10 by 10 grid world</a:t>
            </a:r>
          </a:p>
          <a:p>
            <a:pPr indent="-342900" lvl="0" marL="342900" marR="0" rtl="0" algn="l">
              <a:spcBef>
                <a:spcPts val="0"/>
              </a:spcBef>
              <a:buClr>
                <a:schemeClr val="dk1"/>
              </a:buClr>
              <a:buSzPct val="133333"/>
              <a:buFont typeface="Arial"/>
              <a:buNone/>
            </a:pPr>
            <a:r>
              <a:t/>
            </a:r>
            <a:endParaRPr sz="2400"/>
          </a:p>
        </p:txBody>
      </p:sp>
      <p:pic>
        <p:nvPicPr>
          <p:cNvPr id="167" name="Shape 167"/>
          <p:cNvPicPr preferRelativeResize="0"/>
          <p:nvPr/>
        </p:nvPicPr>
        <p:blipFill>
          <a:blip r:embed="rId4">
            <a:alphaModFix/>
          </a:blip>
          <a:stretch>
            <a:fillRect/>
          </a:stretch>
        </p:blipFill>
        <p:spPr>
          <a:xfrm>
            <a:off x="732600" y="3265612"/>
            <a:ext cx="3962400" cy="2714625"/>
          </a:xfrm>
          <a:prstGeom prst="rect">
            <a:avLst/>
          </a:prstGeom>
          <a:noFill/>
          <a:ln>
            <a:noFill/>
          </a:ln>
        </p:spPr>
      </p:pic>
      <p:pic>
        <p:nvPicPr>
          <p:cNvPr id="168" name="Shape 168"/>
          <p:cNvPicPr preferRelativeResize="0"/>
          <p:nvPr/>
        </p:nvPicPr>
        <p:blipFill>
          <a:blip r:embed="rId5">
            <a:alphaModFix/>
          </a:blip>
          <a:stretch>
            <a:fillRect/>
          </a:stretch>
        </p:blipFill>
        <p:spPr>
          <a:xfrm>
            <a:off x="5685175" y="3518037"/>
            <a:ext cx="3086100" cy="22098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pic>
        <p:nvPicPr>
          <p:cNvPr id="173" name="Shape 17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74" name="Shape 174"/>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Arial"/>
              <a:buNone/>
            </a:pPr>
            <a:r>
              <a:rPr lang="en-US" sz="3959"/>
              <a:t>Cooperative Agents</a:t>
            </a:r>
          </a:p>
        </p:txBody>
      </p:sp>
      <p:sp>
        <p:nvSpPr>
          <p:cNvPr id="175" name="Shape 175"/>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33333"/>
              <a:buFont typeface="Arial"/>
              <a:buNone/>
            </a:pPr>
            <a:r>
              <a:rPr lang="en-US" sz="2400"/>
              <a:t>How do we study them?</a:t>
            </a:r>
          </a:p>
          <a:p>
            <a:pPr indent="-342900" lvl="0" marL="342900" marR="0" rtl="0" algn="l">
              <a:spcBef>
                <a:spcPts val="0"/>
              </a:spcBef>
              <a:buClr>
                <a:schemeClr val="dk1"/>
              </a:buClr>
              <a:buSzPct val="133333"/>
              <a:buFont typeface="Arial"/>
              <a:buNone/>
            </a:pPr>
            <a:r>
              <a:t/>
            </a:r>
            <a:endParaRPr sz="2400"/>
          </a:p>
          <a:p>
            <a:pPr indent="-342900" lvl="0" marL="342900" marR="0" rtl="0" algn="l">
              <a:spcBef>
                <a:spcPts val="0"/>
              </a:spcBef>
              <a:buClr>
                <a:schemeClr val="dk1"/>
              </a:buClr>
              <a:buSzPct val="133333"/>
              <a:buFont typeface="Arial"/>
              <a:buNone/>
            </a:pPr>
            <a:r>
              <a:rPr lang="en-US" sz="2400"/>
              <a:t>Sharing Sensations</a:t>
            </a:r>
          </a:p>
          <a:p>
            <a:pPr indent="-342900" lvl="0" marL="342900" marR="0" rtl="0" algn="l">
              <a:spcBef>
                <a:spcPts val="0"/>
              </a:spcBef>
              <a:buClr>
                <a:schemeClr val="dk1"/>
              </a:buClr>
              <a:buSzPct val="133333"/>
              <a:buFont typeface="Arial"/>
              <a:buNone/>
            </a:pPr>
            <a:r>
              <a:rPr lang="en-US" sz="2400"/>
              <a:t>		(e.g. Sound,Lights, Objects)</a:t>
            </a:r>
          </a:p>
          <a:p>
            <a:pPr indent="-342900" lvl="0" marL="342900" marR="0" rtl="0" algn="l">
              <a:spcBef>
                <a:spcPts val="0"/>
              </a:spcBef>
              <a:buClr>
                <a:schemeClr val="dk1"/>
              </a:buClr>
              <a:buSzPct val="133333"/>
              <a:buFont typeface="Arial"/>
              <a:buNone/>
            </a:pPr>
            <a:r>
              <a:rPr lang="en-US" sz="2400"/>
              <a:t>Sharing Episodes or Episodes</a:t>
            </a:r>
          </a:p>
          <a:p>
            <a:pPr indent="-342900" lvl="0" marL="342900" marR="0" rtl="0" algn="l">
              <a:spcBef>
                <a:spcPts val="0"/>
              </a:spcBef>
              <a:buClr>
                <a:schemeClr val="dk1"/>
              </a:buClr>
              <a:buSzPct val="133333"/>
              <a:buFont typeface="Arial"/>
              <a:buNone/>
            </a:pPr>
            <a:r>
              <a:rPr lang="en-US" sz="2400"/>
              <a:t>	 (e.g. sequences of actions, sensations, rewards)</a:t>
            </a:r>
          </a:p>
          <a:p>
            <a:pPr indent="-342900" lvl="0" marL="342900" marR="0" rtl="0" algn="l">
              <a:spcBef>
                <a:spcPts val="0"/>
              </a:spcBef>
              <a:buClr>
                <a:schemeClr val="dk1"/>
              </a:buClr>
              <a:buSzPct val="133333"/>
              <a:buFont typeface="Arial"/>
              <a:buNone/>
            </a:pPr>
            <a:r>
              <a:rPr lang="en-US" sz="2400"/>
              <a:t>Sharing/Joint Task</a:t>
            </a:r>
          </a:p>
          <a:p>
            <a:pPr indent="-342900" lvl="0" marL="342900" marR="0" rtl="0" algn="l">
              <a:spcBef>
                <a:spcPts val="0"/>
              </a:spcBef>
              <a:buClr>
                <a:schemeClr val="dk1"/>
              </a:buClr>
              <a:buSzPct val="133333"/>
              <a:buFont typeface="Arial"/>
              <a:buNone/>
            </a:pPr>
            <a:r>
              <a:rPr lang="en-US" sz="2400"/>
              <a:t>	(i.e. an agent is confined to a partner to accomplish a task)</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pic>
        <p:nvPicPr>
          <p:cNvPr id="180" name="Shape 180"/>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81" name="Shape 181"/>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Arial"/>
              <a:buNone/>
            </a:pPr>
            <a:r>
              <a:rPr lang="en-US" sz="3959"/>
              <a:t>Sharing Sensation</a:t>
            </a:r>
          </a:p>
        </p:txBody>
      </p:sp>
      <p:sp>
        <p:nvSpPr>
          <p:cNvPr id="182" name="Shape 182"/>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33333"/>
              <a:buFont typeface="Arial"/>
              <a:buNone/>
            </a:pPr>
            <a:r>
              <a:rPr lang="en-US" sz="2400"/>
              <a:t>We want an agent to us sensory input provided by another agent. </a:t>
            </a:r>
          </a:p>
          <a:p>
            <a:pPr indent="-342900" lvl="0" marL="342900" marR="0" rtl="0" algn="l">
              <a:spcBef>
                <a:spcPts val="0"/>
              </a:spcBef>
              <a:buClr>
                <a:schemeClr val="dk1"/>
              </a:buClr>
              <a:buSzPct val="133333"/>
              <a:buFont typeface="Arial"/>
              <a:buNone/>
            </a:pPr>
            <a:r>
              <a:t/>
            </a:r>
            <a:endParaRPr sz="2400"/>
          </a:p>
          <a:p>
            <a:pPr indent="-342900" lvl="0" marL="342900" marR="0" rtl="0" algn="l">
              <a:spcBef>
                <a:spcPts val="0"/>
              </a:spcBef>
              <a:buClr>
                <a:schemeClr val="dk1"/>
              </a:buClr>
              <a:buSzPct val="133333"/>
              <a:buFont typeface="Arial"/>
              <a:buNone/>
            </a:pPr>
            <a:r>
              <a:rPr lang="en-US" sz="2400"/>
              <a:t>This information is beneficial if it is relevant and sufficient for learning</a:t>
            </a:r>
          </a:p>
          <a:p>
            <a:pPr indent="-342900" lvl="0" marL="342900" marR="0" rtl="0" algn="l">
              <a:spcBef>
                <a:spcPts val="0"/>
              </a:spcBef>
              <a:buClr>
                <a:schemeClr val="dk1"/>
              </a:buClr>
              <a:buSzPct val="133333"/>
              <a:buFont typeface="Arial"/>
              <a:buNone/>
            </a:pPr>
            <a:r>
              <a:t/>
            </a:r>
            <a:endParaRPr sz="2400"/>
          </a:p>
          <a:p>
            <a:pPr indent="-342900" lvl="0" marL="342900" marR="0" rtl="0" algn="l">
              <a:spcBef>
                <a:spcPts val="0"/>
              </a:spcBef>
              <a:buClr>
                <a:schemeClr val="dk1"/>
              </a:buClr>
              <a:buSzPct val="133333"/>
              <a:buFont typeface="Arial"/>
              <a:buNone/>
            </a:pPr>
            <a:r>
              <a:rPr lang="en-US" sz="2400"/>
              <a:t>Note: Cooperative agents may not learn if there is insufficient sensations from other agents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pic>
        <p:nvPicPr>
          <p:cNvPr id="187" name="Shape 187"/>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88" name="Shape 188"/>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Arial"/>
              <a:buNone/>
            </a:pPr>
            <a:r>
              <a:rPr lang="en-US" sz="3959"/>
              <a:t>Sensation</a:t>
            </a:r>
          </a:p>
        </p:txBody>
      </p:sp>
      <p:sp>
        <p:nvSpPr>
          <p:cNvPr id="189" name="Shape 189"/>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indent="-209550" lvl="0" marL="342900" marR="0" rtl="0" algn="l">
              <a:spcBef>
                <a:spcPts val="0"/>
              </a:spcBef>
              <a:buClr>
                <a:srgbClr val="000000"/>
              </a:buClr>
              <a:buSzPct val="45833"/>
              <a:buFont typeface="Arial"/>
              <a:buNone/>
            </a:pPr>
            <a:r>
              <a:rPr lang="en-US" sz="2400"/>
              <a:t>For example, if the relative locations of a prey to the scout </a:t>
            </a:r>
          </a:p>
          <a:p>
            <a:pPr indent="-209550" lvl="0" marL="342900" marR="0" rtl="0" algn="l">
              <a:spcBef>
                <a:spcPts val="0"/>
              </a:spcBef>
              <a:buClr>
                <a:srgbClr val="000000"/>
              </a:buClr>
              <a:buSzPct val="45833"/>
              <a:buFont typeface="Arial"/>
              <a:buNone/>
            </a:pPr>
            <a:r>
              <a:rPr lang="en-US" sz="2400"/>
              <a:t>(known) and the scout to the hunter (sensed) are (-2,2) and (2,5 )respectively, then the relative location of the prey to the hunter is (0,7).To keep the same dimension of a state representation (i.e. still use (x,y) combine sensation inputs from the hunter and the scout as follows use the hunters sensation first if the hunter cannot sense any prey then use the scouts sensation.</a:t>
            </a:r>
          </a:p>
          <a:p>
            <a:pPr indent="-342900" lvl="0" marL="342900" marR="0" rtl="0" algn="l">
              <a:spcBef>
                <a:spcPts val="0"/>
              </a:spcBef>
              <a:buClr>
                <a:schemeClr val="dk1"/>
              </a:buClr>
              <a:buSzPct val="133333"/>
              <a:buFont typeface="Arial"/>
              <a:buNone/>
            </a:pPr>
            <a:r>
              <a:t/>
            </a:r>
            <a:endParaRPr sz="240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pic>
        <p:nvPicPr>
          <p:cNvPr id="194" name="Shape 19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95" name="Shape 195"/>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Arial"/>
              <a:buNone/>
            </a:pPr>
            <a:r>
              <a:rPr lang="en-US" sz="3959"/>
              <a:t>Sensation per 2000 trials</a:t>
            </a:r>
          </a:p>
        </p:txBody>
      </p:sp>
      <p:sp>
        <p:nvSpPr>
          <p:cNvPr id="196" name="Shape 196"/>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33333"/>
              <a:buFont typeface="Arial"/>
              <a:buNone/>
            </a:pPr>
            <a:r>
              <a:t/>
            </a:r>
            <a:endParaRPr b="0" i="0" sz="2400" u="none" cap="none" strike="noStrike">
              <a:solidFill>
                <a:schemeClr val="dk1"/>
              </a:solidFill>
              <a:latin typeface="Arial"/>
              <a:ea typeface="Arial"/>
              <a:cs typeface="Arial"/>
              <a:sym typeface="Arial"/>
            </a:endParaRPr>
          </a:p>
        </p:txBody>
      </p:sp>
      <p:pic>
        <p:nvPicPr>
          <p:cNvPr id="197" name="Shape 197"/>
          <p:cNvPicPr preferRelativeResize="0"/>
          <p:nvPr/>
        </p:nvPicPr>
        <p:blipFill>
          <a:blip r:embed="rId4">
            <a:alphaModFix/>
          </a:blip>
          <a:stretch>
            <a:fillRect/>
          </a:stretch>
        </p:blipFill>
        <p:spPr>
          <a:xfrm>
            <a:off x="604850" y="1543049"/>
            <a:ext cx="7934325" cy="414887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pic>
        <p:nvPicPr>
          <p:cNvPr id="202" name="Shape 202"/>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03" name="Shape 203"/>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457200" lvl="0" marL="0" marR="0" rtl="0">
              <a:spcBef>
                <a:spcPts val="0"/>
              </a:spcBef>
              <a:buClr>
                <a:schemeClr val="dk1"/>
              </a:buClr>
              <a:buSzPct val="25000"/>
              <a:buFont typeface="Arial"/>
              <a:buNone/>
            </a:pPr>
            <a:r>
              <a:rPr lang="en-US" sz="3959"/>
              <a:t>Sharing Policies</a:t>
            </a:r>
          </a:p>
        </p:txBody>
      </p:sp>
      <p:sp>
        <p:nvSpPr>
          <p:cNvPr id="204" name="Shape 204"/>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33333"/>
              <a:buFont typeface="Arial"/>
              <a:buNone/>
            </a:pPr>
            <a:r>
              <a:rPr lang="en-US" sz="2400"/>
              <a:t>Assume agents do not share sensations</a:t>
            </a:r>
          </a:p>
          <a:p>
            <a:pPr indent="-342900" lvl="0" marL="342900" marR="0" rtl="0" algn="l">
              <a:spcBef>
                <a:spcPts val="0"/>
              </a:spcBef>
              <a:buClr>
                <a:schemeClr val="dk1"/>
              </a:buClr>
              <a:buSzPct val="133333"/>
              <a:buFont typeface="Arial"/>
              <a:buNone/>
            </a:pPr>
            <a:r>
              <a:t/>
            </a:r>
            <a:endParaRPr sz="2400"/>
          </a:p>
          <a:p>
            <a:pPr indent="-342900" lvl="0" marL="342900" marR="0" rtl="0" algn="l">
              <a:spcBef>
                <a:spcPts val="0"/>
              </a:spcBef>
              <a:buClr>
                <a:schemeClr val="dk1"/>
              </a:buClr>
              <a:buSzPct val="133333"/>
              <a:buFont typeface="Arial"/>
              <a:buNone/>
            </a:pPr>
            <a:r>
              <a:rPr lang="en-US" sz="2400"/>
              <a:t>Cooperation between agents can speed up learning compared to independent agents.</a:t>
            </a:r>
          </a:p>
          <a:p>
            <a:pPr indent="-342900" lvl="0" marL="342900" marR="0" rtl="0" algn="l">
              <a:spcBef>
                <a:spcPts val="0"/>
              </a:spcBef>
              <a:buClr>
                <a:schemeClr val="dk1"/>
              </a:buClr>
              <a:buSzPct val="133333"/>
              <a:buFont typeface="Arial"/>
              <a:buNone/>
            </a:pPr>
            <a:r>
              <a:t/>
            </a:r>
            <a:endParaRPr sz="2400"/>
          </a:p>
          <a:p>
            <a:pPr indent="-342900" lvl="0" marL="342900" marR="0" rtl="0" algn="l">
              <a:spcBef>
                <a:spcPts val="0"/>
              </a:spcBef>
              <a:buClr>
                <a:schemeClr val="dk1"/>
              </a:buClr>
              <a:buSzPct val="133333"/>
              <a:buFont typeface="Arial"/>
              <a:buNone/>
            </a:pPr>
            <a:r>
              <a:rPr lang="en-US" sz="2400"/>
              <a:t>Note: Sharing Policies is limited to homogeneous agents while sharing episodes can be used by heterogeneous agents as long as they can interpret them</a:t>
            </a:r>
          </a:p>
          <a:p>
            <a:pPr indent="-342900" lvl="0" marL="342900" marR="0" rtl="0" algn="l">
              <a:spcBef>
                <a:spcPts val="0"/>
              </a:spcBef>
              <a:buClr>
                <a:schemeClr val="dk1"/>
              </a:buClr>
              <a:buSzPct val="133333"/>
              <a:buFont typeface="Arial"/>
              <a:buNone/>
            </a:pPr>
            <a:r>
              <a:t/>
            </a:r>
            <a:endParaRPr sz="2400"/>
          </a:p>
          <a:p>
            <a:pPr indent="-342900" lvl="0" marL="342900" marR="0" rtl="0" algn="l">
              <a:spcBef>
                <a:spcPts val="0"/>
              </a:spcBef>
              <a:buClr>
                <a:schemeClr val="dk1"/>
              </a:buClr>
              <a:buSzPct val="133333"/>
              <a:buFont typeface="Arial"/>
              <a:buNone/>
            </a:pPr>
            <a:r>
              <a:t/>
            </a:r>
            <a:endParaRPr sz="240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pic>
        <p:nvPicPr>
          <p:cNvPr id="209" name="Shape 209"/>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10" name="Shape 210"/>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Arial"/>
              <a:buNone/>
            </a:pPr>
            <a:r>
              <a:rPr lang="en-US" sz="3959"/>
              <a:t>Intuition</a:t>
            </a:r>
          </a:p>
        </p:txBody>
      </p:sp>
      <p:sp>
        <p:nvSpPr>
          <p:cNvPr id="211" name="Shape 211"/>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indent="-209550" lvl="0" marL="342900" marR="0" rtl="0" algn="l">
              <a:spcBef>
                <a:spcPts val="0"/>
              </a:spcBef>
              <a:buClr>
                <a:srgbClr val="000000"/>
              </a:buClr>
              <a:buSzPct val="45833"/>
              <a:buFont typeface="Arial"/>
              <a:buNone/>
            </a:pPr>
            <a:r>
              <a:rPr lang="en-US" sz="2400"/>
              <a:t>One simple way of cooperating is that hunters use the</a:t>
            </a:r>
          </a:p>
          <a:p>
            <a:pPr indent="-209550" lvl="0" marL="342900" marR="0" rtl="0" algn="l">
              <a:spcBef>
                <a:spcPts val="0"/>
              </a:spcBef>
              <a:buClr>
                <a:srgbClr val="000000"/>
              </a:buClr>
              <a:buSzPct val="45833"/>
              <a:buFont typeface="Arial"/>
              <a:buNone/>
            </a:pPr>
            <a:r>
              <a:rPr lang="en-US" sz="2400"/>
              <a:t>same decision policy Although each hunter updates</a:t>
            </a:r>
          </a:p>
          <a:p>
            <a:pPr indent="-209550" lvl="0" marL="342900" marR="0" rtl="0" algn="l">
              <a:spcBef>
                <a:spcPts val="0"/>
              </a:spcBef>
              <a:buClr>
                <a:srgbClr val="000000"/>
              </a:buClr>
              <a:buSzPct val="45833"/>
              <a:buFont typeface="Arial"/>
              <a:buNone/>
            </a:pPr>
            <a:r>
              <a:rPr lang="en-US" sz="2400"/>
              <a:t>the same policy independently the rate of updating</a:t>
            </a:r>
          </a:p>
          <a:p>
            <a:pPr indent="-209550" lvl="0" marL="342900" marR="0" rtl="0" algn="l">
              <a:spcBef>
                <a:spcPts val="0"/>
              </a:spcBef>
              <a:buClr>
                <a:srgbClr val="000000"/>
              </a:buClr>
              <a:buSzPct val="45833"/>
              <a:buFont typeface="Arial"/>
              <a:buNone/>
            </a:pPr>
            <a:r>
              <a:rPr lang="en-US" sz="2400"/>
              <a:t>the policy is multiplied by the number of hunters per</a:t>
            </a:r>
          </a:p>
          <a:p>
            <a:pPr indent="-209550" lvl="0" marL="342900" marR="0" rtl="0" algn="l">
              <a:spcBef>
                <a:spcPts val="0"/>
              </a:spcBef>
              <a:buClr>
                <a:srgbClr val="000000"/>
              </a:buClr>
              <a:buSzPct val="45833"/>
              <a:buFont typeface="Arial"/>
              <a:buNone/>
            </a:pPr>
            <a:r>
              <a:rPr lang="en-US" sz="2400"/>
              <a:t>step</a:t>
            </a:r>
          </a:p>
          <a:p>
            <a:pPr indent="-342900" lvl="0" marL="342900" marR="0" rtl="0" algn="l">
              <a:spcBef>
                <a:spcPts val="0"/>
              </a:spcBef>
              <a:buClr>
                <a:schemeClr val="dk1"/>
              </a:buClr>
              <a:buSzPct val="133333"/>
              <a:buFont typeface="Arial"/>
              <a:buNone/>
            </a:pPr>
            <a:r>
              <a:t/>
            </a:r>
            <a:endParaRPr sz="2400"/>
          </a:p>
          <a:p>
            <a:pPr indent="-209550" lvl="0" marL="342900" marR="0" rtl="0" algn="l">
              <a:spcBef>
                <a:spcPts val="0"/>
              </a:spcBef>
              <a:buClr>
                <a:srgbClr val="000000"/>
              </a:buClr>
              <a:buSzPct val="45833"/>
              <a:buFont typeface="Arial"/>
              <a:buNone/>
            </a:pPr>
            <a:r>
              <a:rPr lang="en-US" sz="2400"/>
              <a:t>The average information communicated by each same-policy hunter per step is bounded by the number of the bits needed to describe a sensation an action and a reward 2log2(2Vdepth +1) + 3</a:t>
            </a:r>
          </a:p>
          <a:p>
            <a:pPr indent="-342900" lvl="0" marL="342900" marR="0" rtl="0" algn="l">
              <a:spcBef>
                <a:spcPts val="0"/>
              </a:spcBef>
              <a:buClr>
                <a:schemeClr val="dk1"/>
              </a:buClr>
              <a:buSzPct val="133333"/>
              <a:buFont typeface="Arial"/>
              <a:buNone/>
            </a:pPr>
            <a:r>
              <a:t/>
            </a:r>
            <a:endParaRPr sz="2400"/>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pic>
        <p:nvPicPr>
          <p:cNvPr id="216" name="Shape 216"/>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17" name="Shape 217"/>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Arial"/>
              <a:buNone/>
            </a:pPr>
            <a:r>
              <a:rPr lang="en-US" sz="3959"/>
              <a:t>Sharing Policy Graph</a:t>
            </a:r>
          </a:p>
        </p:txBody>
      </p:sp>
      <p:sp>
        <p:nvSpPr>
          <p:cNvPr id="218" name="Shape 218"/>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33333"/>
              <a:buFont typeface="Arial"/>
              <a:buNone/>
            </a:pPr>
            <a:r>
              <a:t/>
            </a:r>
            <a:endParaRPr b="0" i="0" sz="2400" u="none" cap="none" strike="noStrike">
              <a:solidFill>
                <a:schemeClr val="dk1"/>
              </a:solidFill>
              <a:latin typeface="Arial"/>
              <a:ea typeface="Arial"/>
              <a:cs typeface="Arial"/>
              <a:sym typeface="Arial"/>
            </a:endParaRPr>
          </a:p>
        </p:txBody>
      </p:sp>
      <p:pic>
        <p:nvPicPr>
          <p:cNvPr id="219" name="Shape 219"/>
          <p:cNvPicPr preferRelativeResize="0"/>
          <p:nvPr/>
        </p:nvPicPr>
        <p:blipFill>
          <a:blip r:embed="rId4">
            <a:alphaModFix/>
          </a:blip>
          <a:stretch>
            <a:fillRect/>
          </a:stretch>
        </p:blipFill>
        <p:spPr>
          <a:xfrm>
            <a:off x="503050" y="1622450"/>
            <a:ext cx="7700475" cy="474125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93" name="Shape 93"/>
          <p:cNvSpPr txBox="1"/>
          <p:nvPr>
            <p:ph type="title"/>
          </p:nvPr>
        </p:nvSpPr>
        <p:spPr>
          <a:xfrm>
            <a:off x="457200" y="658220"/>
            <a:ext cx="8229600" cy="759418"/>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lang="en-US" sz="3959"/>
              <a:t>Papers Discussed</a:t>
            </a:r>
          </a:p>
        </p:txBody>
      </p:sp>
      <p:sp>
        <p:nvSpPr>
          <p:cNvPr id="94" name="Shape 9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209550" lvl="0" marL="342900" marR="0" rtl="0" algn="l">
              <a:spcBef>
                <a:spcPts val="0"/>
              </a:spcBef>
              <a:buClr>
                <a:srgbClr val="000000"/>
              </a:buClr>
              <a:buSzPct val="45833"/>
              <a:buFont typeface="Arial"/>
              <a:buNone/>
            </a:pPr>
            <a:r>
              <a:rPr lang="en-US" sz="2400">
                <a:solidFill>
                  <a:srgbClr val="222222"/>
                </a:solidFill>
              </a:rPr>
              <a:t>MultiAgent Reinforcement Learning: Independent vs Cooperative Agents</a:t>
            </a:r>
          </a:p>
          <a:p>
            <a:pPr indent="-209550" lvl="0" marL="342900" marR="0" rtl="0" algn="l">
              <a:spcBef>
                <a:spcPts val="0"/>
              </a:spcBef>
              <a:buClr>
                <a:srgbClr val="000000"/>
              </a:buClr>
              <a:buSzPct val="45833"/>
              <a:buFont typeface="Arial"/>
              <a:buNone/>
            </a:pPr>
            <a:r>
              <a:t/>
            </a:r>
            <a:endParaRPr sz="2400">
              <a:solidFill>
                <a:srgbClr val="222222"/>
              </a:solidFill>
            </a:endParaRPr>
          </a:p>
          <a:p>
            <a:pPr indent="-209550" lvl="0" marL="342900" marR="0" rtl="0" algn="l">
              <a:spcBef>
                <a:spcPts val="0"/>
              </a:spcBef>
              <a:buClr>
                <a:srgbClr val="000000"/>
              </a:buClr>
              <a:buSzPct val="45833"/>
              <a:buFont typeface="Arial"/>
              <a:buNone/>
            </a:pPr>
            <a:r>
              <a:rPr lang="en-US" sz="2400">
                <a:solidFill>
                  <a:srgbClr val="222222"/>
                </a:solidFill>
              </a:rPr>
              <a:t>The Dynamics of Reinforcement Learning in Cooperative Multiagent Systems</a:t>
            </a:r>
          </a:p>
          <a:p>
            <a:pPr indent="-209550" lvl="0" marL="342900" marR="0" rtl="0" algn="l">
              <a:spcBef>
                <a:spcPts val="0"/>
              </a:spcBef>
              <a:buClr>
                <a:srgbClr val="000000"/>
              </a:buClr>
              <a:buSzPct val="45833"/>
              <a:buFont typeface="Arial"/>
              <a:buNone/>
            </a:pPr>
            <a:r>
              <a:t/>
            </a:r>
            <a:endParaRPr sz="2400">
              <a:solidFill>
                <a:srgbClr val="222222"/>
              </a:solidFill>
            </a:endParaRPr>
          </a:p>
          <a:p>
            <a:pPr indent="-209550" lvl="0" marL="342900" marR="0" rtl="0" algn="l">
              <a:spcBef>
                <a:spcPts val="0"/>
              </a:spcBef>
              <a:buClr>
                <a:srgbClr val="000000"/>
              </a:buClr>
              <a:buSzPct val="45833"/>
              <a:buFont typeface="Arial"/>
              <a:buNone/>
            </a:pPr>
            <a:r>
              <a:rPr lang="en-US" sz="2400">
                <a:solidFill>
                  <a:srgbClr val="222222"/>
                </a:solidFill>
              </a:rPr>
              <a:t>Autonomous Shaping: Knowledge Transfer in Reinforcement Learning</a:t>
            </a:r>
          </a:p>
          <a:p>
            <a:pPr indent="-209550" lvl="0" marL="342900" marR="0" rtl="0" algn="l">
              <a:spcBef>
                <a:spcPts val="0"/>
              </a:spcBef>
              <a:buClr>
                <a:srgbClr val="000000"/>
              </a:buClr>
              <a:buSzPct val="45833"/>
              <a:buFont typeface="Arial"/>
              <a:buNone/>
            </a:pPr>
            <a:r>
              <a:t/>
            </a:r>
            <a:endParaRPr sz="2400">
              <a:solidFill>
                <a:srgbClr val="222222"/>
              </a:solidFill>
              <a:highlight>
                <a:srgbClr val="FFFFFF"/>
              </a:highlight>
            </a:endParaRPr>
          </a:p>
          <a:p>
            <a:pPr indent="-209550" lvl="0" marL="342900" marR="0" rtl="0" algn="l">
              <a:spcBef>
                <a:spcPts val="0"/>
              </a:spcBef>
              <a:buClr>
                <a:srgbClr val="000000"/>
              </a:buClr>
              <a:buSzPct val="45833"/>
              <a:buFont typeface="Arial"/>
              <a:buNone/>
            </a:pPr>
            <a:r>
              <a:t/>
            </a:r>
            <a:endParaRPr sz="2400">
              <a:solidFill>
                <a:srgbClr val="222222"/>
              </a:solidFill>
              <a:highlight>
                <a:srgbClr val="FFFFFF"/>
              </a:highlight>
            </a:endParaRPr>
          </a:p>
          <a:p>
            <a:pPr indent="-342900" lvl="0" marL="342900" marR="0" rtl="0" algn="l">
              <a:spcBef>
                <a:spcPts val="0"/>
              </a:spcBef>
              <a:buClr>
                <a:schemeClr val="dk1"/>
              </a:buClr>
              <a:buSzPct val="133333"/>
              <a:buFont typeface="Arial"/>
              <a:buNone/>
            </a:pPr>
            <a:r>
              <a:t/>
            </a:r>
            <a:endParaRPr sz="2400">
              <a:solidFill>
                <a:srgbClr val="222222"/>
              </a:solidFill>
              <a:highlight>
                <a:srgbClr val="FFFFFF"/>
              </a:highlight>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pic>
        <p:nvPicPr>
          <p:cNvPr id="224" name="Shape 22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25" name="Shape 225"/>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Arial"/>
              <a:buNone/>
            </a:pPr>
            <a:r>
              <a:rPr lang="en-US" sz="3959"/>
              <a:t>Joint Task</a:t>
            </a:r>
          </a:p>
        </p:txBody>
      </p:sp>
      <p:sp>
        <p:nvSpPr>
          <p:cNvPr id="226" name="Shape 226"/>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indent="-209550" lvl="0" marL="342900" marR="0" rtl="0" algn="l">
              <a:spcBef>
                <a:spcPts val="0"/>
              </a:spcBef>
              <a:buClr>
                <a:srgbClr val="000000"/>
              </a:buClr>
              <a:buSzPct val="45833"/>
              <a:buFont typeface="Arial"/>
              <a:buNone/>
            </a:pPr>
            <a:r>
              <a:rPr lang="en-US" sz="2400"/>
              <a:t>Cooperative agents who sense their partners</a:t>
            </a:r>
          </a:p>
          <a:p>
            <a:pPr indent="-209550" lvl="0" marL="342900" marR="0" rtl="0" algn="l">
              <a:spcBef>
                <a:spcPts val="0"/>
              </a:spcBef>
              <a:buClr>
                <a:srgbClr val="000000"/>
              </a:buClr>
              <a:buSzPct val="45833"/>
              <a:buFont typeface="Arial"/>
              <a:buNone/>
            </a:pPr>
            <a:r>
              <a:rPr lang="en-US" sz="2400"/>
              <a:t>or communicate their sensations with each other can</a:t>
            </a:r>
          </a:p>
          <a:p>
            <a:pPr indent="-209550" lvl="0" marL="342900" marR="0" rtl="0" algn="l">
              <a:spcBef>
                <a:spcPts val="0"/>
              </a:spcBef>
              <a:buClr>
                <a:srgbClr val="000000"/>
              </a:buClr>
              <a:buSzPct val="45833"/>
              <a:buFont typeface="Arial"/>
              <a:buNone/>
            </a:pPr>
            <a:r>
              <a:rPr lang="en-US" sz="2400"/>
              <a:t>learn to perform the tasks at a level that independent</a:t>
            </a:r>
          </a:p>
          <a:p>
            <a:pPr indent="-209550" lvl="0" marL="342900" marR="0" rtl="0" algn="l">
              <a:spcBef>
                <a:spcPts val="0"/>
              </a:spcBef>
              <a:buClr>
                <a:srgbClr val="000000"/>
              </a:buClr>
              <a:buSzPct val="45833"/>
              <a:buFont typeface="Arial"/>
              <a:buNone/>
            </a:pPr>
            <a:r>
              <a:rPr lang="en-US" sz="2400"/>
              <a:t>agents cannot reach even though they start out slowly</a:t>
            </a:r>
          </a:p>
          <a:p>
            <a:pPr indent="-342900" lvl="0" marL="342900" marR="0" rtl="0" algn="l">
              <a:spcBef>
                <a:spcPts val="0"/>
              </a:spcBef>
              <a:buClr>
                <a:schemeClr val="dk1"/>
              </a:buClr>
              <a:buSzPct val="133333"/>
              <a:buFont typeface="Arial"/>
              <a:buNone/>
            </a:pPr>
            <a:r>
              <a:t/>
            </a:r>
            <a:endParaRPr sz="2400"/>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pic>
        <p:nvPicPr>
          <p:cNvPr id="231" name="Shape 231"/>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32" name="Shape 232"/>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Arial"/>
              <a:buNone/>
            </a:pPr>
            <a:r>
              <a:rPr lang="en-US" sz="3959"/>
              <a:t>Intuition</a:t>
            </a:r>
          </a:p>
        </p:txBody>
      </p:sp>
      <p:sp>
        <p:nvSpPr>
          <p:cNvPr id="233" name="Shape 233"/>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indent="-209550" lvl="0" marL="342900" marR="0" rtl="0" algn="l">
              <a:spcBef>
                <a:spcPts val="0"/>
              </a:spcBef>
              <a:buClr>
                <a:srgbClr val="000000"/>
              </a:buClr>
              <a:buSzPct val="45833"/>
              <a:buFont typeface="Arial"/>
              <a:buNone/>
            </a:pPr>
            <a:r>
              <a:rPr lang="en-US" sz="2400"/>
              <a:t>Hunters cooperate by either passively observing each other or actively sharing their sensations and locations. This is demonstrated  in that cooperative agents</a:t>
            </a:r>
          </a:p>
          <a:p>
            <a:pPr indent="-209550" lvl="0" marL="342900" marR="0" rtl="0" algn="l">
              <a:spcBef>
                <a:spcPts val="0"/>
              </a:spcBef>
              <a:buClr>
                <a:srgbClr val="000000"/>
              </a:buClr>
              <a:buSzPct val="45833"/>
              <a:buFont typeface="Arial"/>
              <a:buNone/>
            </a:pPr>
            <a:r>
              <a:rPr lang="en-US" sz="2400"/>
              <a:t>can learn to perform the joint task significantly better</a:t>
            </a:r>
          </a:p>
          <a:p>
            <a:pPr indent="-209550" lvl="0" marL="342900" marR="0" rtl="0" algn="l">
              <a:spcBef>
                <a:spcPts val="0"/>
              </a:spcBef>
              <a:buClr>
                <a:srgbClr val="000000"/>
              </a:buClr>
              <a:buSzPct val="45833"/>
              <a:buFont typeface="Arial"/>
              <a:buNone/>
            </a:pPr>
            <a:r>
              <a:rPr lang="en-US" sz="2400"/>
              <a:t>than independent agents although they start slowly.</a:t>
            </a:r>
          </a:p>
          <a:p>
            <a:pPr indent="-342900" lvl="0" marL="342900" marR="0" rtl="0" algn="l">
              <a:spcBef>
                <a:spcPts val="0"/>
              </a:spcBef>
              <a:buClr>
                <a:schemeClr val="dk1"/>
              </a:buClr>
              <a:buSzPct val="133333"/>
              <a:buFont typeface="Arial"/>
              <a:buNone/>
            </a:pPr>
            <a:r>
              <a:t/>
            </a:r>
            <a:endParaRPr sz="240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pic>
        <p:nvPicPr>
          <p:cNvPr id="238" name="Shape 238"/>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39" name="Shape 239"/>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Arial"/>
              <a:buNone/>
            </a:pPr>
            <a:r>
              <a:rPr lang="en-US" sz="3959"/>
              <a:t>Joint Task Graph</a:t>
            </a:r>
          </a:p>
        </p:txBody>
      </p:sp>
      <p:sp>
        <p:nvSpPr>
          <p:cNvPr id="240" name="Shape 240"/>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33333"/>
              <a:buFont typeface="Arial"/>
              <a:buNone/>
            </a:pPr>
            <a:r>
              <a:t/>
            </a:r>
            <a:endParaRPr b="0" i="0" sz="2400" u="none" cap="none" strike="noStrike">
              <a:solidFill>
                <a:schemeClr val="dk1"/>
              </a:solidFill>
              <a:latin typeface="Arial"/>
              <a:ea typeface="Arial"/>
              <a:cs typeface="Arial"/>
              <a:sym typeface="Arial"/>
            </a:endParaRPr>
          </a:p>
        </p:txBody>
      </p:sp>
      <p:pic>
        <p:nvPicPr>
          <p:cNvPr id="241" name="Shape 241"/>
          <p:cNvPicPr preferRelativeResize="0"/>
          <p:nvPr/>
        </p:nvPicPr>
        <p:blipFill>
          <a:blip r:embed="rId4">
            <a:alphaModFix/>
          </a:blip>
          <a:stretch>
            <a:fillRect/>
          </a:stretch>
        </p:blipFill>
        <p:spPr>
          <a:xfrm>
            <a:off x="469525" y="1540774"/>
            <a:ext cx="8204943" cy="4264525"/>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47" name="Shape 247"/>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Arial"/>
              <a:buNone/>
            </a:pPr>
            <a:r>
              <a:rPr lang="en-US" sz="3959"/>
              <a:t>Cooperative Agents</a:t>
            </a:r>
            <a:r>
              <a:rPr lang="en-US" sz="2400"/>
              <a:t>(conclusion)</a:t>
            </a:r>
          </a:p>
        </p:txBody>
      </p:sp>
      <p:sp>
        <p:nvSpPr>
          <p:cNvPr id="248" name="Shape 248"/>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indent="-209550" lvl="0" marL="342900" marR="0" rtl="0" algn="l">
              <a:spcBef>
                <a:spcPts val="0"/>
              </a:spcBef>
              <a:buClr>
                <a:srgbClr val="000000"/>
              </a:buClr>
              <a:buSzPct val="45833"/>
              <a:buFont typeface="Arial"/>
              <a:buNone/>
            </a:pPr>
            <a:r>
              <a:rPr lang="en-US" sz="2400"/>
              <a:t>Cooperative reinforcement learning agents can learn faster and converge sooner than independent agents via sharing learned policies or solution episodes</a:t>
            </a:r>
          </a:p>
          <a:p>
            <a:pPr indent="-209550" lvl="0" marL="342900" marR="0" rtl="0" algn="l">
              <a:spcBef>
                <a:spcPts val="0"/>
              </a:spcBef>
              <a:buClr>
                <a:srgbClr val="000000"/>
              </a:buClr>
              <a:buSzPct val="45833"/>
              <a:buFont typeface="Arial"/>
              <a:buNone/>
            </a:pPr>
            <a:r>
              <a:t/>
            </a:r>
            <a:endParaRPr sz="2400"/>
          </a:p>
          <a:p>
            <a:pPr indent="-209550" lvl="0" marL="342900" marR="0" rtl="0" algn="l">
              <a:spcBef>
                <a:spcPts val="0"/>
              </a:spcBef>
              <a:buClr>
                <a:srgbClr val="000000"/>
              </a:buClr>
              <a:buSzPct val="45833"/>
              <a:buFont typeface="Arial"/>
              <a:buNone/>
            </a:pPr>
            <a:r>
              <a:rPr lang="en-US" sz="2400"/>
              <a:t>Cooperative agents can also broaden their sensation via mutual scouting and can handle joint tasks via sensing other partners</a:t>
            </a:r>
          </a:p>
          <a:p>
            <a:pPr indent="-209550" lvl="0" marL="342900" marR="0" rtl="0" algn="l">
              <a:spcBef>
                <a:spcPts val="0"/>
              </a:spcBef>
              <a:buClr>
                <a:srgbClr val="000000"/>
              </a:buClr>
              <a:buSzPct val="45833"/>
              <a:buFont typeface="Arial"/>
              <a:buNone/>
            </a:pPr>
            <a:r>
              <a:t/>
            </a:r>
            <a:endParaRPr sz="2400"/>
          </a:p>
          <a:p>
            <a:pPr indent="-342900" lvl="0" marL="342900" marR="0" rtl="0" algn="l">
              <a:spcBef>
                <a:spcPts val="0"/>
              </a:spcBef>
              <a:buClr>
                <a:schemeClr val="dk1"/>
              </a:buClr>
              <a:buSzPct val="133333"/>
              <a:buFont typeface="Arial"/>
              <a:buNone/>
            </a:pPr>
            <a:r>
              <a:rPr lang="en-US" sz="2400"/>
              <a:t>However, extra sensory information can interfere</a:t>
            </a:r>
          </a:p>
          <a:p>
            <a:pPr indent="-209550" lvl="0" marL="342900" marR="0" rtl="0" algn="l">
              <a:spcBef>
                <a:spcPts val="0"/>
              </a:spcBef>
              <a:buClr>
                <a:srgbClr val="000000"/>
              </a:buClr>
              <a:buSzPct val="45833"/>
              <a:buFont typeface="Arial"/>
              <a:buNone/>
            </a:pPr>
            <a:r>
              <a:rPr lang="en-US" sz="2400"/>
              <a:t>with learning,and  sharing knowledge or episodes comes</a:t>
            </a:r>
          </a:p>
          <a:p>
            <a:pPr indent="-209550" lvl="0" marL="342900" marR="0" rtl="0" algn="l">
              <a:spcBef>
                <a:spcPts val="0"/>
              </a:spcBef>
              <a:buClr>
                <a:srgbClr val="000000"/>
              </a:buClr>
              <a:buSzPct val="45833"/>
              <a:buFont typeface="Arial"/>
              <a:buNone/>
            </a:pPr>
            <a:r>
              <a:rPr lang="en-US" sz="2400"/>
              <a:t>with a communication cost, and it takes a larger state</a:t>
            </a:r>
          </a:p>
          <a:p>
            <a:pPr indent="-209550" lvl="0" marL="342900" marR="0" rtl="0" algn="l">
              <a:spcBef>
                <a:spcPts val="0"/>
              </a:spcBef>
              <a:buClr>
                <a:srgbClr val="000000"/>
              </a:buClr>
              <a:buSzPct val="45833"/>
              <a:buFont typeface="Arial"/>
              <a:buNone/>
            </a:pPr>
            <a:r>
              <a:rPr lang="en-US" sz="2400"/>
              <a:t>space to learn cooperative behavior for joint tasks</a:t>
            </a:r>
          </a:p>
          <a:p>
            <a:pPr indent="-342900" lvl="0" marL="342900" marR="0" rtl="0" algn="l">
              <a:spcBef>
                <a:spcPts val="0"/>
              </a:spcBef>
              <a:buClr>
                <a:schemeClr val="dk1"/>
              </a:buClr>
              <a:buSzPct val="133333"/>
              <a:buFont typeface="Arial"/>
              <a:buNone/>
            </a:pPr>
            <a:r>
              <a:t/>
            </a:r>
            <a:endParaRPr sz="2400"/>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pic>
        <p:nvPicPr>
          <p:cNvPr id="253" name="Shape 25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54" name="Shape 254"/>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Arial"/>
              <a:buNone/>
            </a:pPr>
            <a:r>
              <a:rPr lang="en-US" sz="3959"/>
              <a:t>Summary</a:t>
            </a:r>
          </a:p>
        </p:txBody>
      </p:sp>
      <p:sp>
        <p:nvSpPr>
          <p:cNvPr id="255" name="Shape 255"/>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lvl="0" rtl="0">
              <a:spcBef>
                <a:spcPts val="0"/>
              </a:spcBef>
              <a:buClr>
                <a:schemeClr val="dk1"/>
              </a:buClr>
              <a:buSzPct val="177777"/>
              <a:buFont typeface="Arial"/>
              <a:buNone/>
            </a:pPr>
            <a:r>
              <a:rPr b="1" lang="en-US" sz="1800"/>
              <a:t>Reinforcement Learning</a:t>
            </a:r>
            <a:r>
              <a:rPr lang="en-US" sz="1800"/>
              <a:t> </a:t>
            </a:r>
          </a:p>
          <a:p>
            <a:pPr lvl="0" rtl="0">
              <a:spcBef>
                <a:spcPts val="0"/>
              </a:spcBef>
              <a:buClr>
                <a:schemeClr val="dk1"/>
              </a:buClr>
              <a:buSzPct val="177777"/>
              <a:buFont typeface="Arial"/>
              <a:buNone/>
            </a:pPr>
            <a:r>
              <a:rPr b="1" lang="en-US" sz="1800"/>
              <a:t>Boltzmann Distribution </a:t>
            </a:r>
          </a:p>
          <a:p>
            <a:pPr lvl="0" rtl="0">
              <a:spcBef>
                <a:spcPts val="0"/>
              </a:spcBef>
              <a:buClr>
                <a:schemeClr val="dk1"/>
              </a:buClr>
              <a:buSzPct val="177777"/>
              <a:buFont typeface="Arial"/>
              <a:buNone/>
            </a:pPr>
            <a:r>
              <a:rPr b="1" lang="en-US" sz="1800">
                <a:solidFill>
                  <a:srgbClr val="000000"/>
                </a:solidFill>
              </a:rPr>
              <a:t>Q-Learning Algorithm  </a:t>
            </a:r>
          </a:p>
          <a:p>
            <a:pPr lvl="0" rtl="0">
              <a:spcBef>
                <a:spcPts val="0"/>
              </a:spcBef>
              <a:buClr>
                <a:srgbClr val="000000"/>
              </a:buClr>
              <a:buSzPct val="61111"/>
              <a:buFont typeface="Arial"/>
              <a:buNone/>
            </a:pPr>
            <a:r>
              <a:rPr b="1" lang="en-US" sz="1800">
                <a:solidFill>
                  <a:srgbClr val="000000"/>
                </a:solidFill>
              </a:rPr>
              <a:t>Markov Decision Process</a:t>
            </a:r>
          </a:p>
          <a:p>
            <a:pPr lvl="0" rtl="0">
              <a:spcBef>
                <a:spcPts val="0"/>
              </a:spcBef>
              <a:buClr>
                <a:srgbClr val="000000"/>
              </a:buClr>
              <a:buSzPct val="61111"/>
              <a:buFont typeface="Arial"/>
              <a:buNone/>
            </a:pPr>
            <a:r>
              <a:rPr b="1" lang="en-US" sz="1800">
                <a:solidFill>
                  <a:srgbClr val="000000"/>
                </a:solidFill>
              </a:rPr>
              <a:t>Cooperative Agents</a:t>
            </a:r>
          </a:p>
          <a:p>
            <a:pPr lvl="0" rtl="0">
              <a:spcBef>
                <a:spcPts val="0"/>
              </a:spcBef>
              <a:buClr>
                <a:schemeClr val="dk1"/>
              </a:buClr>
              <a:buSzPct val="133333"/>
              <a:buFont typeface="Arial"/>
              <a:buNone/>
            </a:pPr>
            <a:r>
              <a:rPr lang="en-US" sz="2400"/>
              <a:t>Sharing Sensations</a:t>
            </a:r>
          </a:p>
          <a:p>
            <a:pPr lvl="0" rtl="0">
              <a:spcBef>
                <a:spcPts val="0"/>
              </a:spcBef>
              <a:buClr>
                <a:schemeClr val="dk1"/>
              </a:buClr>
              <a:buSzPct val="133333"/>
              <a:buFont typeface="Arial"/>
              <a:buNone/>
            </a:pPr>
            <a:r>
              <a:rPr lang="en-US" sz="2400"/>
              <a:t>Sharing Episodes or Episodes</a:t>
            </a:r>
          </a:p>
          <a:p>
            <a:pPr lvl="0" rtl="0">
              <a:spcBef>
                <a:spcPts val="0"/>
              </a:spcBef>
              <a:buClr>
                <a:schemeClr val="dk1"/>
              </a:buClr>
              <a:buSzPct val="133333"/>
              <a:buFont typeface="Arial"/>
              <a:buNone/>
            </a:pPr>
            <a:r>
              <a:rPr lang="en-US" sz="2400"/>
              <a:t>	 (e.g. sequences of actions, sensations, rewards)</a:t>
            </a:r>
          </a:p>
          <a:p>
            <a:pPr lvl="0" rtl="0">
              <a:spcBef>
                <a:spcPts val="0"/>
              </a:spcBef>
              <a:buClr>
                <a:schemeClr val="dk1"/>
              </a:buClr>
              <a:buSzPct val="133333"/>
              <a:buFont typeface="Arial"/>
              <a:buNone/>
            </a:pPr>
            <a:r>
              <a:rPr lang="en-US" sz="2400"/>
              <a:t>Sharing/Joint Task</a:t>
            </a:r>
          </a:p>
          <a:p>
            <a:pPr lvl="0" rtl="0">
              <a:spcBef>
                <a:spcPts val="0"/>
              </a:spcBef>
              <a:buClr>
                <a:schemeClr val="dk1"/>
              </a:buClr>
              <a:buSzPct val="133333"/>
              <a:buFont typeface="Arial"/>
              <a:buNone/>
            </a:pPr>
            <a:r>
              <a:rPr lang="en-US" sz="2400"/>
              <a:t>	(i.e. an agent is confined to a partner to accomplish a task)</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pic>
        <p:nvPicPr>
          <p:cNvPr id="260" name="Shape 260"/>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61" name="Shape 261"/>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Arial"/>
              <a:buNone/>
            </a:pPr>
            <a:r>
              <a:rPr lang="en-US" sz="3959"/>
              <a:t>Related Work </a:t>
            </a:r>
          </a:p>
        </p:txBody>
      </p:sp>
      <p:sp>
        <p:nvSpPr>
          <p:cNvPr id="262" name="Shape 262"/>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33333"/>
              <a:buFont typeface="Arial"/>
              <a:buNone/>
            </a:pPr>
            <a:r>
              <a:rPr lang="en-US" sz="2400"/>
              <a:t>ALPHAGo- Uses reinforcement learning to play itself and redefine supervised learning technique</a:t>
            </a:r>
          </a:p>
          <a:p>
            <a:pPr indent="-342900" lvl="0" marL="342900" marR="0" rtl="0" algn="l">
              <a:spcBef>
                <a:spcPts val="0"/>
              </a:spcBef>
              <a:buClr>
                <a:schemeClr val="dk1"/>
              </a:buClr>
              <a:buSzPct val="133333"/>
              <a:buFont typeface="Arial"/>
              <a:buNone/>
            </a:pPr>
            <a:r>
              <a:t/>
            </a:r>
            <a:endParaRPr sz="2400"/>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pic>
        <p:nvPicPr>
          <p:cNvPr id="267" name="Shape 267"/>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68" name="Shape 268"/>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t/>
            </a:r>
            <a:endParaRPr b="0" i="0" sz="3959" u="none" cap="none" strike="noStrike">
              <a:solidFill>
                <a:schemeClr val="dk1"/>
              </a:solidFill>
              <a:latin typeface="Arial"/>
              <a:ea typeface="Arial"/>
              <a:cs typeface="Arial"/>
              <a:sym typeface="Arial"/>
            </a:endParaRPr>
          </a:p>
        </p:txBody>
      </p:sp>
      <p:sp>
        <p:nvSpPr>
          <p:cNvPr id="269" name="Shape 269"/>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33333"/>
              <a:buFont typeface="Arial"/>
              <a:buNone/>
            </a:pPr>
            <a:r>
              <a:t/>
            </a:r>
            <a:endParaRPr b="0" i="0" sz="2400" u="none" cap="none" strike="noStrike">
              <a:solidFill>
                <a:schemeClr val="dk1"/>
              </a:solidFill>
              <a:latin typeface="Arial"/>
              <a:ea typeface="Arial"/>
              <a:cs typeface="Arial"/>
              <a:sym typeface="Arial"/>
            </a:endParaRPr>
          </a:p>
        </p:txBody>
      </p:sp>
      <p:pic>
        <p:nvPicPr>
          <p:cNvPr id="270" name="Shape 270"/>
          <p:cNvPicPr preferRelativeResize="0"/>
          <p:nvPr/>
        </p:nvPicPr>
        <p:blipFill>
          <a:blip r:embed="rId4">
            <a:alphaModFix/>
          </a:blip>
          <a:stretch>
            <a:fillRect/>
          </a:stretch>
        </p:blipFill>
        <p:spPr>
          <a:xfrm>
            <a:off x="0" y="669200"/>
            <a:ext cx="9144000" cy="572687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pic>
        <p:nvPicPr>
          <p:cNvPr id="99" name="Shape 99"/>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00" name="Shape 100"/>
          <p:cNvSpPr txBox="1"/>
          <p:nvPr>
            <p:ph type="title"/>
          </p:nvPr>
        </p:nvSpPr>
        <p:spPr>
          <a:xfrm>
            <a:off x="457200" y="658220"/>
            <a:ext cx="8229600" cy="7592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lang="en-US" sz="3959"/>
              <a:t>Topic</a:t>
            </a:r>
          </a:p>
        </p:txBody>
      </p:sp>
      <p:sp>
        <p:nvSpPr>
          <p:cNvPr id="101" name="Shape 101"/>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33333"/>
              <a:buFont typeface="Arial"/>
              <a:buNone/>
            </a:pPr>
            <a:r>
              <a:rPr lang="en-US" sz="2400">
                <a:solidFill>
                  <a:srgbClr val="222222"/>
                </a:solidFill>
              </a:rPr>
              <a:t> Exploring the use of reinforcement learning to shape a robot to perform a predefined target behavior</a:t>
            </a:r>
          </a:p>
        </p:txBody>
      </p:sp>
      <p:pic>
        <p:nvPicPr>
          <p:cNvPr id="102" name="Shape 102"/>
          <p:cNvPicPr preferRelativeResize="0"/>
          <p:nvPr/>
        </p:nvPicPr>
        <p:blipFill>
          <a:blip r:embed="rId4">
            <a:alphaModFix/>
          </a:blip>
          <a:stretch>
            <a:fillRect/>
          </a:stretch>
        </p:blipFill>
        <p:spPr>
          <a:xfrm>
            <a:off x="4706850" y="3637550"/>
            <a:ext cx="3979949" cy="24293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pic>
        <p:nvPicPr>
          <p:cNvPr id="107" name="Shape 107"/>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08" name="Shape 108"/>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Arial"/>
              <a:buNone/>
            </a:pPr>
            <a:r>
              <a:rPr lang="en-US" sz="3959"/>
              <a:t>Introduction</a:t>
            </a:r>
          </a:p>
        </p:txBody>
      </p:sp>
      <p:sp>
        <p:nvSpPr>
          <p:cNvPr id="109" name="Shape 109"/>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indent="-209550" lvl="0" marL="342900" marR="0" rtl="0" algn="l">
              <a:spcBef>
                <a:spcPts val="0"/>
              </a:spcBef>
              <a:buClr>
                <a:srgbClr val="000000"/>
              </a:buClr>
              <a:buSzPct val="45833"/>
              <a:buFont typeface="Arial"/>
              <a:buNone/>
            </a:pPr>
            <a:r>
              <a:rPr lang="en-US" sz="2400"/>
              <a:t>In human society, learning is an essential component</a:t>
            </a:r>
          </a:p>
          <a:p>
            <a:pPr indent="-209550" lvl="0" marL="342900" marR="0" rtl="0" algn="l">
              <a:spcBef>
                <a:spcPts val="0"/>
              </a:spcBef>
              <a:buClr>
                <a:srgbClr val="000000"/>
              </a:buClr>
              <a:buSzPct val="45833"/>
              <a:buFont typeface="Arial"/>
              <a:buNone/>
            </a:pPr>
            <a:r>
              <a:rPr lang="en-US" sz="2400"/>
              <a:t>of intelligent behavior. However, each individual agent</a:t>
            </a:r>
          </a:p>
          <a:p>
            <a:pPr indent="-209550" lvl="0" marL="342900" marR="0" rtl="0" algn="l">
              <a:spcBef>
                <a:spcPts val="0"/>
              </a:spcBef>
              <a:buClr>
                <a:srgbClr val="000000"/>
              </a:buClr>
              <a:buSzPct val="45833"/>
              <a:buFont typeface="Arial"/>
              <a:buNone/>
            </a:pPr>
            <a:r>
              <a:rPr lang="en-US" sz="2400"/>
              <a:t>need not learn everything from scratch by its own dis</a:t>
            </a:r>
          </a:p>
          <a:p>
            <a:pPr indent="-209550" lvl="0" marL="342900" marR="0" rtl="0" algn="l">
              <a:spcBef>
                <a:spcPts val="0"/>
              </a:spcBef>
              <a:buClr>
                <a:srgbClr val="000000"/>
              </a:buClr>
              <a:buSzPct val="45833"/>
              <a:buFont typeface="Arial"/>
              <a:buNone/>
            </a:pPr>
            <a:r>
              <a:rPr lang="en-US" sz="2400"/>
              <a:t>covery. Instead, they exchange information and knowl</a:t>
            </a:r>
          </a:p>
          <a:p>
            <a:pPr indent="-209550" lvl="0" marL="342900" marR="0" rtl="0" algn="l">
              <a:spcBef>
                <a:spcPts val="0"/>
              </a:spcBef>
              <a:buClr>
                <a:srgbClr val="000000"/>
              </a:buClr>
              <a:buSzPct val="45833"/>
              <a:buFont typeface="Arial"/>
              <a:buNone/>
            </a:pPr>
            <a:r>
              <a:rPr lang="en-US" sz="2400"/>
              <a:t>edge with each other and learn from their peers or</a:t>
            </a:r>
          </a:p>
          <a:p>
            <a:pPr indent="-209550" lvl="0" marL="342900" marR="0" rtl="0" algn="l">
              <a:spcBef>
                <a:spcPts val="0"/>
              </a:spcBef>
              <a:buClr>
                <a:srgbClr val="000000"/>
              </a:buClr>
              <a:buSzPct val="45833"/>
              <a:buFont typeface="Arial"/>
              <a:buNone/>
            </a:pPr>
            <a:r>
              <a:rPr lang="en-US" sz="2400"/>
              <a:t>teachers.</a:t>
            </a:r>
          </a:p>
          <a:p>
            <a:pPr indent="-342900" lvl="0" marL="342900" marR="0" rtl="0" algn="l">
              <a:spcBef>
                <a:spcPts val="0"/>
              </a:spcBef>
              <a:buClr>
                <a:schemeClr val="dk1"/>
              </a:buClr>
              <a:buSzPct val="133333"/>
              <a:buFont typeface="Arial"/>
              <a:buNone/>
            </a:pPr>
            <a:r>
              <a:t/>
            </a:r>
            <a:endParaRPr sz="240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pic>
        <p:nvPicPr>
          <p:cNvPr id="114" name="Shape 11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15" name="Shape 115"/>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Arial"/>
              <a:buNone/>
            </a:pPr>
            <a:r>
              <a:rPr lang="en-US" sz="3959"/>
              <a:t>Definitions</a:t>
            </a:r>
          </a:p>
        </p:txBody>
      </p:sp>
      <p:sp>
        <p:nvSpPr>
          <p:cNvPr id="116" name="Shape 116"/>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77777"/>
              <a:buFont typeface="Arial"/>
              <a:buNone/>
            </a:pPr>
            <a:r>
              <a:rPr b="1" lang="en-US" sz="1800"/>
              <a:t>Reinforcement Learning</a:t>
            </a:r>
            <a:r>
              <a:rPr lang="en-US" sz="1800"/>
              <a:t> - is an on-line technique that approximates the conventional optimal control technique known as dynamic programming. </a:t>
            </a:r>
          </a:p>
          <a:p>
            <a:pPr indent="-342900" lvl="0" marL="342900" marR="0" rtl="0" algn="l">
              <a:spcBef>
                <a:spcPts val="0"/>
              </a:spcBef>
              <a:buClr>
                <a:schemeClr val="dk1"/>
              </a:buClr>
              <a:buSzPct val="177777"/>
              <a:buFont typeface="Arial"/>
              <a:buNone/>
            </a:pPr>
            <a:r>
              <a:t/>
            </a:r>
            <a:endParaRPr sz="1800"/>
          </a:p>
          <a:p>
            <a:pPr indent="-342900" lvl="0" marL="800100" marR="0" rtl="0" algn="l">
              <a:spcBef>
                <a:spcPts val="0"/>
              </a:spcBef>
              <a:buClr>
                <a:schemeClr val="dk1"/>
              </a:buClr>
              <a:buSzPct val="177777"/>
              <a:buFont typeface="Arial"/>
              <a:buNone/>
            </a:pPr>
            <a:r>
              <a:rPr lang="en-US" sz="1800"/>
              <a:t>Task is to maximize the long-term discounted reward.</a:t>
            </a:r>
          </a:p>
          <a:p>
            <a:pPr indent="-342900" lvl="0" marL="800100" marR="0" rtl="0" algn="l">
              <a:spcBef>
                <a:spcPts val="0"/>
              </a:spcBef>
              <a:buClr>
                <a:schemeClr val="dk1"/>
              </a:buClr>
              <a:buSzPct val="228571"/>
              <a:buFont typeface="Arial"/>
              <a:buNone/>
            </a:pPr>
            <a:r>
              <a:rPr lang="en-US" sz="1400"/>
              <a:t>(Skinner, Pavlov)</a:t>
            </a:r>
          </a:p>
          <a:p>
            <a:pPr indent="-342900" lvl="0" marL="342900" marR="0" rtl="0" algn="l">
              <a:spcBef>
                <a:spcPts val="0"/>
              </a:spcBef>
              <a:buClr>
                <a:schemeClr val="dk1"/>
              </a:buClr>
              <a:buSzPct val="177777"/>
              <a:buFont typeface="Arial"/>
              <a:buNone/>
            </a:pPr>
            <a:r>
              <a:t/>
            </a:r>
            <a:endParaRPr sz="1800"/>
          </a:p>
          <a:p>
            <a:pPr indent="-342900" lvl="0" marL="342900" marR="0" rtl="0" algn="l">
              <a:spcBef>
                <a:spcPts val="0"/>
              </a:spcBef>
              <a:buClr>
                <a:schemeClr val="dk1"/>
              </a:buClr>
              <a:buSzPct val="177777"/>
              <a:buFont typeface="Arial"/>
              <a:buNone/>
            </a:pPr>
            <a:r>
              <a:rPr b="1" lang="en-US" sz="1800"/>
              <a:t>Boltzmann Distribution - </a:t>
            </a:r>
            <a:r>
              <a:rPr lang="en-US" sz="1800">
                <a:solidFill>
                  <a:srgbClr val="000000"/>
                </a:solidFill>
              </a:rPr>
              <a:t>in </a:t>
            </a:r>
            <a:r>
              <a:rPr lang="en-US" sz="1800">
                <a:solidFill>
                  <a:srgbClr val="000000"/>
                </a:solidFill>
                <a:hlinkClick r:id="rId4"/>
              </a:rPr>
              <a:t>statistical mechanics</a:t>
            </a:r>
            <a:r>
              <a:rPr lang="en-US" sz="1800">
                <a:solidFill>
                  <a:srgbClr val="000000"/>
                </a:solidFill>
              </a:rPr>
              <a:t> and </a:t>
            </a:r>
            <a:r>
              <a:rPr lang="en-US" sz="1800">
                <a:solidFill>
                  <a:srgbClr val="000000"/>
                </a:solidFill>
                <a:hlinkClick r:id="rId5"/>
              </a:rPr>
              <a:t>mathematics</a:t>
            </a:r>
            <a:r>
              <a:rPr lang="en-US" sz="1800">
                <a:solidFill>
                  <a:srgbClr val="000000"/>
                </a:solidFill>
              </a:rPr>
              <a:t> it is a </a:t>
            </a:r>
            <a:r>
              <a:rPr lang="en-US" sz="1800">
                <a:solidFill>
                  <a:srgbClr val="000000"/>
                </a:solidFill>
                <a:hlinkClick r:id="rId6"/>
              </a:rPr>
              <a:t>probability distribution</a:t>
            </a:r>
            <a:r>
              <a:rPr lang="en-US" sz="1800">
                <a:solidFill>
                  <a:srgbClr val="000000"/>
                </a:solidFill>
              </a:rPr>
              <a:t>, </a:t>
            </a:r>
            <a:r>
              <a:rPr lang="en-US" sz="1800">
                <a:solidFill>
                  <a:srgbClr val="000000"/>
                </a:solidFill>
                <a:hlinkClick r:id="rId7"/>
              </a:rPr>
              <a:t>probability measure</a:t>
            </a:r>
            <a:r>
              <a:rPr lang="en-US" sz="1800">
                <a:solidFill>
                  <a:srgbClr val="000000"/>
                </a:solidFill>
              </a:rPr>
              <a:t>, or </a:t>
            </a:r>
            <a:r>
              <a:rPr lang="en-US" sz="1800">
                <a:solidFill>
                  <a:srgbClr val="000000"/>
                </a:solidFill>
                <a:hlinkClick r:id="rId8"/>
              </a:rPr>
              <a:t>frequency distribution</a:t>
            </a:r>
            <a:r>
              <a:rPr lang="en-US" sz="1800">
                <a:solidFill>
                  <a:srgbClr val="000000"/>
                </a:solidFill>
              </a:rPr>
              <a:t> of particles in a system over various possible </a:t>
            </a:r>
            <a:r>
              <a:rPr lang="en-US" sz="1800">
                <a:solidFill>
                  <a:srgbClr val="000000"/>
                </a:solidFill>
                <a:hlinkClick r:id="rId9"/>
              </a:rPr>
              <a:t>states</a:t>
            </a:r>
          </a:p>
          <a:p>
            <a:pPr indent="-342900" lvl="0" marL="342900" marR="0" rtl="0" algn="l">
              <a:spcBef>
                <a:spcPts val="0"/>
              </a:spcBef>
              <a:buClr>
                <a:schemeClr val="dk1"/>
              </a:buClr>
              <a:buSzPct val="177777"/>
              <a:buFont typeface="Arial"/>
              <a:buNone/>
            </a:pPr>
            <a:r>
              <a:t/>
            </a:r>
            <a:endParaRPr b="1" sz="1800">
              <a:solidFill>
                <a:srgbClr val="000000"/>
              </a:solidFill>
            </a:endParaRPr>
          </a:p>
          <a:p>
            <a:pPr indent="-342900" lvl="0" marL="342900" marR="0" rtl="0" algn="l">
              <a:spcBef>
                <a:spcPts val="0"/>
              </a:spcBef>
              <a:buClr>
                <a:schemeClr val="dk1"/>
              </a:buClr>
              <a:buSzPct val="177777"/>
              <a:buFont typeface="Arial"/>
              <a:buNone/>
            </a:pPr>
            <a:r>
              <a:rPr b="1" lang="en-US" sz="1800">
                <a:solidFill>
                  <a:srgbClr val="000000"/>
                </a:solidFill>
              </a:rPr>
              <a:t>Q-Learning Algorithm - </a:t>
            </a:r>
            <a:r>
              <a:rPr lang="en-US" sz="1800">
                <a:solidFill>
                  <a:srgbClr val="000000"/>
                </a:solidFill>
              </a:rPr>
              <a:t>learned decision policy is determined by the</a:t>
            </a:r>
          </a:p>
          <a:p>
            <a:pPr indent="-209550" lvl="0" marL="342900" marR="0" rtl="0" algn="l">
              <a:spcBef>
                <a:spcPts val="0"/>
              </a:spcBef>
              <a:buClr>
                <a:srgbClr val="000000"/>
              </a:buClr>
              <a:buSzPct val="61111"/>
              <a:buFont typeface="Arial"/>
              <a:buNone/>
            </a:pPr>
            <a:r>
              <a:rPr lang="en-US" sz="1800">
                <a:solidFill>
                  <a:srgbClr val="000000"/>
                </a:solidFill>
              </a:rPr>
              <a:t>state/action value function, Q, which estimates long</a:t>
            </a:r>
          </a:p>
          <a:p>
            <a:pPr indent="-209550" lvl="0" marL="342900" marR="0" rtl="0" algn="l">
              <a:spcBef>
                <a:spcPts val="0"/>
              </a:spcBef>
              <a:buClr>
                <a:srgbClr val="000000"/>
              </a:buClr>
              <a:buSzPct val="61111"/>
              <a:buFont typeface="Arial"/>
              <a:buNone/>
            </a:pPr>
            <a:r>
              <a:rPr lang="en-US" sz="1800">
                <a:solidFill>
                  <a:srgbClr val="000000"/>
                </a:solidFill>
              </a:rPr>
              <a:t>term discounted rewards for each state/action pair.</a:t>
            </a:r>
          </a:p>
          <a:p>
            <a:pPr indent="-209550" lvl="0" marL="342900" marR="0" rtl="0" algn="l">
              <a:spcBef>
                <a:spcPts val="0"/>
              </a:spcBef>
              <a:buClr>
                <a:srgbClr val="000000"/>
              </a:buClr>
              <a:buSzPct val="61111"/>
              <a:buFont typeface="Arial"/>
              <a:buNone/>
            </a:pPr>
            <a:r>
              <a:t/>
            </a:r>
            <a:endParaRPr sz="1800">
              <a:solidFill>
                <a:srgbClr val="000000"/>
              </a:solidFill>
            </a:endParaRPr>
          </a:p>
          <a:p>
            <a:pPr indent="-209550" lvl="0" marL="342900" marR="0" rtl="0" algn="l">
              <a:spcBef>
                <a:spcPts val="0"/>
              </a:spcBef>
              <a:buClr>
                <a:srgbClr val="000000"/>
              </a:buClr>
              <a:buSzPct val="61111"/>
              <a:buFont typeface="Arial"/>
              <a:buNone/>
            </a:pPr>
            <a:r>
              <a:rPr b="1" lang="en-US" sz="1800">
                <a:solidFill>
                  <a:srgbClr val="000000"/>
                </a:solidFill>
              </a:rPr>
              <a:t>Markov Decision Process</a:t>
            </a:r>
            <a:r>
              <a:rPr lang="en-US" sz="1800">
                <a:solidFill>
                  <a:srgbClr val="000000"/>
                </a:solidFill>
              </a:rPr>
              <a:t> - The external world is modeled as a discrete time, finite state. This process stats that each action is associated with a reward.</a:t>
            </a:r>
          </a:p>
          <a:p>
            <a:pPr indent="-342900" lvl="0" marL="342900" marR="0" rtl="0" algn="l">
              <a:spcBef>
                <a:spcPts val="0"/>
              </a:spcBef>
              <a:buClr>
                <a:schemeClr val="dk1"/>
              </a:buClr>
              <a:buSzPct val="177777"/>
              <a:buFont typeface="Arial"/>
              <a:buNone/>
            </a:pPr>
            <a:r>
              <a:t/>
            </a:r>
            <a:endParaRPr b="1" sz="1800">
              <a:solidFill>
                <a:srgbClr val="000000"/>
              </a:solidFill>
            </a:endParaRPr>
          </a:p>
          <a:p>
            <a:pPr indent="-342900" lvl="0" marL="342900" marR="0" rtl="0" algn="l">
              <a:spcBef>
                <a:spcPts val="0"/>
              </a:spcBef>
              <a:buClr>
                <a:schemeClr val="dk1"/>
              </a:buClr>
              <a:buSzPct val="133333"/>
              <a:buFont typeface="Arial"/>
              <a:buNone/>
            </a:pPr>
            <a:r>
              <a:t/>
            </a:r>
            <a:endParaRPr sz="2400"/>
          </a:p>
          <a:p>
            <a:pPr indent="-342900" lvl="0" marL="342900" marR="0" rtl="0" algn="l">
              <a:spcBef>
                <a:spcPts val="0"/>
              </a:spcBef>
              <a:buClr>
                <a:schemeClr val="dk1"/>
              </a:buClr>
              <a:buSzPct val="290909"/>
              <a:buFont typeface="Arial"/>
              <a:buNone/>
            </a:pPr>
            <a:r>
              <a:t/>
            </a:r>
            <a:endParaRPr b="1" sz="1100">
              <a:solidFill>
                <a:srgbClr val="6A6A6A"/>
              </a:solidFill>
            </a:endParaRPr>
          </a:p>
          <a:p>
            <a:pPr indent="-342900" lvl="0" marL="342900" marR="0" rtl="0" algn="l">
              <a:spcBef>
                <a:spcPts val="0"/>
              </a:spcBef>
              <a:buClr>
                <a:schemeClr val="dk1"/>
              </a:buClr>
              <a:buSzPct val="290909"/>
              <a:buFont typeface="Arial"/>
              <a:buNone/>
            </a:pPr>
            <a:r>
              <a:t/>
            </a:r>
            <a:endParaRPr b="1" sz="1100">
              <a:solidFill>
                <a:srgbClr val="6A6A6A"/>
              </a:solidFill>
            </a:endParaRPr>
          </a:p>
          <a:p>
            <a:pPr indent="-342900" lvl="0" marL="342900" marR="0" rtl="0" algn="l">
              <a:spcBef>
                <a:spcPts val="0"/>
              </a:spcBef>
              <a:buClr>
                <a:schemeClr val="dk1"/>
              </a:buClr>
              <a:buSzPct val="290909"/>
              <a:buFont typeface="Arial"/>
              <a:buNone/>
            </a:pPr>
            <a:r>
              <a:t/>
            </a:r>
            <a:endParaRPr b="1" sz="1100">
              <a:solidFill>
                <a:srgbClr val="6A6A6A"/>
              </a:solidFill>
            </a:endParaRPr>
          </a:p>
          <a:p>
            <a:pPr indent="-342900" lvl="0" marL="342900" marR="0" rtl="0" algn="l">
              <a:spcBef>
                <a:spcPts val="0"/>
              </a:spcBef>
              <a:buClr>
                <a:schemeClr val="dk1"/>
              </a:buClr>
              <a:buSzPct val="290909"/>
              <a:buFont typeface="Arial"/>
              <a:buNone/>
            </a:pPr>
            <a:r>
              <a:t/>
            </a:r>
            <a:endParaRPr b="1" sz="1100">
              <a:solidFill>
                <a:srgbClr val="6A6A6A"/>
              </a:solidFill>
            </a:endParaRPr>
          </a:p>
          <a:p>
            <a:pPr indent="-342900" lvl="0" marL="342900" marR="0" rtl="0" algn="l">
              <a:spcBef>
                <a:spcPts val="0"/>
              </a:spcBef>
              <a:buClr>
                <a:schemeClr val="dk1"/>
              </a:buClr>
              <a:buSzPct val="290909"/>
              <a:buFont typeface="Arial"/>
              <a:buNone/>
            </a:pPr>
            <a:r>
              <a:t/>
            </a:r>
            <a:endParaRPr b="1" sz="1100">
              <a:solidFill>
                <a:srgbClr val="6A6A6A"/>
              </a:solidFill>
            </a:endParaRPr>
          </a:p>
          <a:p>
            <a:pPr indent="-342900" lvl="0" marL="342900" marR="0" rtl="0" algn="l">
              <a:spcBef>
                <a:spcPts val="0"/>
              </a:spcBef>
              <a:buClr>
                <a:schemeClr val="dk1"/>
              </a:buClr>
              <a:buSzPct val="290909"/>
              <a:buFont typeface="Arial"/>
              <a:buNone/>
            </a:pPr>
            <a:r>
              <a:t/>
            </a:r>
            <a:endParaRPr b="1" sz="1100">
              <a:solidFill>
                <a:srgbClr val="6A6A6A"/>
              </a:solidFill>
            </a:endParaRPr>
          </a:p>
          <a:p>
            <a:pPr indent="-342900" lvl="0" marL="342900" marR="0" rtl="0" algn="l">
              <a:spcBef>
                <a:spcPts val="0"/>
              </a:spcBef>
              <a:buClr>
                <a:schemeClr val="dk1"/>
              </a:buClr>
              <a:buSzPct val="290909"/>
              <a:buFont typeface="Arial"/>
              <a:buNone/>
            </a:pPr>
            <a:r>
              <a:t/>
            </a:r>
            <a:endParaRPr b="1" sz="1100">
              <a:solidFill>
                <a:srgbClr val="6A6A6A"/>
              </a:solidFill>
            </a:endParaRPr>
          </a:p>
          <a:p>
            <a:pPr indent="-342900" lvl="0" marL="342900" marR="0" rtl="0" algn="l">
              <a:spcBef>
                <a:spcPts val="0"/>
              </a:spcBef>
              <a:buClr>
                <a:schemeClr val="dk1"/>
              </a:buClr>
              <a:buSzPct val="290909"/>
              <a:buFont typeface="Arial"/>
              <a:buNone/>
            </a:pPr>
            <a:r>
              <a:t/>
            </a:r>
            <a:endParaRPr b="1" sz="1100">
              <a:solidFill>
                <a:srgbClr val="6A6A6A"/>
              </a:solidFill>
            </a:endParaRPr>
          </a:p>
          <a:p>
            <a:pPr indent="-342900" lvl="0" marL="342900" marR="0" rtl="0" algn="l">
              <a:spcBef>
                <a:spcPts val="0"/>
              </a:spcBef>
              <a:buClr>
                <a:schemeClr val="dk1"/>
              </a:buClr>
              <a:buSzPct val="290909"/>
              <a:buFont typeface="Arial"/>
              <a:buNone/>
            </a:pPr>
            <a:r>
              <a:t/>
            </a:r>
            <a:endParaRPr b="1" sz="1100">
              <a:solidFill>
                <a:srgbClr val="6A6A6A"/>
              </a:solidFill>
            </a:endParaRPr>
          </a:p>
          <a:p>
            <a:pPr indent="-342900" lvl="0" marL="342900" marR="0" rtl="0" algn="l">
              <a:spcBef>
                <a:spcPts val="0"/>
              </a:spcBef>
              <a:buClr>
                <a:schemeClr val="dk1"/>
              </a:buClr>
              <a:buSzPct val="290909"/>
              <a:buFont typeface="Arial"/>
              <a:buNone/>
            </a:pPr>
            <a:r>
              <a:t/>
            </a:r>
            <a:endParaRPr b="1" sz="1100">
              <a:solidFill>
                <a:srgbClr val="6A6A6A"/>
              </a:solidFill>
            </a:endParaRPr>
          </a:p>
          <a:p>
            <a:pPr indent="-342900" lvl="0" marL="342900" marR="0" rtl="0" algn="l">
              <a:spcBef>
                <a:spcPts val="0"/>
              </a:spcBef>
              <a:buClr>
                <a:schemeClr val="dk1"/>
              </a:buClr>
              <a:buSzPct val="290909"/>
              <a:buFont typeface="Arial"/>
              <a:buNone/>
            </a:pPr>
            <a:r>
              <a:t/>
            </a:r>
            <a:endParaRPr b="1" sz="1100">
              <a:solidFill>
                <a:srgbClr val="6A6A6A"/>
              </a:solidFill>
            </a:endParaRPr>
          </a:p>
          <a:p>
            <a:pPr indent="-342900" lvl="0" marL="342900" marR="0" rtl="0" algn="l">
              <a:spcBef>
                <a:spcPts val="0"/>
              </a:spcBef>
              <a:buClr>
                <a:schemeClr val="dk1"/>
              </a:buClr>
              <a:buSzPct val="290909"/>
              <a:buFont typeface="Arial"/>
              <a:buNone/>
            </a:pPr>
            <a:r>
              <a:t/>
            </a:r>
            <a:endParaRPr b="1" sz="1100">
              <a:solidFill>
                <a:srgbClr val="6A6A6A"/>
              </a:solidFill>
            </a:endParaRPr>
          </a:p>
          <a:p>
            <a:pPr indent="-342900" lvl="0" marL="342900" marR="0" rtl="0" algn="l">
              <a:spcBef>
                <a:spcPts val="0"/>
              </a:spcBef>
              <a:buClr>
                <a:schemeClr val="dk1"/>
              </a:buClr>
              <a:buSzPct val="290909"/>
              <a:buFont typeface="Arial"/>
              <a:buNone/>
            </a:pPr>
            <a:r>
              <a:t/>
            </a:r>
            <a:endParaRPr b="1" sz="1100">
              <a:solidFill>
                <a:srgbClr val="6A6A6A"/>
              </a:solidFill>
            </a:endParaRPr>
          </a:p>
          <a:p>
            <a:pPr indent="-342900" lvl="0" marL="342900" marR="0" rtl="0" algn="l">
              <a:spcBef>
                <a:spcPts val="0"/>
              </a:spcBef>
              <a:buClr>
                <a:schemeClr val="dk1"/>
              </a:buClr>
              <a:buSzPct val="290909"/>
              <a:buFont typeface="Arial"/>
              <a:buNone/>
            </a:pPr>
            <a:r>
              <a:t/>
            </a:r>
            <a:endParaRPr b="1" sz="1100">
              <a:solidFill>
                <a:srgbClr val="6A6A6A"/>
              </a:solidFill>
            </a:endParaRPr>
          </a:p>
          <a:p>
            <a:pPr indent="-342900" lvl="0" marL="342900" marR="0" rtl="0" algn="l">
              <a:spcBef>
                <a:spcPts val="0"/>
              </a:spcBef>
              <a:buClr>
                <a:schemeClr val="dk1"/>
              </a:buClr>
              <a:buSzPct val="290909"/>
              <a:buFont typeface="Arial"/>
              <a:buNone/>
            </a:pPr>
            <a:r>
              <a:rPr b="1" lang="en-US" sz="1100">
                <a:solidFill>
                  <a:srgbClr val="6A6A6A"/>
                </a:solidFill>
              </a:rPr>
              <a:t>Dynamic programming</a:t>
            </a:r>
            <a:r>
              <a:rPr lang="en-US" sz="1100">
                <a:solidFill>
                  <a:srgbClr val="545454"/>
                </a:solidFill>
              </a:rPr>
              <a:t> (also known as </a:t>
            </a:r>
            <a:r>
              <a:rPr b="1" lang="en-US" sz="1100">
                <a:solidFill>
                  <a:srgbClr val="6A6A6A"/>
                </a:solidFill>
              </a:rPr>
              <a:t>dynamic</a:t>
            </a:r>
            <a:r>
              <a:rPr lang="en-US" sz="1100">
                <a:solidFill>
                  <a:srgbClr val="545454"/>
                </a:solidFill>
              </a:rPr>
              <a:t> optimization) is a method for solving a complex problem by breaking it down into a collection of simpler subproblems, solving each of those subproblems just once, and storing their solutions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pic>
        <p:nvPicPr>
          <p:cNvPr id="121" name="Shape 121"/>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22" name="Shape 122"/>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Arial"/>
              <a:buNone/>
            </a:pPr>
            <a:r>
              <a:rPr lang="en-US" sz="3959"/>
              <a:t>Boltzmann Distribution</a:t>
            </a:r>
          </a:p>
        </p:txBody>
      </p:sp>
      <p:sp>
        <p:nvSpPr>
          <p:cNvPr id="123" name="Shape 123"/>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33333"/>
              <a:buFont typeface="Arial"/>
              <a:buNone/>
            </a:pPr>
            <a:r>
              <a:rPr lang="en-US" sz="2400"/>
              <a:t>	</a:t>
            </a:r>
            <a:r>
              <a:rPr b="1" lang="en-US" sz="2400"/>
              <a:t>Exploration Strategy</a:t>
            </a:r>
            <a:r>
              <a:rPr lang="en-US" sz="2400"/>
              <a:t>- an agent can try its actions at any time—there is no requirement to perform actions that are currently estimated to be best.</a:t>
            </a:r>
          </a:p>
          <a:p>
            <a:pPr indent="-342900" lvl="0" marL="342900" marR="0" rtl="0" algn="l">
              <a:spcBef>
                <a:spcPts val="0"/>
              </a:spcBef>
              <a:buClr>
                <a:schemeClr val="dk1"/>
              </a:buClr>
              <a:buSzPct val="133333"/>
              <a:buFont typeface="Arial"/>
              <a:buNone/>
            </a:pPr>
            <a:r>
              <a:t/>
            </a:r>
            <a:endParaRPr sz="2400"/>
          </a:p>
          <a:p>
            <a:pPr indent="-209550" lvl="0" marL="800100" marR="0" rtl="0" algn="l">
              <a:spcBef>
                <a:spcPts val="0"/>
              </a:spcBef>
              <a:buClr>
                <a:srgbClr val="000000"/>
              </a:buClr>
              <a:buSzPct val="61111"/>
              <a:buFont typeface="Arial"/>
              <a:buNone/>
            </a:pPr>
            <a:r>
              <a:rPr b="1" lang="en-US" sz="1800"/>
              <a:t>Non Exploitive Exploration</a:t>
            </a:r>
            <a:r>
              <a:rPr lang="en-US" sz="1800"/>
              <a:t> - an agent randomly chooses its actions with uniform probability.</a:t>
            </a:r>
          </a:p>
          <a:p>
            <a:pPr indent="-209550" lvl="0" marL="800100" marR="0" rtl="0" algn="l">
              <a:spcBef>
                <a:spcPts val="0"/>
              </a:spcBef>
              <a:buClr>
                <a:srgbClr val="000000"/>
              </a:buClr>
              <a:buSzPct val="45833"/>
              <a:buFont typeface="Arial"/>
              <a:buNone/>
            </a:pPr>
            <a:r>
              <a:t/>
            </a:r>
            <a:endParaRPr sz="2400"/>
          </a:p>
          <a:p>
            <a:pPr indent="-209550" lvl="0" marL="800100" marR="0" rtl="0" algn="l">
              <a:spcBef>
                <a:spcPts val="0"/>
              </a:spcBef>
              <a:buClr>
                <a:srgbClr val="000000"/>
              </a:buClr>
              <a:buSzPct val="61111"/>
              <a:buFont typeface="Arial"/>
              <a:buNone/>
            </a:pPr>
            <a:r>
              <a:rPr b="1" lang="en-US" sz="1800"/>
              <a:t>Exploitive Exploration </a:t>
            </a:r>
            <a:r>
              <a:rPr lang="en-US" sz="1800"/>
              <a:t>- an agent chooses its best estimated action with probability px, and chooses some other action with probability 1 - px.</a:t>
            </a:r>
          </a:p>
          <a:p>
            <a:pPr indent="-209550" lvl="0" marL="800100" marR="0" rtl="0" algn="l">
              <a:spcBef>
                <a:spcPts val="0"/>
              </a:spcBef>
              <a:buClr>
                <a:srgbClr val="000000"/>
              </a:buClr>
              <a:buSzPct val="45833"/>
              <a:buFont typeface="Arial"/>
              <a:buNone/>
            </a:pPr>
            <a:r>
              <a:t/>
            </a:r>
            <a:endParaRPr sz="2400"/>
          </a:p>
          <a:p>
            <a:pPr indent="-342900" lvl="0" marL="342900" marR="0" rtl="0" algn="l">
              <a:spcBef>
                <a:spcPts val="0"/>
              </a:spcBef>
              <a:buClr>
                <a:schemeClr val="dk1"/>
              </a:buClr>
              <a:buSzPct val="133333"/>
              <a:buFont typeface="Arial"/>
              <a:buNone/>
            </a:pPr>
            <a:r>
              <a:t/>
            </a:r>
            <a:endParaRPr sz="2400"/>
          </a:p>
          <a:p>
            <a:pPr indent="-342900" lvl="0" marL="342900" marR="0" rtl="0" algn="l">
              <a:spcBef>
                <a:spcPts val="0"/>
              </a:spcBef>
              <a:buClr>
                <a:schemeClr val="dk1"/>
              </a:buClr>
              <a:buSzPct val="133333"/>
              <a:buFont typeface="Arial"/>
              <a:buNone/>
            </a:pPr>
            <a:r>
              <a:t/>
            </a:r>
            <a:endParaRPr sz="2400"/>
          </a:p>
          <a:p>
            <a:pPr indent="-342900" lvl="0" marL="342900" marR="0" rtl="0" algn="l">
              <a:spcBef>
                <a:spcPts val="0"/>
              </a:spcBef>
              <a:buClr>
                <a:schemeClr val="dk1"/>
              </a:buClr>
              <a:buSzPct val="133333"/>
              <a:buFont typeface="Arial"/>
              <a:buNone/>
            </a:pPr>
            <a:r>
              <a:t/>
            </a:r>
            <a:endParaRPr sz="2400"/>
          </a:p>
          <a:p>
            <a:pPr indent="-342900" lvl="0" marL="342900" marR="0" rtl="0" algn="l">
              <a:spcBef>
                <a:spcPts val="0"/>
              </a:spcBef>
              <a:buClr>
                <a:schemeClr val="dk1"/>
              </a:buClr>
              <a:buSzPct val="133333"/>
              <a:buFont typeface="Arial"/>
              <a:buNone/>
            </a:pPr>
            <a:r>
              <a:t/>
            </a:r>
            <a:endParaRPr sz="24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pic>
        <p:nvPicPr>
          <p:cNvPr id="128" name="Shape 128"/>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29" name="Shape 129"/>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Arial"/>
              <a:buNone/>
            </a:pPr>
            <a:r>
              <a:rPr lang="en-US" sz="3959"/>
              <a:t>Boltzmann Exploration </a:t>
            </a:r>
          </a:p>
        </p:txBody>
      </p:sp>
      <p:sp>
        <p:nvSpPr>
          <p:cNvPr id="130" name="Shape 130"/>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33333"/>
              <a:buFont typeface="Arial"/>
              <a:buNone/>
            </a:pPr>
            <a:r>
              <a:rPr lang="en-US" sz="2400"/>
              <a:t>Often the exploitation probability px is increased slowly over time. </a:t>
            </a:r>
            <a:r>
              <a:rPr lang="en-US" sz="1400"/>
              <a:t>This helps to reach the global optimum and reduces the chance of moving away from the optimum as time passes</a:t>
            </a:r>
          </a:p>
          <a:p>
            <a:pPr indent="-342900" lvl="0" marL="342900" marR="0" rtl="0" algn="l">
              <a:spcBef>
                <a:spcPts val="0"/>
              </a:spcBef>
              <a:buClr>
                <a:schemeClr val="dk1"/>
              </a:buClr>
              <a:buSzPct val="228571"/>
              <a:buFont typeface="Arial"/>
              <a:buNone/>
            </a:pPr>
            <a:r>
              <a:t/>
            </a:r>
            <a:endParaRPr sz="1400"/>
          </a:p>
          <a:p>
            <a:pPr indent="-209550" lvl="0" marL="342900" marR="0" rtl="0" algn="l">
              <a:spcBef>
                <a:spcPts val="0"/>
              </a:spcBef>
              <a:buClr>
                <a:srgbClr val="000000"/>
              </a:buClr>
              <a:buSzPct val="45833"/>
              <a:buFont typeface="Arial"/>
              <a:buNone/>
            </a:pPr>
            <a:r>
              <a:rPr lang="en-US" sz="2400"/>
              <a:t>We call a nonoptimal action choice an exploration step and 1􀀀- px the exploration probability.</a:t>
            </a:r>
          </a:p>
          <a:p>
            <a:pPr indent="-209550" lvl="0" marL="342900" marR="0" rtl="0" algn="l">
              <a:spcBef>
                <a:spcPts val="0"/>
              </a:spcBef>
              <a:buClr>
                <a:srgbClr val="000000"/>
              </a:buClr>
              <a:buSzPct val="45833"/>
              <a:buFont typeface="Arial"/>
              <a:buNone/>
            </a:pPr>
            <a:r>
              <a:t/>
            </a:r>
            <a:endParaRPr sz="2400"/>
          </a:p>
          <a:p>
            <a:pPr indent="-209550" lvl="0" marL="342900" marR="0" rtl="0" algn="l">
              <a:spcBef>
                <a:spcPts val="0"/>
              </a:spcBef>
              <a:buClr>
                <a:srgbClr val="000000"/>
              </a:buClr>
              <a:buSzPct val="45833"/>
              <a:buFont typeface="Arial"/>
              <a:buNone/>
            </a:pPr>
            <a:r>
              <a:rPr lang="en-US" sz="2400"/>
              <a:t>Non optimal action selection can be uniform during</a:t>
            </a:r>
          </a:p>
          <a:p>
            <a:pPr indent="-209550" lvl="0" marL="342900" marR="0" rtl="0" algn="l">
              <a:spcBef>
                <a:spcPts val="0"/>
              </a:spcBef>
              <a:buClr>
                <a:srgbClr val="000000"/>
              </a:buClr>
              <a:buSzPct val="45833"/>
              <a:buFont typeface="Arial"/>
              <a:buNone/>
            </a:pPr>
            <a:r>
              <a:rPr lang="en-US" sz="2400"/>
              <a:t>exploration, or can be biased by the magnitudes of Q-values</a:t>
            </a:r>
          </a:p>
          <a:p>
            <a:pPr indent="-209550" lvl="0" marL="342900" marR="0" rtl="0" algn="l">
              <a:spcBef>
                <a:spcPts val="0"/>
              </a:spcBef>
              <a:buClr>
                <a:srgbClr val="000000"/>
              </a:buClr>
              <a:buSzPct val="45833"/>
              <a:buFont typeface="Arial"/>
              <a:buNone/>
            </a:pPr>
            <a:r>
              <a:t/>
            </a:r>
            <a:endParaRPr sz="2400"/>
          </a:p>
          <a:p>
            <a:pPr indent="-342900" lvl="0" marL="342900" marR="0" rtl="0" algn="l">
              <a:spcBef>
                <a:spcPts val="0"/>
              </a:spcBef>
              <a:buClr>
                <a:schemeClr val="dk1"/>
              </a:buClr>
              <a:buSzPct val="228571"/>
              <a:buFont typeface="Arial"/>
              <a:buNone/>
            </a:pPr>
            <a:r>
              <a:t/>
            </a:r>
            <a:endParaRPr sz="14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pic>
        <p:nvPicPr>
          <p:cNvPr id="135" name="Shape 135"/>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36" name="Shape 136"/>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Arial"/>
              <a:buNone/>
            </a:pPr>
            <a:r>
              <a:rPr lang="en-US" sz="3959"/>
              <a:t>Boltzmann Distribution</a:t>
            </a:r>
          </a:p>
        </p:txBody>
      </p:sp>
      <p:sp>
        <p:nvSpPr>
          <p:cNvPr id="137" name="Shape 137"/>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33333"/>
              <a:buFont typeface="Arial"/>
              <a:buNone/>
            </a:pPr>
            <a:r>
              <a:rPr lang="en-US" sz="2400"/>
              <a:t>Popular biased strategy</a:t>
            </a:r>
          </a:p>
          <a:p>
            <a:pPr indent="-342900" lvl="0" marL="342900" marR="0" rtl="0" algn="l">
              <a:spcBef>
                <a:spcPts val="0"/>
              </a:spcBef>
              <a:buClr>
                <a:schemeClr val="dk1"/>
              </a:buClr>
              <a:buSzPct val="133333"/>
              <a:buFont typeface="Arial"/>
              <a:buNone/>
            </a:pPr>
            <a:r>
              <a:t/>
            </a:r>
            <a:endParaRPr sz="2400"/>
          </a:p>
          <a:p>
            <a:pPr indent="-342900" lvl="0" marL="342900" marR="0" rtl="0" algn="l">
              <a:spcBef>
                <a:spcPts val="0"/>
              </a:spcBef>
              <a:buClr>
                <a:schemeClr val="dk1"/>
              </a:buClr>
              <a:buSzPct val="53333"/>
              <a:buFont typeface="Arial"/>
              <a:buNone/>
            </a:pPr>
            <a:r>
              <a:rPr i="1" lang="en-US" sz="6000">
                <a:solidFill>
                  <a:srgbClr val="000000"/>
                </a:solidFill>
                <a:latin typeface="Verdana"/>
                <a:ea typeface="Verdana"/>
                <a:cs typeface="Verdana"/>
                <a:sym typeface="Verdana"/>
              </a:rPr>
              <a:t>(e</a:t>
            </a:r>
            <a:r>
              <a:rPr baseline="30000" i="1" lang="en-US" sz="6000">
                <a:solidFill>
                  <a:srgbClr val="000000"/>
                </a:solidFill>
                <a:latin typeface="Verdana"/>
                <a:ea typeface="Verdana"/>
                <a:cs typeface="Verdana"/>
                <a:sym typeface="Verdana"/>
              </a:rPr>
              <a:t>Q[s,a]/τ</a:t>
            </a:r>
            <a:r>
              <a:rPr i="1" lang="en-US" sz="6000">
                <a:solidFill>
                  <a:srgbClr val="000000"/>
                </a:solidFill>
                <a:latin typeface="Verdana"/>
                <a:ea typeface="Verdana"/>
                <a:cs typeface="Verdana"/>
                <a:sym typeface="Verdana"/>
              </a:rPr>
              <a:t>)/(∑</a:t>
            </a:r>
            <a:r>
              <a:rPr baseline="-25000" i="1" lang="en-US" sz="6000">
                <a:solidFill>
                  <a:srgbClr val="000000"/>
                </a:solidFill>
                <a:latin typeface="Verdana"/>
                <a:ea typeface="Verdana"/>
                <a:cs typeface="Verdana"/>
                <a:sym typeface="Verdana"/>
              </a:rPr>
              <a:t>a</a:t>
            </a:r>
            <a:r>
              <a:rPr i="1" lang="en-US" sz="6000">
                <a:solidFill>
                  <a:srgbClr val="000000"/>
                </a:solidFill>
                <a:latin typeface="Verdana"/>
                <a:ea typeface="Verdana"/>
                <a:cs typeface="Verdana"/>
                <a:sym typeface="Verdana"/>
              </a:rPr>
              <a:t> e</a:t>
            </a:r>
            <a:r>
              <a:rPr baseline="30000" i="1" lang="en-US" sz="6000">
                <a:solidFill>
                  <a:srgbClr val="000000"/>
                </a:solidFill>
                <a:latin typeface="Verdana"/>
                <a:ea typeface="Verdana"/>
                <a:cs typeface="Verdana"/>
                <a:sym typeface="Verdana"/>
              </a:rPr>
              <a:t>Q[s,a]/τ</a:t>
            </a:r>
            <a:r>
              <a:rPr i="1" lang="en-US" sz="6000">
                <a:solidFill>
                  <a:srgbClr val="000000"/>
                </a:solidFill>
                <a:latin typeface="Verdana"/>
                <a:ea typeface="Verdana"/>
                <a:cs typeface="Verdana"/>
                <a:sym typeface="Verdana"/>
              </a:rPr>
              <a:t>)</a:t>
            </a:r>
          </a:p>
          <a:p>
            <a:pPr indent="-342900" lvl="0" marL="342900" marR="0" rtl="0" algn="l">
              <a:spcBef>
                <a:spcPts val="0"/>
              </a:spcBef>
              <a:buClr>
                <a:schemeClr val="dk1"/>
              </a:buClr>
              <a:buSzPct val="133333"/>
              <a:buFont typeface="Arial"/>
              <a:buNone/>
            </a:pPr>
            <a:r>
              <a:rPr b="1" lang="en-US" sz="2400"/>
              <a:t>s</a:t>
            </a:r>
            <a:r>
              <a:rPr lang="en-US" sz="2400"/>
              <a:t>: state</a:t>
            </a:r>
          </a:p>
          <a:p>
            <a:pPr indent="-342900" lvl="0" marL="342900" marR="0" rtl="0" algn="l">
              <a:spcBef>
                <a:spcPts val="0"/>
              </a:spcBef>
              <a:buClr>
                <a:schemeClr val="dk1"/>
              </a:buClr>
              <a:buSzPct val="133333"/>
              <a:buFont typeface="Arial"/>
              <a:buNone/>
            </a:pPr>
            <a:r>
              <a:rPr b="1" lang="en-US" sz="2400"/>
              <a:t>a</a:t>
            </a:r>
            <a:r>
              <a:rPr lang="en-US" sz="2400"/>
              <a:t>: action</a:t>
            </a:r>
          </a:p>
          <a:p>
            <a:pPr indent="-342900" lvl="0" marL="342900" marR="0" rtl="0" algn="l">
              <a:spcBef>
                <a:spcPts val="0"/>
              </a:spcBef>
              <a:buClr>
                <a:schemeClr val="dk1"/>
              </a:buClr>
              <a:buSzPct val="133333"/>
              <a:buFont typeface="Arial"/>
              <a:buNone/>
            </a:pPr>
            <a:r>
              <a:rPr b="1" lang="en-US" sz="2400"/>
              <a:t>T</a:t>
            </a:r>
            <a:r>
              <a:rPr lang="en-US" sz="2400"/>
              <a:t>: temperature parameter T can be decreased over time so that the exploitation probability increases (and can be done in such a way that </a:t>
            </a:r>
            <a:r>
              <a:rPr b="1" lang="en-US" sz="2400"/>
              <a:t>convergence</a:t>
            </a:r>
            <a:r>
              <a:rPr lang="en-US" sz="2400"/>
              <a:t> is assured</a:t>
            </a:r>
          </a:p>
          <a:p>
            <a:pPr indent="-342900" lvl="0" marL="342900" marR="0" rtl="0" algn="l">
              <a:spcBef>
                <a:spcPts val="0"/>
              </a:spcBef>
              <a:buClr>
                <a:schemeClr val="dk1"/>
              </a:buClr>
              <a:buSzPct val="133333"/>
              <a:buFont typeface="Arial"/>
              <a:buNone/>
            </a:pPr>
            <a:r>
              <a:t/>
            </a:r>
            <a:endParaRPr sz="2400"/>
          </a:p>
        </p:txBody>
      </p:sp>
      <p:pic>
        <p:nvPicPr>
          <p:cNvPr id="138" name="Shape 138"/>
          <p:cNvPicPr preferRelativeResize="0"/>
          <p:nvPr/>
        </p:nvPicPr>
        <p:blipFill>
          <a:blip r:embed="rId4">
            <a:alphaModFix/>
          </a:blip>
          <a:stretch>
            <a:fillRect/>
          </a:stretch>
        </p:blipFill>
        <p:spPr>
          <a:xfrm>
            <a:off x="6434600" y="5071675"/>
            <a:ext cx="2660799" cy="127725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pic>
        <p:nvPicPr>
          <p:cNvPr id="143" name="Shape 14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44" name="Shape 144"/>
          <p:cNvSpPr txBox="1"/>
          <p:nvPr>
            <p:ph type="title"/>
          </p:nvPr>
        </p:nvSpPr>
        <p:spPr>
          <a:xfrm>
            <a:off x="457200" y="669195"/>
            <a:ext cx="8229600" cy="759299"/>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Arial"/>
              <a:buNone/>
            </a:pPr>
            <a:r>
              <a:rPr lang="en-US" sz="3959"/>
              <a:t>Boltzmann and Q-function</a:t>
            </a:r>
          </a:p>
        </p:txBody>
      </p:sp>
      <p:sp>
        <p:nvSpPr>
          <p:cNvPr id="145" name="Shape 145"/>
          <p:cNvSpPr txBox="1"/>
          <p:nvPr>
            <p:ph idx="1" type="body"/>
          </p:nvPr>
        </p:nvSpPr>
        <p:spPr>
          <a:xfrm>
            <a:off x="457200" y="1540775"/>
            <a:ext cx="8229600" cy="4526100"/>
          </a:xfrm>
          <a:prstGeom prst="rect">
            <a:avLst/>
          </a:prstGeom>
          <a:noFill/>
          <a:ln>
            <a:noFill/>
          </a:ln>
        </p:spPr>
        <p:txBody>
          <a:bodyPr anchorCtr="0" anchor="t" bIns="45700" lIns="91425" rIns="91425" tIns="45700">
            <a:noAutofit/>
          </a:bodyPr>
          <a:lstStyle/>
          <a:p>
            <a:pPr indent="-209550" lvl="0" marL="342900" marR="0" rtl="0" algn="l">
              <a:spcBef>
                <a:spcPts val="0"/>
              </a:spcBef>
              <a:buClr>
                <a:srgbClr val="000000"/>
              </a:buClr>
              <a:buSzPct val="55000"/>
              <a:buFont typeface="Arial"/>
              <a:buNone/>
            </a:pPr>
            <a:r>
              <a:rPr lang="en-US" sz="2000"/>
              <a:t>The existence of multiple agents, each simultaneously learning, is a potential impediment to the successful employment of Q-learning (or RL generally) in multiagent settings.</a:t>
            </a:r>
          </a:p>
          <a:p>
            <a:pPr indent="-209550" lvl="0" marL="342900" marR="0" rtl="0" algn="l">
              <a:spcBef>
                <a:spcPts val="0"/>
              </a:spcBef>
              <a:buClr>
                <a:srgbClr val="000000"/>
              </a:buClr>
              <a:buSzPct val="55000"/>
              <a:buFont typeface="Arial"/>
              <a:buNone/>
            </a:pPr>
            <a:r>
              <a:t/>
            </a:r>
            <a:endParaRPr sz="2000"/>
          </a:p>
          <a:p>
            <a:pPr indent="-209550" lvl="0" marL="342900" marR="0" rtl="0" algn="l">
              <a:spcBef>
                <a:spcPts val="0"/>
              </a:spcBef>
              <a:buClr>
                <a:srgbClr val="000000"/>
              </a:buClr>
              <a:buSzPct val="55000"/>
              <a:buFont typeface="Arial"/>
              <a:buNone/>
            </a:pPr>
            <a:r>
              <a:rPr lang="en-US" sz="2000"/>
              <a:t>Thus, the convergence of Q-Values is not guaranteed in multiagent systems.</a:t>
            </a:r>
          </a:p>
          <a:p>
            <a:pPr indent="-209550" lvl="0" marL="342900" marR="0" rtl="0" algn="l">
              <a:spcBef>
                <a:spcPts val="0"/>
              </a:spcBef>
              <a:buClr>
                <a:srgbClr val="000000"/>
              </a:buClr>
              <a:buSzPct val="55000"/>
              <a:buFont typeface="Arial"/>
              <a:buNone/>
            </a:pPr>
            <a:r>
              <a:t/>
            </a:r>
            <a:endParaRPr sz="2000"/>
          </a:p>
          <a:p>
            <a:pPr indent="-209550" lvl="0" marL="342900" marR="0" rtl="0" algn="l">
              <a:spcBef>
                <a:spcPts val="0"/>
              </a:spcBef>
              <a:buClr>
                <a:srgbClr val="000000"/>
              </a:buClr>
              <a:buSzPct val="55000"/>
              <a:buFont typeface="Arial"/>
              <a:buNone/>
            </a:pPr>
            <a:r>
              <a:rPr lang="en-US" sz="2000"/>
              <a:t>Will optimizations help?</a:t>
            </a:r>
          </a:p>
          <a:p>
            <a:pPr indent="-342900" lvl="0" marL="342900" marR="0" rtl="0" algn="l">
              <a:spcBef>
                <a:spcPts val="0"/>
              </a:spcBef>
              <a:buClr>
                <a:schemeClr val="dk1"/>
              </a:buClr>
              <a:buSzPct val="133333"/>
              <a:buFont typeface="Arial"/>
              <a:buNone/>
            </a:pPr>
            <a:r>
              <a:t/>
            </a:r>
            <a:endParaRPr sz="2400"/>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TSA">
      <a:dk1>
        <a:srgbClr val="002244"/>
      </a:dk1>
      <a:lt1>
        <a:srgbClr val="FFFFFF"/>
      </a:lt1>
      <a:dk2>
        <a:srgbClr val="002244"/>
      </a:dk2>
      <a:lt2>
        <a:srgbClr val="D5D2CA"/>
      </a:lt2>
      <a:accent1>
        <a:srgbClr val="F26000"/>
      </a:accent1>
      <a:accent2>
        <a:srgbClr val="F3EC7A"/>
      </a:accent2>
      <a:accent3>
        <a:srgbClr val="A4B7B8"/>
      </a:accent3>
      <a:accent4>
        <a:srgbClr val="ABC785"/>
      </a:accent4>
      <a:accent5>
        <a:srgbClr val="156570"/>
      </a:accent5>
      <a:accent6>
        <a:srgbClr val="9DBCB0"/>
      </a:accent6>
      <a:hlink>
        <a:srgbClr val="F26000"/>
      </a:hlink>
      <a:folHlink>
        <a:srgbClr val="F2A26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