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1"/>
    <p:sldMasterId id="2147483702" r:id="rId2"/>
  </p:sldMasterIdLst>
  <p:notesMasterIdLst>
    <p:notesMasterId r:id="rId29"/>
  </p:notesMasterIdLst>
  <p:handoutMasterIdLst>
    <p:handoutMasterId r:id="rId30"/>
  </p:handoutMasterIdLst>
  <p:sldIdLst>
    <p:sldId id="290" r:id="rId3"/>
    <p:sldId id="444" r:id="rId4"/>
    <p:sldId id="460" r:id="rId5"/>
    <p:sldId id="445" r:id="rId6"/>
    <p:sldId id="446" r:id="rId7"/>
    <p:sldId id="441" r:id="rId8"/>
    <p:sldId id="443" r:id="rId9"/>
    <p:sldId id="454" r:id="rId10"/>
    <p:sldId id="448" r:id="rId11"/>
    <p:sldId id="461" r:id="rId12"/>
    <p:sldId id="450" r:id="rId13"/>
    <p:sldId id="453" r:id="rId14"/>
    <p:sldId id="447" r:id="rId15"/>
    <p:sldId id="462" r:id="rId16"/>
    <p:sldId id="463" r:id="rId17"/>
    <p:sldId id="464" r:id="rId18"/>
    <p:sldId id="437" r:id="rId19"/>
    <p:sldId id="456" r:id="rId20"/>
    <p:sldId id="457" r:id="rId21"/>
    <p:sldId id="465" r:id="rId22"/>
    <p:sldId id="429" r:id="rId23"/>
    <p:sldId id="458" r:id="rId24"/>
    <p:sldId id="466" r:id="rId25"/>
    <p:sldId id="467" r:id="rId26"/>
    <p:sldId id="422" r:id="rId27"/>
    <p:sldId id="421" r:id="rId28"/>
  </p:sldIdLst>
  <p:sldSz cx="12192000" cy="6858000"/>
  <p:notesSz cx="9312275" cy="70262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04" userDrawn="1">
          <p15:clr>
            <a:srgbClr val="A4A3A4"/>
          </p15:clr>
        </p15:guide>
        <p15:guide id="2" pos="800" userDrawn="1">
          <p15:clr>
            <a:srgbClr val="A4A3A4"/>
          </p15:clr>
        </p15:guide>
        <p15:guide id="3" orient="horz" pos="3840" userDrawn="1">
          <p15:clr>
            <a:srgbClr val="A4A3A4"/>
          </p15:clr>
        </p15:guide>
        <p15:guide id="4" pos="726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ton Russell" initials="AR" lastIdx="1" clrIdx="0">
    <p:extLst>
      <p:ext uri="{19B8F6BF-5375-455C-9EA6-DF929625EA0E}">
        <p15:presenceInfo xmlns:p15="http://schemas.microsoft.com/office/powerpoint/2012/main" userId="Alton Russ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CAE00"/>
    <a:srgbClr val="8C1515"/>
    <a:srgbClr val="C77CFF"/>
    <a:srgbClr val="00C3C1"/>
    <a:srgbClr val="F8766D"/>
    <a:srgbClr val="F0E3E0"/>
    <a:srgbClr val="8D3C1E"/>
    <a:srgbClr val="00ABC4"/>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92" autoAdjust="0"/>
    <p:restoredTop sz="90000" autoAdjust="0"/>
  </p:normalViewPr>
  <p:slideViewPr>
    <p:cSldViewPr snapToGrid="0" snapToObjects="1">
      <p:cViewPr varScale="1">
        <p:scale>
          <a:sx n="110" d="100"/>
          <a:sy n="110" d="100"/>
        </p:scale>
        <p:origin x="680" y="184"/>
      </p:cViewPr>
      <p:guideLst>
        <p:guide orient="horz" pos="504"/>
        <p:guide pos="800"/>
        <p:guide orient="horz" pos="3840"/>
        <p:guide pos="726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ton Russell, Prof" userId="06708d83-fc2b-4190-b0c8-dc9a4695075b" providerId="ADAL" clId="{DD9B2737-E47F-5343-91B0-4145F30BD325}"/>
    <pc:docChg chg="modSld">
      <pc:chgData name="Alton Russell, Prof" userId="06708d83-fc2b-4190-b0c8-dc9a4695075b" providerId="ADAL" clId="{DD9B2737-E47F-5343-91B0-4145F30BD325}" dt="2025-04-02T16:56:42.616" v="7" actId="20577"/>
      <pc:docMkLst>
        <pc:docMk/>
      </pc:docMkLst>
      <pc:sldChg chg="modSp mod">
        <pc:chgData name="Alton Russell, Prof" userId="06708d83-fc2b-4190-b0c8-dc9a4695075b" providerId="ADAL" clId="{DD9B2737-E47F-5343-91B0-4145F30BD325}" dt="2025-04-02T16:56:42.616" v="7" actId="20577"/>
        <pc:sldMkLst>
          <pc:docMk/>
          <pc:sldMk cId="2822993626" sldId="290"/>
        </pc:sldMkLst>
        <pc:spChg chg="mod">
          <ac:chgData name="Alton Russell, Prof" userId="06708d83-fc2b-4190-b0c8-dc9a4695075b" providerId="ADAL" clId="{DD9B2737-E47F-5343-91B0-4145F30BD325}" dt="2025-04-02T16:56:42.616" v="7" actId="20577"/>
          <ac:spMkLst>
            <pc:docMk/>
            <pc:sldMk cId="2822993626" sldId="290"/>
            <ac:spMk id="13" creationId="{7804BA24-30DE-449F-B7DE-7684FF252316}"/>
          </ac:spMkLst>
        </pc:spChg>
      </pc:sldChg>
    </pc:docChg>
  </pc:docChgLst>
  <pc:docChgLst>
    <pc:chgData name="Alton Russell, Prof." userId="06708d83-fc2b-4190-b0c8-dc9a4695075b" providerId="ADAL" clId="{5279EF03-CDA8-D342-B53D-9002005459D1}"/>
    <pc:docChg chg="undo custSel addSld delSld modSld">
      <pc:chgData name="Alton Russell, Prof." userId="06708d83-fc2b-4190-b0c8-dc9a4695075b" providerId="ADAL" clId="{5279EF03-CDA8-D342-B53D-9002005459D1}" dt="2023-03-22T13:18:49.111" v="167" actId="1036"/>
      <pc:docMkLst>
        <pc:docMk/>
      </pc:docMkLst>
      <pc:sldChg chg="modSp mod">
        <pc:chgData name="Alton Russell, Prof." userId="06708d83-fc2b-4190-b0c8-dc9a4695075b" providerId="ADAL" clId="{5279EF03-CDA8-D342-B53D-9002005459D1}" dt="2023-03-20T16:12:16.365" v="158" actId="20577"/>
        <pc:sldMkLst>
          <pc:docMk/>
          <pc:sldMk cId="1474347164" sldId="421"/>
        </pc:sldMkLst>
      </pc:sldChg>
      <pc:sldChg chg="modSp mod">
        <pc:chgData name="Alton Russell, Prof." userId="06708d83-fc2b-4190-b0c8-dc9a4695075b" providerId="ADAL" clId="{5279EF03-CDA8-D342-B53D-9002005459D1}" dt="2023-03-20T16:08:58.444" v="111" actId="20577"/>
        <pc:sldMkLst>
          <pc:docMk/>
          <pc:sldMk cId="1921209194" sldId="429"/>
        </pc:sldMkLst>
      </pc:sldChg>
      <pc:sldChg chg="addSp delSp modSp modAnim">
        <pc:chgData name="Alton Russell, Prof." userId="06708d83-fc2b-4190-b0c8-dc9a4695075b" providerId="ADAL" clId="{5279EF03-CDA8-D342-B53D-9002005459D1}" dt="2023-03-22T13:08:13.482" v="162"/>
        <pc:sldMkLst>
          <pc:docMk/>
          <pc:sldMk cId="1224476269" sldId="441"/>
        </pc:sldMkLst>
      </pc:sldChg>
      <pc:sldChg chg="modSp mod">
        <pc:chgData name="Alton Russell, Prof." userId="06708d83-fc2b-4190-b0c8-dc9a4695075b" providerId="ADAL" clId="{5279EF03-CDA8-D342-B53D-9002005459D1}" dt="2023-03-22T13:10:54.902" v="165" actId="1036"/>
        <pc:sldMkLst>
          <pc:docMk/>
          <pc:sldMk cId="1718940314" sldId="443"/>
        </pc:sldMkLst>
      </pc:sldChg>
      <pc:sldChg chg="modAnim">
        <pc:chgData name="Alton Russell, Prof." userId="06708d83-fc2b-4190-b0c8-dc9a4695075b" providerId="ADAL" clId="{5279EF03-CDA8-D342-B53D-9002005459D1}" dt="2023-03-20T16:05:49.642" v="0"/>
        <pc:sldMkLst>
          <pc:docMk/>
          <pc:sldMk cId="2907761813" sldId="444"/>
        </pc:sldMkLst>
      </pc:sldChg>
      <pc:sldChg chg="modSp mod">
        <pc:chgData name="Alton Russell, Prof." userId="06708d83-fc2b-4190-b0c8-dc9a4695075b" providerId="ADAL" clId="{5279EF03-CDA8-D342-B53D-9002005459D1}" dt="2023-03-22T13:14:29.958" v="166" actId="1036"/>
        <pc:sldMkLst>
          <pc:docMk/>
          <pc:sldMk cId="3062542047" sldId="447"/>
        </pc:sldMkLst>
      </pc:sldChg>
      <pc:sldChg chg="modSp mod">
        <pc:chgData name="Alton Russell, Prof." userId="06708d83-fc2b-4190-b0c8-dc9a4695075b" providerId="ADAL" clId="{5279EF03-CDA8-D342-B53D-9002005459D1}" dt="2023-03-22T13:18:49.111" v="167" actId="1036"/>
        <pc:sldMkLst>
          <pc:docMk/>
          <pc:sldMk cId="72476753" sldId="465"/>
        </pc:sldMkLst>
      </pc:sldChg>
      <pc:sldChg chg="addSp delSp modSp add del mod delAnim modAnim">
        <pc:chgData name="Alton Russell, Prof." userId="06708d83-fc2b-4190-b0c8-dc9a4695075b" providerId="ADAL" clId="{5279EF03-CDA8-D342-B53D-9002005459D1}" dt="2023-03-22T13:06:20.959" v="160" actId="2696"/>
        <pc:sldMkLst>
          <pc:docMk/>
          <pc:sldMk cId="1244900993" sldId="466"/>
        </pc:sldMkLst>
      </pc:sldChg>
      <pc:sldChg chg="modSp mod">
        <pc:chgData name="Alton Russell, Prof." userId="06708d83-fc2b-4190-b0c8-dc9a4695075b" providerId="ADAL" clId="{5279EF03-CDA8-D342-B53D-9002005459D1}" dt="2023-03-20T16:11:56.508" v="134" actId="14861"/>
        <pc:sldMkLst>
          <pc:docMk/>
          <pc:sldMk cId="2446918578" sldId="467"/>
        </pc:sldMkLst>
      </pc:sldChg>
    </pc:docChg>
  </pc:docChgLst>
  <pc:docChgLst>
    <pc:chgData name="Alton Russell, Prof." userId="06708d83-fc2b-4190-b0c8-dc9a4695075b" providerId="ADAL" clId="{9E839486-12B6-2047-8452-65108EC110BD}"/>
    <pc:docChg chg="modSld">
      <pc:chgData name="Alton Russell, Prof." userId="06708d83-fc2b-4190-b0c8-dc9a4695075b" providerId="ADAL" clId="{9E839486-12B6-2047-8452-65108EC110BD}" dt="2024-01-19T01:48:59.489" v="14" actId="20577"/>
      <pc:docMkLst>
        <pc:docMk/>
      </pc:docMkLst>
      <pc:sldChg chg="modSp mod">
        <pc:chgData name="Alton Russell, Prof." userId="06708d83-fc2b-4190-b0c8-dc9a4695075b" providerId="ADAL" clId="{9E839486-12B6-2047-8452-65108EC110BD}" dt="2024-01-19T01:48:59.489" v="14" actId="20577"/>
        <pc:sldMkLst>
          <pc:docMk/>
          <pc:sldMk cId="1224476269" sldId="44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4035319" cy="351314"/>
          </a:xfrm>
          <a:prstGeom prst="rect">
            <a:avLst/>
          </a:prstGeom>
        </p:spPr>
        <p:txBody>
          <a:bodyPr vert="horz" lIns="93352" tIns="46676" rIns="93352" bIns="46676" rtlCol="0"/>
          <a:lstStyle>
            <a:lvl1pPr algn="l">
              <a:defRPr sz="1200"/>
            </a:lvl1pPr>
          </a:lstStyle>
          <a:p>
            <a:endParaRPr lang="en-US"/>
          </a:p>
        </p:txBody>
      </p:sp>
      <p:sp>
        <p:nvSpPr>
          <p:cNvPr id="3" name="Date Placeholder 2"/>
          <p:cNvSpPr>
            <a:spLocks noGrp="1"/>
          </p:cNvSpPr>
          <p:nvPr>
            <p:ph type="dt" sz="quarter" idx="1"/>
          </p:nvPr>
        </p:nvSpPr>
        <p:spPr>
          <a:xfrm>
            <a:off x="5274804" y="0"/>
            <a:ext cx="4035319" cy="351314"/>
          </a:xfrm>
          <a:prstGeom prst="rect">
            <a:avLst/>
          </a:prstGeom>
        </p:spPr>
        <p:txBody>
          <a:bodyPr vert="horz" lIns="93352" tIns="46676" rIns="93352" bIns="46676" rtlCol="0"/>
          <a:lstStyle>
            <a:lvl1pPr algn="r">
              <a:defRPr sz="1200"/>
            </a:lvl1pPr>
          </a:lstStyle>
          <a:p>
            <a:fld id="{CFEE1859-4263-C04F-8FAF-D610645E05EF}" type="datetimeFigureOut">
              <a:rPr lang="en-US" smtClean="0"/>
              <a:t>4/2/25</a:t>
            </a:fld>
            <a:endParaRPr lang="en-US"/>
          </a:p>
        </p:txBody>
      </p:sp>
      <p:sp>
        <p:nvSpPr>
          <p:cNvPr id="4" name="Footer Placeholder 3"/>
          <p:cNvSpPr>
            <a:spLocks noGrp="1"/>
          </p:cNvSpPr>
          <p:nvPr>
            <p:ph type="ftr" sz="quarter" idx="2"/>
          </p:nvPr>
        </p:nvSpPr>
        <p:spPr>
          <a:xfrm>
            <a:off x="3" y="6673742"/>
            <a:ext cx="4035319" cy="351314"/>
          </a:xfrm>
          <a:prstGeom prst="rect">
            <a:avLst/>
          </a:prstGeom>
        </p:spPr>
        <p:txBody>
          <a:bodyPr vert="horz" lIns="93352" tIns="46676" rIns="93352" bIns="46676" rtlCol="0" anchor="b"/>
          <a:lstStyle>
            <a:lvl1pPr algn="l">
              <a:defRPr sz="1200"/>
            </a:lvl1pPr>
          </a:lstStyle>
          <a:p>
            <a:endParaRPr lang="en-US"/>
          </a:p>
        </p:txBody>
      </p:sp>
      <p:sp>
        <p:nvSpPr>
          <p:cNvPr id="5" name="Slide Number Placeholder 4"/>
          <p:cNvSpPr>
            <a:spLocks noGrp="1"/>
          </p:cNvSpPr>
          <p:nvPr>
            <p:ph type="sldNum" sz="quarter" idx="3"/>
          </p:nvPr>
        </p:nvSpPr>
        <p:spPr>
          <a:xfrm>
            <a:off x="5274804" y="6673742"/>
            <a:ext cx="4035319" cy="351314"/>
          </a:xfrm>
          <a:prstGeom prst="rect">
            <a:avLst/>
          </a:prstGeom>
        </p:spPr>
        <p:txBody>
          <a:bodyPr vert="horz" lIns="93352" tIns="46676" rIns="93352" bIns="46676" rtlCol="0" anchor="b"/>
          <a:lstStyle>
            <a:lvl1pPr algn="r">
              <a:defRPr sz="1200"/>
            </a:lvl1pPr>
          </a:lstStyle>
          <a:p>
            <a:fld id="{0011079E-05E5-0943-8A9C-EC2E2FAE1E67}" type="slidenum">
              <a:rPr lang="en-US" smtClean="0"/>
              <a:t>‹#›</a:t>
            </a:fld>
            <a:endParaRPr lang="en-US"/>
          </a:p>
        </p:txBody>
      </p:sp>
    </p:spTree>
    <p:extLst>
      <p:ext uri="{BB962C8B-B14F-4D97-AF65-F5344CB8AC3E}">
        <p14:creationId xmlns:p14="http://schemas.microsoft.com/office/powerpoint/2010/main" val="30922376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4035319" cy="351314"/>
          </a:xfrm>
          <a:prstGeom prst="rect">
            <a:avLst/>
          </a:prstGeom>
        </p:spPr>
        <p:txBody>
          <a:bodyPr vert="horz" lIns="93352" tIns="46676" rIns="93352" bIns="46676" rtlCol="0"/>
          <a:lstStyle>
            <a:lvl1pPr algn="l">
              <a:defRPr sz="1200"/>
            </a:lvl1pPr>
          </a:lstStyle>
          <a:p>
            <a:endParaRPr lang="en-US"/>
          </a:p>
        </p:txBody>
      </p:sp>
      <p:sp>
        <p:nvSpPr>
          <p:cNvPr id="3" name="Date Placeholder 2"/>
          <p:cNvSpPr>
            <a:spLocks noGrp="1"/>
          </p:cNvSpPr>
          <p:nvPr>
            <p:ph type="dt" idx="1"/>
          </p:nvPr>
        </p:nvSpPr>
        <p:spPr>
          <a:xfrm>
            <a:off x="5274804" y="0"/>
            <a:ext cx="4035319" cy="351314"/>
          </a:xfrm>
          <a:prstGeom prst="rect">
            <a:avLst/>
          </a:prstGeom>
        </p:spPr>
        <p:txBody>
          <a:bodyPr vert="horz" lIns="93352" tIns="46676" rIns="93352" bIns="46676" rtlCol="0"/>
          <a:lstStyle>
            <a:lvl1pPr algn="r">
              <a:defRPr sz="1200"/>
            </a:lvl1pPr>
          </a:lstStyle>
          <a:p>
            <a:fld id="{F531145C-1842-F84B-830F-EAD798CE3624}" type="datetimeFigureOut">
              <a:rPr lang="en-US" smtClean="0"/>
              <a:t>4/2/25</a:t>
            </a:fld>
            <a:endParaRPr lang="en-US"/>
          </a:p>
        </p:txBody>
      </p:sp>
      <p:sp>
        <p:nvSpPr>
          <p:cNvPr id="4" name="Slide Image Placeholder 3"/>
          <p:cNvSpPr>
            <a:spLocks noGrp="1" noRot="1" noChangeAspect="1"/>
          </p:cNvSpPr>
          <p:nvPr>
            <p:ph type="sldImg" idx="2"/>
          </p:nvPr>
        </p:nvSpPr>
        <p:spPr>
          <a:xfrm>
            <a:off x="2312988" y="527050"/>
            <a:ext cx="4686300" cy="2635250"/>
          </a:xfrm>
          <a:prstGeom prst="rect">
            <a:avLst/>
          </a:prstGeom>
          <a:noFill/>
          <a:ln w="12700">
            <a:solidFill>
              <a:prstClr val="black"/>
            </a:solidFill>
          </a:ln>
        </p:spPr>
        <p:txBody>
          <a:bodyPr vert="horz" lIns="93352" tIns="46676" rIns="93352" bIns="46676" rtlCol="0" anchor="ctr"/>
          <a:lstStyle/>
          <a:p>
            <a:endParaRPr lang="en-US"/>
          </a:p>
        </p:txBody>
      </p:sp>
      <p:sp>
        <p:nvSpPr>
          <p:cNvPr id="5" name="Notes Placeholder 4"/>
          <p:cNvSpPr>
            <a:spLocks noGrp="1"/>
          </p:cNvSpPr>
          <p:nvPr>
            <p:ph type="body" sz="quarter" idx="3"/>
          </p:nvPr>
        </p:nvSpPr>
        <p:spPr>
          <a:xfrm>
            <a:off x="931228" y="3337481"/>
            <a:ext cx="7449820" cy="3161824"/>
          </a:xfrm>
          <a:prstGeom prst="rect">
            <a:avLst/>
          </a:prstGeom>
        </p:spPr>
        <p:txBody>
          <a:bodyPr vert="horz" lIns="93352" tIns="46676" rIns="93352" bIns="4667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3" y="6673742"/>
            <a:ext cx="4035319" cy="351314"/>
          </a:xfrm>
          <a:prstGeom prst="rect">
            <a:avLst/>
          </a:prstGeom>
        </p:spPr>
        <p:txBody>
          <a:bodyPr vert="horz" lIns="93352" tIns="46676" rIns="93352" bIns="46676" rtlCol="0" anchor="b"/>
          <a:lstStyle>
            <a:lvl1pPr algn="l">
              <a:defRPr sz="1200"/>
            </a:lvl1pPr>
          </a:lstStyle>
          <a:p>
            <a:endParaRPr lang="en-US"/>
          </a:p>
        </p:txBody>
      </p:sp>
      <p:sp>
        <p:nvSpPr>
          <p:cNvPr id="7" name="Slide Number Placeholder 6"/>
          <p:cNvSpPr>
            <a:spLocks noGrp="1"/>
          </p:cNvSpPr>
          <p:nvPr>
            <p:ph type="sldNum" sz="quarter" idx="5"/>
          </p:nvPr>
        </p:nvSpPr>
        <p:spPr>
          <a:xfrm>
            <a:off x="5274804" y="6673742"/>
            <a:ext cx="4035319" cy="351314"/>
          </a:xfrm>
          <a:prstGeom prst="rect">
            <a:avLst/>
          </a:prstGeom>
        </p:spPr>
        <p:txBody>
          <a:bodyPr vert="horz" lIns="93352" tIns="46676" rIns="93352" bIns="46676" rtlCol="0" anchor="b"/>
          <a:lstStyle>
            <a:lvl1pPr algn="r">
              <a:defRPr sz="1200"/>
            </a:lvl1pPr>
          </a:lstStyle>
          <a:p>
            <a:fld id="{F01E8BC0-F61C-4F47-A0EF-1DCA0B1C67E8}" type="slidenum">
              <a:rPr lang="en-US" smtClean="0"/>
              <a:t>‹#›</a:t>
            </a:fld>
            <a:endParaRPr lang="en-US"/>
          </a:p>
        </p:txBody>
      </p:sp>
    </p:spTree>
    <p:extLst>
      <p:ext uri="{BB962C8B-B14F-4D97-AF65-F5344CB8AC3E}">
        <p14:creationId xmlns:p14="http://schemas.microsoft.com/office/powerpoint/2010/main" val="6218348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2988" y="527050"/>
            <a:ext cx="4686300" cy="2635250"/>
          </a:xfrm>
        </p:spPr>
      </p:sp>
      <p:sp>
        <p:nvSpPr>
          <p:cNvPr id="3" name="Notes Placeholder 2"/>
          <p:cNvSpPr>
            <a:spLocks noGrp="1"/>
          </p:cNvSpPr>
          <p:nvPr>
            <p:ph type="body" idx="1"/>
          </p:nvPr>
        </p:nvSpPr>
        <p:spPr/>
        <p:txBody>
          <a:bodyPr/>
          <a:lstStyle/>
          <a:p>
            <a:r>
              <a:rPr lang="en-US" dirty="0"/>
              <a:t>Talk about lessons learned from two ongoing </a:t>
            </a:r>
            <a:r>
              <a:rPr lang="en-US" dirty="0" err="1"/>
              <a:t>peojects</a:t>
            </a:r>
            <a:r>
              <a:rPr lang="en-US" dirty="0"/>
              <a:t>, with Vitalant Research Institute, a leading blood safety research center in San Francisco, and with Lucile Packard Children’s Hospital at Stanford</a:t>
            </a:r>
          </a:p>
        </p:txBody>
      </p:sp>
      <p:sp>
        <p:nvSpPr>
          <p:cNvPr id="4" name="Slide Number Placeholder 3"/>
          <p:cNvSpPr>
            <a:spLocks noGrp="1"/>
          </p:cNvSpPr>
          <p:nvPr>
            <p:ph type="sldNum" sz="quarter" idx="10"/>
          </p:nvPr>
        </p:nvSpPr>
        <p:spPr/>
        <p:txBody>
          <a:bodyPr/>
          <a:lstStyle/>
          <a:p>
            <a:fld id="{F01E8BC0-F61C-4F47-A0EF-1DCA0B1C67E8}" type="slidenum">
              <a:rPr lang="en-US" smtClean="0"/>
              <a:t>1</a:t>
            </a:fld>
            <a:endParaRPr lang="en-US"/>
          </a:p>
        </p:txBody>
      </p:sp>
    </p:spTree>
    <p:extLst>
      <p:ext uri="{BB962C8B-B14F-4D97-AF65-F5344CB8AC3E}">
        <p14:creationId xmlns:p14="http://schemas.microsoft.com/office/powerpoint/2010/main" val="1874871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1E8BC0-F61C-4F47-A0EF-1DCA0B1C67E8}" type="slidenum">
              <a:rPr lang="en-US" smtClean="0"/>
              <a:t>12</a:t>
            </a:fld>
            <a:endParaRPr lang="en-US"/>
          </a:p>
        </p:txBody>
      </p:sp>
    </p:spTree>
    <p:extLst>
      <p:ext uri="{BB962C8B-B14F-4D97-AF65-F5344CB8AC3E}">
        <p14:creationId xmlns:p14="http://schemas.microsoft.com/office/powerpoint/2010/main" val="40072050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possible that no sweet spot exists for your use case. Better to find out earlier.</a:t>
            </a:r>
          </a:p>
          <a:p>
            <a:r>
              <a:rPr lang="en-US" dirty="0"/>
              <a:t>Again, working with clinicians and domain experts is critical!</a:t>
            </a:r>
          </a:p>
        </p:txBody>
      </p:sp>
      <p:sp>
        <p:nvSpPr>
          <p:cNvPr id="4" name="Slide Number Placeholder 3"/>
          <p:cNvSpPr>
            <a:spLocks noGrp="1"/>
          </p:cNvSpPr>
          <p:nvPr>
            <p:ph type="sldNum" sz="quarter" idx="5"/>
          </p:nvPr>
        </p:nvSpPr>
        <p:spPr/>
        <p:txBody>
          <a:bodyPr/>
          <a:lstStyle/>
          <a:p>
            <a:fld id="{F01E8BC0-F61C-4F47-A0EF-1DCA0B1C67E8}" type="slidenum">
              <a:rPr lang="en-US" smtClean="0"/>
              <a:t>13</a:t>
            </a:fld>
            <a:endParaRPr lang="en-US"/>
          </a:p>
        </p:txBody>
      </p:sp>
    </p:spTree>
    <p:extLst>
      <p:ext uri="{BB962C8B-B14F-4D97-AF65-F5344CB8AC3E}">
        <p14:creationId xmlns:p14="http://schemas.microsoft.com/office/powerpoint/2010/main" val="1187540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1E8BC0-F61C-4F47-A0EF-1DCA0B1C67E8}" type="slidenum">
              <a:rPr lang="en-US" smtClean="0"/>
              <a:t>18</a:t>
            </a:fld>
            <a:endParaRPr lang="en-US"/>
          </a:p>
        </p:txBody>
      </p:sp>
    </p:spTree>
    <p:extLst>
      <p:ext uri="{BB962C8B-B14F-4D97-AF65-F5344CB8AC3E}">
        <p14:creationId xmlns:p14="http://schemas.microsoft.com/office/powerpoint/2010/main" val="2387881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Utility can be calculated using the 2-by-2 table shown earlier, for anywhere in the ROC space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Utility tends to increase as you get closer to a perfect prediction model (upper right corner of ROC space), </a:t>
            </a:r>
          </a:p>
          <a:p>
            <a:r>
              <a:rPr lang="en-US" dirty="0"/>
              <a:t>Often, net utility of testing will be negative if the prediction model is not good enough</a:t>
            </a:r>
          </a:p>
          <a:p>
            <a:r>
              <a:rPr lang="en-US" dirty="0"/>
              <a:t>When comparing models, its not necessarily true that point of maximum utility is on the model with the higher overall AUC</a:t>
            </a:r>
          </a:p>
        </p:txBody>
      </p:sp>
      <p:sp>
        <p:nvSpPr>
          <p:cNvPr id="4" name="Slide Number Placeholder 3"/>
          <p:cNvSpPr>
            <a:spLocks noGrp="1"/>
          </p:cNvSpPr>
          <p:nvPr>
            <p:ph type="sldNum" sz="quarter" idx="5"/>
          </p:nvPr>
        </p:nvSpPr>
        <p:spPr/>
        <p:txBody>
          <a:bodyPr/>
          <a:lstStyle/>
          <a:p>
            <a:fld id="{F01E8BC0-F61C-4F47-A0EF-1DCA0B1C67E8}" type="slidenum">
              <a:rPr lang="en-US" smtClean="0"/>
              <a:t>20</a:t>
            </a:fld>
            <a:endParaRPr lang="en-US"/>
          </a:p>
        </p:txBody>
      </p:sp>
    </p:spTree>
    <p:extLst>
      <p:ext uri="{BB962C8B-B14F-4D97-AF65-F5344CB8AC3E}">
        <p14:creationId xmlns:p14="http://schemas.microsoft.com/office/powerpoint/2010/main" val="1745861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1E8BC0-F61C-4F47-A0EF-1DCA0B1C67E8}" type="slidenum">
              <a:rPr lang="en-US" smtClean="0"/>
              <a:t>22</a:t>
            </a:fld>
            <a:endParaRPr lang="en-US"/>
          </a:p>
        </p:txBody>
      </p:sp>
    </p:spTree>
    <p:extLst>
      <p:ext uri="{BB962C8B-B14F-4D97-AF65-F5344CB8AC3E}">
        <p14:creationId xmlns:p14="http://schemas.microsoft.com/office/powerpoint/2010/main" val="6579227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t>Decrease collections by </a:t>
            </a:r>
            <a:r>
              <a:rPr lang="en-US" sz="1200" b="1" dirty="0"/>
              <a:t>30%</a:t>
            </a:r>
          </a:p>
          <a:p>
            <a:pPr marL="285750" indent="-285750">
              <a:buFont typeface="Arial" panose="020B0604020202020204" pitchFamily="34" charset="0"/>
              <a:buChar char="•"/>
            </a:pPr>
            <a:r>
              <a:rPr lang="en-US" sz="1200" dirty="0"/>
              <a:t>Reduce ratio of Hb deferral : collected donations by </a:t>
            </a:r>
            <a:r>
              <a:rPr lang="en-US" sz="1200" b="1" dirty="0"/>
              <a:t>45%</a:t>
            </a:r>
          </a:p>
          <a:p>
            <a:pPr marL="285750" indent="-285750">
              <a:buFont typeface="Arial" panose="020B0604020202020204" pitchFamily="34" charset="0"/>
              <a:buChar char="•"/>
            </a:pPr>
            <a:r>
              <a:rPr lang="en-US" sz="1200" dirty="0"/>
              <a:t>Reduce ratio of low-iron donations : collected donations by </a:t>
            </a:r>
            <a:r>
              <a:rPr lang="en-US" sz="1200" b="1" dirty="0"/>
              <a:t>12%</a:t>
            </a:r>
          </a:p>
          <a:p>
            <a:pPr marL="285750" indent="-285750">
              <a:buFont typeface="Arial" panose="020B0604020202020204" pitchFamily="34" charset="0"/>
              <a:buChar char="•"/>
            </a:pPr>
            <a:r>
              <a:rPr lang="en-US" sz="1200" dirty="0"/>
              <a:t>Reduce ratio of absent-iron donations : collected donations by </a:t>
            </a:r>
            <a:r>
              <a:rPr lang="en-US" sz="1200" b="1" dirty="0"/>
              <a:t>73%</a:t>
            </a:r>
          </a:p>
          <a:p>
            <a:endParaRPr lang="en-US" dirty="0"/>
          </a:p>
          <a:p>
            <a:endParaRPr lang="en-US" dirty="0"/>
          </a:p>
          <a:p>
            <a:r>
              <a:rPr lang="en-US" dirty="0"/>
              <a:t>Proof of concept using research dataset that overrepresents high-risk donors</a:t>
            </a:r>
          </a:p>
          <a:p>
            <a:r>
              <a:rPr lang="en-US" dirty="0"/>
              <a:t>Presented in Switzerland at ISBT last month</a:t>
            </a:r>
          </a:p>
          <a:p>
            <a:r>
              <a:rPr lang="en-US" dirty="0"/>
              <a:t>Started convos with blood bankers in Denmark and South Africa and potential retraining and implementation there</a:t>
            </a:r>
          </a:p>
          <a:p>
            <a:endParaRPr lang="en-US" dirty="0"/>
          </a:p>
        </p:txBody>
      </p:sp>
      <p:sp>
        <p:nvSpPr>
          <p:cNvPr id="4" name="Slide Number Placeholder 3"/>
          <p:cNvSpPr>
            <a:spLocks noGrp="1"/>
          </p:cNvSpPr>
          <p:nvPr>
            <p:ph type="sldNum" sz="quarter" idx="5"/>
          </p:nvPr>
        </p:nvSpPr>
        <p:spPr/>
        <p:txBody>
          <a:bodyPr/>
          <a:lstStyle/>
          <a:p>
            <a:fld id="{F01E8BC0-F61C-4F47-A0EF-1DCA0B1C67E8}" type="slidenum">
              <a:rPr lang="en-US" smtClean="0"/>
              <a:t>23</a:t>
            </a:fld>
            <a:endParaRPr lang="en-US"/>
          </a:p>
        </p:txBody>
      </p:sp>
    </p:spTree>
    <p:extLst>
      <p:ext uri="{BB962C8B-B14F-4D97-AF65-F5344CB8AC3E}">
        <p14:creationId xmlns:p14="http://schemas.microsoft.com/office/powerpoint/2010/main" val="3968921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Epic cognitive layer</a:t>
            </a:r>
          </a:p>
          <a:p>
            <a:endParaRPr lang="en-US" dirty="0"/>
          </a:p>
        </p:txBody>
      </p:sp>
      <p:sp>
        <p:nvSpPr>
          <p:cNvPr id="4" name="Slide Number Placeholder 3"/>
          <p:cNvSpPr>
            <a:spLocks noGrp="1"/>
          </p:cNvSpPr>
          <p:nvPr>
            <p:ph type="sldNum" sz="quarter" idx="5"/>
          </p:nvPr>
        </p:nvSpPr>
        <p:spPr/>
        <p:txBody>
          <a:bodyPr/>
          <a:lstStyle/>
          <a:p>
            <a:fld id="{F01E8BC0-F61C-4F47-A0EF-1DCA0B1C67E8}" type="slidenum">
              <a:rPr lang="en-US" smtClean="0"/>
              <a:t>24</a:t>
            </a:fld>
            <a:endParaRPr lang="en-US"/>
          </a:p>
        </p:txBody>
      </p:sp>
    </p:spTree>
    <p:extLst>
      <p:ext uri="{BB962C8B-B14F-4D97-AF65-F5344CB8AC3E}">
        <p14:creationId xmlns:p14="http://schemas.microsoft.com/office/powerpoint/2010/main" val="6247311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Prediction isn’t fundamentally aimed at understanding the disease process but rather at informing individuals and assisting in decision-making.</a:t>
            </a:r>
          </a:p>
          <a:p>
            <a:endParaRPr lang="en-US" dirty="0"/>
          </a:p>
          <a:p>
            <a:r>
              <a:rPr lang="en-US" dirty="0"/>
              <a:t>The ultimate decision that is being informed should guide every step of the process from what you try to predict, what data you use to predict it, how you develop and validate your model, and how it is implemented in practice.</a:t>
            </a:r>
          </a:p>
        </p:txBody>
      </p:sp>
      <p:sp>
        <p:nvSpPr>
          <p:cNvPr id="4" name="Slide Number Placeholder 3"/>
          <p:cNvSpPr>
            <a:spLocks noGrp="1"/>
          </p:cNvSpPr>
          <p:nvPr>
            <p:ph type="sldNum" sz="quarter" idx="5"/>
          </p:nvPr>
        </p:nvSpPr>
        <p:spPr/>
        <p:txBody>
          <a:bodyPr/>
          <a:lstStyle/>
          <a:p>
            <a:fld id="{F01E8BC0-F61C-4F47-A0EF-1DCA0B1C67E8}" type="slidenum">
              <a:rPr lang="en-US" smtClean="0"/>
              <a:t>25</a:t>
            </a:fld>
            <a:endParaRPr lang="en-US"/>
          </a:p>
        </p:txBody>
      </p:sp>
    </p:spTree>
    <p:extLst>
      <p:ext uri="{BB962C8B-B14F-4D97-AF65-F5344CB8AC3E}">
        <p14:creationId xmlns:p14="http://schemas.microsoft.com/office/powerpoint/2010/main" val="1645987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1E8BC0-F61C-4F47-A0EF-1DCA0B1C67E8}" type="slidenum">
              <a:rPr lang="en-US" smtClean="0"/>
              <a:t>26</a:t>
            </a:fld>
            <a:endParaRPr lang="en-US"/>
          </a:p>
        </p:txBody>
      </p:sp>
    </p:spTree>
    <p:extLst>
      <p:ext uri="{BB962C8B-B14F-4D97-AF65-F5344CB8AC3E}">
        <p14:creationId xmlns:p14="http://schemas.microsoft.com/office/powerpoint/2010/main" val="3793956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Assign each donor an inter-donation interval to MINIMIZE hemoglobin deferrals and taking blood from donors with low iron while MAXIMIZING the available blood supply.</a:t>
            </a:r>
          </a:p>
        </p:txBody>
      </p:sp>
      <p:sp>
        <p:nvSpPr>
          <p:cNvPr id="4" name="Slide Number Placeholder 3"/>
          <p:cNvSpPr>
            <a:spLocks noGrp="1"/>
          </p:cNvSpPr>
          <p:nvPr>
            <p:ph type="sldNum" sz="quarter" idx="5"/>
          </p:nvPr>
        </p:nvSpPr>
        <p:spPr/>
        <p:txBody>
          <a:bodyPr/>
          <a:lstStyle/>
          <a:p>
            <a:fld id="{F01E8BC0-F61C-4F47-A0EF-1DCA0B1C67E8}" type="slidenum">
              <a:rPr lang="en-US" smtClean="0"/>
              <a:t>2</a:t>
            </a:fld>
            <a:endParaRPr lang="en-US"/>
          </a:p>
        </p:txBody>
      </p:sp>
    </p:spTree>
    <p:extLst>
      <p:ext uri="{BB962C8B-B14F-4D97-AF65-F5344CB8AC3E}">
        <p14:creationId xmlns:p14="http://schemas.microsoft.com/office/powerpoint/2010/main" val="2918252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Using a research dataset from REDS-II, we trained a machine learning to use information available at the time a successful whole blood donation is completed to predict the outcome at the next attempt</a:t>
            </a:r>
          </a:p>
          <a:p>
            <a:pPr marL="171450" indent="-171450">
              <a:buFont typeface="Arial" panose="020B0604020202020204" pitchFamily="34" charset="0"/>
              <a:buChar char="•"/>
            </a:pPr>
            <a:r>
              <a:rPr lang="en-US" dirty="0"/>
              <a:t>We defined 4 outcomes: 1, 2, 3, 4</a:t>
            </a:r>
          </a:p>
          <a:p>
            <a:pPr marL="171450" indent="-171450">
              <a:buFont typeface="Arial" panose="020B0604020202020204" pitchFamily="34" charset="0"/>
              <a:buChar char="•"/>
            </a:pPr>
            <a:r>
              <a:rPr lang="en-US" dirty="0"/>
              <a:t>We then applied a simple decision rule to the predictions generated by the ML model to assign a personalized IDI, or the time that the donor’s risk of adverse outcomes has diminished enough for them to return for their next donation attempt.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allows donors to return as soon as their risk is sufficiently diminished, maximizing protection for donors while minimizing threat to the blood supply</a:t>
            </a:r>
          </a:p>
        </p:txBody>
      </p:sp>
      <p:sp>
        <p:nvSpPr>
          <p:cNvPr id="4" name="Slide Number Placeholder 3"/>
          <p:cNvSpPr>
            <a:spLocks noGrp="1"/>
          </p:cNvSpPr>
          <p:nvPr>
            <p:ph type="sldNum" sz="quarter" idx="5"/>
          </p:nvPr>
        </p:nvSpPr>
        <p:spPr/>
        <p:txBody>
          <a:bodyPr/>
          <a:lstStyle/>
          <a:p>
            <a:fld id="{F01E8BC0-F61C-4F47-A0EF-1DCA0B1C67E8}" type="slidenum">
              <a:rPr lang="en-US" smtClean="0"/>
              <a:t>3</a:t>
            </a:fld>
            <a:endParaRPr lang="en-US"/>
          </a:p>
        </p:txBody>
      </p:sp>
    </p:spTree>
    <p:extLst>
      <p:ext uri="{BB962C8B-B14F-4D97-AF65-F5344CB8AC3E}">
        <p14:creationId xmlns:p14="http://schemas.microsoft.com/office/powerpoint/2010/main" val="1301192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can’t follow up with ALL AKI survivors, but if we knew who were at greatest risk then we could follow up with SOME</a:t>
            </a:r>
          </a:p>
        </p:txBody>
      </p:sp>
      <p:sp>
        <p:nvSpPr>
          <p:cNvPr id="4" name="Slide Number Placeholder 3"/>
          <p:cNvSpPr>
            <a:spLocks noGrp="1"/>
          </p:cNvSpPr>
          <p:nvPr>
            <p:ph type="sldNum" sz="quarter" idx="5"/>
          </p:nvPr>
        </p:nvSpPr>
        <p:spPr/>
        <p:txBody>
          <a:bodyPr/>
          <a:lstStyle/>
          <a:p>
            <a:fld id="{F01E8BC0-F61C-4F47-A0EF-1DCA0B1C67E8}" type="slidenum">
              <a:rPr lang="en-US" smtClean="0"/>
              <a:t>4</a:t>
            </a:fld>
            <a:endParaRPr lang="en-US"/>
          </a:p>
        </p:txBody>
      </p:sp>
    </p:spTree>
    <p:extLst>
      <p:ext uri="{BB962C8B-B14F-4D97-AF65-F5344CB8AC3E}">
        <p14:creationId xmlns:p14="http://schemas.microsoft.com/office/powerpoint/2010/main" val="2754984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basic procedure for developing an ML prediction algorithm is well known and widely accepted.</a:t>
            </a:r>
          </a:p>
          <a:p>
            <a:r>
              <a:rPr lang="en-US" dirty="0"/>
              <a:t>There are numerous excellent free online courses and bootcamps</a:t>
            </a:r>
          </a:p>
          <a:p>
            <a:r>
              <a:rPr lang="en-US" dirty="0"/>
              <a:t>Looking at disparity between # of published prediction models and # of models that have been implemented in clinical settings, it’s clear that mastering this process is not sufficient for successful implementation</a:t>
            </a:r>
          </a:p>
        </p:txBody>
      </p:sp>
      <p:sp>
        <p:nvSpPr>
          <p:cNvPr id="4" name="Slide Number Placeholder 3"/>
          <p:cNvSpPr>
            <a:spLocks noGrp="1"/>
          </p:cNvSpPr>
          <p:nvPr>
            <p:ph type="sldNum" sz="quarter" idx="5"/>
          </p:nvPr>
        </p:nvSpPr>
        <p:spPr/>
        <p:txBody>
          <a:bodyPr/>
          <a:lstStyle/>
          <a:p>
            <a:fld id="{F01E8BC0-F61C-4F47-A0EF-1DCA0B1C67E8}" type="slidenum">
              <a:rPr lang="en-US" smtClean="0"/>
              <a:t>6</a:t>
            </a:fld>
            <a:endParaRPr lang="en-US"/>
          </a:p>
        </p:txBody>
      </p:sp>
    </p:spTree>
    <p:extLst>
      <p:ext uri="{BB962C8B-B14F-4D97-AF65-F5344CB8AC3E}">
        <p14:creationId xmlns:p14="http://schemas.microsoft.com/office/powerpoint/2010/main" val="3307564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Zooming out, 3 questions that the train/validate/test procedure does not address</a:t>
            </a:r>
          </a:p>
        </p:txBody>
      </p:sp>
      <p:sp>
        <p:nvSpPr>
          <p:cNvPr id="4" name="Slide Number Placeholder 3"/>
          <p:cNvSpPr>
            <a:spLocks noGrp="1"/>
          </p:cNvSpPr>
          <p:nvPr>
            <p:ph type="sldNum" sz="quarter" idx="5"/>
          </p:nvPr>
        </p:nvSpPr>
        <p:spPr/>
        <p:txBody>
          <a:bodyPr/>
          <a:lstStyle/>
          <a:p>
            <a:fld id="{F01E8BC0-F61C-4F47-A0EF-1DCA0B1C67E8}" type="slidenum">
              <a:rPr lang="en-US" smtClean="0"/>
              <a:t>7</a:t>
            </a:fld>
            <a:endParaRPr lang="en-US"/>
          </a:p>
        </p:txBody>
      </p:sp>
    </p:spTree>
    <p:extLst>
      <p:ext uri="{BB962C8B-B14F-4D97-AF65-F5344CB8AC3E}">
        <p14:creationId xmlns:p14="http://schemas.microsoft.com/office/powerpoint/2010/main" val="2102754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1E8BC0-F61C-4F47-A0EF-1DCA0B1C67E8}" type="slidenum">
              <a:rPr lang="en-US" smtClean="0"/>
              <a:t>8</a:t>
            </a:fld>
            <a:endParaRPr lang="en-US"/>
          </a:p>
        </p:txBody>
      </p:sp>
    </p:spTree>
    <p:extLst>
      <p:ext uri="{BB962C8B-B14F-4D97-AF65-F5344CB8AC3E}">
        <p14:creationId xmlns:p14="http://schemas.microsoft.com/office/powerpoint/2010/main" val="463241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patient really would experience an adverse event without intervention, correctly predicting that can have enormous value, and failing to intervene can have grave consequences</a:t>
            </a:r>
          </a:p>
          <a:p>
            <a:endParaRPr lang="en-US" dirty="0"/>
          </a:p>
          <a:p>
            <a:r>
              <a:rPr lang="en-US" dirty="0"/>
              <a:t>If we intervene on a patient who was never going to experience the adverse outcome, this is wasteful but often not too harmful</a:t>
            </a:r>
          </a:p>
          <a:p>
            <a:r>
              <a:rPr lang="en-US" dirty="0"/>
              <a:t>Correctly identifying a patient who will not experience the outcome is usually neutral or </a:t>
            </a:r>
            <a:r>
              <a:rPr lang="en-US" dirty="0" err="1"/>
              <a:t>positve</a:t>
            </a:r>
            <a:endParaRPr lang="en-US" dirty="0"/>
          </a:p>
        </p:txBody>
      </p:sp>
      <p:sp>
        <p:nvSpPr>
          <p:cNvPr id="4" name="Slide Number Placeholder 3"/>
          <p:cNvSpPr>
            <a:spLocks noGrp="1"/>
          </p:cNvSpPr>
          <p:nvPr>
            <p:ph type="sldNum" sz="quarter" idx="5"/>
          </p:nvPr>
        </p:nvSpPr>
        <p:spPr/>
        <p:txBody>
          <a:bodyPr/>
          <a:lstStyle/>
          <a:p>
            <a:fld id="{F01E8BC0-F61C-4F47-A0EF-1DCA0B1C67E8}" type="slidenum">
              <a:rPr lang="en-US" smtClean="0"/>
              <a:t>9</a:t>
            </a:fld>
            <a:endParaRPr lang="en-US"/>
          </a:p>
        </p:txBody>
      </p:sp>
    </p:spTree>
    <p:extLst>
      <p:ext uri="{BB962C8B-B14F-4D97-AF65-F5344CB8AC3E}">
        <p14:creationId xmlns:p14="http://schemas.microsoft.com/office/powerpoint/2010/main" val="3191875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Nephrologist Scott Sutherland and Blood safety expert Brian Custer were essential to success of respective project.</a:t>
            </a:r>
          </a:p>
          <a:p>
            <a:r>
              <a:rPr lang="en-US" dirty="0"/>
              <a:t>Domain experts have knowledge needed to assess potential value</a:t>
            </a:r>
          </a:p>
          <a:p>
            <a:r>
              <a:rPr lang="en-US" dirty="0"/>
              <a:t>Walking through the process of assigning value to TP, FP, and so on, either rigorously or informally, is a valuable exercise</a:t>
            </a:r>
          </a:p>
        </p:txBody>
      </p:sp>
      <p:sp>
        <p:nvSpPr>
          <p:cNvPr id="4" name="Slide Number Placeholder 3"/>
          <p:cNvSpPr>
            <a:spLocks noGrp="1"/>
          </p:cNvSpPr>
          <p:nvPr>
            <p:ph type="sldNum" sz="quarter" idx="5"/>
          </p:nvPr>
        </p:nvSpPr>
        <p:spPr/>
        <p:txBody>
          <a:bodyPr/>
          <a:lstStyle/>
          <a:p>
            <a:fld id="{F01E8BC0-F61C-4F47-A0EF-1DCA0B1C67E8}" type="slidenum">
              <a:rPr lang="en-US" smtClean="0"/>
              <a:t>11</a:t>
            </a:fld>
            <a:endParaRPr lang="en-US"/>
          </a:p>
        </p:txBody>
      </p:sp>
    </p:spTree>
    <p:extLst>
      <p:ext uri="{BB962C8B-B14F-4D97-AF65-F5344CB8AC3E}">
        <p14:creationId xmlns:p14="http://schemas.microsoft.com/office/powerpoint/2010/main" val="19423108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 y="6410325"/>
            <a:ext cx="12206817" cy="457200"/>
          </a:xfrm>
          <a:prstGeom prst="rect">
            <a:avLst/>
          </a:prstGeom>
          <a:solidFill>
            <a:srgbClr val="8C1515"/>
          </a:solidFill>
          <a:ln>
            <a:solidFill>
              <a:srgbClr val="8C1515"/>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latin typeface="Arial"/>
            </a:endParaRPr>
          </a:p>
        </p:txBody>
      </p:sp>
      <p:pic>
        <p:nvPicPr>
          <p:cNvPr id="6" name="Picture 14" title="Stanford University"/>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68885" y="6510339"/>
            <a:ext cx="2425700" cy="223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09600" y="2397167"/>
            <a:ext cx="10972800" cy="824631"/>
          </a:xfrm>
          <a:prstGeom prst="rect">
            <a:avLst/>
          </a:prstGeom>
        </p:spPr>
        <p:txBody>
          <a:bodyPr>
            <a:noAutofit/>
          </a:bodyPr>
          <a:lstStyle>
            <a:lvl1pPr algn="ctr">
              <a:defRPr sz="3600">
                <a:solidFill>
                  <a:schemeClr val="tx1"/>
                </a:solidFill>
              </a:defRPr>
            </a:lvl1pPr>
          </a:lstStyle>
          <a:p>
            <a:r>
              <a:rPr lang="en-US"/>
              <a:t>Click to edit Master title style</a:t>
            </a:r>
            <a:endParaRPr lang="en-US" dirty="0"/>
          </a:p>
        </p:txBody>
      </p:sp>
      <p:sp>
        <p:nvSpPr>
          <p:cNvPr id="12" name="Text Placeholder 33"/>
          <p:cNvSpPr>
            <a:spLocks noGrp="1"/>
          </p:cNvSpPr>
          <p:nvPr>
            <p:ph type="body" sz="quarter" idx="18"/>
          </p:nvPr>
        </p:nvSpPr>
        <p:spPr>
          <a:xfrm>
            <a:off x="2137834" y="4798696"/>
            <a:ext cx="8079317" cy="274320"/>
          </a:xfrm>
          <a:prstGeom prst="rect">
            <a:avLst/>
          </a:prstGeom>
        </p:spPr>
        <p:txBody>
          <a:bodyPr wrap="none" anchor="ctr" anchorCtr="1">
            <a:noAutofit/>
          </a:bodyPr>
          <a:lstStyle>
            <a:lvl1pPr algn="ctr">
              <a:buNone/>
              <a:defRPr sz="1800" cap="none" spc="0" baseline="0">
                <a:solidFill>
                  <a:schemeClr val="tx1">
                    <a:lumMod val="65000"/>
                    <a:lumOff val="35000"/>
                  </a:schemeClr>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3" name="Subtitle 2"/>
          <p:cNvSpPr>
            <a:spLocks noGrp="1"/>
          </p:cNvSpPr>
          <p:nvPr>
            <p:ph type="subTitle" idx="1"/>
          </p:nvPr>
        </p:nvSpPr>
        <p:spPr>
          <a:xfrm>
            <a:off x="609600" y="3221798"/>
            <a:ext cx="10972800" cy="615863"/>
          </a:xfrm>
          <a:prstGeom prst="rect">
            <a:avLst/>
          </a:prstGeom>
        </p:spPr>
        <p:txBody>
          <a:bodyPr>
            <a:noAutofit/>
          </a:bodyPr>
          <a:lstStyle>
            <a:lvl1pPr marL="0" indent="0" algn="ctr">
              <a:buNone/>
              <a:defRPr sz="2000" cap="small" spc="300">
                <a:solidFill>
                  <a:srgbClr val="A4001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288101782"/>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65035" y="479389"/>
            <a:ext cx="10277149" cy="650699"/>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7" name="Content Placeholder 6"/>
          <p:cNvSpPr>
            <a:spLocks noGrp="1"/>
          </p:cNvSpPr>
          <p:nvPr>
            <p:ph sz="quarter" idx="10"/>
          </p:nvPr>
        </p:nvSpPr>
        <p:spPr>
          <a:xfrm>
            <a:off x="1274238" y="1211580"/>
            <a:ext cx="10267951" cy="5012056"/>
          </a:xfrm>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3910902"/>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22"/>
          <p:cNvSpPr txBox="1">
            <a:spLocks/>
          </p:cNvSpPr>
          <p:nvPr/>
        </p:nvSpPr>
        <p:spPr>
          <a:xfrm>
            <a:off x="80433" y="11113"/>
            <a:ext cx="609600" cy="609600"/>
          </a:xfrm>
          <a:prstGeom prst="rect">
            <a:avLst/>
          </a:prstGeom>
        </p:spPr>
        <p:txBody>
          <a:bodyPr wrap="none" lIns="45720" tIns="0" rIns="45720" bIns="0" anchor="ctr" anchorCtr="1"/>
          <a:lstStyle>
            <a:lvl1pPr algn="ctr" eaLnBrk="1" latinLnBrk="0" hangingPunct="1">
              <a:defRPr kumimoji="0" sz="1200">
                <a:solidFill>
                  <a:schemeClr val="tx1">
                    <a:lumMod val="50000"/>
                    <a:lumOff val="50000"/>
                  </a:schemeClr>
                </a:solidFill>
              </a:defRPr>
            </a:lvl1pPr>
          </a:lstStyle>
          <a:p>
            <a:pPr fontAlgn="auto">
              <a:spcBef>
                <a:spcPts val="0"/>
              </a:spcBef>
              <a:spcAft>
                <a:spcPts val="0"/>
              </a:spcAft>
              <a:defRPr/>
            </a:pPr>
            <a:fld id="{78AB17FD-0898-B84D-9A1F-A3432860D014}" type="slidenum">
              <a:rPr lang="en-US" sz="1000" smtClean="0">
                <a:latin typeface="Arial"/>
                <a:ea typeface="+mn-ea"/>
                <a:cs typeface="+mn-cs"/>
              </a:rPr>
              <a:pPr fontAlgn="auto">
                <a:spcBef>
                  <a:spcPts val="0"/>
                </a:spcBef>
                <a:spcAft>
                  <a:spcPts val="0"/>
                </a:spcAft>
                <a:defRPr/>
              </a:pPr>
              <a:t>‹#›</a:t>
            </a:fld>
            <a:endParaRPr lang="en-US" sz="1000" dirty="0">
              <a:latin typeface="Arial"/>
              <a:ea typeface="+mn-ea"/>
              <a:cs typeface="+mn-cs"/>
            </a:endParaRPr>
          </a:p>
        </p:txBody>
      </p:sp>
      <p:sp>
        <p:nvSpPr>
          <p:cNvPr id="7" name="Title 1"/>
          <p:cNvSpPr>
            <a:spLocks noGrp="1"/>
          </p:cNvSpPr>
          <p:nvPr>
            <p:ph type="title"/>
          </p:nvPr>
        </p:nvSpPr>
        <p:spPr>
          <a:xfrm>
            <a:off x="1265035" y="479389"/>
            <a:ext cx="10277149" cy="650699"/>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4" name="Content Placeholder 13"/>
          <p:cNvSpPr>
            <a:spLocks noGrp="1"/>
          </p:cNvSpPr>
          <p:nvPr>
            <p:ph sz="quarter" idx="10"/>
          </p:nvPr>
        </p:nvSpPr>
        <p:spPr>
          <a:xfrm>
            <a:off x="1265771" y="1211580"/>
            <a:ext cx="5050367" cy="5012056"/>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1"/>
          </p:nvPr>
        </p:nvSpPr>
        <p:spPr>
          <a:xfrm>
            <a:off x="6502400" y="1211580"/>
            <a:ext cx="5039784" cy="5012056"/>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51809641"/>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Horizontal">
    <p:spTree>
      <p:nvGrpSpPr>
        <p:cNvPr id="1" name=""/>
        <p:cNvGrpSpPr/>
        <p:nvPr/>
      </p:nvGrpSpPr>
      <p:grpSpPr>
        <a:xfrm>
          <a:off x="0" y="0"/>
          <a:ext cx="0" cy="0"/>
          <a:chOff x="0" y="0"/>
          <a:chExt cx="0" cy="0"/>
        </a:xfrm>
      </p:grpSpPr>
      <p:sp>
        <p:nvSpPr>
          <p:cNvPr id="7" name="Title 1"/>
          <p:cNvSpPr>
            <a:spLocks noGrp="1"/>
          </p:cNvSpPr>
          <p:nvPr>
            <p:ph type="title"/>
          </p:nvPr>
        </p:nvSpPr>
        <p:spPr>
          <a:xfrm>
            <a:off x="1265035" y="479389"/>
            <a:ext cx="10277149" cy="650699"/>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2" name="Content Placeholder 11"/>
          <p:cNvSpPr>
            <a:spLocks noGrp="1"/>
          </p:cNvSpPr>
          <p:nvPr>
            <p:ph sz="quarter" idx="10"/>
          </p:nvPr>
        </p:nvSpPr>
        <p:spPr>
          <a:xfrm>
            <a:off x="1265036" y="1211582"/>
            <a:ext cx="10277149" cy="2422143"/>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1"/>
          </p:nvPr>
        </p:nvSpPr>
        <p:spPr>
          <a:xfrm>
            <a:off x="1265772" y="3788419"/>
            <a:ext cx="10276417" cy="2422143"/>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5196441"/>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7" name="Title 1"/>
          <p:cNvSpPr>
            <a:spLocks noGrp="1"/>
          </p:cNvSpPr>
          <p:nvPr>
            <p:ph type="title"/>
          </p:nvPr>
        </p:nvSpPr>
        <p:spPr>
          <a:xfrm>
            <a:off x="1265035" y="479389"/>
            <a:ext cx="10277149" cy="650699"/>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1265771" y="1211580"/>
            <a:ext cx="5050367" cy="5012056"/>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1"/>
          </p:nvPr>
        </p:nvSpPr>
        <p:spPr>
          <a:xfrm>
            <a:off x="6502400" y="1211582"/>
            <a:ext cx="5039784" cy="2430780"/>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2"/>
          </p:nvPr>
        </p:nvSpPr>
        <p:spPr>
          <a:xfrm>
            <a:off x="6502400" y="3783330"/>
            <a:ext cx="5039784" cy="244030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4192880"/>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7" name="Title 1"/>
          <p:cNvSpPr>
            <a:spLocks noGrp="1"/>
          </p:cNvSpPr>
          <p:nvPr>
            <p:ph type="title"/>
          </p:nvPr>
        </p:nvSpPr>
        <p:spPr>
          <a:xfrm>
            <a:off x="1265035" y="479389"/>
            <a:ext cx="10277149" cy="650699"/>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4" name="Content Placeholder 3"/>
          <p:cNvSpPr>
            <a:spLocks noGrp="1"/>
          </p:cNvSpPr>
          <p:nvPr>
            <p:ph sz="quarter" idx="10"/>
          </p:nvPr>
        </p:nvSpPr>
        <p:spPr>
          <a:xfrm>
            <a:off x="1265771" y="1211582"/>
            <a:ext cx="5050367" cy="2430780"/>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1"/>
          </p:nvPr>
        </p:nvSpPr>
        <p:spPr>
          <a:xfrm>
            <a:off x="1274238" y="3787484"/>
            <a:ext cx="5041900" cy="243615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2"/>
          </p:nvPr>
        </p:nvSpPr>
        <p:spPr>
          <a:xfrm>
            <a:off x="6502400" y="1211582"/>
            <a:ext cx="5039784" cy="2430780"/>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4"/>
          <p:cNvSpPr>
            <a:spLocks noGrp="1"/>
          </p:cNvSpPr>
          <p:nvPr>
            <p:ph sz="quarter" idx="13"/>
          </p:nvPr>
        </p:nvSpPr>
        <p:spPr>
          <a:xfrm>
            <a:off x="6502400" y="3787484"/>
            <a:ext cx="5039784" cy="243615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69585152"/>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5" name="Rectangle 4"/>
          <p:cNvSpPr/>
          <p:nvPr/>
        </p:nvSpPr>
        <p:spPr>
          <a:xfrm>
            <a:off x="1" y="6410325"/>
            <a:ext cx="12206817" cy="457200"/>
          </a:xfrm>
          <a:prstGeom prst="rect">
            <a:avLst/>
          </a:prstGeom>
          <a:solidFill>
            <a:srgbClr val="8C1515"/>
          </a:solidFill>
          <a:ln>
            <a:solidFill>
              <a:srgbClr val="8C1515"/>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latin typeface="Arial"/>
            </a:endParaRPr>
          </a:p>
        </p:txBody>
      </p:sp>
      <p:pic>
        <p:nvPicPr>
          <p:cNvPr id="6" name="Picture 14" title="Stanford University"/>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66767" y="6510339"/>
            <a:ext cx="2423584" cy="223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Title 1"/>
          <p:cNvSpPr>
            <a:spLocks noGrp="1"/>
          </p:cNvSpPr>
          <p:nvPr>
            <p:ph type="title"/>
          </p:nvPr>
        </p:nvSpPr>
        <p:spPr>
          <a:xfrm>
            <a:off x="2137838" y="2051687"/>
            <a:ext cx="3939116" cy="1234440"/>
          </a:xfrm>
          <a:prstGeom prst="rect">
            <a:avLst/>
          </a:prstGeom>
        </p:spPr>
        <p:txBody>
          <a:bodyPr/>
          <a:lstStyle>
            <a:lvl1pPr algn="r">
              <a:defRPr sz="2000" b="1">
                <a:solidFill>
                  <a:schemeClr val="tx1"/>
                </a:solidFill>
              </a:defRPr>
            </a:lvl1pPr>
          </a:lstStyle>
          <a:p>
            <a:r>
              <a:rPr lang="en-US"/>
              <a:t>Click to edit Master title style</a:t>
            </a:r>
            <a:endParaRPr lang="en-US" dirty="0"/>
          </a:p>
        </p:txBody>
      </p:sp>
      <p:sp>
        <p:nvSpPr>
          <p:cNvPr id="13" name="Text Placeholder 3"/>
          <p:cNvSpPr>
            <a:spLocks noGrp="1"/>
          </p:cNvSpPr>
          <p:nvPr>
            <p:ph type="body" sz="half" idx="2"/>
          </p:nvPr>
        </p:nvSpPr>
        <p:spPr>
          <a:xfrm>
            <a:off x="2137838" y="3429000"/>
            <a:ext cx="3939116" cy="1243967"/>
          </a:xfrm>
          <a:prstGeom prst="rect">
            <a:avLst/>
          </a:prstGeom>
        </p:spPr>
        <p:txBody>
          <a:bodyPr/>
          <a:lstStyle>
            <a:lvl1pPr marL="0" indent="0" algn="r">
              <a:buNone/>
              <a:defRPr sz="1200" cap="all" spc="300">
                <a:solidFill>
                  <a:srgbClr val="A4001D"/>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Picture Placeholder 16"/>
          <p:cNvSpPr>
            <a:spLocks noGrp="1"/>
          </p:cNvSpPr>
          <p:nvPr>
            <p:ph type="pic" sz="quarter" idx="13"/>
          </p:nvPr>
        </p:nvSpPr>
        <p:spPr>
          <a:xfrm>
            <a:off x="6220883" y="2046816"/>
            <a:ext cx="2601384" cy="2601384"/>
          </a:xfrm>
          <a:prstGeom prst="rect">
            <a:avLst/>
          </a:prstGeom>
          <a:blipFill rotWithShape="1">
            <a:blip r:embed="rId3"/>
            <a:stretch>
              <a:fillRect/>
            </a:stretch>
          </a:blipFill>
          <a:effectLst>
            <a:outerShdw blurRad="50800" dist="25400" dir="2700000" algn="tl" rotWithShape="0">
              <a:prstClr val="black">
                <a:alpha val="36000"/>
              </a:prstClr>
            </a:outerShdw>
          </a:effectLst>
        </p:spPr>
        <p:style>
          <a:lnRef idx="3">
            <a:schemeClr val="lt1"/>
          </a:lnRef>
          <a:fillRef idx="1">
            <a:schemeClr val="accent5"/>
          </a:fillRef>
          <a:effectRef idx="1">
            <a:schemeClr val="accent5"/>
          </a:effectRef>
          <a:fontRef idx="none"/>
        </p:style>
        <p:txBody>
          <a:bodyPr/>
          <a:lstStyle>
            <a:lvl1pPr>
              <a:buNone/>
              <a:defRPr sz="1200"/>
            </a:lvl1pPr>
          </a:lstStyle>
          <a:p>
            <a:pPr lvl="0"/>
            <a:r>
              <a:rPr lang="en-US" noProof="0"/>
              <a:t>Drag picture to placeholder or click icon to add</a:t>
            </a:r>
            <a:endParaRPr lang="en-US" noProof="0" dirty="0"/>
          </a:p>
        </p:txBody>
      </p:sp>
    </p:spTree>
    <p:extLst>
      <p:ext uri="{BB962C8B-B14F-4D97-AF65-F5344CB8AC3E}">
        <p14:creationId xmlns:p14="http://schemas.microsoft.com/office/powerpoint/2010/main" val="2163489039"/>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65035" y="479389"/>
            <a:ext cx="10277149" cy="650699"/>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7" name="Content Placeholder 6"/>
          <p:cNvSpPr>
            <a:spLocks noGrp="1"/>
          </p:cNvSpPr>
          <p:nvPr>
            <p:ph sz="quarter" idx="10"/>
          </p:nvPr>
        </p:nvSpPr>
        <p:spPr>
          <a:xfrm>
            <a:off x="1274238" y="1211580"/>
            <a:ext cx="10267951" cy="5012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7754241"/>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Slide Number Placeholder 22"/>
          <p:cNvSpPr txBox="1">
            <a:spLocks/>
          </p:cNvSpPr>
          <p:nvPr/>
        </p:nvSpPr>
        <p:spPr>
          <a:xfrm>
            <a:off x="80433" y="11113"/>
            <a:ext cx="609600" cy="609600"/>
          </a:xfrm>
          <a:prstGeom prst="rect">
            <a:avLst/>
          </a:prstGeom>
        </p:spPr>
        <p:txBody>
          <a:bodyPr wrap="none" lIns="45720" tIns="0" rIns="45720" bIns="0" anchor="ctr" anchorCtr="1"/>
          <a:lstStyle>
            <a:lvl1pPr algn="ctr" eaLnBrk="1" latinLnBrk="0" hangingPunct="1">
              <a:defRPr kumimoji="0" sz="1200">
                <a:solidFill>
                  <a:schemeClr val="tx1">
                    <a:lumMod val="50000"/>
                    <a:lumOff val="50000"/>
                  </a:schemeClr>
                </a:solidFill>
              </a:defRPr>
            </a:lvl1pPr>
          </a:lstStyle>
          <a:p>
            <a:pPr fontAlgn="auto">
              <a:spcBef>
                <a:spcPts val="0"/>
              </a:spcBef>
              <a:spcAft>
                <a:spcPts val="0"/>
              </a:spcAft>
              <a:defRPr/>
            </a:pPr>
            <a:fld id="{32023905-DF02-DC49-91E6-DB2A968454F0}" type="slidenum">
              <a:rPr lang="en-US" sz="1000" smtClean="0">
                <a:latin typeface="Arial"/>
                <a:ea typeface="+mn-ea"/>
                <a:cs typeface="+mn-cs"/>
              </a:rPr>
              <a:pPr fontAlgn="auto">
                <a:spcBef>
                  <a:spcPts val="0"/>
                </a:spcBef>
                <a:spcAft>
                  <a:spcPts val="0"/>
                </a:spcAft>
                <a:defRPr/>
              </a:pPr>
              <a:t>‹#›</a:t>
            </a:fld>
            <a:endParaRPr lang="en-US" sz="1000" dirty="0">
              <a:latin typeface="Arial"/>
              <a:ea typeface="+mn-ea"/>
              <a:cs typeface="+mn-cs"/>
            </a:endParaRPr>
          </a:p>
        </p:txBody>
      </p:sp>
      <p:sp>
        <p:nvSpPr>
          <p:cNvPr id="7" name="Title 1"/>
          <p:cNvSpPr>
            <a:spLocks noGrp="1"/>
          </p:cNvSpPr>
          <p:nvPr>
            <p:ph type="title"/>
          </p:nvPr>
        </p:nvSpPr>
        <p:spPr>
          <a:xfrm>
            <a:off x="1265035" y="479389"/>
            <a:ext cx="10277149" cy="650699"/>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4" name="Content Placeholder 13"/>
          <p:cNvSpPr>
            <a:spLocks noGrp="1"/>
          </p:cNvSpPr>
          <p:nvPr>
            <p:ph sz="quarter" idx="10"/>
          </p:nvPr>
        </p:nvSpPr>
        <p:spPr>
          <a:xfrm>
            <a:off x="1265771" y="1211580"/>
            <a:ext cx="5050367" cy="5012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p:cNvSpPr>
            <a:spLocks noGrp="1"/>
          </p:cNvSpPr>
          <p:nvPr>
            <p:ph sz="quarter" idx="11"/>
          </p:nvPr>
        </p:nvSpPr>
        <p:spPr>
          <a:xfrm>
            <a:off x="6502400" y="1211580"/>
            <a:ext cx="5039784" cy="5012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57396459"/>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Horizontal">
    <p:spTree>
      <p:nvGrpSpPr>
        <p:cNvPr id="1" name=""/>
        <p:cNvGrpSpPr/>
        <p:nvPr/>
      </p:nvGrpSpPr>
      <p:grpSpPr>
        <a:xfrm>
          <a:off x="0" y="0"/>
          <a:ext cx="0" cy="0"/>
          <a:chOff x="0" y="0"/>
          <a:chExt cx="0" cy="0"/>
        </a:xfrm>
      </p:grpSpPr>
      <p:sp>
        <p:nvSpPr>
          <p:cNvPr id="7" name="Title 1"/>
          <p:cNvSpPr>
            <a:spLocks noGrp="1"/>
          </p:cNvSpPr>
          <p:nvPr>
            <p:ph type="title"/>
          </p:nvPr>
        </p:nvSpPr>
        <p:spPr>
          <a:xfrm>
            <a:off x="1265035" y="479389"/>
            <a:ext cx="10277149" cy="650699"/>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2" name="Content Placeholder 11"/>
          <p:cNvSpPr>
            <a:spLocks noGrp="1"/>
          </p:cNvSpPr>
          <p:nvPr>
            <p:ph sz="quarter" idx="10"/>
          </p:nvPr>
        </p:nvSpPr>
        <p:spPr>
          <a:xfrm>
            <a:off x="1265036" y="1211582"/>
            <a:ext cx="10277149" cy="24221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1"/>
          </p:nvPr>
        </p:nvSpPr>
        <p:spPr>
          <a:xfrm>
            <a:off x="1265772" y="3788419"/>
            <a:ext cx="10276417" cy="24221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55308641"/>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7" name="Title 1"/>
          <p:cNvSpPr>
            <a:spLocks noGrp="1"/>
          </p:cNvSpPr>
          <p:nvPr>
            <p:ph type="title"/>
          </p:nvPr>
        </p:nvSpPr>
        <p:spPr>
          <a:xfrm>
            <a:off x="1265035" y="479389"/>
            <a:ext cx="10277149" cy="650699"/>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1265771" y="1211580"/>
            <a:ext cx="5050367" cy="5012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11"/>
          </p:nvPr>
        </p:nvSpPr>
        <p:spPr>
          <a:xfrm>
            <a:off x="6502400" y="1211582"/>
            <a:ext cx="5039784" cy="24307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2"/>
          </p:nvPr>
        </p:nvSpPr>
        <p:spPr>
          <a:xfrm>
            <a:off x="6502400" y="3783330"/>
            <a:ext cx="5039784" cy="24403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7084916"/>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7" name="Title 1"/>
          <p:cNvSpPr>
            <a:spLocks noGrp="1"/>
          </p:cNvSpPr>
          <p:nvPr>
            <p:ph type="title"/>
          </p:nvPr>
        </p:nvSpPr>
        <p:spPr>
          <a:xfrm>
            <a:off x="1265035" y="479389"/>
            <a:ext cx="10277149" cy="650699"/>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4" name="Content Placeholder 3"/>
          <p:cNvSpPr>
            <a:spLocks noGrp="1"/>
          </p:cNvSpPr>
          <p:nvPr>
            <p:ph sz="quarter" idx="10"/>
          </p:nvPr>
        </p:nvSpPr>
        <p:spPr>
          <a:xfrm>
            <a:off x="1265771" y="1211582"/>
            <a:ext cx="5050367" cy="24307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1"/>
          </p:nvPr>
        </p:nvSpPr>
        <p:spPr>
          <a:xfrm>
            <a:off x="1274238" y="3787484"/>
            <a:ext cx="5041900" cy="2436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12"/>
          </p:nvPr>
        </p:nvSpPr>
        <p:spPr>
          <a:xfrm>
            <a:off x="6502400" y="1211582"/>
            <a:ext cx="5039784" cy="24307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4"/>
          <p:cNvSpPr>
            <a:spLocks noGrp="1"/>
          </p:cNvSpPr>
          <p:nvPr>
            <p:ph sz="quarter" idx="13"/>
          </p:nvPr>
        </p:nvSpPr>
        <p:spPr>
          <a:xfrm>
            <a:off x="6502400" y="3787484"/>
            <a:ext cx="5039784" cy="2436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2317258"/>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5" name="Picture 9" descr="SUSig_White.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813800" y="6415089"/>
            <a:ext cx="2728384" cy="250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6" name="Rectangle 5"/>
          <p:cNvSpPr/>
          <p:nvPr/>
        </p:nvSpPr>
        <p:spPr>
          <a:xfrm>
            <a:off x="1" y="6410325"/>
            <a:ext cx="12206817" cy="457200"/>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latin typeface="Arial"/>
            </a:endParaRPr>
          </a:p>
        </p:txBody>
      </p:sp>
      <p:pic>
        <p:nvPicPr>
          <p:cNvPr id="7" name="Picture 11" title="Stanford University"/>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66767" y="6510339"/>
            <a:ext cx="2423584" cy="223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09600" y="2403851"/>
            <a:ext cx="10972800" cy="824631"/>
          </a:xfrm>
          <a:prstGeom prst="rect">
            <a:avLst/>
          </a:prstGeom>
        </p:spPr>
        <p:txBody>
          <a:bodyPr>
            <a:noAutofit/>
          </a:bodyPr>
          <a:lstStyle>
            <a:lvl1pPr algn="ctr">
              <a:defRPr sz="3600">
                <a:solidFill>
                  <a:schemeClr val="tx1"/>
                </a:solidFill>
              </a:defRPr>
            </a:lvl1pPr>
          </a:lstStyle>
          <a:p>
            <a:r>
              <a:rPr lang="en-US"/>
              <a:t>Click to edit Master title style</a:t>
            </a:r>
            <a:endParaRPr lang="en-US" dirty="0"/>
          </a:p>
        </p:txBody>
      </p:sp>
      <p:sp>
        <p:nvSpPr>
          <p:cNvPr id="12" name="Text Placeholder 33"/>
          <p:cNvSpPr>
            <a:spLocks noGrp="1"/>
          </p:cNvSpPr>
          <p:nvPr>
            <p:ph type="body" sz="quarter" idx="18"/>
          </p:nvPr>
        </p:nvSpPr>
        <p:spPr>
          <a:xfrm>
            <a:off x="2137834" y="4798696"/>
            <a:ext cx="8079317" cy="274320"/>
          </a:xfrm>
          <a:prstGeom prst="rect">
            <a:avLst/>
          </a:prstGeom>
        </p:spPr>
        <p:txBody>
          <a:bodyPr wrap="none" anchor="ctr" anchorCtr="1">
            <a:noAutofit/>
          </a:bodyPr>
          <a:lstStyle>
            <a:lvl1pPr algn="ctr">
              <a:buNone/>
              <a:defRPr sz="1800" cap="none" spc="0" baseline="0">
                <a:solidFill>
                  <a:schemeClr val="tx1">
                    <a:lumMod val="65000"/>
                    <a:lumOff val="35000"/>
                  </a:schemeClr>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3" name="Subtitle 2"/>
          <p:cNvSpPr>
            <a:spLocks noGrp="1"/>
          </p:cNvSpPr>
          <p:nvPr>
            <p:ph type="subTitle" idx="1"/>
          </p:nvPr>
        </p:nvSpPr>
        <p:spPr>
          <a:xfrm>
            <a:off x="609600" y="3228482"/>
            <a:ext cx="10972800" cy="615863"/>
          </a:xfrm>
          <a:prstGeom prst="rect">
            <a:avLst/>
          </a:prstGeom>
        </p:spPr>
        <p:txBody>
          <a:bodyPr>
            <a:noAutofit/>
          </a:bodyPr>
          <a:lstStyle>
            <a:lvl1pPr marL="0" indent="0" algn="ctr">
              <a:buNone/>
              <a:defRPr sz="2000" cap="small" spc="300">
                <a:solidFill>
                  <a:srgbClr val="A4001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344958798"/>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5" name="Rectangle 4"/>
          <p:cNvSpPr/>
          <p:nvPr/>
        </p:nvSpPr>
        <p:spPr>
          <a:xfrm>
            <a:off x="1" y="6410325"/>
            <a:ext cx="12206817" cy="457200"/>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latin typeface="Arial"/>
            </a:endParaRPr>
          </a:p>
        </p:txBody>
      </p:sp>
      <p:pic>
        <p:nvPicPr>
          <p:cNvPr id="7" name="Picture 10" title="Stanford University"/>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66767" y="6510339"/>
            <a:ext cx="2423584" cy="223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Title 1"/>
          <p:cNvSpPr>
            <a:spLocks noGrp="1"/>
          </p:cNvSpPr>
          <p:nvPr>
            <p:ph type="title"/>
          </p:nvPr>
        </p:nvSpPr>
        <p:spPr>
          <a:xfrm>
            <a:off x="2137838" y="2051687"/>
            <a:ext cx="3939116" cy="1234440"/>
          </a:xfrm>
          <a:prstGeom prst="rect">
            <a:avLst/>
          </a:prstGeom>
        </p:spPr>
        <p:txBody>
          <a:bodyPr/>
          <a:lstStyle>
            <a:lvl1pPr algn="r">
              <a:defRPr sz="2000" b="1">
                <a:solidFill>
                  <a:schemeClr val="tx1"/>
                </a:solidFill>
              </a:defRPr>
            </a:lvl1pPr>
          </a:lstStyle>
          <a:p>
            <a:r>
              <a:rPr lang="en-US"/>
              <a:t>Click to edit Master title style</a:t>
            </a:r>
            <a:endParaRPr lang="en-US" dirty="0"/>
          </a:p>
        </p:txBody>
      </p:sp>
      <p:sp>
        <p:nvSpPr>
          <p:cNvPr id="13" name="Text Placeholder 3"/>
          <p:cNvSpPr>
            <a:spLocks noGrp="1"/>
          </p:cNvSpPr>
          <p:nvPr>
            <p:ph type="body" sz="half" idx="2"/>
          </p:nvPr>
        </p:nvSpPr>
        <p:spPr>
          <a:xfrm>
            <a:off x="2137838" y="3429000"/>
            <a:ext cx="3939116" cy="1243967"/>
          </a:xfrm>
          <a:prstGeom prst="rect">
            <a:avLst/>
          </a:prstGeom>
        </p:spPr>
        <p:txBody>
          <a:bodyPr/>
          <a:lstStyle>
            <a:lvl1pPr marL="0" indent="0" algn="r">
              <a:buNone/>
              <a:defRPr sz="1200" cap="all" spc="300">
                <a:solidFill>
                  <a:srgbClr val="A4001D"/>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Picture Placeholder 16"/>
          <p:cNvSpPr>
            <a:spLocks noGrp="1"/>
          </p:cNvSpPr>
          <p:nvPr>
            <p:ph type="pic" sz="quarter" idx="13"/>
          </p:nvPr>
        </p:nvSpPr>
        <p:spPr>
          <a:xfrm>
            <a:off x="6220883" y="2046816"/>
            <a:ext cx="2601384" cy="2601384"/>
          </a:xfrm>
          <a:prstGeom prst="rect">
            <a:avLst/>
          </a:prstGeom>
          <a:blipFill rotWithShape="1">
            <a:blip r:embed="rId3"/>
            <a:stretch>
              <a:fillRect/>
            </a:stretch>
          </a:blipFill>
          <a:effectLst>
            <a:outerShdw blurRad="50800" dist="25400" dir="2700000" algn="tl" rotWithShape="0">
              <a:prstClr val="black">
                <a:alpha val="36000"/>
              </a:prstClr>
            </a:outerShdw>
          </a:effectLst>
        </p:spPr>
        <p:style>
          <a:lnRef idx="3">
            <a:schemeClr val="lt1"/>
          </a:lnRef>
          <a:fillRef idx="1">
            <a:schemeClr val="accent5"/>
          </a:fillRef>
          <a:effectRef idx="1">
            <a:schemeClr val="accent5"/>
          </a:effectRef>
          <a:fontRef idx="none"/>
        </p:style>
        <p:txBody>
          <a:bodyPr/>
          <a:lstStyle>
            <a:lvl1pPr>
              <a:defRPr lang="en-US" sz="1200" dirty="0"/>
            </a:lvl1pPr>
          </a:lstStyle>
          <a:p>
            <a:pPr lvl="0"/>
            <a:r>
              <a:rPr lang="en-US" noProof="0"/>
              <a:t>Drag picture to placeholder or click icon to add</a:t>
            </a:r>
            <a:endParaRPr lang="en-US" noProof="0" dirty="0"/>
          </a:p>
        </p:txBody>
      </p:sp>
    </p:spTree>
    <p:extLst>
      <p:ext uri="{BB962C8B-B14F-4D97-AF65-F5344CB8AC3E}">
        <p14:creationId xmlns:p14="http://schemas.microsoft.com/office/powerpoint/2010/main" val="2909673900"/>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2"/>
          <p:cNvSpPr>
            <a:spLocks noGrp="1"/>
          </p:cNvSpPr>
          <p:nvPr>
            <p:ph type="title"/>
          </p:nvPr>
        </p:nvSpPr>
        <p:spPr bwMode="auto">
          <a:xfrm>
            <a:off x="1265767" y="479426"/>
            <a:ext cx="10276417" cy="65087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bodyPr>
          <a:lstStyle/>
          <a:p>
            <a:pPr lvl="0"/>
            <a:r>
              <a:rPr lang="en-US"/>
              <a:t>Click to edit Master title style</a:t>
            </a:r>
          </a:p>
        </p:txBody>
      </p:sp>
      <p:sp>
        <p:nvSpPr>
          <p:cNvPr id="4" name="Text Placeholder 3"/>
          <p:cNvSpPr>
            <a:spLocks noGrp="1"/>
          </p:cNvSpPr>
          <p:nvPr>
            <p:ph type="body" idx="1"/>
          </p:nvPr>
        </p:nvSpPr>
        <p:spPr>
          <a:xfrm>
            <a:off x="1265767" y="1204914"/>
            <a:ext cx="10276417" cy="5018087"/>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4"/>
          <p:cNvSpPr>
            <a:spLocks noGrp="1"/>
          </p:cNvSpPr>
          <p:nvPr>
            <p:ph type="sldNum" sz="quarter" idx="4"/>
          </p:nvPr>
        </p:nvSpPr>
        <p:spPr>
          <a:xfrm>
            <a:off x="146051" y="6415089"/>
            <a:ext cx="1128183" cy="363537"/>
          </a:xfrm>
          <a:prstGeom prst="rect">
            <a:avLst/>
          </a:prstGeom>
        </p:spPr>
        <p:txBody>
          <a:bodyPr vert="horz" lIns="91440" tIns="45720" rIns="91440" bIns="45720" rtlCol="0" anchor="ctr"/>
          <a:lstStyle>
            <a:lvl1pPr algn="l" fontAlgn="auto">
              <a:spcBef>
                <a:spcPts val="0"/>
              </a:spcBef>
              <a:spcAft>
                <a:spcPts val="0"/>
              </a:spcAft>
              <a:defRPr sz="1000">
                <a:solidFill>
                  <a:schemeClr val="tx1">
                    <a:tint val="75000"/>
                  </a:schemeClr>
                </a:solidFill>
                <a:latin typeface="Arial"/>
                <a:ea typeface="+mn-ea"/>
                <a:cs typeface="+mn-cs"/>
              </a:defRPr>
            </a:lvl1pPr>
          </a:lstStyle>
          <a:p>
            <a:fld id="{AE0CF68E-C737-0248-9ABF-A0389C52F75D}" type="slidenum">
              <a:rPr lang="en-US" smtClean="0"/>
              <a:t>‹#›</a:t>
            </a:fld>
            <a:endParaRPr lang="en-US"/>
          </a:p>
        </p:txBody>
      </p:sp>
      <p:sp>
        <p:nvSpPr>
          <p:cNvPr id="10" name="Rectangle 9"/>
          <p:cNvSpPr/>
          <p:nvPr/>
        </p:nvSpPr>
        <p:spPr>
          <a:xfrm>
            <a:off x="0" y="1"/>
            <a:ext cx="609600" cy="6867525"/>
          </a:xfrm>
          <a:prstGeom prst="rect">
            <a:avLst/>
          </a:prstGeom>
          <a:solidFill>
            <a:srgbClr val="8C1515"/>
          </a:solidFill>
          <a:ln>
            <a:solidFill>
              <a:srgbClr val="8C151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latin typeface="Arial"/>
            </a:endParaRP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Lst>
  <p:transition spd="slow">
    <p:fade/>
  </p:transition>
  <p:hf sldNum="0" hdr="0" dt="0"/>
  <p:txStyles>
    <p:titleStyle>
      <a:lvl1pPr algn="l" defTabSz="457200" rtl="0" eaLnBrk="1" fontAlgn="base" hangingPunct="1">
        <a:lnSpc>
          <a:spcPct val="85000"/>
        </a:lnSpc>
        <a:spcBef>
          <a:spcPct val="0"/>
        </a:spcBef>
        <a:spcAft>
          <a:spcPct val="0"/>
        </a:spcAft>
        <a:defRPr sz="2400" kern="1200">
          <a:solidFill>
            <a:schemeClr val="bg2"/>
          </a:solidFill>
          <a:latin typeface="Arial"/>
          <a:ea typeface="ＭＳ Ｐゴシック" charset="0"/>
          <a:cs typeface="ＭＳ Ｐゴシック" charset="0"/>
        </a:defRPr>
      </a:lvl1pPr>
      <a:lvl2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2pPr>
      <a:lvl3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3pPr>
      <a:lvl4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4pPr>
      <a:lvl5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5pPr>
      <a:lvl6pPr marL="4572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6pPr>
      <a:lvl7pPr marL="9144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7pPr>
      <a:lvl8pPr marL="13716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8pPr>
      <a:lvl9pPr marL="18288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Clr>
          <a:schemeClr val="bg2"/>
        </a:buClr>
        <a:buFont typeface="Wingdings" charset="0"/>
        <a:defRPr kern="1200" spc="20">
          <a:solidFill>
            <a:schemeClr val="tx1"/>
          </a:solidFill>
          <a:latin typeface="Arial"/>
          <a:ea typeface="ＭＳ Ｐゴシック" charset="0"/>
          <a:cs typeface="ＭＳ Ｐゴシック" charset="0"/>
        </a:defRPr>
      </a:lvl1pPr>
      <a:lvl2pPr marL="288925" indent="-288925" algn="l" defTabSz="457200" rtl="0" eaLnBrk="1" fontAlgn="base" hangingPunct="1">
        <a:spcBef>
          <a:spcPct val="20000"/>
        </a:spcBef>
        <a:spcAft>
          <a:spcPct val="0"/>
        </a:spcAft>
        <a:buClr>
          <a:schemeClr val="bg2"/>
        </a:buClr>
        <a:buFont typeface="Wingdings" charset="0"/>
        <a:buChar char="§"/>
        <a:defRPr kern="1200">
          <a:solidFill>
            <a:srgbClr val="595959"/>
          </a:solidFill>
          <a:latin typeface="Arial"/>
          <a:ea typeface="ＭＳ Ｐゴシック" charset="0"/>
          <a:cs typeface="+mn-cs"/>
        </a:defRPr>
      </a:lvl2pPr>
      <a:lvl3pPr marL="569913" indent="-225425" algn="l" defTabSz="457200" rtl="0" eaLnBrk="1" fontAlgn="base" hangingPunct="1">
        <a:spcBef>
          <a:spcPct val="20000"/>
        </a:spcBef>
        <a:spcAft>
          <a:spcPct val="0"/>
        </a:spcAft>
        <a:buClr>
          <a:schemeClr val="bg2"/>
        </a:buClr>
        <a:buSzPct val="102000"/>
        <a:buFont typeface="Source Sans Pro" charset="0"/>
        <a:buChar char="›"/>
        <a:defRPr kern="1200">
          <a:solidFill>
            <a:srgbClr val="595959"/>
          </a:solidFill>
          <a:latin typeface="Arial"/>
          <a:ea typeface="ＭＳ Ｐゴシック" charset="0"/>
          <a:cs typeface="+mn-cs"/>
        </a:defRPr>
      </a:lvl3pPr>
      <a:lvl4pPr marL="914400" indent="-227013" algn="l" defTabSz="457200" rtl="0" eaLnBrk="1" fontAlgn="base" hangingPunct="1">
        <a:spcBef>
          <a:spcPct val="20000"/>
        </a:spcBef>
        <a:spcAft>
          <a:spcPct val="0"/>
        </a:spcAft>
        <a:buClr>
          <a:schemeClr val="bg2"/>
        </a:buClr>
        <a:buFont typeface="Arial" charset="0"/>
        <a:buChar char="•"/>
        <a:defRPr kern="1200">
          <a:solidFill>
            <a:srgbClr val="595959"/>
          </a:solidFill>
          <a:latin typeface="Arial"/>
          <a:ea typeface="ＭＳ Ｐゴシック" charset="0"/>
          <a:cs typeface="+mn-cs"/>
        </a:defRPr>
      </a:lvl4pPr>
      <a:lvl5pPr marL="1258888" indent="-227013" algn="l" defTabSz="457200" rtl="0" eaLnBrk="1" fontAlgn="base" hangingPunct="1">
        <a:spcBef>
          <a:spcPct val="20000"/>
        </a:spcBef>
        <a:spcAft>
          <a:spcPct val="0"/>
        </a:spcAft>
        <a:buClr>
          <a:schemeClr val="bg2"/>
        </a:buClr>
        <a:buFont typeface="Source Sans Pro" charset="0"/>
        <a:buChar char="–"/>
        <a:defRPr kern="1200">
          <a:solidFill>
            <a:srgbClr val="595959"/>
          </a:solidFill>
          <a:latin typeface="Arial"/>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146" name="Title Placeholder 2"/>
          <p:cNvSpPr>
            <a:spLocks noGrp="1"/>
          </p:cNvSpPr>
          <p:nvPr>
            <p:ph type="title"/>
          </p:nvPr>
        </p:nvSpPr>
        <p:spPr bwMode="auto">
          <a:xfrm>
            <a:off x="1265767" y="479426"/>
            <a:ext cx="10276417" cy="650875"/>
          </a:xfrm>
          <a:prstGeom prst="rect">
            <a:avLst/>
          </a:prstGeom>
          <a:noFill/>
          <a:ln>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0" tIns="45720" rIns="91440" bIns="45720" numCol="1" anchor="b" anchorCtr="0" compatLnSpc="1">
            <a:prstTxWarp prst="textNoShape">
              <a:avLst/>
            </a:prstTxWarp>
          </a:bodyPr>
          <a:lstStyle/>
          <a:p>
            <a:pPr lvl="0"/>
            <a:r>
              <a:rPr lang="en-US"/>
              <a:t>Click to edit Master title style</a:t>
            </a:r>
          </a:p>
        </p:txBody>
      </p:sp>
      <p:sp>
        <p:nvSpPr>
          <p:cNvPr id="4" name="Text Placeholder 3"/>
          <p:cNvSpPr>
            <a:spLocks noGrp="1"/>
          </p:cNvSpPr>
          <p:nvPr>
            <p:ph type="body" idx="1"/>
          </p:nvPr>
        </p:nvSpPr>
        <p:spPr>
          <a:xfrm>
            <a:off x="1265767" y="1204914"/>
            <a:ext cx="10276417" cy="5018087"/>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4"/>
          <p:cNvSpPr>
            <a:spLocks noGrp="1"/>
          </p:cNvSpPr>
          <p:nvPr>
            <p:ph type="sldNum" sz="quarter" idx="4"/>
          </p:nvPr>
        </p:nvSpPr>
        <p:spPr>
          <a:xfrm>
            <a:off x="146051" y="6415089"/>
            <a:ext cx="1128183" cy="363537"/>
          </a:xfrm>
          <a:prstGeom prst="rect">
            <a:avLst/>
          </a:prstGeom>
        </p:spPr>
        <p:txBody>
          <a:bodyPr vert="horz" lIns="91440" tIns="45720" rIns="91440" bIns="45720" rtlCol="0" anchor="ctr"/>
          <a:lstStyle>
            <a:lvl1pPr algn="l" fontAlgn="auto">
              <a:spcBef>
                <a:spcPts val="0"/>
              </a:spcBef>
              <a:spcAft>
                <a:spcPts val="0"/>
              </a:spcAft>
              <a:defRPr sz="1000">
                <a:solidFill>
                  <a:schemeClr val="tx1">
                    <a:tint val="75000"/>
                  </a:schemeClr>
                </a:solidFill>
                <a:latin typeface="Arial"/>
                <a:ea typeface="+mn-ea"/>
                <a:cs typeface="+mn-cs"/>
              </a:defRPr>
            </a:lvl1pPr>
          </a:lstStyle>
          <a:p>
            <a:pPr>
              <a:defRPr/>
            </a:pPr>
            <a:fld id="{9C9BF32B-6CBE-7149-9361-2D43E485B07E}" type="slidenum">
              <a:rPr lang="en-US"/>
              <a:pPr>
                <a:defRPr/>
              </a:pPr>
              <a:t>‹#›</a:t>
            </a:fld>
            <a:endParaRPr lang="en-US" dirty="0"/>
          </a:p>
        </p:txBody>
      </p:sp>
      <p:sp>
        <p:nvSpPr>
          <p:cNvPr id="7" name="Rectangle 6"/>
          <p:cNvSpPr/>
          <p:nvPr/>
        </p:nvSpPr>
        <p:spPr>
          <a:xfrm>
            <a:off x="-14817" y="0"/>
            <a:ext cx="12206817" cy="457200"/>
          </a:xfrm>
          <a:prstGeom prst="rect">
            <a:avLst/>
          </a:prstGeom>
          <a:solidFill>
            <a:schemeClr val="bg2"/>
          </a:solidFill>
          <a:ln>
            <a:solidFill>
              <a:srgbClr val="8C151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solidFill>
                <a:srgbClr val="8C1515"/>
              </a:solidFill>
              <a:latin typeface="Arial"/>
            </a:endParaRPr>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Lst>
  <p:transition spd="slow">
    <p:fade/>
  </p:transition>
  <p:hf sldNum="0" hdr="0" dt="0"/>
  <p:txStyles>
    <p:titleStyle>
      <a:lvl1pPr algn="l" defTabSz="457200" rtl="0" eaLnBrk="1" fontAlgn="base" hangingPunct="1">
        <a:lnSpc>
          <a:spcPct val="85000"/>
        </a:lnSpc>
        <a:spcBef>
          <a:spcPct val="0"/>
        </a:spcBef>
        <a:spcAft>
          <a:spcPct val="0"/>
        </a:spcAft>
        <a:defRPr sz="2400" kern="1200">
          <a:solidFill>
            <a:schemeClr val="bg2"/>
          </a:solidFill>
          <a:latin typeface="Arial"/>
          <a:ea typeface="ＭＳ Ｐゴシック" charset="0"/>
          <a:cs typeface="ＭＳ Ｐゴシック" charset="0"/>
        </a:defRPr>
      </a:lvl1pPr>
      <a:lvl2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2pPr>
      <a:lvl3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3pPr>
      <a:lvl4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4pPr>
      <a:lvl5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5pPr>
      <a:lvl6pPr marL="4572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6pPr>
      <a:lvl7pPr marL="9144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7pPr>
      <a:lvl8pPr marL="13716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8pPr>
      <a:lvl9pPr marL="18288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defRPr kern="1200" cap="small" spc="20">
          <a:solidFill>
            <a:schemeClr val="tx1"/>
          </a:solidFill>
          <a:latin typeface="Arial"/>
          <a:ea typeface="ＭＳ Ｐゴシック" charset="0"/>
          <a:cs typeface="ＭＳ Ｐゴシック" charset="0"/>
        </a:defRPr>
      </a:lvl1pPr>
      <a:lvl2pPr marL="288925" indent="-288925" algn="l" defTabSz="457200" rtl="0" eaLnBrk="1" fontAlgn="base" hangingPunct="1">
        <a:spcBef>
          <a:spcPct val="20000"/>
        </a:spcBef>
        <a:spcAft>
          <a:spcPct val="0"/>
        </a:spcAft>
        <a:buClr>
          <a:schemeClr val="bg2"/>
        </a:buClr>
        <a:buFont typeface="Wingdings" charset="0"/>
        <a:buChar char="§"/>
        <a:defRPr kern="1200">
          <a:solidFill>
            <a:srgbClr val="595959"/>
          </a:solidFill>
          <a:latin typeface="Arial"/>
          <a:ea typeface="ＭＳ Ｐゴシック" charset="0"/>
          <a:cs typeface="+mn-cs"/>
        </a:defRPr>
      </a:lvl2pPr>
      <a:lvl3pPr marL="569913" indent="-225425" algn="l" defTabSz="457200" rtl="0" eaLnBrk="1" fontAlgn="base" hangingPunct="1">
        <a:spcBef>
          <a:spcPct val="20000"/>
        </a:spcBef>
        <a:spcAft>
          <a:spcPct val="0"/>
        </a:spcAft>
        <a:buClr>
          <a:schemeClr val="bg2"/>
        </a:buClr>
        <a:buSzPct val="102000"/>
        <a:buFont typeface="Source Sans Pro" charset="0"/>
        <a:buChar char="›"/>
        <a:defRPr kern="1200">
          <a:solidFill>
            <a:srgbClr val="595959"/>
          </a:solidFill>
          <a:latin typeface="Arial"/>
          <a:ea typeface="ＭＳ Ｐゴシック" charset="0"/>
          <a:cs typeface="+mn-cs"/>
        </a:defRPr>
      </a:lvl3pPr>
      <a:lvl4pPr marL="914400" indent="-227013" algn="l" defTabSz="457200" rtl="0" eaLnBrk="1" fontAlgn="base" hangingPunct="1">
        <a:spcBef>
          <a:spcPct val="20000"/>
        </a:spcBef>
        <a:spcAft>
          <a:spcPct val="0"/>
        </a:spcAft>
        <a:buClr>
          <a:schemeClr val="bg2"/>
        </a:buClr>
        <a:buFont typeface="Arial" charset="0"/>
        <a:buChar char="•"/>
        <a:defRPr kern="1200">
          <a:solidFill>
            <a:srgbClr val="595959"/>
          </a:solidFill>
          <a:latin typeface="Arial"/>
          <a:ea typeface="ＭＳ Ｐゴシック" charset="0"/>
          <a:cs typeface="+mn-cs"/>
        </a:defRPr>
      </a:lvl4pPr>
      <a:lvl5pPr marL="1258888" indent="-227013" algn="l" defTabSz="457200" rtl="0" eaLnBrk="1" fontAlgn="base" hangingPunct="1">
        <a:spcBef>
          <a:spcPct val="20000"/>
        </a:spcBef>
        <a:spcAft>
          <a:spcPct val="0"/>
        </a:spcAft>
        <a:buClr>
          <a:schemeClr val="bg2"/>
        </a:buClr>
        <a:buFont typeface="Source Sans Pro" charset="0"/>
        <a:buChar char="–"/>
        <a:defRPr kern="1200">
          <a:solidFill>
            <a:srgbClr val="595959"/>
          </a:solidFill>
          <a:latin typeface="Arial"/>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6.jpe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621" y="3485301"/>
            <a:ext cx="11850757" cy="1661355"/>
          </a:xfrm>
        </p:spPr>
        <p:txBody>
          <a:bodyPr/>
          <a:lstStyle/>
          <a:p>
            <a:r>
              <a:rPr lang="en-US" dirty="0"/>
              <a:t>Designing supervised learning prediction models for successful clinical implementation</a:t>
            </a:r>
          </a:p>
        </p:txBody>
      </p:sp>
      <p:sp>
        <p:nvSpPr>
          <p:cNvPr id="4" name="Subtitle 3"/>
          <p:cNvSpPr>
            <a:spLocks noGrp="1"/>
          </p:cNvSpPr>
          <p:nvPr>
            <p:ph type="subTitle" idx="1"/>
          </p:nvPr>
        </p:nvSpPr>
        <p:spPr>
          <a:xfrm>
            <a:off x="609600" y="5153792"/>
            <a:ext cx="10972800" cy="615863"/>
          </a:xfrm>
        </p:spPr>
        <p:txBody>
          <a:bodyPr/>
          <a:lstStyle/>
          <a:p>
            <a:r>
              <a:rPr lang="en-US" dirty="0"/>
              <a:t>Alton Russell</a:t>
            </a:r>
          </a:p>
          <a:p>
            <a:r>
              <a:rPr lang="en-US" dirty="0"/>
              <a:t>McGill University</a:t>
            </a:r>
          </a:p>
        </p:txBody>
      </p:sp>
      <p:sp>
        <p:nvSpPr>
          <p:cNvPr id="11" name="Rectangle 10">
            <a:extLst>
              <a:ext uri="{FF2B5EF4-FFF2-40B4-BE49-F238E27FC236}">
                <a16:creationId xmlns:a16="http://schemas.microsoft.com/office/drawing/2014/main" id="{CF8E5753-88F6-46AD-93F8-D8FEF89451E6}"/>
              </a:ext>
            </a:extLst>
          </p:cNvPr>
          <p:cNvSpPr/>
          <p:nvPr/>
        </p:nvSpPr>
        <p:spPr>
          <a:xfrm>
            <a:off x="8905461" y="6450360"/>
            <a:ext cx="2902226" cy="288370"/>
          </a:xfrm>
          <a:prstGeom prst="rect">
            <a:avLst/>
          </a:prstGeom>
          <a:solidFill>
            <a:srgbClr val="8C15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 Placeholder 12">
            <a:extLst>
              <a:ext uri="{FF2B5EF4-FFF2-40B4-BE49-F238E27FC236}">
                <a16:creationId xmlns:a16="http://schemas.microsoft.com/office/drawing/2014/main" id="{7804BA24-30DE-449F-B7DE-7684FF252316}"/>
              </a:ext>
            </a:extLst>
          </p:cNvPr>
          <p:cNvSpPr>
            <a:spLocks noGrp="1"/>
          </p:cNvSpPr>
          <p:nvPr>
            <p:ph type="body" sz="quarter" idx="18"/>
          </p:nvPr>
        </p:nvSpPr>
        <p:spPr>
          <a:xfrm>
            <a:off x="1903658" y="6464410"/>
            <a:ext cx="8079317" cy="274320"/>
          </a:xfrm>
        </p:spPr>
        <p:txBody>
          <a:bodyPr/>
          <a:lstStyle/>
          <a:p>
            <a:pPr algn="l"/>
            <a:r>
              <a:rPr lang="en-US" dirty="0">
                <a:solidFill>
                  <a:schemeClr val="bg1"/>
                </a:solidFill>
              </a:rPr>
              <a:t>2 April 2025</a:t>
            </a:r>
          </a:p>
        </p:txBody>
      </p:sp>
      <p:pic>
        <p:nvPicPr>
          <p:cNvPr id="21" name="Picture 20">
            <a:extLst>
              <a:ext uri="{FF2B5EF4-FFF2-40B4-BE49-F238E27FC236}">
                <a16:creationId xmlns:a16="http://schemas.microsoft.com/office/drawing/2014/main" id="{148462A8-2A14-4F25-B26C-6AD8196B37E9}"/>
              </a:ext>
            </a:extLst>
          </p:cNvPr>
          <p:cNvPicPr>
            <a:picLocks noChangeAspect="1"/>
          </p:cNvPicPr>
          <p:nvPr/>
        </p:nvPicPr>
        <p:blipFill>
          <a:blip r:embed="rId3"/>
          <a:stretch>
            <a:fillRect/>
          </a:stretch>
        </p:blipFill>
        <p:spPr>
          <a:xfrm>
            <a:off x="1081668" y="1333634"/>
            <a:ext cx="10028663" cy="1695925"/>
          </a:xfrm>
          <a:prstGeom prst="rect">
            <a:avLst/>
          </a:prstGeom>
        </p:spPr>
      </p:pic>
    </p:spTree>
    <p:extLst>
      <p:ext uri="{BB962C8B-B14F-4D97-AF65-F5344CB8AC3E}">
        <p14:creationId xmlns:p14="http://schemas.microsoft.com/office/powerpoint/2010/main" val="2822993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4AC5DFF-6903-418A-B9CA-33088FCAAF7A}"/>
              </a:ext>
            </a:extLst>
          </p:cNvPr>
          <p:cNvGraphicFramePr>
            <a:graphicFrameLocks noGrp="1"/>
          </p:cNvGraphicFramePr>
          <p:nvPr>
            <p:extLst>
              <p:ext uri="{D42A27DB-BD31-4B8C-83A1-F6EECF244321}">
                <p14:modId xmlns:p14="http://schemas.microsoft.com/office/powerpoint/2010/main" val="860618770"/>
              </p:ext>
            </p:extLst>
          </p:nvPr>
        </p:nvGraphicFramePr>
        <p:xfrm>
          <a:off x="3908766" y="3236018"/>
          <a:ext cx="4670792" cy="2084776"/>
        </p:xfrm>
        <a:graphic>
          <a:graphicData uri="http://schemas.openxmlformats.org/drawingml/2006/table">
            <a:tbl>
              <a:tblPr>
                <a:tableStyleId>{5C22544A-7EE6-4342-B048-85BDC9FD1C3A}</a:tableStyleId>
              </a:tblPr>
              <a:tblGrid>
                <a:gridCol w="2335396">
                  <a:extLst>
                    <a:ext uri="{9D8B030D-6E8A-4147-A177-3AD203B41FA5}">
                      <a16:colId xmlns:a16="http://schemas.microsoft.com/office/drawing/2014/main" val="926407733"/>
                    </a:ext>
                  </a:extLst>
                </a:gridCol>
                <a:gridCol w="2335396">
                  <a:extLst>
                    <a:ext uri="{9D8B030D-6E8A-4147-A177-3AD203B41FA5}">
                      <a16:colId xmlns:a16="http://schemas.microsoft.com/office/drawing/2014/main" val="2329294643"/>
                    </a:ext>
                  </a:extLst>
                </a:gridCol>
              </a:tblGrid>
              <a:tr h="1042388">
                <a:tc>
                  <a:txBody>
                    <a:bodyPr/>
                    <a:lstStyle/>
                    <a:p>
                      <a:pPr algn="ctr"/>
                      <a:endParaRPr lang="en-US" sz="2800" dirty="0"/>
                    </a:p>
                  </a:txBody>
                  <a:tcPr anchor="ctr"/>
                </a:tc>
                <a:tc>
                  <a:txBody>
                    <a:bodyPr/>
                    <a:lstStyle/>
                    <a:p>
                      <a:pPr algn="ctr"/>
                      <a:endParaRPr lang="en-US" sz="2800" dirty="0"/>
                    </a:p>
                  </a:txBody>
                  <a:tcPr anchor="ctr"/>
                </a:tc>
                <a:extLst>
                  <a:ext uri="{0D108BD9-81ED-4DB2-BD59-A6C34878D82A}">
                    <a16:rowId xmlns:a16="http://schemas.microsoft.com/office/drawing/2014/main" val="1888836240"/>
                  </a:ext>
                </a:extLst>
              </a:tr>
              <a:tr h="1042388">
                <a:tc>
                  <a:txBody>
                    <a:bodyPr/>
                    <a:lstStyle/>
                    <a:p>
                      <a:pPr algn="ctr"/>
                      <a:endParaRPr lang="en-US" sz="2800" dirty="0"/>
                    </a:p>
                  </a:txBody>
                  <a:tcPr anchor="ctr"/>
                </a:tc>
                <a:tc>
                  <a:txBody>
                    <a:bodyPr/>
                    <a:lstStyle/>
                    <a:p>
                      <a:pPr algn="ctr"/>
                      <a:endParaRPr lang="en-US" sz="2800" dirty="0"/>
                    </a:p>
                  </a:txBody>
                  <a:tcPr anchor="ctr"/>
                </a:tc>
                <a:extLst>
                  <a:ext uri="{0D108BD9-81ED-4DB2-BD59-A6C34878D82A}">
                    <a16:rowId xmlns:a16="http://schemas.microsoft.com/office/drawing/2014/main" val="2286777047"/>
                  </a:ext>
                </a:extLst>
              </a:tr>
            </a:tbl>
          </a:graphicData>
        </a:graphic>
      </p:graphicFrame>
      <p:sp>
        <p:nvSpPr>
          <p:cNvPr id="2" name="Title 1">
            <a:extLst>
              <a:ext uri="{FF2B5EF4-FFF2-40B4-BE49-F238E27FC236}">
                <a16:creationId xmlns:a16="http://schemas.microsoft.com/office/drawing/2014/main" id="{640C5BEF-3B7A-4777-889A-B575FABE77A3}"/>
              </a:ext>
            </a:extLst>
          </p:cNvPr>
          <p:cNvSpPr>
            <a:spLocks noGrp="1"/>
          </p:cNvSpPr>
          <p:nvPr>
            <p:ph type="title"/>
          </p:nvPr>
        </p:nvSpPr>
        <p:spPr/>
        <p:txBody>
          <a:bodyPr/>
          <a:lstStyle/>
          <a:p>
            <a:r>
              <a:rPr lang="en-US" dirty="0"/>
              <a:t>Assessing value of CKD prediction model</a:t>
            </a:r>
          </a:p>
        </p:txBody>
      </p:sp>
      <p:sp>
        <p:nvSpPr>
          <p:cNvPr id="3" name="Content Placeholder 2">
            <a:extLst>
              <a:ext uri="{FF2B5EF4-FFF2-40B4-BE49-F238E27FC236}">
                <a16:creationId xmlns:a16="http://schemas.microsoft.com/office/drawing/2014/main" id="{07A5BD1E-CCC5-4519-A194-AEECCA685762}"/>
              </a:ext>
            </a:extLst>
          </p:cNvPr>
          <p:cNvSpPr>
            <a:spLocks noGrp="1"/>
          </p:cNvSpPr>
          <p:nvPr>
            <p:ph sz="quarter" idx="10"/>
          </p:nvPr>
        </p:nvSpPr>
        <p:spPr>
          <a:xfrm>
            <a:off x="1274238" y="1211580"/>
            <a:ext cx="10267951" cy="2084776"/>
          </a:xfrm>
        </p:spPr>
        <p:txBody>
          <a:bodyPr/>
          <a:lstStyle/>
          <a:p>
            <a:pPr>
              <a:buFont typeface="Arial" panose="020B0604020202020204" pitchFamily="34" charset="0"/>
              <a:buChar char="•"/>
            </a:pPr>
            <a:r>
              <a:rPr lang="en-US" b="1" dirty="0"/>
              <a:t>Actionable intervention</a:t>
            </a:r>
            <a:r>
              <a:rPr lang="en-US" dirty="0"/>
              <a:t> – enroll in AKI survivor’s clinic</a:t>
            </a:r>
          </a:p>
          <a:p>
            <a:pPr>
              <a:buFont typeface="Arial" panose="020B0604020202020204" pitchFamily="34" charset="0"/>
              <a:buChar char="•"/>
            </a:pPr>
            <a:r>
              <a:rPr lang="en-US" b="1" dirty="0"/>
              <a:t>Intervention adds value</a:t>
            </a:r>
            <a:r>
              <a:rPr lang="en-US" dirty="0"/>
              <a:t> – Preliminary evidence of good outcomes from other centers</a:t>
            </a:r>
            <a:endParaRPr lang="en-US" b="1" dirty="0"/>
          </a:p>
          <a:p>
            <a:pPr>
              <a:buFont typeface="Arial" panose="020B0604020202020204" pitchFamily="34" charset="0"/>
              <a:buChar char="•"/>
            </a:pPr>
            <a:r>
              <a:rPr lang="en-US" b="1" dirty="0"/>
              <a:t>Expected value exceeds cost</a:t>
            </a:r>
          </a:p>
        </p:txBody>
      </p:sp>
      <p:sp>
        <p:nvSpPr>
          <p:cNvPr id="5" name="TextBox 4">
            <a:extLst>
              <a:ext uri="{FF2B5EF4-FFF2-40B4-BE49-F238E27FC236}">
                <a16:creationId xmlns:a16="http://schemas.microsoft.com/office/drawing/2014/main" id="{77AD768D-15A7-4033-A42D-85EE5790A3EB}"/>
              </a:ext>
            </a:extLst>
          </p:cNvPr>
          <p:cNvSpPr txBox="1"/>
          <p:nvPr/>
        </p:nvSpPr>
        <p:spPr>
          <a:xfrm>
            <a:off x="2133601" y="3701686"/>
            <a:ext cx="1309512" cy="1200329"/>
          </a:xfrm>
          <a:prstGeom prst="rect">
            <a:avLst/>
          </a:prstGeom>
          <a:noFill/>
        </p:spPr>
        <p:txBody>
          <a:bodyPr wrap="square" rtlCol="0">
            <a:spAutoFit/>
          </a:bodyPr>
          <a:lstStyle/>
          <a:p>
            <a:r>
              <a:rPr lang="en-US" dirty="0"/>
              <a:t>Predicted outcome would happen</a:t>
            </a:r>
          </a:p>
        </p:txBody>
      </p:sp>
      <p:sp>
        <p:nvSpPr>
          <p:cNvPr id="6" name="TextBox 5">
            <a:extLst>
              <a:ext uri="{FF2B5EF4-FFF2-40B4-BE49-F238E27FC236}">
                <a16:creationId xmlns:a16="http://schemas.microsoft.com/office/drawing/2014/main" id="{66AF0A2D-31EE-4896-83AF-151A1F398C86}"/>
              </a:ext>
            </a:extLst>
          </p:cNvPr>
          <p:cNvSpPr txBox="1"/>
          <p:nvPr/>
        </p:nvSpPr>
        <p:spPr>
          <a:xfrm>
            <a:off x="4867853" y="2253854"/>
            <a:ext cx="2752618" cy="646331"/>
          </a:xfrm>
          <a:prstGeom prst="rect">
            <a:avLst/>
          </a:prstGeom>
          <a:noFill/>
        </p:spPr>
        <p:txBody>
          <a:bodyPr wrap="square" rtlCol="0">
            <a:spAutoFit/>
          </a:bodyPr>
          <a:lstStyle/>
          <a:p>
            <a:pPr algn="ctr"/>
            <a:r>
              <a:rPr lang="en-US" dirty="0"/>
              <a:t>Outcome would have happened</a:t>
            </a:r>
          </a:p>
        </p:txBody>
      </p:sp>
      <p:sp>
        <p:nvSpPr>
          <p:cNvPr id="7" name="TextBox 6">
            <a:extLst>
              <a:ext uri="{FF2B5EF4-FFF2-40B4-BE49-F238E27FC236}">
                <a16:creationId xmlns:a16="http://schemas.microsoft.com/office/drawing/2014/main" id="{08A57C64-B5BF-4C68-A69F-C0B5218A39F5}"/>
              </a:ext>
            </a:extLst>
          </p:cNvPr>
          <p:cNvSpPr txBox="1"/>
          <p:nvPr/>
        </p:nvSpPr>
        <p:spPr>
          <a:xfrm>
            <a:off x="3318935" y="3493576"/>
            <a:ext cx="589831" cy="1569660"/>
          </a:xfrm>
          <a:prstGeom prst="rect">
            <a:avLst/>
          </a:prstGeom>
          <a:noFill/>
        </p:spPr>
        <p:txBody>
          <a:bodyPr wrap="square" rtlCol="0">
            <a:spAutoFit/>
          </a:bodyPr>
          <a:lstStyle/>
          <a:p>
            <a:pPr algn="ctr"/>
            <a:r>
              <a:rPr lang="en-US" sz="3200" b="1" dirty="0"/>
              <a:t>+</a:t>
            </a:r>
          </a:p>
          <a:p>
            <a:pPr algn="ctr"/>
            <a:endParaRPr lang="en-US" sz="3200" b="1" dirty="0"/>
          </a:p>
          <a:p>
            <a:pPr algn="ctr"/>
            <a:r>
              <a:rPr lang="en-US" sz="3200" b="1" dirty="0"/>
              <a:t>-</a:t>
            </a:r>
          </a:p>
        </p:txBody>
      </p:sp>
      <p:sp>
        <p:nvSpPr>
          <p:cNvPr id="8" name="TextBox 7">
            <a:extLst>
              <a:ext uri="{FF2B5EF4-FFF2-40B4-BE49-F238E27FC236}">
                <a16:creationId xmlns:a16="http://schemas.microsoft.com/office/drawing/2014/main" id="{92DDAF6D-905E-4ED1-B890-2DBC84F1411E}"/>
              </a:ext>
            </a:extLst>
          </p:cNvPr>
          <p:cNvSpPr txBox="1"/>
          <p:nvPr/>
        </p:nvSpPr>
        <p:spPr>
          <a:xfrm>
            <a:off x="3908766" y="2720143"/>
            <a:ext cx="4670792" cy="584775"/>
          </a:xfrm>
          <a:prstGeom prst="rect">
            <a:avLst/>
          </a:prstGeom>
          <a:noFill/>
        </p:spPr>
        <p:txBody>
          <a:bodyPr wrap="square" rtlCol="0">
            <a:spAutoFit/>
          </a:bodyPr>
          <a:lstStyle/>
          <a:p>
            <a:pPr algn="ctr"/>
            <a:r>
              <a:rPr lang="en-US" sz="3200" b="1" dirty="0"/>
              <a:t>+					-</a:t>
            </a:r>
          </a:p>
        </p:txBody>
      </p:sp>
      <p:sp>
        <p:nvSpPr>
          <p:cNvPr id="13" name="Rectangle 12">
            <a:extLst>
              <a:ext uri="{FF2B5EF4-FFF2-40B4-BE49-F238E27FC236}">
                <a16:creationId xmlns:a16="http://schemas.microsoft.com/office/drawing/2014/main" id="{FE7CE10C-CE3F-4875-BB70-C9E5B0C5DEDF}"/>
              </a:ext>
            </a:extLst>
          </p:cNvPr>
          <p:cNvSpPr/>
          <p:nvPr/>
        </p:nvSpPr>
        <p:spPr>
          <a:xfrm>
            <a:off x="4030659" y="3304917"/>
            <a:ext cx="2103120" cy="914400"/>
          </a:xfrm>
          <a:prstGeom prst="rect">
            <a:avLst/>
          </a:prstGeom>
          <a:solidFill>
            <a:srgbClr val="00B05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B440CE8-EEE9-475B-9AB4-32CAA7C3EC84}"/>
              </a:ext>
            </a:extLst>
          </p:cNvPr>
          <p:cNvSpPr/>
          <p:nvPr/>
        </p:nvSpPr>
        <p:spPr>
          <a:xfrm>
            <a:off x="6363633" y="4338630"/>
            <a:ext cx="2103120" cy="914400"/>
          </a:xfrm>
          <a:prstGeom prst="rect">
            <a:avLst/>
          </a:prstGeom>
          <a:solidFill>
            <a:schemeClr val="bg1">
              <a:lumMod val="6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6E0CE8-E1C9-42A0-88C7-2E55BF62C977}"/>
              </a:ext>
            </a:extLst>
          </p:cNvPr>
          <p:cNvSpPr/>
          <p:nvPr/>
        </p:nvSpPr>
        <p:spPr>
          <a:xfrm>
            <a:off x="6363633" y="3319636"/>
            <a:ext cx="2103120" cy="914400"/>
          </a:xfrm>
          <a:prstGeom prst="rect">
            <a:avLst/>
          </a:prstGeom>
          <a:solidFill>
            <a:srgbClr val="FFFF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4424D8D-12E6-4CF3-A6D7-07BF07ACD951}"/>
              </a:ext>
            </a:extLst>
          </p:cNvPr>
          <p:cNvSpPr/>
          <p:nvPr/>
        </p:nvSpPr>
        <p:spPr>
          <a:xfrm>
            <a:off x="4030659" y="4338630"/>
            <a:ext cx="2103120" cy="914400"/>
          </a:xfrm>
          <a:prstGeom prst="rect">
            <a:avLst/>
          </a:prstGeom>
          <a:solidFill>
            <a:srgbClr val="FF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7CC7516-AE96-4D4F-B0B5-B8D13590B9DD}"/>
              </a:ext>
            </a:extLst>
          </p:cNvPr>
          <p:cNvSpPr txBox="1"/>
          <p:nvPr/>
        </p:nvSpPr>
        <p:spPr>
          <a:xfrm>
            <a:off x="4079503" y="3408174"/>
            <a:ext cx="2011680" cy="707886"/>
          </a:xfrm>
          <a:prstGeom prst="rect">
            <a:avLst/>
          </a:prstGeom>
          <a:noFill/>
        </p:spPr>
        <p:txBody>
          <a:bodyPr wrap="square" rtlCol="0">
            <a:spAutoFit/>
          </a:bodyPr>
          <a:lstStyle/>
          <a:p>
            <a:pPr algn="ctr"/>
            <a:r>
              <a:rPr lang="en-US" sz="2000" dirty="0"/>
              <a:t>CKD managed or prevented</a:t>
            </a:r>
          </a:p>
        </p:txBody>
      </p:sp>
      <p:sp>
        <p:nvSpPr>
          <p:cNvPr id="19" name="TextBox 18">
            <a:extLst>
              <a:ext uri="{FF2B5EF4-FFF2-40B4-BE49-F238E27FC236}">
                <a16:creationId xmlns:a16="http://schemas.microsoft.com/office/drawing/2014/main" id="{4A83A0E3-2BF1-4DF8-BDF4-AFD37D09DA86}"/>
              </a:ext>
            </a:extLst>
          </p:cNvPr>
          <p:cNvSpPr txBox="1"/>
          <p:nvPr/>
        </p:nvSpPr>
        <p:spPr>
          <a:xfrm>
            <a:off x="3986735" y="4427052"/>
            <a:ext cx="2214729" cy="707886"/>
          </a:xfrm>
          <a:prstGeom prst="rect">
            <a:avLst/>
          </a:prstGeom>
          <a:noFill/>
        </p:spPr>
        <p:txBody>
          <a:bodyPr wrap="square" rtlCol="0">
            <a:spAutoFit/>
          </a:bodyPr>
          <a:lstStyle/>
          <a:p>
            <a:pPr algn="ctr"/>
            <a:r>
              <a:rPr lang="en-US" sz="2000" dirty="0"/>
              <a:t>CKD not prevented or detected early</a:t>
            </a:r>
          </a:p>
        </p:txBody>
      </p:sp>
      <p:sp>
        <p:nvSpPr>
          <p:cNvPr id="20" name="TextBox 19">
            <a:extLst>
              <a:ext uri="{FF2B5EF4-FFF2-40B4-BE49-F238E27FC236}">
                <a16:creationId xmlns:a16="http://schemas.microsoft.com/office/drawing/2014/main" id="{4E30DDA8-AC25-4FB2-83B4-37D118104131}"/>
              </a:ext>
            </a:extLst>
          </p:cNvPr>
          <p:cNvSpPr txBox="1"/>
          <p:nvPr/>
        </p:nvSpPr>
        <p:spPr>
          <a:xfrm>
            <a:off x="6398957" y="3408174"/>
            <a:ext cx="2011680" cy="707886"/>
          </a:xfrm>
          <a:prstGeom prst="rect">
            <a:avLst/>
          </a:prstGeom>
          <a:noFill/>
        </p:spPr>
        <p:txBody>
          <a:bodyPr wrap="square" rtlCol="0">
            <a:spAutoFit/>
          </a:bodyPr>
          <a:lstStyle/>
          <a:p>
            <a:pPr algn="ctr"/>
            <a:r>
              <a:rPr lang="en-US" sz="2000" dirty="0"/>
              <a:t>1-3 unnecessary outpatient visits</a:t>
            </a:r>
          </a:p>
        </p:txBody>
      </p:sp>
      <p:sp>
        <p:nvSpPr>
          <p:cNvPr id="21" name="TextBox 20">
            <a:extLst>
              <a:ext uri="{FF2B5EF4-FFF2-40B4-BE49-F238E27FC236}">
                <a16:creationId xmlns:a16="http://schemas.microsoft.com/office/drawing/2014/main" id="{98F24EFA-DA61-4DB2-B981-D090843D0A87}"/>
              </a:ext>
            </a:extLst>
          </p:cNvPr>
          <p:cNvSpPr txBox="1"/>
          <p:nvPr/>
        </p:nvSpPr>
        <p:spPr>
          <a:xfrm>
            <a:off x="6398957" y="4524576"/>
            <a:ext cx="2011680" cy="400110"/>
          </a:xfrm>
          <a:prstGeom prst="rect">
            <a:avLst/>
          </a:prstGeom>
          <a:noFill/>
        </p:spPr>
        <p:txBody>
          <a:bodyPr wrap="square" rtlCol="0">
            <a:spAutoFit/>
          </a:bodyPr>
          <a:lstStyle/>
          <a:p>
            <a:pPr algn="ctr"/>
            <a:r>
              <a:rPr lang="en-US" sz="2000" dirty="0"/>
              <a:t>No issues</a:t>
            </a:r>
          </a:p>
        </p:txBody>
      </p:sp>
      <p:sp>
        <p:nvSpPr>
          <p:cNvPr id="9" name="TextBox 8">
            <a:extLst>
              <a:ext uri="{FF2B5EF4-FFF2-40B4-BE49-F238E27FC236}">
                <a16:creationId xmlns:a16="http://schemas.microsoft.com/office/drawing/2014/main" id="{1325516D-4915-4974-BC01-C8344A4DF46A}"/>
              </a:ext>
            </a:extLst>
          </p:cNvPr>
          <p:cNvSpPr txBox="1"/>
          <p:nvPr/>
        </p:nvSpPr>
        <p:spPr>
          <a:xfrm>
            <a:off x="1274243" y="5500500"/>
            <a:ext cx="10267946" cy="646331"/>
          </a:xfrm>
          <a:prstGeom prst="rect">
            <a:avLst/>
          </a:prstGeom>
          <a:noFill/>
        </p:spPr>
        <p:txBody>
          <a:bodyPr wrap="square" rtlCol="0">
            <a:spAutoFit/>
          </a:bodyPr>
          <a:lstStyle/>
          <a:p>
            <a:pPr marL="285750" indent="-285750">
              <a:buFont typeface="Arial" panose="020B0604020202020204" pitchFamily="34" charset="0"/>
              <a:buChar char="•"/>
            </a:pPr>
            <a:r>
              <a:rPr lang="en-US" dirty="0"/>
              <a:t>Benefit of true positive &gt;&gt;&gt;&gt; harms of false positive or false negative</a:t>
            </a:r>
          </a:p>
          <a:p>
            <a:pPr marL="285750" indent="-285750">
              <a:buFont typeface="Arial" panose="020B0604020202020204" pitchFamily="34" charset="0"/>
              <a:buChar char="•"/>
            </a:pPr>
            <a:r>
              <a:rPr lang="en-US" dirty="0"/>
              <a:t>Suggests even modest predictive ability could add value</a:t>
            </a:r>
          </a:p>
        </p:txBody>
      </p:sp>
    </p:spTree>
    <p:extLst>
      <p:ext uri="{BB962C8B-B14F-4D97-AF65-F5344CB8AC3E}">
        <p14:creationId xmlns:p14="http://schemas.microsoft.com/office/powerpoint/2010/main" val="41729225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8" grpId="0"/>
      <p:bldP spid="13" grpId="0" animBg="1"/>
      <p:bldP spid="14" grpId="0" animBg="1"/>
      <p:bldP spid="15" grpId="0" animBg="1"/>
      <p:bldP spid="16" grpId="0" animBg="1"/>
      <p:bldP spid="17" grpId="0"/>
      <p:bldP spid="19" grpId="0"/>
      <p:bldP spid="20" grpId="0"/>
      <p:bldP spid="21"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528FF6-D50B-46A2-8F4E-8977E44F8F7C}"/>
              </a:ext>
            </a:extLst>
          </p:cNvPr>
          <p:cNvSpPr>
            <a:spLocks noGrp="1"/>
          </p:cNvSpPr>
          <p:nvPr>
            <p:ph sz="quarter" idx="10"/>
          </p:nvPr>
        </p:nvSpPr>
        <p:spPr/>
        <p:txBody>
          <a:bodyPr anchor="ctr">
            <a:normAutofit/>
          </a:bodyPr>
          <a:lstStyle/>
          <a:p>
            <a:pPr algn="ctr"/>
            <a:r>
              <a:rPr lang="en-US" sz="3600" dirty="0"/>
              <a:t>Engagement with clinicians and domain experts is key to assessing potential value!</a:t>
            </a:r>
          </a:p>
        </p:txBody>
      </p:sp>
    </p:spTree>
    <p:extLst>
      <p:ext uri="{BB962C8B-B14F-4D97-AF65-F5344CB8AC3E}">
        <p14:creationId xmlns:p14="http://schemas.microsoft.com/office/powerpoint/2010/main" val="36998842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1C807A6-0769-4094-9AD9-31753537ACA8}"/>
              </a:ext>
            </a:extLst>
          </p:cNvPr>
          <p:cNvSpPr/>
          <p:nvPr/>
        </p:nvSpPr>
        <p:spPr>
          <a:xfrm>
            <a:off x="1185333" y="3243756"/>
            <a:ext cx="4389120" cy="731520"/>
          </a:xfrm>
          <a:prstGeom prst="rect">
            <a:avLst/>
          </a:prstGeom>
          <a:solidFill>
            <a:schemeClr val="bg2">
              <a:lumMod val="40000"/>
              <a:lumOff val="6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779C50-ECB9-4FD4-B446-D2144E6B3874}"/>
              </a:ext>
            </a:extLst>
          </p:cNvPr>
          <p:cNvSpPr>
            <a:spLocks noGrp="1"/>
          </p:cNvSpPr>
          <p:nvPr>
            <p:ph sz="quarter" idx="10"/>
          </p:nvPr>
        </p:nvSpPr>
        <p:spPr/>
        <p:txBody>
          <a:bodyPr/>
          <a:lstStyle/>
          <a:p>
            <a:pPr marL="0" indent="0"/>
            <a:r>
              <a:rPr lang="en-US" b="1" dirty="0">
                <a:solidFill>
                  <a:sysClr val="windowText" lastClr="000000"/>
                </a:solidFill>
              </a:rPr>
              <a:t>Background</a:t>
            </a:r>
          </a:p>
          <a:p>
            <a:pPr>
              <a:buFont typeface="Arial" panose="020B0604020202020204" pitchFamily="34" charset="0"/>
              <a:buChar char="•"/>
            </a:pPr>
            <a:endParaRPr lang="en-US" dirty="0">
              <a:solidFill>
                <a:sysClr val="windowText" lastClr="000000"/>
              </a:solidFill>
            </a:endParaRPr>
          </a:p>
          <a:p>
            <a:pPr marL="0" indent="0"/>
            <a:r>
              <a:rPr lang="en-US" b="1" dirty="0">
                <a:solidFill>
                  <a:sysClr val="windowText" lastClr="000000"/>
                </a:solidFill>
              </a:rPr>
              <a:t>Keys to successful implementation:				Case studies:</a:t>
            </a:r>
          </a:p>
          <a:p>
            <a:pPr>
              <a:buFont typeface="Arial" panose="020B0604020202020204" pitchFamily="34" charset="0"/>
              <a:buChar char="•"/>
            </a:pPr>
            <a:endParaRPr lang="en-US" b="1" dirty="0">
              <a:solidFill>
                <a:sysClr val="windowText" lastClr="000000"/>
              </a:solidFill>
            </a:endParaRPr>
          </a:p>
          <a:p>
            <a:pPr marL="344488" lvl="2" indent="0">
              <a:buNone/>
            </a:pPr>
            <a:r>
              <a:rPr lang="en-US" dirty="0">
                <a:solidFill>
                  <a:sysClr val="windowText" lastClr="000000"/>
                </a:solidFill>
              </a:rPr>
              <a:t>			Assess potential value</a:t>
            </a:r>
          </a:p>
          <a:p>
            <a:pPr marL="344488" lvl="2" indent="0">
              <a:buNone/>
            </a:pPr>
            <a:endParaRPr lang="en-US" sz="2800" dirty="0">
              <a:solidFill>
                <a:sysClr val="windowText" lastClr="000000"/>
              </a:solidFill>
            </a:endParaRPr>
          </a:p>
          <a:p>
            <a:pPr marL="344488" lvl="2" indent="0">
              <a:buNone/>
            </a:pPr>
            <a:r>
              <a:rPr lang="en-US" dirty="0">
                <a:solidFill>
                  <a:sysClr val="windowText" lastClr="000000"/>
                </a:solidFill>
              </a:rPr>
              <a:t>			 Design for the workflow</a:t>
            </a:r>
          </a:p>
          <a:p>
            <a:pPr marL="344488" lvl="2" indent="0">
              <a:buNone/>
            </a:pPr>
            <a:endParaRPr lang="en-US" sz="2800" dirty="0">
              <a:solidFill>
                <a:sysClr val="windowText" lastClr="000000"/>
              </a:solidFill>
            </a:endParaRPr>
          </a:p>
          <a:p>
            <a:pPr marL="344488" lvl="2" indent="0">
              <a:buNone/>
            </a:pPr>
            <a:r>
              <a:rPr lang="en-US" dirty="0">
                <a:solidFill>
                  <a:sysClr val="windowText" lastClr="000000"/>
                </a:solidFill>
              </a:rPr>
              <a:t>			Maximize utility, not accuracy</a:t>
            </a:r>
          </a:p>
          <a:p>
            <a:pPr>
              <a:buFont typeface="Arial" panose="020B0604020202020204" pitchFamily="34" charset="0"/>
              <a:buChar char="•"/>
            </a:pPr>
            <a:endParaRPr lang="en-US" dirty="0">
              <a:solidFill>
                <a:sysClr val="windowText" lastClr="000000"/>
              </a:solidFill>
            </a:endParaRPr>
          </a:p>
          <a:p>
            <a:pPr>
              <a:buFont typeface="Arial" panose="020B0604020202020204" pitchFamily="34" charset="0"/>
              <a:buChar char="•"/>
            </a:pPr>
            <a:endParaRPr lang="en-US" dirty="0">
              <a:solidFill>
                <a:sysClr val="windowText" lastClr="000000"/>
              </a:solidFill>
            </a:endParaRPr>
          </a:p>
          <a:p>
            <a:pPr marL="0" indent="0"/>
            <a:r>
              <a:rPr lang="en-US" b="1" dirty="0">
                <a:solidFill>
                  <a:sysClr val="windowText" lastClr="000000"/>
                </a:solidFill>
              </a:rPr>
              <a:t>Case study updates &amp; takeaways</a:t>
            </a:r>
          </a:p>
          <a:p>
            <a:pPr marL="0" indent="0"/>
            <a:endParaRPr lang="en-US" b="1" dirty="0">
              <a:solidFill>
                <a:sysClr val="windowText" lastClr="000000"/>
              </a:solidFill>
            </a:endParaRPr>
          </a:p>
        </p:txBody>
      </p:sp>
      <p:sp>
        <p:nvSpPr>
          <p:cNvPr id="2" name="Title 1">
            <a:extLst>
              <a:ext uri="{FF2B5EF4-FFF2-40B4-BE49-F238E27FC236}">
                <a16:creationId xmlns:a16="http://schemas.microsoft.com/office/drawing/2014/main" id="{72FF84F6-BC7B-4439-8AE0-AA37140FE7BF}"/>
              </a:ext>
            </a:extLst>
          </p:cNvPr>
          <p:cNvSpPr>
            <a:spLocks noGrp="1"/>
          </p:cNvSpPr>
          <p:nvPr>
            <p:ph type="title"/>
          </p:nvPr>
        </p:nvSpPr>
        <p:spPr/>
        <p:txBody>
          <a:bodyPr/>
          <a:lstStyle/>
          <a:p>
            <a:r>
              <a:rPr lang="en-US" dirty="0"/>
              <a:t>Outline</a:t>
            </a:r>
          </a:p>
        </p:txBody>
      </p:sp>
      <p:pic>
        <p:nvPicPr>
          <p:cNvPr id="1026" name="Picture 2" descr="Image result for blood bag clipart">
            <a:extLst>
              <a:ext uri="{FF2B5EF4-FFF2-40B4-BE49-F238E27FC236}">
                <a16:creationId xmlns:a16="http://schemas.microsoft.com/office/drawing/2014/main" id="{5D926E6D-51DD-4E7B-B336-37723C68B6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269" t="14102" r="27154" b="14020"/>
          <a:stretch/>
        </p:blipFill>
        <p:spPr bwMode="auto">
          <a:xfrm>
            <a:off x="7162139" y="2410676"/>
            <a:ext cx="605387" cy="9342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Kidney Clip Art">
            <a:extLst>
              <a:ext uri="{FF2B5EF4-FFF2-40B4-BE49-F238E27FC236}">
                <a16:creationId xmlns:a16="http://schemas.microsoft.com/office/drawing/2014/main" id="{97B9DF12-EEAF-4F20-9F42-4A580F7DF0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2783" y="3799988"/>
            <a:ext cx="544097" cy="6263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9001A65-496A-4D18-9B56-EFEB14E3831C}"/>
              </a:ext>
            </a:extLst>
          </p:cNvPr>
          <p:cNvSpPr txBox="1"/>
          <p:nvPr/>
        </p:nvSpPr>
        <p:spPr>
          <a:xfrm>
            <a:off x="7794931" y="2496385"/>
            <a:ext cx="4389120" cy="923330"/>
          </a:xfrm>
          <a:prstGeom prst="rect">
            <a:avLst/>
          </a:prstGeom>
          <a:noFill/>
        </p:spPr>
        <p:txBody>
          <a:bodyPr wrap="square" rtlCol="0">
            <a:spAutoFit/>
          </a:bodyPr>
          <a:lstStyle/>
          <a:p>
            <a:r>
              <a:rPr lang="en-US" dirty="0">
                <a:solidFill>
                  <a:sysClr val="windowText" lastClr="000000"/>
                </a:solidFill>
                <a:latin typeface="Arial"/>
                <a:ea typeface="ＭＳ Ｐゴシック" charset="0"/>
              </a:rPr>
              <a:t>Managing blood donors’ risk of iron-related adverse outcomes through personalized inter-donation intervals</a:t>
            </a:r>
          </a:p>
        </p:txBody>
      </p:sp>
      <p:sp>
        <p:nvSpPr>
          <p:cNvPr id="11" name="TextBox 10">
            <a:extLst>
              <a:ext uri="{FF2B5EF4-FFF2-40B4-BE49-F238E27FC236}">
                <a16:creationId xmlns:a16="http://schemas.microsoft.com/office/drawing/2014/main" id="{C6350A8F-89B1-45BD-BA2E-C726496AC960}"/>
              </a:ext>
            </a:extLst>
          </p:cNvPr>
          <p:cNvSpPr txBox="1"/>
          <p:nvPr/>
        </p:nvSpPr>
        <p:spPr>
          <a:xfrm>
            <a:off x="7794931" y="3651495"/>
            <a:ext cx="4389120" cy="923330"/>
          </a:xfrm>
          <a:prstGeom prst="rect">
            <a:avLst/>
          </a:prstGeom>
          <a:noFill/>
        </p:spPr>
        <p:txBody>
          <a:bodyPr wrap="square" rtlCol="0">
            <a:spAutoFit/>
          </a:bodyPr>
          <a:lstStyle/>
          <a:p>
            <a:r>
              <a:rPr lang="en-US" dirty="0">
                <a:solidFill>
                  <a:sysClr val="windowText" lastClr="000000"/>
                </a:solidFill>
                <a:latin typeface="Arial"/>
                <a:ea typeface="ＭＳ Ｐゴシック" charset="0"/>
              </a:rPr>
              <a:t>Identifying pediatric patients at risk of post-hospitalization chronic kidney disease for follow-up care</a:t>
            </a:r>
          </a:p>
        </p:txBody>
      </p:sp>
      <p:pic>
        <p:nvPicPr>
          <p:cNvPr id="1036" name="Picture 12" descr="Image result for clipart line graph">
            <a:extLst>
              <a:ext uri="{FF2B5EF4-FFF2-40B4-BE49-F238E27FC236}">
                <a16:creationId xmlns:a16="http://schemas.microsoft.com/office/drawing/2014/main" id="{087EBB99-0993-4E81-8CCC-237B8535A1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4349" y="4199138"/>
            <a:ext cx="604092" cy="60409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hospital process clipart">
            <a:extLst>
              <a:ext uri="{FF2B5EF4-FFF2-40B4-BE49-F238E27FC236}">
                <a16:creationId xmlns:a16="http://schemas.microsoft.com/office/drawing/2014/main" id="{37C68016-0C07-47DC-9B6F-C6C2B03A87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6996" y="3235929"/>
            <a:ext cx="918798" cy="82114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CF276C9-9A6C-4188-A23A-6FFDED401D43}"/>
              </a:ext>
            </a:extLst>
          </p:cNvPr>
          <p:cNvPicPr>
            <a:picLocks noChangeAspect="1"/>
          </p:cNvPicPr>
          <p:nvPr/>
        </p:nvPicPr>
        <p:blipFill>
          <a:blip r:embed="rId7"/>
          <a:stretch>
            <a:fillRect/>
          </a:stretch>
        </p:blipFill>
        <p:spPr>
          <a:xfrm>
            <a:off x="1398911" y="2410676"/>
            <a:ext cx="1054968" cy="683380"/>
          </a:xfrm>
          <a:prstGeom prst="rect">
            <a:avLst/>
          </a:prstGeom>
        </p:spPr>
      </p:pic>
    </p:spTree>
    <p:extLst>
      <p:ext uri="{BB962C8B-B14F-4D97-AF65-F5344CB8AC3E}">
        <p14:creationId xmlns:p14="http://schemas.microsoft.com/office/powerpoint/2010/main" val="3114102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27E06-83F6-40C2-B7DD-A2CAEAC8B3DD}"/>
              </a:ext>
            </a:extLst>
          </p:cNvPr>
          <p:cNvSpPr>
            <a:spLocks noGrp="1"/>
          </p:cNvSpPr>
          <p:nvPr>
            <p:ph type="title"/>
          </p:nvPr>
        </p:nvSpPr>
        <p:spPr/>
        <p:txBody>
          <a:bodyPr/>
          <a:lstStyle/>
          <a:p>
            <a:r>
              <a:rPr lang="en-US" dirty="0"/>
              <a:t>Designing for clinical workflow: When to run model?</a:t>
            </a:r>
          </a:p>
        </p:txBody>
      </p:sp>
      <p:sp>
        <p:nvSpPr>
          <p:cNvPr id="4" name="Rectangle 3">
            <a:extLst>
              <a:ext uri="{FF2B5EF4-FFF2-40B4-BE49-F238E27FC236}">
                <a16:creationId xmlns:a16="http://schemas.microsoft.com/office/drawing/2014/main" id="{2916DA41-A2EB-410B-B9EF-214246C1F471}"/>
              </a:ext>
            </a:extLst>
          </p:cNvPr>
          <p:cNvSpPr/>
          <p:nvPr/>
        </p:nvSpPr>
        <p:spPr>
          <a:xfrm>
            <a:off x="9829686" y="3459740"/>
            <a:ext cx="1712498" cy="650700"/>
          </a:xfrm>
          <a:prstGeom prst="rect">
            <a:avLst/>
          </a:prstGeom>
          <a:effectLst/>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Outcome</a:t>
            </a:r>
          </a:p>
        </p:txBody>
      </p:sp>
      <p:sp>
        <p:nvSpPr>
          <p:cNvPr id="5" name="Arrow: Right 4">
            <a:extLst>
              <a:ext uri="{FF2B5EF4-FFF2-40B4-BE49-F238E27FC236}">
                <a16:creationId xmlns:a16="http://schemas.microsoft.com/office/drawing/2014/main" id="{886AE0F5-A1FF-4CD0-9735-07460BE0C30B}"/>
              </a:ext>
            </a:extLst>
          </p:cNvPr>
          <p:cNvSpPr/>
          <p:nvPr/>
        </p:nvSpPr>
        <p:spPr>
          <a:xfrm>
            <a:off x="1274238" y="3355048"/>
            <a:ext cx="8564652" cy="905241"/>
          </a:xfrm>
          <a:prstGeom prst="rightArrow">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t>Clinical workflow</a:t>
            </a:r>
          </a:p>
        </p:txBody>
      </p:sp>
      <p:sp>
        <p:nvSpPr>
          <p:cNvPr id="6" name="Right Triangle 5">
            <a:extLst>
              <a:ext uri="{FF2B5EF4-FFF2-40B4-BE49-F238E27FC236}">
                <a16:creationId xmlns:a16="http://schemas.microsoft.com/office/drawing/2014/main" id="{ECBF3B62-2519-4B03-A79C-8B1149901C2A}"/>
              </a:ext>
            </a:extLst>
          </p:cNvPr>
          <p:cNvSpPr/>
          <p:nvPr/>
        </p:nvSpPr>
        <p:spPr>
          <a:xfrm flipV="1">
            <a:off x="1255832" y="4065872"/>
            <a:ext cx="8027806" cy="136036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ight Triangle 6">
            <a:extLst>
              <a:ext uri="{FF2B5EF4-FFF2-40B4-BE49-F238E27FC236}">
                <a16:creationId xmlns:a16="http://schemas.microsoft.com/office/drawing/2014/main" id="{41C14BB5-8EE8-4232-972F-E865EE91C7B9}"/>
              </a:ext>
            </a:extLst>
          </p:cNvPr>
          <p:cNvSpPr/>
          <p:nvPr/>
        </p:nvSpPr>
        <p:spPr>
          <a:xfrm rot="10800000" flipV="1">
            <a:off x="1265035" y="2193132"/>
            <a:ext cx="8027806" cy="136036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Available data accumulating</a:t>
            </a:r>
          </a:p>
        </p:txBody>
      </p:sp>
      <p:sp>
        <p:nvSpPr>
          <p:cNvPr id="9" name="TextBox 8">
            <a:extLst>
              <a:ext uri="{FF2B5EF4-FFF2-40B4-BE49-F238E27FC236}">
                <a16:creationId xmlns:a16="http://schemas.microsoft.com/office/drawing/2014/main" id="{A1AF4145-2AA7-466E-B38D-BBC3F479E1E3}"/>
              </a:ext>
            </a:extLst>
          </p:cNvPr>
          <p:cNvSpPr txBox="1"/>
          <p:nvPr/>
        </p:nvSpPr>
        <p:spPr>
          <a:xfrm>
            <a:off x="1378627" y="4223896"/>
            <a:ext cx="3629378" cy="369332"/>
          </a:xfrm>
          <a:prstGeom prst="rect">
            <a:avLst/>
          </a:prstGeom>
          <a:noFill/>
        </p:spPr>
        <p:txBody>
          <a:bodyPr wrap="square" rtlCol="0">
            <a:spAutoFit/>
          </a:bodyPr>
          <a:lstStyle/>
          <a:p>
            <a:r>
              <a:rPr lang="en-US" dirty="0">
                <a:solidFill>
                  <a:schemeClr val="bg1"/>
                </a:solidFill>
              </a:rPr>
              <a:t>Opportunity to intervene shrinking</a:t>
            </a:r>
          </a:p>
        </p:txBody>
      </p:sp>
      <p:sp>
        <p:nvSpPr>
          <p:cNvPr id="11" name="Arrow: Up 10">
            <a:extLst>
              <a:ext uri="{FF2B5EF4-FFF2-40B4-BE49-F238E27FC236}">
                <a16:creationId xmlns:a16="http://schemas.microsoft.com/office/drawing/2014/main" id="{8BF17649-72AA-48DA-B437-5A6AC3DF2446}"/>
              </a:ext>
            </a:extLst>
          </p:cNvPr>
          <p:cNvSpPr/>
          <p:nvPr/>
        </p:nvSpPr>
        <p:spPr>
          <a:xfrm rot="10800000">
            <a:off x="1682044" y="2630596"/>
            <a:ext cx="451556" cy="1004395"/>
          </a:xfrm>
          <a:prstGeom prst="upArrow">
            <a:avLst/>
          </a:prstGeom>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83B6F3A-B2D6-4CD3-9280-11E948BEFCCA}"/>
              </a:ext>
            </a:extLst>
          </p:cNvPr>
          <p:cNvSpPr txBox="1"/>
          <p:nvPr/>
        </p:nvSpPr>
        <p:spPr>
          <a:xfrm>
            <a:off x="1378627" y="1581491"/>
            <a:ext cx="2674084" cy="923330"/>
          </a:xfrm>
          <a:prstGeom prst="rect">
            <a:avLst/>
          </a:prstGeom>
          <a:noFill/>
        </p:spPr>
        <p:txBody>
          <a:bodyPr wrap="square" rtlCol="0">
            <a:spAutoFit/>
          </a:bodyPr>
          <a:lstStyle/>
          <a:p>
            <a:r>
              <a:rPr lang="en-US" b="1" dirty="0"/>
              <a:t>Too early</a:t>
            </a:r>
            <a:endParaRPr lang="en-US" dirty="0"/>
          </a:p>
          <a:p>
            <a:r>
              <a:rPr lang="en-US" dirty="0"/>
              <a:t>Not enough data to make good prediction</a:t>
            </a:r>
          </a:p>
        </p:txBody>
      </p:sp>
      <p:sp>
        <p:nvSpPr>
          <p:cNvPr id="15" name="Arrow: Up 14">
            <a:extLst>
              <a:ext uri="{FF2B5EF4-FFF2-40B4-BE49-F238E27FC236}">
                <a16:creationId xmlns:a16="http://schemas.microsoft.com/office/drawing/2014/main" id="{0CFBFF64-F5F4-4B1E-8728-7C0575F0DD6B}"/>
              </a:ext>
            </a:extLst>
          </p:cNvPr>
          <p:cNvSpPr/>
          <p:nvPr/>
        </p:nvSpPr>
        <p:spPr>
          <a:xfrm>
            <a:off x="8004476" y="4005762"/>
            <a:ext cx="451556" cy="1004395"/>
          </a:xfrm>
          <a:prstGeom prst="upArrow">
            <a:avLst/>
          </a:prstGeom>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72423B9-A44A-4C0F-AEFF-C6D2C042B0F6}"/>
              </a:ext>
            </a:extLst>
          </p:cNvPr>
          <p:cNvSpPr txBox="1"/>
          <p:nvPr/>
        </p:nvSpPr>
        <p:spPr>
          <a:xfrm>
            <a:off x="7503038" y="5125512"/>
            <a:ext cx="3433130" cy="923330"/>
          </a:xfrm>
          <a:prstGeom prst="rect">
            <a:avLst/>
          </a:prstGeom>
          <a:noFill/>
        </p:spPr>
        <p:txBody>
          <a:bodyPr wrap="square" rtlCol="0">
            <a:spAutoFit/>
          </a:bodyPr>
          <a:lstStyle/>
          <a:p>
            <a:r>
              <a:rPr lang="en-US" b="1" dirty="0"/>
              <a:t>Too late</a:t>
            </a:r>
            <a:endParaRPr lang="en-US" dirty="0"/>
          </a:p>
          <a:p>
            <a:r>
              <a:rPr lang="en-US" dirty="0"/>
              <a:t>More costly, more difficult, or too late to modify outcome</a:t>
            </a:r>
          </a:p>
        </p:txBody>
      </p:sp>
      <p:sp>
        <p:nvSpPr>
          <p:cNvPr id="17" name="TextBox 16">
            <a:extLst>
              <a:ext uri="{FF2B5EF4-FFF2-40B4-BE49-F238E27FC236}">
                <a16:creationId xmlns:a16="http://schemas.microsoft.com/office/drawing/2014/main" id="{431166C9-9885-4EEB-8837-82ADA68B8F80}"/>
              </a:ext>
            </a:extLst>
          </p:cNvPr>
          <p:cNvSpPr txBox="1"/>
          <p:nvPr/>
        </p:nvSpPr>
        <p:spPr>
          <a:xfrm>
            <a:off x="3702757" y="5283486"/>
            <a:ext cx="3245030" cy="1077218"/>
          </a:xfrm>
          <a:prstGeom prst="rect">
            <a:avLst/>
          </a:prstGeom>
          <a:noFill/>
        </p:spPr>
        <p:txBody>
          <a:bodyPr wrap="square" rtlCol="0">
            <a:spAutoFit/>
          </a:bodyPr>
          <a:lstStyle/>
          <a:p>
            <a:pPr algn="ctr"/>
            <a:r>
              <a:rPr lang="en-US" sz="2400" b="1" dirty="0"/>
              <a:t>‘Sweet spot’</a:t>
            </a:r>
          </a:p>
          <a:p>
            <a:pPr marL="342900" indent="-342900">
              <a:buFont typeface="Arial" panose="020B0604020202020204" pitchFamily="34" charset="0"/>
              <a:buChar char="•"/>
            </a:pPr>
            <a:r>
              <a:rPr lang="en-US" sz="2000" dirty="0"/>
              <a:t>Good features available</a:t>
            </a:r>
          </a:p>
          <a:p>
            <a:pPr marL="342900" indent="-342900">
              <a:buFont typeface="Arial" panose="020B0604020202020204" pitchFamily="34" charset="0"/>
              <a:buChar char="•"/>
            </a:pPr>
            <a:r>
              <a:rPr lang="en-US" sz="2000" dirty="0"/>
              <a:t>Outcome modifiable</a:t>
            </a:r>
          </a:p>
        </p:txBody>
      </p:sp>
      <p:sp>
        <p:nvSpPr>
          <p:cNvPr id="18" name="Arrow: Up 17">
            <a:extLst>
              <a:ext uri="{FF2B5EF4-FFF2-40B4-BE49-F238E27FC236}">
                <a16:creationId xmlns:a16="http://schemas.microsoft.com/office/drawing/2014/main" id="{337DE5C1-3856-464A-81A4-608B6A0AF875}"/>
              </a:ext>
            </a:extLst>
          </p:cNvPr>
          <p:cNvSpPr/>
          <p:nvPr/>
        </p:nvSpPr>
        <p:spPr>
          <a:xfrm>
            <a:off x="5099494" y="4165143"/>
            <a:ext cx="451556" cy="1004395"/>
          </a:xfrm>
          <a:prstGeom prst="upArrow">
            <a:avLst/>
          </a:prstGeom>
          <a:solidFill>
            <a:srgbClr val="00B050"/>
          </a:solidFill>
          <a:ln>
            <a:solidFill>
              <a:srgbClr val="00B050"/>
            </a:solid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25420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animBg="1"/>
      <p:bldP spid="14" grpId="0"/>
      <p:bldP spid="15" grpId="0" animBg="1"/>
      <p:bldP spid="16" grpId="0"/>
      <p:bldP spid="17" grpId="0"/>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mage result for lemon squeeze clipart">
            <a:extLst>
              <a:ext uri="{FF2B5EF4-FFF2-40B4-BE49-F238E27FC236}">
                <a16:creationId xmlns:a16="http://schemas.microsoft.com/office/drawing/2014/main" id="{1DF954CC-A5FE-4E4A-8764-C60C0F3138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7950" y="3882387"/>
            <a:ext cx="3494049" cy="262441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3BBB3CB-49DB-4040-8AA4-2267E36C8D1C}"/>
              </a:ext>
            </a:extLst>
          </p:cNvPr>
          <p:cNvSpPr>
            <a:spLocks noGrp="1"/>
          </p:cNvSpPr>
          <p:nvPr>
            <p:ph type="title"/>
          </p:nvPr>
        </p:nvSpPr>
        <p:spPr/>
        <p:txBody>
          <a:bodyPr/>
          <a:lstStyle/>
          <a:p>
            <a:r>
              <a:rPr lang="en-US" dirty="0"/>
              <a:t>What features to use?</a:t>
            </a:r>
          </a:p>
        </p:txBody>
      </p:sp>
      <p:sp>
        <p:nvSpPr>
          <p:cNvPr id="4" name="Rectangle 3">
            <a:extLst>
              <a:ext uri="{FF2B5EF4-FFF2-40B4-BE49-F238E27FC236}">
                <a16:creationId xmlns:a16="http://schemas.microsoft.com/office/drawing/2014/main" id="{6A5E3530-3365-4E7C-8DEB-12943F15BEC4}"/>
              </a:ext>
            </a:extLst>
          </p:cNvPr>
          <p:cNvSpPr/>
          <p:nvPr/>
        </p:nvSpPr>
        <p:spPr>
          <a:xfrm>
            <a:off x="9848092" y="2187067"/>
            <a:ext cx="1712498" cy="650700"/>
          </a:xfrm>
          <a:prstGeom prst="rect">
            <a:avLst/>
          </a:prstGeom>
          <a:effectLst/>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Outcome</a:t>
            </a:r>
          </a:p>
        </p:txBody>
      </p:sp>
      <p:sp>
        <p:nvSpPr>
          <p:cNvPr id="5" name="Arrow: Right 4">
            <a:extLst>
              <a:ext uri="{FF2B5EF4-FFF2-40B4-BE49-F238E27FC236}">
                <a16:creationId xmlns:a16="http://schemas.microsoft.com/office/drawing/2014/main" id="{EF39F5C7-AAFB-464E-82E5-FBEB7DAF029E}"/>
              </a:ext>
            </a:extLst>
          </p:cNvPr>
          <p:cNvSpPr/>
          <p:nvPr/>
        </p:nvSpPr>
        <p:spPr>
          <a:xfrm>
            <a:off x="1292644" y="2082375"/>
            <a:ext cx="8564652" cy="905241"/>
          </a:xfrm>
          <a:prstGeom prst="rightArrow">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t>Clinical workflow</a:t>
            </a:r>
          </a:p>
        </p:txBody>
      </p:sp>
      <p:sp>
        <p:nvSpPr>
          <p:cNvPr id="6" name="Right Triangle 5">
            <a:extLst>
              <a:ext uri="{FF2B5EF4-FFF2-40B4-BE49-F238E27FC236}">
                <a16:creationId xmlns:a16="http://schemas.microsoft.com/office/drawing/2014/main" id="{5BFD9889-B0D5-4D08-A8DC-917425EF6820}"/>
              </a:ext>
            </a:extLst>
          </p:cNvPr>
          <p:cNvSpPr/>
          <p:nvPr/>
        </p:nvSpPr>
        <p:spPr>
          <a:xfrm flipV="1">
            <a:off x="1274238" y="2793199"/>
            <a:ext cx="8027806" cy="136036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ight Triangle 6">
            <a:extLst>
              <a:ext uri="{FF2B5EF4-FFF2-40B4-BE49-F238E27FC236}">
                <a16:creationId xmlns:a16="http://schemas.microsoft.com/office/drawing/2014/main" id="{B30CDF83-4CA3-457F-BE99-0EFB41B78C17}"/>
              </a:ext>
            </a:extLst>
          </p:cNvPr>
          <p:cNvSpPr/>
          <p:nvPr/>
        </p:nvSpPr>
        <p:spPr>
          <a:xfrm rot="10800000" flipV="1">
            <a:off x="1283441" y="920459"/>
            <a:ext cx="8027806" cy="136036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Available data accumulating</a:t>
            </a:r>
          </a:p>
        </p:txBody>
      </p:sp>
      <p:sp>
        <p:nvSpPr>
          <p:cNvPr id="8" name="TextBox 7">
            <a:extLst>
              <a:ext uri="{FF2B5EF4-FFF2-40B4-BE49-F238E27FC236}">
                <a16:creationId xmlns:a16="http://schemas.microsoft.com/office/drawing/2014/main" id="{545F6E94-1C81-478A-A1C0-8225AC924C5C}"/>
              </a:ext>
            </a:extLst>
          </p:cNvPr>
          <p:cNvSpPr txBox="1"/>
          <p:nvPr/>
        </p:nvSpPr>
        <p:spPr>
          <a:xfrm>
            <a:off x="3721163" y="4010813"/>
            <a:ext cx="3245030" cy="461665"/>
          </a:xfrm>
          <a:prstGeom prst="rect">
            <a:avLst/>
          </a:prstGeom>
          <a:noFill/>
        </p:spPr>
        <p:txBody>
          <a:bodyPr wrap="square" rtlCol="0">
            <a:spAutoFit/>
          </a:bodyPr>
          <a:lstStyle/>
          <a:p>
            <a:pPr algn="ctr"/>
            <a:r>
              <a:rPr lang="en-US" sz="2400" b="1" dirty="0"/>
              <a:t>‘Sweet spot’</a:t>
            </a:r>
          </a:p>
        </p:txBody>
      </p:sp>
      <p:sp>
        <p:nvSpPr>
          <p:cNvPr id="9" name="Arrow: Up 8">
            <a:extLst>
              <a:ext uri="{FF2B5EF4-FFF2-40B4-BE49-F238E27FC236}">
                <a16:creationId xmlns:a16="http://schemas.microsoft.com/office/drawing/2014/main" id="{AF87EA4E-3490-4D73-B16D-4CDA0559E8F4}"/>
              </a:ext>
            </a:extLst>
          </p:cNvPr>
          <p:cNvSpPr/>
          <p:nvPr/>
        </p:nvSpPr>
        <p:spPr>
          <a:xfrm>
            <a:off x="5117900" y="2892470"/>
            <a:ext cx="451556" cy="1004395"/>
          </a:xfrm>
          <a:prstGeom prst="upArrow">
            <a:avLst/>
          </a:prstGeom>
          <a:solidFill>
            <a:srgbClr val="00B050"/>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6D510E3-CDE2-4B43-8FEF-F3BED0D14446}"/>
              </a:ext>
            </a:extLst>
          </p:cNvPr>
          <p:cNvSpPr txBox="1"/>
          <p:nvPr/>
        </p:nvSpPr>
        <p:spPr>
          <a:xfrm>
            <a:off x="1397033" y="2951223"/>
            <a:ext cx="3629378" cy="369332"/>
          </a:xfrm>
          <a:prstGeom prst="rect">
            <a:avLst/>
          </a:prstGeom>
          <a:noFill/>
        </p:spPr>
        <p:txBody>
          <a:bodyPr wrap="square" rtlCol="0">
            <a:spAutoFit/>
          </a:bodyPr>
          <a:lstStyle/>
          <a:p>
            <a:r>
              <a:rPr lang="en-US" dirty="0">
                <a:solidFill>
                  <a:schemeClr val="bg1"/>
                </a:solidFill>
              </a:rPr>
              <a:t>Opportunity to intervene shrinking</a:t>
            </a:r>
          </a:p>
        </p:txBody>
      </p:sp>
      <p:sp>
        <p:nvSpPr>
          <p:cNvPr id="11" name="TextBox 10">
            <a:extLst>
              <a:ext uri="{FF2B5EF4-FFF2-40B4-BE49-F238E27FC236}">
                <a16:creationId xmlns:a16="http://schemas.microsoft.com/office/drawing/2014/main" id="{2FA58BA1-010F-46FF-B7F3-C38C5C2F4A0A}"/>
              </a:ext>
            </a:extLst>
          </p:cNvPr>
          <p:cNvSpPr txBox="1"/>
          <p:nvPr/>
        </p:nvSpPr>
        <p:spPr>
          <a:xfrm>
            <a:off x="1884556" y="4783873"/>
            <a:ext cx="6545766" cy="1477328"/>
          </a:xfrm>
          <a:prstGeom prst="rect">
            <a:avLst/>
          </a:prstGeom>
          <a:noFill/>
        </p:spPr>
        <p:txBody>
          <a:bodyPr wrap="square" rtlCol="0">
            <a:spAutoFit/>
          </a:bodyPr>
          <a:lstStyle/>
          <a:p>
            <a:pPr marL="285750" indent="-285750">
              <a:buFont typeface="Arial" panose="020B0604020202020204" pitchFamily="34" charset="0"/>
              <a:buChar char="•"/>
            </a:pPr>
            <a:r>
              <a:rPr lang="en-US" dirty="0"/>
              <a:t>Use features available for most patients at ‘sweet spot’</a:t>
            </a:r>
          </a:p>
          <a:p>
            <a:pPr marL="285750" indent="-285750">
              <a:buFont typeface="Arial" panose="020B0604020202020204" pitchFamily="34" charset="0"/>
              <a:buChar char="•"/>
            </a:pPr>
            <a:r>
              <a:rPr lang="en-US" dirty="0"/>
              <a:t>Be wary of collecting data just for your model</a:t>
            </a:r>
          </a:p>
          <a:p>
            <a:pPr marL="742950" lvl="1" indent="-285750">
              <a:buFont typeface="Arial" panose="020B0604020202020204" pitchFamily="34" charset="0"/>
              <a:buChar char="•"/>
            </a:pPr>
            <a:r>
              <a:rPr lang="en-US" dirty="0"/>
              <a:t>Increase cost of model</a:t>
            </a:r>
          </a:p>
          <a:p>
            <a:pPr marL="742950" lvl="1" indent="-285750">
              <a:buFont typeface="Arial" panose="020B0604020202020204" pitchFamily="34" charset="0"/>
              <a:buChar char="•"/>
            </a:pPr>
            <a:r>
              <a:rPr lang="en-US" dirty="0"/>
              <a:t>Barrier to implementation</a:t>
            </a:r>
          </a:p>
          <a:p>
            <a:pPr marL="742950" lvl="1" indent="-285750">
              <a:buFont typeface="Arial" panose="020B0604020202020204" pitchFamily="34" charset="0"/>
              <a:buChar char="•"/>
            </a:pPr>
            <a:r>
              <a:rPr lang="en-US" b="1" dirty="0"/>
              <a:t>Juice might not be worth the squeeze!</a:t>
            </a:r>
          </a:p>
        </p:txBody>
      </p:sp>
    </p:spTree>
    <p:extLst>
      <p:ext uri="{BB962C8B-B14F-4D97-AF65-F5344CB8AC3E}">
        <p14:creationId xmlns:p14="http://schemas.microsoft.com/office/powerpoint/2010/main" val="1323758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BB3CB-49DB-4040-8AA4-2267E36C8D1C}"/>
              </a:ext>
            </a:extLst>
          </p:cNvPr>
          <p:cNvSpPr>
            <a:spLocks noGrp="1"/>
          </p:cNvSpPr>
          <p:nvPr>
            <p:ph type="title"/>
          </p:nvPr>
        </p:nvSpPr>
        <p:spPr/>
        <p:txBody>
          <a:bodyPr/>
          <a:lstStyle/>
          <a:p>
            <a:r>
              <a:rPr lang="en-US" dirty="0"/>
              <a:t>CKD prediction model</a:t>
            </a:r>
          </a:p>
        </p:txBody>
      </p:sp>
      <p:sp>
        <p:nvSpPr>
          <p:cNvPr id="4" name="Rectangle 3">
            <a:extLst>
              <a:ext uri="{FF2B5EF4-FFF2-40B4-BE49-F238E27FC236}">
                <a16:creationId xmlns:a16="http://schemas.microsoft.com/office/drawing/2014/main" id="{6A5E3530-3365-4E7C-8DEB-12943F15BEC4}"/>
              </a:ext>
            </a:extLst>
          </p:cNvPr>
          <p:cNvSpPr/>
          <p:nvPr/>
        </p:nvSpPr>
        <p:spPr>
          <a:xfrm>
            <a:off x="9848092" y="2187067"/>
            <a:ext cx="1712498" cy="650700"/>
          </a:xfrm>
          <a:prstGeom prst="rect">
            <a:avLst/>
          </a:prstGeom>
          <a:effectLst/>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CKD?</a:t>
            </a:r>
          </a:p>
        </p:txBody>
      </p:sp>
      <p:sp>
        <p:nvSpPr>
          <p:cNvPr id="5" name="Arrow: Right 4">
            <a:extLst>
              <a:ext uri="{FF2B5EF4-FFF2-40B4-BE49-F238E27FC236}">
                <a16:creationId xmlns:a16="http://schemas.microsoft.com/office/drawing/2014/main" id="{EF39F5C7-AAFB-464E-82E5-FBEB7DAF029E}"/>
              </a:ext>
            </a:extLst>
          </p:cNvPr>
          <p:cNvSpPr/>
          <p:nvPr/>
        </p:nvSpPr>
        <p:spPr>
          <a:xfrm>
            <a:off x="1292644" y="2082375"/>
            <a:ext cx="8564652" cy="905241"/>
          </a:xfrm>
          <a:prstGeom prst="rightArrow">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dirty="0"/>
          </a:p>
        </p:txBody>
      </p:sp>
      <p:sp>
        <p:nvSpPr>
          <p:cNvPr id="6" name="Right Triangle 5">
            <a:extLst>
              <a:ext uri="{FF2B5EF4-FFF2-40B4-BE49-F238E27FC236}">
                <a16:creationId xmlns:a16="http://schemas.microsoft.com/office/drawing/2014/main" id="{5BFD9889-B0D5-4D08-A8DC-917425EF6820}"/>
              </a:ext>
            </a:extLst>
          </p:cNvPr>
          <p:cNvSpPr/>
          <p:nvPr/>
        </p:nvSpPr>
        <p:spPr>
          <a:xfrm flipV="1">
            <a:off x="1274238" y="2793199"/>
            <a:ext cx="8027806" cy="136036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ight Triangle 6">
            <a:extLst>
              <a:ext uri="{FF2B5EF4-FFF2-40B4-BE49-F238E27FC236}">
                <a16:creationId xmlns:a16="http://schemas.microsoft.com/office/drawing/2014/main" id="{B30CDF83-4CA3-457F-BE99-0EFB41B78C17}"/>
              </a:ext>
            </a:extLst>
          </p:cNvPr>
          <p:cNvSpPr/>
          <p:nvPr/>
        </p:nvSpPr>
        <p:spPr>
          <a:xfrm rot="10800000" flipV="1">
            <a:off x="1283441" y="920459"/>
            <a:ext cx="8027806" cy="136036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Available data accumulating</a:t>
            </a:r>
          </a:p>
        </p:txBody>
      </p:sp>
      <p:sp>
        <p:nvSpPr>
          <p:cNvPr id="9" name="Arrow: Up 8">
            <a:extLst>
              <a:ext uri="{FF2B5EF4-FFF2-40B4-BE49-F238E27FC236}">
                <a16:creationId xmlns:a16="http://schemas.microsoft.com/office/drawing/2014/main" id="{AF87EA4E-3490-4D73-B16D-4CDA0559E8F4}"/>
              </a:ext>
            </a:extLst>
          </p:cNvPr>
          <p:cNvSpPr/>
          <p:nvPr/>
        </p:nvSpPr>
        <p:spPr>
          <a:xfrm>
            <a:off x="5130800" y="2736550"/>
            <a:ext cx="451556" cy="1004395"/>
          </a:xfrm>
          <a:prstGeom prst="upArrow">
            <a:avLst/>
          </a:prstGeom>
          <a:solidFill>
            <a:srgbClr val="00B050"/>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6D510E3-CDE2-4B43-8FEF-F3BED0D14446}"/>
              </a:ext>
            </a:extLst>
          </p:cNvPr>
          <p:cNvSpPr txBox="1"/>
          <p:nvPr/>
        </p:nvSpPr>
        <p:spPr>
          <a:xfrm>
            <a:off x="1397033" y="2951223"/>
            <a:ext cx="3629378" cy="369332"/>
          </a:xfrm>
          <a:prstGeom prst="rect">
            <a:avLst/>
          </a:prstGeom>
          <a:noFill/>
        </p:spPr>
        <p:txBody>
          <a:bodyPr wrap="square" rtlCol="0">
            <a:spAutoFit/>
          </a:bodyPr>
          <a:lstStyle/>
          <a:p>
            <a:r>
              <a:rPr lang="en-US" dirty="0">
                <a:solidFill>
                  <a:schemeClr val="bg1"/>
                </a:solidFill>
              </a:rPr>
              <a:t>Opportunity to intervene shrinking</a:t>
            </a:r>
          </a:p>
        </p:txBody>
      </p:sp>
      <p:sp>
        <p:nvSpPr>
          <p:cNvPr id="3" name="TextBox 2">
            <a:extLst>
              <a:ext uri="{FF2B5EF4-FFF2-40B4-BE49-F238E27FC236}">
                <a16:creationId xmlns:a16="http://schemas.microsoft.com/office/drawing/2014/main" id="{7735FCF1-7E4F-4434-BE47-FDE3885B7804}"/>
              </a:ext>
            </a:extLst>
          </p:cNvPr>
          <p:cNvSpPr txBox="1"/>
          <p:nvPr/>
        </p:nvSpPr>
        <p:spPr>
          <a:xfrm>
            <a:off x="2531328" y="4471141"/>
            <a:ext cx="8251902" cy="1477328"/>
          </a:xfrm>
          <a:prstGeom prst="rect">
            <a:avLst/>
          </a:prstGeom>
          <a:noFill/>
        </p:spPr>
        <p:txBody>
          <a:bodyPr wrap="square" rtlCol="0">
            <a:spAutoFit/>
          </a:bodyPr>
          <a:lstStyle/>
          <a:p>
            <a:r>
              <a:rPr lang="en-US" b="1" dirty="0"/>
              <a:t>Predict at discharge</a:t>
            </a:r>
          </a:p>
          <a:p>
            <a:r>
              <a:rPr lang="en-US" dirty="0"/>
              <a:t>All inpatient data available, patient easily contacted for clinic enrollment</a:t>
            </a:r>
          </a:p>
          <a:p>
            <a:endParaRPr lang="en-US" dirty="0"/>
          </a:p>
          <a:p>
            <a:r>
              <a:rPr lang="en-US" b="1" dirty="0"/>
              <a:t>Serum creatinine only lab value used</a:t>
            </a:r>
          </a:p>
          <a:p>
            <a:r>
              <a:rPr lang="en-US" dirty="0"/>
              <a:t>Other labs not routinely collected for most patients</a:t>
            </a:r>
          </a:p>
        </p:txBody>
      </p:sp>
      <p:sp>
        <p:nvSpPr>
          <p:cNvPr id="13" name="TextBox 12">
            <a:extLst>
              <a:ext uri="{FF2B5EF4-FFF2-40B4-BE49-F238E27FC236}">
                <a16:creationId xmlns:a16="http://schemas.microsoft.com/office/drawing/2014/main" id="{903798C5-53DE-46C7-9E32-669F57BF348E}"/>
              </a:ext>
            </a:extLst>
          </p:cNvPr>
          <p:cNvSpPr txBox="1"/>
          <p:nvPr/>
        </p:nvSpPr>
        <p:spPr>
          <a:xfrm>
            <a:off x="3734063" y="3797992"/>
            <a:ext cx="3245030" cy="461665"/>
          </a:xfrm>
          <a:prstGeom prst="rect">
            <a:avLst/>
          </a:prstGeom>
          <a:noFill/>
        </p:spPr>
        <p:txBody>
          <a:bodyPr wrap="square" rtlCol="0">
            <a:spAutoFit/>
          </a:bodyPr>
          <a:lstStyle/>
          <a:p>
            <a:pPr algn="ctr"/>
            <a:r>
              <a:rPr lang="en-US" sz="2400" b="1" dirty="0"/>
              <a:t>Discharge</a:t>
            </a:r>
          </a:p>
        </p:txBody>
      </p:sp>
      <p:sp>
        <p:nvSpPr>
          <p:cNvPr id="14" name="Rectangle 13">
            <a:extLst>
              <a:ext uri="{FF2B5EF4-FFF2-40B4-BE49-F238E27FC236}">
                <a16:creationId xmlns:a16="http://schemas.microsoft.com/office/drawing/2014/main" id="{C8C28C9F-D0F4-4BCA-BE97-37F6490FBFDD}"/>
              </a:ext>
            </a:extLst>
          </p:cNvPr>
          <p:cNvSpPr/>
          <p:nvPr/>
        </p:nvSpPr>
        <p:spPr>
          <a:xfrm>
            <a:off x="3289610" y="2319948"/>
            <a:ext cx="2090280" cy="450921"/>
          </a:xfrm>
          <a:prstGeom prst="rect">
            <a:avLst/>
          </a:prstGeom>
          <a:solidFill>
            <a:schemeClr val="accent3"/>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i="0" u="none" strike="noStrike" kern="0" cap="none" spc="0" normalizeH="0" baseline="0" noProof="0" dirty="0">
                <a:ln>
                  <a:noFill/>
                </a:ln>
                <a:solidFill>
                  <a:srgbClr val="FFFFFF"/>
                </a:solidFill>
                <a:effectLst/>
                <a:uLnTx/>
                <a:uFillTx/>
                <a:latin typeface="Arial"/>
                <a:ea typeface="+mn-ea"/>
                <a:cs typeface="+mn-cs"/>
                <a:sym typeface="Arial"/>
              </a:rPr>
              <a:t>Inpatient stay</a:t>
            </a:r>
          </a:p>
        </p:txBody>
      </p:sp>
    </p:spTree>
    <p:extLst>
      <p:ext uri="{BB962C8B-B14F-4D97-AF65-F5344CB8AC3E}">
        <p14:creationId xmlns:p14="http://schemas.microsoft.com/office/powerpoint/2010/main" val="11890845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BB3CB-49DB-4040-8AA4-2267E36C8D1C}"/>
              </a:ext>
            </a:extLst>
          </p:cNvPr>
          <p:cNvSpPr>
            <a:spLocks noGrp="1"/>
          </p:cNvSpPr>
          <p:nvPr>
            <p:ph type="title"/>
          </p:nvPr>
        </p:nvSpPr>
        <p:spPr/>
        <p:txBody>
          <a:bodyPr/>
          <a:lstStyle/>
          <a:p>
            <a:r>
              <a:rPr lang="en-US" dirty="0"/>
              <a:t>Personalized inter-donation intervals</a:t>
            </a:r>
          </a:p>
        </p:txBody>
      </p:sp>
      <p:sp>
        <p:nvSpPr>
          <p:cNvPr id="4" name="Rectangle 3">
            <a:extLst>
              <a:ext uri="{FF2B5EF4-FFF2-40B4-BE49-F238E27FC236}">
                <a16:creationId xmlns:a16="http://schemas.microsoft.com/office/drawing/2014/main" id="{6A5E3530-3365-4E7C-8DEB-12943F15BEC4}"/>
              </a:ext>
            </a:extLst>
          </p:cNvPr>
          <p:cNvSpPr/>
          <p:nvPr/>
        </p:nvSpPr>
        <p:spPr>
          <a:xfrm>
            <a:off x="9848092" y="1895482"/>
            <a:ext cx="1712498" cy="1279025"/>
          </a:xfrm>
          <a:prstGeom prst="rect">
            <a:avLst/>
          </a:prstGeom>
          <a:effectLst/>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Adverse donation outcome?</a:t>
            </a:r>
          </a:p>
        </p:txBody>
      </p:sp>
      <p:sp>
        <p:nvSpPr>
          <p:cNvPr id="5" name="Arrow: Right 4">
            <a:extLst>
              <a:ext uri="{FF2B5EF4-FFF2-40B4-BE49-F238E27FC236}">
                <a16:creationId xmlns:a16="http://schemas.microsoft.com/office/drawing/2014/main" id="{EF39F5C7-AAFB-464E-82E5-FBEB7DAF029E}"/>
              </a:ext>
            </a:extLst>
          </p:cNvPr>
          <p:cNvSpPr/>
          <p:nvPr/>
        </p:nvSpPr>
        <p:spPr>
          <a:xfrm>
            <a:off x="1292644" y="2082375"/>
            <a:ext cx="8564652" cy="905241"/>
          </a:xfrm>
          <a:prstGeom prst="rightArrow">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dirty="0"/>
          </a:p>
        </p:txBody>
      </p:sp>
      <p:sp>
        <p:nvSpPr>
          <p:cNvPr id="6" name="Right Triangle 5">
            <a:extLst>
              <a:ext uri="{FF2B5EF4-FFF2-40B4-BE49-F238E27FC236}">
                <a16:creationId xmlns:a16="http://schemas.microsoft.com/office/drawing/2014/main" id="{5BFD9889-B0D5-4D08-A8DC-917425EF6820}"/>
              </a:ext>
            </a:extLst>
          </p:cNvPr>
          <p:cNvSpPr/>
          <p:nvPr/>
        </p:nvSpPr>
        <p:spPr>
          <a:xfrm flipV="1">
            <a:off x="1274238" y="2793199"/>
            <a:ext cx="8027806" cy="136036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ight Triangle 6">
            <a:extLst>
              <a:ext uri="{FF2B5EF4-FFF2-40B4-BE49-F238E27FC236}">
                <a16:creationId xmlns:a16="http://schemas.microsoft.com/office/drawing/2014/main" id="{B30CDF83-4CA3-457F-BE99-0EFB41B78C17}"/>
              </a:ext>
            </a:extLst>
          </p:cNvPr>
          <p:cNvSpPr/>
          <p:nvPr/>
        </p:nvSpPr>
        <p:spPr>
          <a:xfrm rot="10800000" flipV="1">
            <a:off x="1283441" y="920459"/>
            <a:ext cx="8027806" cy="136036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Available data accumulating</a:t>
            </a:r>
          </a:p>
        </p:txBody>
      </p:sp>
      <p:sp>
        <p:nvSpPr>
          <p:cNvPr id="10" name="TextBox 9">
            <a:extLst>
              <a:ext uri="{FF2B5EF4-FFF2-40B4-BE49-F238E27FC236}">
                <a16:creationId xmlns:a16="http://schemas.microsoft.com/office/drawing/2014/main" id="{76D510E3-CDE2-4B43-8FEF-F3BED0D14446}"/>
              </a:ext>
            </a:extLst>
          </p:cNvPr>
          <p:cNvSpPr txBox="1"/>
          <p:nvPr/>
        </p:nvSpPr>
        <p:spPr>
          <a:xfrm>
            <a:off x="1397033" y="2951223"/>
            <a:ext cx="3629378" cy="369332"/>
          </a:xfrm>
          <a:prstGeom prst="rect">
            <a:avLst/>
          </a:prstGeom>
          <a:noFill/>
        </p:spPr>
        <p:txBody>
          <a:bodyPr wrap="square" rtlCol="0">
            <a:spAutoFit/>
          </a:bodyPr>
          <a:lstStyle/>
          <a:p>
            <a:r>
              <a:rPr lang="en-US" dirty="0">
                <a:solidFill>
                  <a:schemeClr val="bg1"/>
                </a:solidFill>
              </a:rPr>
              <a:t>Opportunity to intervene shrinking</a:t>
            </a:r>
          </a:p>
        </p:txBody>
      </p:sp>
      <p:sp>
        <p:nvSpPr>
          <p:cNvPr id="3" name="TextBox 2">
            <a:extLst>
              <a:ext uri="{FF2B5EF4-FFF2-40B4-BE49-F238E27FC236}">
                <a16:creationId xmlns:a16="http://schemas.microsoft.com/office/drawing/2014/main" id="{7735FCF1-7E4F-4434-BE47-FDE3885B7804}"/>
              </a:ext>
            </a:extLst>
          </p:cNvPr>
          <p:cNvSpPr txBox="1"/>
          <p:nvPr/>
        </p:nvSpPr>
        <p:spPr>
          <a:xfrm>
            <a:off x="1985413" y="4704660"/>
            <a:ext cx="8836391" cy="1477328"/>
          </a:xfrm>
          <a:prstGeom prst="rect">
            <a:avLst/>
          </a:prstGeom>
          <a:noFill/>
        </p:spPr>
        <p:txBody>
          <a:bodyPr wrap="square" rtlCol="0">
            <a:spAutoFit/>
          </a:bodyPr>
          <a:lstStyle/>
          <a:p>
            <a:r>
              <a:rPr lang="en-US" b="1" dirty="0"/>
              <a:t>Predict shortly after donation</a:t>
            </a:r>
          </a:p>
          <a:p>
            <a:r>
              <a:rPr lang="en-US" dirty="0"/>
              <a:t>Can communicate inter-donation interval recommendation with disease screening results</a:t>
            </a:r>
          </a:p>
          <a:p>
            <a:endParaRPr lang="en-US" b="1" dirty="0"/>
          </a:p>
          <a:p>
            <a:r>
              <a:rPr lang="en-US" b="1" dirty="0"/>
              <a:t>Train model without ferritin, </a:t>
            </a:r>
            <a:r>
              <a:rPr lang="en-US" b="1" dirty="0" err="1"/>
              <a:t>sTfR</a:t>
            </a:r>
            <a:endParaRPr lang="en-US" b="1" dirty="0"/>
          </a:p>
          <a:p>
            <a:r>
              <a:rPr lang="en-US" dirty="0"/>
              <a:t>Excellent iron status indicators, but not routinely collected by blood centers</a:t>
            </a:r>
          </a:p>
        </p:txBody>
      </p:sp>
      <p:sp>
        <p:nvSpPr>
          <p:cNvPr id="13" name="TextBox 12">
            <a:extLst>
              <a:ext uri="{FF2B5EF4-FFF2-40B4-BE49-F238E27FC236}">
                <a16:creationId xmlns:a16="http://schemas.microsoft.com/office/drawing/2014/main" id="{903798C5-53DE-46C7-9E32-669F57BF348E}"/>
              </a:ext>
            </a:extLst>
          </p:cNvPr>
          <p:cNvSpPr txBox="1"/>
          <p:nvPr/>
        </p:nvSpPr>
        <p:spPr>
          <a:xfrm>
            <a:off x="3721163" y="3922735"/>
            <a:ext cx="3245030" cy="461665"/>
          </a:xfrm>
          <a:prstGeom prst="rect">
            <a:avLst/>
          </a:prstGeom>
          <a:noFill/>
        </p:spPr>
        <p:txBody>
          <a:bodyPr wrap="square" rtlCol="0">
            <a:spAutoFit/>
          </a:bodyPr>
          <a:lstStyle/>
          <a:p>
            <a:pPr algn="ctr"/>
            <a:r>
              <a:rPr lang="en-US" sz="2400" b="1" dirty="0"/>
              <a:t>Shortly after donation</a:t>
            </a:r>
          </a:p>
        </p:txBody>
      </p:sp>
      <p:sp>
        <p:nvSpPr>
          <p:cNvPr id="12" name="Rectangle 11">
            <a:extLst>
              <a:ext uri="{FF2B5EF4-FFF2-40B4-BE49-F238E27FC236}">
                <a16:creationId xmlns:a16="http://schemas.microsoft.com/office/drawing/2014/main" id="{D787E841-68FB-4AA0-813D-EEB9C220E952}"/>
              </a:ext>
            </a:extLst>
          </p:cNvPr>
          <p:cNvSpPr/>
          <p:nvPr/>
        </p:nvSpPr>
        <p:spPr>
          <a:xfrm>
            <a:off x="2843561" y="2319948"/>
            <a:ext cx="2090280" cy="450921"/>
          </a:xfrm>
          <a:prstGeom prst="rect">
            <a:avLst/>
          </a:prstGeom>
          <a:solidFill>
            <a:schemeClr val="accent3"/>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i="0" u="none" strike="noStrike" kern="0" cap="none" spc="0" normalizeH="0" baseline="0" noProof="0" dirty="0">
                <a:ln>
                  <a:noFill/>
                </a:ln>
                <a:solidFill>
                  <a:srgbClr val="FFFFFF"/>
                </a:solidFill>
                <a:effectLst/>
                <a:uLnTx/>
                <a:uFillTx/>
                <a:latin typeface="Arial"/>
                <a:ea typeface="+mn-ea"/>
                <a:cs typeface="+mn-cs"/>
                <a:sym typeface="Arial"/>
              </a:rPr>
              <a:t>Last donation</a:t>
            </a:r>
          </a:p>
        </p:txBody>
      </p:sp>
      <p:sp>
        <p:nvSpPr>
          <p:cNvPr id="14" name="Arrow: Up 13">
            <a:extLst>
              <a:ext uri="{FF2B5EF4-FFF2-40B4-BE49-F238E27FC236}">
                <a16:creationId xmlns:a16="http://schemas.microsoft.com/office/drawing/2014/main" id="{6CDB492C-717D-424E-80D2-3FD5226C3B73}"/>
              </a:ext>
            </a:extLst>
          </p:cNvPr>
          <p:cNvSpPr/>
          <p:nvPr/>
        </p:nvSpPr>
        <p:spPr>
          <a:xfrm>
            <a:off x="5130800" y="2736550"/>
            <a:ext cx="451556" cy="1004395"/>
          </a:xfrm>
          <a:prstGeom prst="upArrow">
            <a:avLst/>
          </a:prstGeom>
          <a:solidFill>
            <a:srgbClr val="00B050"/>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3857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5D10C-8910-4965-855C-672AC4048E45}"/>
              </a:ext>
            </a:extLst>
          </p:cNvPr>
          <p:cNvSpPr>
            <a:spLocks noGrp="1"/>
          </p:cNvSpPr>
          <p:nvPr>
            <p:ph type="title"/>
          </p:nvPr>
        </p:nvSpPr>
        <p:spPr/>
        <p:txBody>
          <a:bodyPr/>
          <a:lstStyle/>
          <a:p>
            <a:r>
              <a:rPr lang="en-US" dirty="0"/>
              <a:t>Assessing model performance without non-routine features</a:t>
            </a:r>
          </a:p>
        </p:txBody>
      </p:sp>
      <p:pic>
        <p:nvPicPr>
          <p:cNvPr id="5" name="Picture 4">
            <a:extLst>
              <a:ext uri="{FF2B5EF4-FFF2-40B4-BE49-F238E27FC236}">
                <a16:creationId xmlns:a16="http://schemas.microsoft.com/office/drawing/2014/main" id="{31243604-6B70-4A98-8320-DAFE33FB1438}"/>
              </a:ext>
            </a:extLst>
          </p:cNvPr>
          <p:cNvPicPr>
            <a:picLocks noChangeAspect="1"/>
          </p:cNvPicPr>
          <p:nvPr/>
        </p:nvPicPr>
        <p:blipFill>
          <a:blip r:embed="rId2"/>
          <a:stretch>
            <a:fillRect/>
          </a:stretch>
        </p:blipFill>
        <p:spPr>
          <a:xfrm>
            <a:off x="1709793" y="2266507"/>
            <a:ext cx="3607716" cy="3607716"/>
          </a:xfrm>
          <a:prstGeom prst="rect">
            <a:avLst/>
          </a:prstGeom>
        </p:spPr>
      </p:pic>
      <p:pic>
        <p:nvPicPr>
          <p:cNvPr id="6" name="Picture 5">
            <a:extLst>
              <a:ext uri="{FF2B5EF4-FFF2-40B4-BE49-F238E27FC236}">
                <a16:creationId xmlns:a16="http://schemas.microsoft.com/office/drawing/2014/main" id="{6015D7E5-CF10-433B-A9E7-CD0F6709564C}"/>
              </a:ext>
            </a:extLst>
          </p:cNvPr>
          <p:cNvPicPr>
            <a:picLocks noChangeAspect="1"/>
          </p:cNvPicPr>
          <p:nvPr/>
        </p:nvPicPr>
        <p:blipFill>
          <a:blip r:embed="rId3"/>
          <a:stretch>
            <a:fillRect/>
          </a:stretch>
        </p:blipFill>
        <p:spPr>
          <a:xfrm>
            <a:off x="6913332" y="2266507"/>
            <a:ext cx="3607717" cy="3607717"/>
          </a:xfrm>
          <a:prstGeom prst="rect">
            <a:avLst/>
          </a:prstGeom>
        </p:spPr>
      </p:pic>
      <p:sp>
        <p:nvSpPr>
          <p:cNvPr id="7" name="TextBox 6">
            <a:extLst>
              <a:ext uri="{FF2B5EF4-FFF2-40B4-BE49-F238E27FC236}">
                <a16:creationId xmlns:a16="http://schemas.microsoft.com/office/drawing/2014/main" id="{6AC19798-71CC-487B-BFDD-20726C85C28E}"/>
              </a:ext>
            </a:extLst>
          </p:cNvPr>
          <p:cNvSpPr txBox="1"/>
          <p:nvPr/>
        </p:nvSpPr>
        <p:spPr>
          <a:xfrm>
            <a:off x="1709793" y="1815684"/>
            <a:ext cx="3607716" cy="369332"/>
          </a:xfrm>
          <a:prstGeom prst="rect">
            <a:avLst/>
          </a:prstGeom>
          <a:noFill/>
        </p:spPr>
        <p:txBody>
          <a:bodyPr wrap="square" rtlCol="0">
            <a:spAutoFit/>
          </a:bodyPr>
          <a:lstStyle/>
          <a:p>
            <a:pPr algn="ctr"/>
            <a:r>
              <a:rPr lang="en-US" b="1" dirty="0"/>
              <a:t>ROC curves with ferritin and </a:t>
            </a:r>
            <a:r>
              <a:rPr lang="en-US" b="1" dirty="0" err="1"/>
              <a:t>sTfR</a:t>
            </a:r>
            <a:endParaRPr lang="en-US" b="1" dirty="0"/>
          </a:p>
        </p:txBody>
      </p:sp>
      <p:sp>
        <p:nvSpPr>
          <p:cNvPr id="8" name="TextBox 7">
            <a:extLst>
              <a:ext uri="{FF2B5EF4-FFF2-40B4-BE49-F238E27FC236}">
                <a16:creationId xmlns:a16="http://schemas.microsoft.com/office/drawing/2014/main" id="{09E82EB3-A57B-452D-A4D1-7EF550B5803A}"/>
              </a:ext>
            </a:extLst>
          </p:cNvPr>
          <p:cNvSpPr txBox="1"/>
          <p:nvPr/>
        </p:nvSpPr>
        <p:spPr>
          <a:xfrm>
            <a:off x="6619015" y="1815684"/>
            <a:ext cx="4081771" cy="369332"/>
          </a:xfrm>
          <a:prstGeom prst="rect">
            <a:avLst/>
          </a:prstGeom>
          <a:noFill/>
        </p:spPr>
        <p:txBody>
          <a:bodyPr wrap="square" rtlCol="0">
            <a:spAutoFit/>
          </a:bodyPr>
          <a:lstStyle/>
          <a:p>
            <a:pPr algn="ctr"/>
            <a:r>
              <a:rPr lang="en-US" b="1" dirty="0"/>
              <a:t>ROC curves without ferritin and </a:t>
            </a:r>
            <a:r>
              <a:rPr lang="en-US" b="1" dirty="0" err="1"/>
              <a:t>sTfR</a:t>
            </a:r>
            <a:endParaRPr lang="en-US" b="1" dirty="0"/>
          </a:p>
        </p:txBody>
      </p:sp>
      <p:sp>
        <p:nvSpPr>
          <p:cNvPr id="9" name="TextBox 8">
            <a:extLst>
              <a:ext uri="{FF2B5EF4-FFF2-40B4-BE49-F238E27FC236}">
                <a16:creationId xmlns:a16="http://schemas.microsoft.com/office/drawing/2014/main" id="{32A91FF5-83EF-4757-843B-A0519691B1A5}"/>
              </a:ext>
            </a:extLst>
          </p:cNvPr>
          <p:cNvSpPr txBox="1"/>
          <p:nvPr/>
        </p:nvSpPr>
        <p:spPr>
          <a:xfrm>
            <a:off x="5317509" y="5919917"/>
            <a:ext cx="6684785" cy="369332"/>
          </a:xfrm>
          <a:prstGeom prst="rect">
            <a:avLst/>
          </a:prstGeom>
          <a:solidFill>
            <a:schemeClr val="bg1"/>
          </a:solidFill>
        </p:spPr>
        <p:txBody>
          <a:bodyPr wrap="square" rtlCol="0">
            <a:spAutoFit/>
          </a:bodyPr>
          <a:lstStyle/>
          <a:p>
            <a:pPr algn="ctr"/>
            <a:r>
              <a:rPr lang="en-US" dirty="0"/>
              <a:t>Overall AUC (Hand 2001 method):  0.76</a:t>
            </a:r>
          </a:p>
        </p:txBody>
      </p:sp>
      <p:sp>
        <p:nvSpPr>
          <p:cNvPr id="4" name="TextBox 3">
            <a:extLst>
              <a:ext uri="{FF2B5EF4-FFF2-40B4-BE49-F238E27FC236}">
                <a16:creationId xmlns:a16="http://schemas.microsoft.com/office/drawing/2014/main" id="{83925F66-150C-4378-9216-625314315672}"/>
              </a:ext>
            </a:extLst>
          </p:cNvPr>
          <p:cNvSpPr txBox="1"/>
          <p:nvPr/>
        </p:nvSpPr>
        <p:spPr>
          <a:xfrm>
            <a:off x="1573970" y="5919917"/>
            <a:ext cx="5175703" cy="369332"/>
          </a:xfrm>
          <a:prstGeom prst="rect">
            <a:avLst/>
          </a:prstGeom>
          <a:solidFill>
            <a:schemeClr val="bg1"/>
          </a:solidFill>
        </p:spPr>
        <p:txBody>
          <a:bodyPr wrap="square" rtlCol="0">
            <a:spAutoFit/>
          </a:bodyPr>
          <a:lstStyle/>
          <a:p>
            <a:r>
              <a:rPr lang="en-US" dirty="0"/>
              <a:t>Overall AUC (Hand 2001 method):  0.81</a:t>
            </a:r>
          </a:p>
        </p:txBody>
      </p:sp>
      <p:sp>
        <p:nvSpPr>
          <p:cNvPr id="11" name="Content Placeholder 10">
            <a:extLst>
              <a:ext uri="{FF2B5EF4-FFF2-40B4-BE49-F238E27FC236}">
                <a16:creationId xmlns:a16="http://schemas.microsoft.com/office/drawing/2014/main" id="{9FEF6A5D-328B-4252-BDDD-C7CFEA531B94}"/>
              </a:ext>
            </a:extLst>
          </p:cNvPr>
          <p:cNvSpPr>
            <a:spLocks noGrp="1"/>
          </p:cNvSpPr>
          <p:nvPr>
            <p:ph sz="quarter" idx="10"/>
          </p:nvPr>
        </p:nvSpPr>
        <p:spPr>
          <a:xfrm>
            <a:off x="1274238" y="1211580"/>
            <a:ext cx="10267951" cy="522613"/>
          </a:xfrm>
        </p:spPr>
        <p:txBody>
          <a:bodyPr/>
          <a:lstStyle/>
          <a:p>
            <a:r>
              <a:rPr lang="en-US" dirty="0"/>
              <a:t>Does the performance boost of collecting non-routine features justify the cost?</a:t>
            </a:r>
          </a:p>
        </p:txBody>
      </p:sp>
    </p:spTree>
    <p:extLst>
      <p:ext uri="{BB962C8B-B14F-4D97-AF65-F5344CB8AC3E}">
        <p14:creationId xmlns:p14="http://schemas.microsoft.com/office/powerpoint/2010/main" val="2098797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1C807A6-0769-4094-9AD9-31753537ACA8}"/>
              </a:ext>
            </a:extLst>
          </p:cNvPr>
          <p:cNvSpPr/>
          <p:nvPr/>
        </p:nvSpPr>
        <p:spPr>
          <a:xfrm>
            <a:off x="1185331" y="4113000"/>
            <a:ext cx="4572000" cy="731520"/>
          </a:xfrm>
          <a:prstGeom prst="rect">
            <a:avLst/>
          </a:prstGeom>
          <a:solidFill>
            <a:schemeClr val="bg2">
              <a:lumMod val="40000"/>
              <a:lumOff val="6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779C50-ECB9-4FD4-B446-D2144E6B3874}"/>
              </a:ext>
            </a:extLst>
          </p:cNvPr>
          <p:cNvSpPr>
            <a:spLocks noGrp="1"/>
          </p:cNvSpPr>
          <p:nvPr>
            <p:ph sz="quarter" idx="10"/>
          </p:nvPr>
        </p:nvSpPr>
        <p:spPr>
          <a:xfrm>
            <a:off x="1274238" y="1211580"/>
            <a:ext cx="10267951" cy="5012056"/>
          </a:xfrm>
        </p:spPr>
        <p:txBody>
          <a:bodyPr/>
          <a:lstStyle/>
          <a:p>
            <a:pPr marL="0" indent="0"/>
            <a:r>
              <a:rPr lang="en-US" b="1" dirty="0">
                <a:solidFill>
                  <a:sysClr val="windowText" lastClr="000000"/>
                </a:solidFill>
              </a:rPr>
              <a:t>Background</a:t>
            </a:r>
          </a:p>
          <a:p>
            <a:pPr>
              <a:buFont typeface="Arial" panose="020B0604020202020204" pitchFamily="34" charset="0"/>
              <a:buChar char="•"/>
            </a:pPr>
            <a:endParaRPr lang="en-US" dirty="0">
              <a:solidFill>
                <a:sysClr val="windowText" lastClr="000000"/>
              </a:solidFill>
            </a:endParaRPr>
          </a:p>
          <a:p>
            <a:pPr marL="0" indent="0"/>
            <a:r>
              <a:rPr lang="en-US" b="1" dirty="0">
                <a:solidFill>
                  <a:sysClr val="windowText" lastClr="000000"/>
                </a:solidFill>
              </a:rPr>
              <a:t>Keys to successful implementation:				Case studies:</a:t>
            </a:r>
          </a:p>
          <a:p>
            <a:pPr>
              <a:buFont typeface="Arial" panose="020B0604020202020204" pitchFamily="34" charset="0"/>
              <a:buChar char="•"/>
            </a:pPr>
            <a:endParaRPr lang="en-US" b="1" dirty="0">
              <a:solidFill>
                <a:sysClr val="windowText" lastClr="000000"/>
              </a:solidFill>
            </a:endParaRPr>
          </a:p>
          <a:p>
            <a:pPr marL="344488" lvl="2" indent="0">
              <a:buNone/>
            </a:pPr>
            <a:r>
              <a:rPr lang="en-US" dirty="0">
                <a:solidFill>
                  <a:sysClr val="windowText" lastClr="000000"/>
                </a:solidFill>
              </a:rPr>
              <a:t>			Assess potential value</a:t>
            </a:r>
          </a:p>
          <a:p>
            <a:pPr marL="344488" lvl="2" indent="0">
              <a:buNone/>
            </a:pPr>
            <a:endParaRPr lang="en-US" sz="2800" dirty="0">
              <a:solidFill>
                <a:sysClr val="windowText" lastClr="000000"/>
              </a:solidFill>
            </a:endParaRPr>
          </a:p>
          <a:p>
            <a:pPr marL="344488" lvl="2" indent="0">
              <a:buNone/>
            </a:pPr>
            <a:r>
              <a:rPr lang="en-US" dirty="0">
                <a:solidFill>
                  <a:sysClr val="windowText" lastClr="000000"/>
                </a:solidFill>
              </a:rPr>
              <a:t>			 Design for the workflow</a:t>
            </a:r>
          </a:p>
          <a:p>
            <a:pPr marL="344488" lvl="2" indent="0">
              <a:buNone/>
            </a:pPr>
            <a:endParaRPr lang="en-US" sz="2800" dirty="0">
              <a:solidFill>
                <a:sysClr val="windowText" lastClr="000000"/>
              </a:solidFill>
            </a:endParaRPr>
          </a:p>
          <a:p>
            <a:pPr marL="344488" lvl="2" indent="0">
              <a:buNone/>
            </a:pPr>
            <a:r>
              <a:rPr lang="en-US" dirty="0">
                <a:solidFill>
                  <a:sysClr val="windowText" lastClr="000000"/>
                </a:solidFill>
              </a:rPr>
              <a:t>			Maximize utility, not accuracy</a:t>
            </a:r>
          </a:p>
          <a:p>
            <a:pPr>
              <a:buFont typeface="Arial" panose="020B0604020202020204" pitchFamily="34" charset="0"/>
              <a:buChar char="•"/>
            </a:pPr>
            <a:endParaRPr lang="en-US" dirty="0">
              <a:solidFill>
                <a:sysClr val="windowText" lastClr="000000"/>
              </a:solidFill>
            </a:endParaRPr>
          </a:p>
          <a:p>
            <a:pPr>
              <a:buFont typeface="Arial" panose="020B0604020202020204" pitchFamily="34" charset="0"/>
              <a:buChar char="•"/>
            </a:pPr>
            <a:endParaRPr lang="en-US" dirty="0">
              <a:solidFill>
                <a:sysClr val="windowText" lastClr="000000"/>
              </a:solidFill>
            </a:endParaRPr>
          </a:p>
          <a:p>
            <a:pPr marL="0" indent="0"/>
            <a:r>
              <a:rPr lang="en-US" b="1" dirty="0">
                <a:solidFill>
                  <a:sysClr val="windowText" lastClr="000000"/>
                </a:solidFill>
              </a:rPr>
              <a:t>Case study updates &amp; takeaways</a:t>
            </a:r>
          </a:p>
          <a:p>
            <a:pPr marL="0" indent="0"/>
            <a:endParaRPr lang="en-US" b="1" dirty="0">
              <a:solidFill>
                <a:sysClr val="windowText" lastClr="000000"/>
              </a:solidFill>
            </a:endParaRPr>
          </a:p>
        </p:txBody>
      </p:sp>
      <p:sp>
        <p:nvSpPr>
          <p:cNvPr id="2" name="Title 1">
            <a:extLst>
              <a:ext uri="{FF2B5EF4-FFF2-40B4-BE49-F238E27FC236}">
                <a16:creationId xmlns:a16="http://schemas.microsoft.com/office/drawing/2014/main" id="{72FF84F6-BC7B-4439-8AE0-AA37140FE7BF}"/>
              </a:ext>
            </a:extLst>
          </p:cNvPr>
          <p:cNvSpPr>
            <a:spLocks noGrp="1"/>
          </p:cNvSpPr>
          <p:nvPr>
            <p:ph type="title"/>
          </p:nvPr>
        </p:nvSpPr>
        <p:spPr/>
        <p:txBody>
          <a:bodyPr/>
          <a:lstStyle/>
          <a:p>
            <a:r>
              <a:rPr lang="en-US" dirty="0"/>
              <a:t>Outline</a:t>
            </a:r>
          </a:p>
        </p:txBody>
      </p:sp>
      <p:pic>
        <p:nvPicPr>
          <p:cNvPr id="1026" name="Picture 2" descr="Image result for blood bag clipart">
            <a:extLst>
              <a:ext uri="{FF2B5EF4-FFF2-40B4-BE49-F238E27FC236}">
                <a16:creationId xmlns:a16="http://schemas.microsoft.com/office/drawing/2014/main" id="{5D926E6D-51DD-4E7B-B336-37723C68B6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269" t="14102" r="27154" b="14020"/>
          <a:stretch/>
        </p:blipFill>
        <p:spPr bwMode="auto">
          <a:xfrm>
            <a:off x="7162139" y="2410676"/>
            <a:ext cx="605387" cy="9342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Kidney Clip Art">
            <a:extLst>
              <a:ext uri="{FF2B5EF4-FFF2-40B4-BE49-F238E27FC236}">
                <a16:creationId xmlns:a16="http://schemas.microsoft.com/office/drawing/2014/main" id="{97B9DF12-EEAF-4F20-9F42-4A580F7DF0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2783" y="3799988"/>
            <a:ext cx="544097" cy="6263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9001A65-496A-4D18-9B56-EFEB14E3831C}"/>
              </a:ext>
            </a:extLst>
          </p:cNvPr>
          <p:cNvSpPr txBox="1"/>
          <p:nvPr/>
        </p:nvSpPr>
        <p:spPr>
          <a:xfrm>
            <a:off x="7794931" y="2496385"/>
            <a:ext cx="4389120" cy="923330"/>
          </a:xfrm>
          <a:prstGeom prst="rect">
            <a:avLst/>
          </a:prstGeom>
          <a:noFill/>
        </p:spPr>
        <p:txBody>
          <a:bodyPr wrap="square" rtlCol="0">
            <a:spAutoFit/>
          </a:bodyPr>
          <a:lstStyle/>
          <a:p>
            <a:r>
              <a:rPr lang="en-US" dirty="0">
                <a:solidFill>
                  <a:sysClr val="windowText" lastClr="000000"/>
                </a:solidFill>
                <a:latin typeface="Arial"/>
                <a:ea typeface="ＭＳ Ｐゴシック" charset="0"/>
              </a:rPr>
              <a:t>Managing blood donors’ risk of iron-related adverse outcomes through personalized inter-donation intervals</a:t>
            </a:r>
          </a:p>
        </p:txBody>
      </p:sp>
      <p:sp>
        <p:nvSpPr>
          <p:cNvPr id="11" name="TextBox 10">
            <a:extLst>
              <a:ext uri="{FF2B5EF4-FFF2-40B4-BE49-F238E27FC236}">
                <a16:creationId xmlns:a16="http://schemas.microsoft.com/office/drawing/2014/main" id="{C6350A8F-89B1-45BD-BA2E-C726496AC960}"/>
              </a:ext>
            </a:extLst>
          </p:cNvPr>
          <p:cNvSpPr txBox="1"/>
          <p:nvPr/>
        </p:nvSpPr>
        <p:spPr>
          <a:xfrm>
            <a:off x="7794931" y="3651495"/>
            <a:ext cx="4389120" cy="923330"/>
          </a:xfrm>
          <a:prstGeom prst="rect">
            <a:avLst/>
          </a:prstGeom>
          <a:noFill/>
        </p:spPr>
        <p:txBody>
          <a:bodyPr wrap="square" rtlCol="0">
            <a:spAutoFit/>
          </a:bodyPr>
          <a:lstStyle/>
          <a:p>
            <a:r>
              <a:rPr lang="en-US" dirty="0">
                <a:solidFill>
                  <a:sysClr val="windowText" lastClr="000000"/>
                </a:solidFill>
                <a:latin typeface="Arial"/>
                <a:ea typeface="ＭＳ Ｐゴシック" charset="0"/>
              </a:rPr>
              <a:t>Identifying pediatric patients at risk of post-hospitalization chronic kidney disease for follow-up care</a:t>
            </a:r>
          </a:p>
        </p:txBody>
      </p:sp>
      <p:pic>
        <p:nvPicPr>
          <p:cNvPr id="1036" name="Picture 12" descr="Image result for clipart line graph">
            <a:extLst>
              <a:ext uri="{FF2B5EF4-FFF2-40B4-BE49-F238E27FC236}">
                <a16:creationId xmlns:a16="http://schemas.microsoft.com/office/drawing/2014/main" id="{087EBB99-0993-4E81-8CCC-237B8535A1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4349" y="4199138"/>
            <a:ext cx="604092" cy="60409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hospital process clipart">
            <a:extLst>
              <a:ext uri="{FF2B5EF4-FFF2-40B4-BE49-F238E27FC236}">
                <a16:creationId xmlns:a16="http://schemas.microsoft.com/office/drawing/2014/main" id="{37C68016-0C07-47DC-9B6F-C6C2B03A87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6996" y="3235929"/>
            <a:ext cx="918798" cy="82114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CF276C9-9A6C-4188-A23A-6FFDED401D43}"/>
              </a:ext>
            </a:extLst>
          </p:cNvPr>
          <p:cNvPicPr>
            <a:picLocks noChangeAspect="1"/>
          </p:cNvPicPr>
          <p:nvPr/>
        </p:nvPicPr>
        <p:blipFill>
          <a:blip r:embed="rId7"/>
          <a:stretch>
            <a:fillRect/>
          </a:stretch>
        </p:blipFill>
        <p:spPr>
          <a:xfrm>
            <a:off x="1398911" y="2410676"/>
            <a:ext cx="1054968" cy="683380"/>
          </a:xfrm>
          <a:prstGeom prst="rect">
            <a:avLst/>
          </a:prstGeom>
        </p:spPr>
      </p:pic>
    </p:spTree>
    <p:extLst>
      <p:ext uri="{BB962C8B-B14F-4D97-AF65-F5344CB8AC3E}">
        <p14:creationId xmlns:p14="http://schemas.microsoft.com/office/powerpoint/2010/main" val="1622982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F1B67-20FA-413B-B8C6-EA05916CEC78}"/>
              </a:ext>
            </a:extLst>
          </p:cNvPr>
          <p:cNvSpPr>
            <a:spLocks noGrp="1"/>
          </p:cNvSpPr>
          <p:nvPr>
            <p:ph type="title"/>
          </p:nvPr>
        </p:nvSpPr>
        <p:spPr/>
        <p:txBody>
          <a:bodyPr/>
          <a:lstStyle/>
          <a:p>
            <a:r>
              <a:rPr lang="en-US" dirty="0"/>
              <a:t>The decision threshold should maximize utility</a:t>
            </a:r>
          </a:p>
        </p:txBody>
      </p:sp>
      <p:sp>
        <p:nvSpPr>
          <p:cNvPr id="3" name="Content Placeholder 2">
            <a:extLst>
              <a:ext uri="{FF2B5EF4-FFF2-40B4-BE49-F238E27FC236}">
                <a16:creationId xmlns:a16="http://schemas.microsoft.com/office/drawing/2014/main" id="{2AF67356-E3F1-4988-9414-D0C6E930B1DC}"/>
              </a:ext>
            </a:extLst>
          </p:cNvPr>
          <p:cNvSpPr>
            <a:spLocks noGrp="1"/>
          </p:cNvSpPr>
          <p:nvPr>
            <p:ph sz="quarter" idx="10"/>
          </p:nvPr>
        </p:nvSpPr>
        <p:spPr>
          <a:xfrm>
            <a:off x="982133" y="1742534"/>
            <a:ext cx="5238045" cy="4481101"/>
          </a:xfrm>
        </p:spPr>
        <p:txBody>
          <a:bodyPr/>
          <a:lstStyle/>
          <a:p>
            <a:pPr marL="285750" indent="-285750">
              <a:buFont typeface="Arial" panose="020B0604020202020204" pitchFamily="34" charset="0"/>
              <a:buChar char="•"/>
            </a:pPr>
            <a:r>
              <a:rPr lang="en-US" dirty="0"/>
              <a:t>Risk prediction scores often need to be converted into binary decisions</a:t>
            </a:r>
          </a:p>
          <a:p>
            <a:pPr marL="512763" lvl="2" indent="-285750">
              <a:buFont typeface="Arial" panose="020B0604020202020204" pitchFamily="34" charset="0"/>
              <a:buChar char="•"/>
            </a:pPr>
            <a:r>
              <a:rPr lang="en-US" dirty="0"/>
              <a:t>If risk &gt; threshold, </a:t>
            </a:r>
            <a:r>
              <a:rPr lang="en-US" b="1" dirty="0"/>
              <a:t>intervene</a:t>
            </a:r>
            <a:endParaRPr lang="en-US" dirty="0"/>
          </a:p>
          <a:p>
            <a:pPr marL="0" indent="0"/>
            <a:endParaRPr lang="en-US" dirty="0"/>
          </a:p>
          <a:p>
            <a:pPr>
              <a:buFont typeface="Arial" panose="020B0604020202020204" pitchFamily="34" charset="0"/>
              <a:buChar char="•"/>
            </a:pPr>
            <a:r>
              <a:rPr lang="en-US" dirty="0"/>
              <a:t>Typical ways to set threshold</a:t>
            </a:r>
          </a:p>
          <a:p>
            <a:pPr lvl="2">
              <a:buFont typeface="Arial" panose="020B0604020202020204" pitchFamily="34" charset="0"/>
              <a:buChar char="•"/>
            </a:pPr>
            <a:r>
              <a:rPr lang="en-US" dirty="0"/>
              <a:t>Default to 0.5</a:t>
            </a:r>
          </a:p>
          <a:p>
            <a:pPr lvl="2">
              <a:buFont typeface="Arial" panose="020B0604020202020204" pitchFamily="34" charset="0"/>
              <a:buChar char="•"/>
            </a:pPr>
            <a:r>
              <a:rPr lang="en-US" dirty="0"/>
              <a:t>Maximize measure of predictive ability (accuracy, F1 score, </a:t>
            </a:r>
            <a:r>
              <a:rPr lang="en-US" dirty="0" err="1"/>
              <a:t>etc</a:t>
            </a:r>
            <a:r>
              <a:rPr lang="en-US" dirty="0"/>
              <a:t>)</a:t>
            </a:r>
          </a:p>
          <a:p>
            <a:pPr>
              <a:buFont typeface="Arial" panose="020B0604020202020204" pitchFamily="34" charset="0"/>
              <a:buChar char="•"/>
            </a:pPr>
            <a:endParaRPr lang="en-US" dirty="0"/>
          </a:p>
          <a:p>
            <a:pPr>
              <a:buFont typeface="Arial" panose="020B0604020202020204" pitchFamily="34" charset="0"/>
              <a:buChar char="•"/>
            </a:pPr>
            <a:r>
              <a:rPr lang="en-US" dirty="0"/>
              <a:t>Threshold should be set in a way that maximizes </a:t>
            </a:r>
            <a:r>
              <a:rPr lang="en-US" b="1" dirty="0"/>
              <a:t>utility</a:t>
            </a:r>
            <a:endParaRPr lang="en-US" dirty="0"/>
          </a:p>
          <a:p>
            <a:pPr>
              <a:buFont typeface="Arial" panose="020B0604020202020204" pitchFamily="34" charset="0"/>
              <a:buChar char="•"/>
            </a:pPr>
            <a:endParaRPr lang="en-US" dirty="0"/>
          </a:p>
        </p:txBody>
      </p:sp>
      <p:pic>
        <p:nvPicPr>
          <p:cNvPr id="3074" name="Picture 2" descr="Image result for ROC curve">
            <a:extLst>
              <a:ext uri="{FF2B5EF4-FFF2-40B4-BE49-F238E27FC236}">
                <a16:creationId xmlns:a16="http://schemas.microsoft.com/office/drawing/2014/main" id="{C4A5F7C0-2510-4288-B95C-6E94C3C2FC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1933" y="1220046"/>
            <a:ext cx="5410257" cy="492111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C2F9178-22BA-488A-AE5B-C3AC51778F03}"/>
              </a:ext>
            </a:extLst>
          </p:cNvPr>
          <p:cNvSpPr txBox="1"/>
          <p:nvPr/>
        </p:nvSpPr>
        <p:spPr>
          <a:xfrm>
            <a:off x="9338012" y="2977268"/>
            <a:ext cx="1998133"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Points on ROC = possible decision thresholds</a:t>
            </a:r>
          </a:p>
        </p:txBody>
      </p:sp>
      <p:graphicFrame>
        <p:nvGraphicFramePr>
          <p:cNvPr id="6" name="Table 5">
            <a:extLst>
              <a:ext uri="{FF2B5EF4-FFF2-40B4-BE49-F238E27FC236}">
                <a16:creationId xmlns:a16="http://schemas.microsoft.com/office/drawing/2014/main" id="{F50EEAFD-CAFA-4CD7-A56F-1914AEA5081A}"/>
              </a:ext>
            </a:extLst>
          </p:cNvPr>
          <p:cNvGraphicFramePr>
            <a:graphicFrameLocks noGrp="1"/>
          </p:cNvGraphicFramePr>
          <p:nvPr>
            <p:extLst>
              <p:ext uri="{D42A27DB-BD31-4B8C-83A1-F6EECF244321}">
                <p14:modId xmlns:p14="http://schemas.microsoft.com/office/powerpoint/2010/main" val="3146660123"/>
              </p:ext>
            </p:extLst>
          </p:nvPr>
        </p:nvGraphicFramePr>
        <p:xfrm>
          <a:off x="10344499" y="1980856"/>
          <a:ext cx="1001902" cy="670560"/>
        </p:xfrm>
        <a:graphic>
          <a:graphicData uri="http://schemas.openxmlformats.org/drawingml/2006/table">
            <a:tbl>
              <a:tblPr>
                <a:tableStyleId>{5C22544A-7EE6-4342-B048-85BDC9FD1C3A}</a:tableStyleId>
              </a:tblPr>
              <a:tblGrid>
                <a:gridCol w="500951">
                  <a:extLst>
                    <a:ext uri="{9D8B030D-6E8A-4147-A177-3AD203B41FA5}">
                      <a16:colId xmlns:a16="http://schemas.microsoft.com/office/drawing/2014/main" val="926407733"/>
                    </a:ext>
                  </a:extLst>
                </a:gridCol>
                <a:gridCol w="500951">
                  <a:extLst>
                    <a:ext uri="{9D8B030D-6E8A-4147-A177-3AD203B41FA5}">
                      <a16:colId xmlns:a16="http://schemas.microsoft.com/office/drawing/2014/main" val="2329294643"/>
                    </a:ext>
                  </a:extLst>
                </a:gridCol>
              </a:tblGrid>
              <a:tr h="305128">
                <a:tc>
                  <a:txBody>
                    <a:bodyPr/>
                    <a:lstStyle/>
                    <a:p>
                      <a:pPr algn="ctr"/>
                      <a:r>
                        <a:rPr lang="en-US" sz="1600" dirty="0"/>
                        <a:t>TP</a:t>
                      </a:r>
                    </a:p>
                  </a:txBody>
                  <a:tcPr anchor="ctr"/>
                </a:tc>
                <a:tc>
                  <a:txBody>
                    <a:bodyPr/>
                    <a:lstStyle/>
                    <a:p>
                      <a:pPr algn="ctr"/>
                      <a:r>
                        <a:rPr lang="en-US" sz="1600" dirty="0"/>
                        <a:t>FP</a:t>
                      </a:r>
                    </a:p>
                  </a:txBody>
                  <a:tcPr anchor="ctr"/>
                </a:tc>
                <a:extLst>
                  <a:ext uri="{0D108BD9-81ED-4DB2-BD59-A6C34878D82A}">
                    <a16:rowId xmlns:a16="http://schemas.microsoft.com/office/drawing/2014/main" val="1888836240"/>
                  </a:ext>
                </a:extLst>
              </a:tr>
              <a:tr h="305128">
                <a:tc>
                  <a:txBody>
                    <a:bodyPr/>
                    <a:lstStyle/>
                    <a:p>
                      <a:pPr algn="ctr"/>
                      <a:r>
                        <a:rPr lang="en-US" sz="1600" dirty="0"/>
                        <a:t>FN</a:t>
                      </a:r>
                    </a:p>
                  </a:txBody>
                  <a:tcPr anchor="ctr"/>
                </a:tc>
                <a:tc>
                  <a:txBody>
                    <a:bodyPr/>
                    <a:lstStyle/>
                    <a:p>
                      <a:pPr algn="ctr"/>
                      <a:r>
                        <a:rPr lang="en-US" sz="1600" dirty="0"/>
                        <a:t>TN</a:t>
                      </a:r>
                    </a:p>
                  </a:txBody>
                  <a:tcPr anchor="ctr"/>
                </a:tc>
                <a:extLst>
                  <a:ext uri="{0D108BD9-81ED-4DB2-BD59-A6C34878D82A}">
                    <a16:rowId xmlns:a16="http://schemas.microsoft.com/office/drawing/2014/main" val="2286777047"/>
                  </a:ext>
                </a:extLst>
              </a:tr>
            </a:tbl>
          </a:graphicData>
        </a:graphic>
      </p:graphicFrame>
      <p:graphicFrame>
        <p:nvGraphicFramePr>
          <p:cNvPr id="7" name="Table 6">
            <a:extLst>
              <a:ext uri="{FF2B5EF4-FFF2-40B4-BE49-F238E27FC236}">
                <a16:creationId xmlns:a16="http://schemas.microsoft.com/office/drawing/2014/main" id="{347979E5-3EF6-4BA5-A8F9-F5F154BB73AD}"/>
              </a:ext>
            </a:extLst>
          </p:cNvPr>
          <p:cNvGraphicFramePr>
            <a:graphicFrameLocks noGrp="1"/>
          </p:cNvGraphicFramePr>
          <p:nvPr>
            <p:extLst>
              <p:ext uri="{D42A27DB-BD31-4B8C-83A1-F6EECF244321}">
                <p14:modId xmlns:p14="http://schemas.microsoft.com/office/powerpoint/2010/main" val="1391317268"/>
              </p:ext>
            </p:extLst>
          </p:nvPr>
        </p:nvGraphicFramePr>
        <p:xfrm>
          <a:off x="8837061" y="2062348"/>
          <a:ext cx="1001902" cy="670560"/>
        </p:xfrm>
        <a:graphic>
          <a:graphicData uri="http://schemas.openxmlformats.org/drawingml/2006/table">
            <a:tbl>
              <a:tblPr>
                <a:tableStyleId>{5C22544A-7EE6-4342-B048-85BDC9FD1C3A}</a:tableStyleId>
              </a:tblPr>
              <a:tblGrid>
                <a:gridCol w="500951">
                  <a:extLst>
                    <a:ext uri="{9D8B030D-6E8A-4147-A177-3AD203B41FA5}">
                      <a16:colId xmlns:a16="http://schemas.microsoft.com/office/drawing/2014/main" val="926407733"/>
                    </a:ext>
                  </a:extLst>
                </a:gridCol>
                <a:gridCol w="500951">
                  <a:extLst>
                    <a:ext uri="{9D8B030D-6E8A-4147-A177-3AD203B41FA5}">
                      <a16:colId xmlns:a16="http://schemas.microsoft.com/office/drawing/2014/main" val="2329294643"/>
                    </a:ext>
                  </a:extLst>
                </a:gridCol>
              </a:tblGrid>
              <a:tr h="305128">
                <a:tc>
                  <a:txBody>
                    <a:bodyPr/>
                    <a:lstStyle/>
                    <a:p>
                      <a:pPr algn="ctr"/>
                      <a:r>
                        <a:rPr lang="en-US" sz="1600" dirty="0"/>
                        <a:t>TP</a:t>
                      </a:r>
                    </a:p>
                  </a:txBody>
                  <a:tcPr anchor="ctr"/>
                </a:tc>
                <a:tc>
                  <a:txBody>
                    <a:bodyPr/>
                    <a:lstStyle/>
                    <a:p>
                      <a:pPr algn="ctr"/>
                      <a:r>
                        <a:rPr lang="en-US" sz="1600" dirty="0"/>
                        <a:t>FP</a:t>
                      </a:r>
                    </a:p>
                  </a:txBody>
                  <a:tcPr anchor="ctr"/>
                </a:tc>
                <a:extLst>
                  <a:ext uri="{0D108BD9-81ED-4DB2-BD59-A6C34878D82A}">
                    <a16:rowId xmlns:a16="http://schemas.microsoft.com/office/drawing/2014/main" val="1888836240"/>
                  </a:ext>
                </a:extLst>
              </a:tr>
              <a:tr h="305128">
                <a:tc>
                  <a:txBody>
                    <a:bodyPr/>
                    <a:lstStyle/>
                    <a:p>
                      <a:pPr algn="ctr"/>
                      <a:r>
                        <a:rPr lang="en-US" sz="1600" dirty="0"/>
                        <a:t>FN</a:t>
                      </a:r>
                    </a:p>
                  </a:txBody>
                  <a:tcPr anchor="ctr"/>
                </a:tc>
                <a:tc>
                  <a:txBody>
                    <a:bodyPr/>
                    <a:lstStyle/>
                    <a:p>
                      <a:pPr algn="ctr"/>
                      <a:r>
                        <a:rPr lang="en-US" sz="1600" dirty="0"/>
                        <a:t>TN</a:t>
                      </a:r>
                    </a:p>
                  </a:txBody>
                  <a:tcPr anchor="ctr"/>
                </a:tc>
                <a:extLst>
                  <a:ext uri="{0D108BD9-81ED-4DB2-BD59-A6C34878D82A}">
                    <a16:rowId xmlns:a16="http://schemas.microsoft.com/office/drawing/2014/main" val="2286777047"/>
                  </a:ext>
                </a:extLst>
              </a:tr>
            </a:tbl>
          </a:graphicData>
        </a:graphic>
      </p:graphicFrame>
      <p:graphicFrame>
        <p:nvGraphicFramePr>
          <p:cNvPr id="8" name="Table 7">
            <a:extLst>
              <a:ext uri="{FF2B5EF4-FFF2-40B4-BE49-F238E27FC236}">
                <a16:creationId xmlns:a16="http://schemas.microsoft.com/office/drawing/2014/main" id="{63B689D1-8DDC-40E2-A753-727DFFA3761C}"/>
              </a:ext>
            </a:extLst>
          </p:cNvPr>
          <p:cNvGraphicFramePr>
            <a:graphicFrameLocks noGrp="1"/>
          </p:cNvGraphicFramePr>
          <p:nvPr>
            <p:extLst>
              <p:ext uri="{D42A27DB-BD31-4B8C-83A1-F6EECF244321}">
                <p14:modId xmlns:p14="http://schemas.microsoft.com/office/powerpoint/2010/main" val="2054263319"/>
              </p:ext>
            </p:extLst>
          </p:nvPr>
        </p:nvGraphicFramePr>
        <p:xfrm>
          <a:off x="7494055" y="2732908"/>
          <a:ext cx="1001902" cy="670560"/>
        </p:xfrm>
        <a:graphic>
          <a:graphicData uri="http://schemas.openxmlformats.org/drawingml/2006/table">
            <a:tbl>
              <a:tblPr>
                <a:tableStyleId>{5C22544A-7EE6-4342-B048-85BDC9FD1C3A}</a:tableStyleId>
              </a:tblPr>
              <a:tblGrid>
                <a:gridCol w="500951">
                  <a:extLst>
                    <a:ext uri="{9D8B030D-6E8A-4147-A177-3AD203B41FA5}">
                      <a16:colId xmlns:a16="http://schemas.microsoft.com/office/drawing/2014/main" val="926407733"/>
                    </a:ext>
                  </a:extLst>
                </a:gridCol>
                <a:gridCol w="500951">
                  <a:extLst>
                    <a:ext uri="{9D8B030D-6E8A-4147-A177-3AD203B41FA5}">
                      <a16:colId xmlns:a16="http://schemas.microsoft.com/office/drawing/2014/main" val="2329294643"/>
                    </a:ext>
                  </a:extLst>
                </a:gridCol>
              </a:tblGrid>
              <a:tr h="305128">
                <a:tc>
                  <a:txBody>
                    <a:bodyPr/>
                    <a:lstStyle/>
                    <a:p>
                      <a:pPr algn="ctr"/>
                      <a:r>
                        <a:rPr lang="en-US" sz="1600" dirty="0"/>
                        <a:t>TP</a:t>
                      </a:r>
                    </a:p>
                  </a:txBody>
                  <a:tcPr anchor="ctr"/>
                </a:tc>
                <a:tc>
                  <a:txBody>
                    <a:bodyPr/>
                    <a:lstStyle/>
                    <a:p>
                      <a:pPr algn="ctr"/>
                      <a:r>
                        <a:rPr lang="en-US" sz="1600" dirty="0"/>
                        <a:t>FP</a:t>
                      </a:r>
                    </a:p>
                  </a:txBody>
                  <a:tcPr anchor="ctr"/>
                </a:tc>
                <a:extLst>
                  <a:ext uri="{0D108BD9-81ED-4DB2-BD59-A6C34878D82A}">
                    <a16:rowId xmlns:a16="http://schemas.microsoft.com/office/drawing/2014/main" val="1888836240"/>
                  </a:ext>
                </a:extLst>
              </a:tr>
              <a:tr h="305128">
                <a:tc>
                  <a:txBody>
                    <a:bodyPr/>
                    <a:lstStyle/>
                    <a:p>
                      <a:pPr algn="ctr"/>
                      <a:r>
                        <a:rPr lang="en-US" sz="1600" dirty="0"/>
                        <a:t>FN</a:t>
                      </a:r>
                    </a:p>
                  </a:txBody>
                  <a:tcPr anchor="ctr"/>
                </a:tc>
                <a:tc>
                  <a:txBody>
                    <a:bodyPr/>
                    <a:lstStyle/>
                    <a:p>
                      <a:pPr algn="ctr"/>
                      <a:r>
                        <a:rPr lang="en-US" sz="1600" dirty="0"/>
                        <a:t>TN</a:t>
                      </a:r>
                    </a:p>
                  </a:txBody>
                  <a:tcPr anchor="ctr"/>
                </a:tc>
                <a:extLst>
                  <a:ext uri="{0D108BD9-81ED-4DB2-BD59-A6C34878D82A}">
                    <a16:rowId xmlns:a16="http://schemas.microsoft.com/office/drawing/2014/main" val="2286777047"/>
                  </a:ext>
                </a:extLst>
              </a:tr>
            </a:tbl>
          </a:graphicData>
        </a:graphic>
      </p:graphicFrame>
      <p:graphicFrame>
        <p:nvGraphicFramePr>
          <p:cNvPr id="9" name="Table 8">
            <a:extLst>
              <a:ext uri="{FF2B5EF4-FFF2-40B4-BE49-F238E27FC236}">
                <a16:creationId xmlns:a16="http://schemas.microsoft.com/office/drawing/2014/main" id="{CB3D1B49-3E03-4116-B62B-4A9BC01F32FC}"/>
              </a:ext>
            </a:extLst>
          </p:cNvPr>
          <p:cNvGraphicFramePr>
            <a:graphicFrameLocks noGrp="1"/>
          </p:cNvGraphicFramePr>
          <p:nvPr>
            <p:extLst>
              <p:ext uri="{D42A27DB-BD31-4B8C-83A1-F6EECF244321}">
                <p14:modId xmlns:p14="http://schemas.microsoft.com/office/powerpoint/2010/main" val="3626255479"/>
              </p:ext>
            </p:extLst>
          </p:nvPr>
        </p:nvGraphicFramePr>
        <p:xfrm>
          <a:off x="7280436" y="4039587"/>
          <a:ext cx="1001902" cy="670560"/>
        </p:xfrm>
        <a:graphic>
          <a:graphicData uri="http://schemas.openxmlformats.org/drawingml/2006/table">
            <a:tbl>
              <a:tblPr>
                <a:tableStyleId>{5C22544A-7EE6-4342-B048-85BDC9FD1C3A}</a:tableStyleId>
              </a:tblPr>
              <a:tblGrid>
                <a:gridCol w="500951">
                  <a:extLst>
                    <a:ext uri="{9D8B030D-6E8A-4147-A177-3AD203B41FA5}">
                      <a16:colId xmlns:a16="http://schemas.microsoft.com/office/drawing/2014/main" val="926407733"/>
                    </a:ext>
                  </a:extLst>
                </a:gridCol>
                <a:gridCol w="500951">
                  <a:extLst>
                    <a:ext uri="{9D8B030D-6E8A-4147-A177-3AD203B41FA5}">
                      <a16:colId xmlns:a16="http://schemas.microsoft.com/office/drawing/2014/main" val="2329294643"/>
                    </a:ext>
                  </a:extLst>
                </a:gridCol>
              </a:tblGrid>
              <a:tr h="305128">
                <a:tc>
                  <a:txBody>
                    <a:bodyPr/>
                    <a:lstStyle/>
                    <a:p>
                      <a:pPr algn="ctr"/>
                      <a:r>
                        <a:rPr lang="en-US" sz="1600" dirty="0"/>
                        <a:t>TP</a:t>
                      </a:r>
                    </a:p>
                  </a:txBody>
                  <a:tcPr anchor="ctr"/>
                </a:tc>
                <a:tc>
                  <a:txBody>
                    <a:bodyPr/>
                    <a:lstStyle/>
                    <a:p>
                      <a:pPr algn="ctr"/>
                      <a:r>
                        <a:rPr lang="en-US" sz="1600" dirty="0"/>
                        <a:t>FP</a:t>
                      </a:r>
                    </a:p>
                  </a:txBody>
                  <a:tcPr anchor="ctr"/>
                </a:tc>
                <a:extLst>
                  <a:ext uri="{0D108BD9-81ED-4DB2-BD59-A6C34878D82A}">
                    <a16:rowId xmlns:a16="http://schemas.microsoft.com/office/drawing/2014/main" val="1888836240"/>
                  </a:ext>
                </a:extLst>
              </a:tr>
              <a:tr h="305128">
                <a:tc>
                  <a:txBody>
                    <a:bodyPr/>
                    <a:lstStyle/>
                    <a:p>
                      <a:pPr algn="ctr"/>
                      <a:r>
                        <a:rPr lang="en-US" sz="1600" dirty="0"/>
                        <a:t>FN</a:t>
                      </a:r>
                    </a:p>
                  </a:txBody>
                  <a:tcPr anchor="ctr"/>
                </a:tc>
                <a:tc>
                  <a:txBody>
                    <a:bodyPr/>
                    <a:lstStyle/>
                    <a:p>
                      <a:pPr algn="ctr"/>
                      <a:r>
                        <a:rPr lang="en-US" sz="1600" dirty="0"/>
                        <a:t>TN</a:t>
                      </a:r>
                    </a:p>
                  </a:txBody>
                  <a:tcPr anchor="ctr"/>
                </a:tc>
                <a:extLst>
                  <a:ext uri="{0D108BD9-81ED-4DB2-BD59-A6C34878D82A}">
                    <a16:rowId xmlns:a16="http://schemas.microsoft.com/office/drawing/2014/main" val="2286777047"/>
                  </a:ext>
                </a:extLst>
              </a:tr>
            </a:tbl>
          </a:graphicData>
        </a:graphic>
      </p:graphicFrame>
      <p:sp>
        <p:nvSpPr>
          <p:cNvPr id="10" name="TextBox 9">
            <a:extLst>
              <a:ext uri="{FF2B5EF4-FFF2-40B4-BE49-F238E27FC236}">
                <a16:creationId xmlns:a16="http://schemas.microsoft.com/office/drawing/2014/main" id="{2839FD84-7AED-4675-B2F7-B85F7FF6E430}"/>
              </a:ext>
            </a:extLst>
          </p:cNvPr>
          <p:cNvSpPr txBox="1"/>
          <p:nvPr/>
        </p:nvSpPr>
        <p:spPr>
          <a:xfrm>
            <a:off x="9143636" y="4202315"/>
            <a:ext cx="2401725" cy="707886"/>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b="1" dirty="0">
                <a:solidFill>
                  <a:srgbClr val="FF0000"/>
                </a:solidFill>
              </a:rPr>
              <a:t>What threshold maximizes utility?</a:t>
            </a:r>
          </a:p>
        </p:txBody>
      </p:sp>
      <p:cxnSp>
        <p:nvCxnSpPr>
          <p:cNvPr id="11" name="Straight Arrow Connector 10">
            <a:extLst>
              <a:ext uri="{FF2B5EF4-FFF2-40B4-BE49-F238E27FC236}">
                <a16:creationId xmlns:a16="http://schemas.microsoft.com/office/drawing/2014/main" id="{B6A74E4E-CB12-4B3D-886B-5E9D6585B8BD}"/>
              </a:ext>
            </a:extLst>
          </p:cNvPr>
          <p:cNvCxnSpPr/>
          <p:nvPr/>
        </p:nvCxnSpPr>
        <p:spPr>
          <a:xfrm flipH="1" flipV="1">
            <a:off x="10521244" y="1742535"/>
            <a:ext cx="79023" cy="229855"/>
          </a:xfrm>
          <a:prstGeom prst="straightConnector1">
            <a:avLst/>
          </a:prstGeom>
          <a:ln w="38100">
            <a:tailEnd type="triangle"/>
          </a:ln>
        </p:spPr>
        <p:style>
          <a:lnRef idx="2">
            <a:schemeClr val="accent5"/>
          </a:lnRef>
          <a:fillRef idx="0">
            <a:schemeClr val="accent5"/>
          </a:fillRef>
          <a:effectRef idx="1">
            <a:schemeClr val="accent5"/>
          </a:effectRef>
          <a:fontRef idx="minor">
            <a:schemeClr val="tx1"/>
          </a:fontRef>
        </p:style>
      </p:cxnSp>
      <p:cxnSp>
        <p:nvCxnSpPr>
          <p:cNvPr id="13" name="Straight Arrow Connector 12">
            <a:extLst>
              <a:ext uri="{FF2B5EF4-FFF2-40B4-BE49-F238E27FC236}">
                <a16:creationId xmlns:a16="http://schemas.microsoft.com/office/drawing/2014/main" id="{714A0545-0ABC-4C0D-9E3F-C2FE776C34AC}"/>
              </a:ext>
            </a:extLst>
          </p:cNvPr>
          <p:cNvCxnSpPr/>
          <p:nvPr/>
        </p:nvCxnSpPr>
        <p:spPr>
          <a:xfrm flipH="1" flipV="1">
            <a:off x="9104124" y="1857462"/>
            <a:ext cx="79023" cy="229855"/>
          </a:xfrm>
          <a:prstGeom prst="straightConnector1">
            <a:avLst/>
          </a:prstGeom>
          <a:ln w="38100">
            <a:tailEnd type="triangle"/>
          </a:ln>
        </p:spPr>
        <p:style>
          <a:lnRef idx="2">
            <a:schemeClr val="accent5"/>
          </a:lnRef>
          <a:fillRef idx="0">
            <a:schemeClr val="accent5"/>
          </a:fillRef>
          <a:effectRef idx="1">
            <a:schemeClr val="accent5"/>
          </a:effectRef>
          <a:fontRef idx="minor">
            <a:schemeClr val="tx1"/>
          </a:fontRef>
        </p:style>
      </p:cxnSp>
      <p:cxnSp>
        <p:nvCxnSpPr>
          <p:cNvPr id="14" name="Straight Arrow Connector 13">
            <a:extLst>
              <a:ext uri="{FF2B5EF4-FFF2-40B4-BE49-F238E27FC236}">
                <a16:creationId xmlns:a16="http://schemas.microsoft.com/office/drawing/2014/main" id="{71351F65-AB8C-4303-B43C-16724B6BFF18}"/>
              </a:ext>
            </a:extLst>
          </p:cNvPr>
          <p:cNvCxnSpPr/>
          <p:nvPr/>
        </p:nvCxnSpPr>
        <p:spPr>
          <a:xfrm flipH="1" flipV="1">
            <a:off x="7739583" y="2503053"/>
            <a:ext cx="79023" cy="229855"/>
          </a:xfrm>
          <a:prstGeom prst="straightConnector1">
            <a:avLst/>
          </a:prstGeom>
          <a:ln w="38100">
            <a:tailEnd type="triangle"/>
          </a:ln>
        </p:spPr>
        <p:style>
          <a:lnRef idx="2">
            <a:schemeClr val="accent5"/>
          </a:lnRef>
          <a:fillRef idx="0">
            <a:schemeClr val="accent5"/>
          </a:fillRef>
          <a:effectRef idx="1">
            <a:schemeClr val="accent5"/>
          </a:effectRef>
          <a:fontRef idx="minor">
            <a:schemeClr val="tx1"/>
          </a:fontRef>
        </p:style>
      </p:cxnSp>
      <p:cxnSp>
        <p:nvCxnSpPr>
          <p:cNvPr id="15" name="Straight Arrow Connector 14">
            <a:extLst>
              <a:ext uri="{FF2B5EF4-FFF2-40B4-BE49-F238E27FC236}">
                <a16:creationId xmlns:a16="http://schemas.microsoft.com/office/drawing/2014/main" id="{C8D78126-F352-4552-B77B-29D25B98E516}"/>
              </a:ext>
            </a:extLst>
          </p:cNvPr>
          <p:cNvCxnSpPr>
            <a:cxnSpLocks/>
          </p:cNvCxnSpPr>
          <p:nvPr/>
        </p:nvCxnSpPr>
        <p:spPr>
          <a:xfrm flipH="1" flipV="1">
            <a:off x="7280437" y="3834702"/>
            <a:ext cx="208672" cy="122406"/>
          </a:xfrm>
          <a:prstGeom prst="straightConnector1">
            <a:avLst/>
          </a:prstGeom>
          <a:ln w="38100">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5331774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B9CC5-E07F-4C76-9BC0-B6D279013182}"/>
              </a:ext>
            </a:extLst>
          </p:cNvPr>
          <p:cNvSpPr>
            <a:spLocks noGrp="1"/>
          </p:cNvSpPr>
          <p:nvPr>
            <p:ph type="title"/>
          </p:nvPr>
        </p:nvSpPr>
        <p:spPr/>
        <p:txBody>
          <a:bodyPr/>
          <a:lstStyle/>
          <a:p>
            <a:r>
              <a:rPr lang="en-US" dirty="0"/>
              <a:t>Case 1: Personalizing blood inter-donation interval</a:t>
            </a:r>
          </a:p>
        </p:txBody>
      </p:sp>
      <p:sp>
        <p:nvSpPr>
          <p:cNvPr id="3" name="Content Placeholder 2">
            <a:extLst>
              <a:ext uri="{FF2B5EF4-FFF2-40B4-BE49-F238E27FC236}">
                <a16:creationId xmlns:a16="http://schemas.microsoft.com/office/drawing/2014/main" id="{7346D5BC-9D0B-4B8E-9AB1-45D3FB292C3C}"/>
              </a:ext>
            </a:extLst>
          </p:cNvPr>
          <p:cNvSpPr>
            <a:spLocks noGrp="1"/>
          </p:cNvSpPr>
          <p:nvPr>
            <p:ph sz="quarter" idx="10"/>
          </p:nvPr>
        </p:nvSpPr>
        <p:spPr>
          <a:xfrm>
            <a:off x="1274238" y="1535288"/>
            <a:ext cx="10267951" cy="4662311"/>
          </a:xfrm>
        </p:spPr>
        <p:txBody>
          <a:bodyPr>
            <a:normAutofit/>
          </a:bodyPr>
          <a:lstStyle/>
          <a:p>
            <a:pPr marL="0" indent="0"/>
            <a:r>
              <a:rPr lang="en-US" b="1" dirty="0"/>
              <a:t>Background</a:t>
            </a:r>
          </a:p>
          <a:p>
            <a:pPr marL="285750" indent="-285750">
              <a:buFont typeface="Arial" panose="020B0604020202020204" pitchFamily="34" charset="0"/>
              <a:buChar char="•"/>
            </a:pPr>
            <a:r>
              <a:rPr lang="en-US" dirty="0"/>
              <a:t>U.S. blood donors can donate every 56 days, but some take longer to replenish iron</a:t>
            </a:r>
          </a:p>
          <a:p>
            <a:pPr marL="285750" indent="-285750">
              <a:buFont typeface="Arial" panose="020B0604020202020204" pitchFamily="34" charset="0"/>
              <a:buChar char="•"/>
            </a:pPr>
            <a:r>
              <a:rPr lang="en-US" dirty="0"/>
              <a:t>In 2017</a:t>
            </a:r>
          </a:p>
          <a:p>
            <a:pPr marL="512763" lvl="2" indent="-285750">
              <a:buFont typeface="Arial" panose="020B0604020202020204" pitchFamily="34" charset="0"/>
              <a:buChar char="•"/>
            </a:pPr>
            <a:r>
              <a:rPr lang="en-US" dirty="0"/>
              <a:t>&gt; 600,000 prospective blood donors were deferred for low hemoglobin</a:t>
            </a:r>
          </a:p>
          <a:p>
            <a:pPr lvl="2">
              <a:buFont typeface="Arial" panose="020B0604020202020204" pitchFamily="34" charset="0"/>
              <a:buChar char="•"/>
            </a:pPr>
            <a:r>
              <a:rPr lang="en-US" dirty="0"/>
              <a:t>2 – 5 million completed donations were from donors with low or absent iron stores</a:t>
            </a:r>
          </a:p>
          <a:p>
            <a:pPr>
              <a:buFont typeface="Arial" panose="020B0604020202020204" pitchFamily="34" charset="0"/>
              <a:buChar char="•"/>
            </a:pPr>
            <a:r>
              <a:rPr lang="en-US" dirty="0"/>
              <a:t>Donors vary in ability to replenish iron after donation due to biology, diet, and donation history</a:t>
            </a:r>
          </a:p>
          <a:p>
            <a:pPr marL="0" indent="0"/>
            <a:endParaRPr lang="en-US" dirty="0"/>
          </a:p>
          <a:p>
            <a:pPr marL="0" indent="0"/>
            <a:endParaRPr lang="en-US" dirty="0"/>
          </a:p>
          <a:p>
            <a:pPr marL="0" indent="0"/>
            <a:r>
              <a:rPr lang="en-US" b="1" dirty="0"/>
              <a:t>Objective</a:t>
            </a:r>
            <a:endParaRPr lang="en-US" dirty="0"/>
          </a:p>
          <a:p>
            <a:pPr marL="285750" indent="-285750">
              <a:buFont typeface="Arial" panose="020B0604020202020204" pitchFamily="34" charset="0"/>
              <a:buChar char="•"/>
            </a:pPr>
            <a:r>
              <a:rPr lang="en-US" dirty="0"/>
              <a:t>Predict individual donors’ risk of iron-related adverse outcomes at next donation attempt as a function of time since last donation</a:t>
            </a:r>
          </a:p>
          <a:p>
            <a:pPr marL="285750" indent="-285750">
              <a:buFont typeface="Arial" panose="020B0604020202020204" pitchFamily="34" charset="0"/>
              <a:buChar char="•"/>
            </a:pPr>
            <a:r>
              <a:rPr lang="en-US" dirty="0"/>
              <a:t>Personalize the inter-donation interval to each donor’s risk profile</a:t>
            </a:r>
          </a:p>
        </p:txBody>
      </p:sp>
    </p:spTree>
    <p:extLst>
      <p:ext uri="{BB962C8B-B14F-4D97-AF65-F5344CB8AC3E}">
        <p14:creationId xmlns:p14="http://schemas.microsoft.com/office/powerpoint/2010/main" val="2907761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60E4E-9C0D-4CF6-A36F-C5E61C04032B}"/>
              </a:ext>
            </a:extLst>
          </p:cNvPr>
          <p:cNvSpPr>
            <a:spLocks noGrp="1"/>
          </p:cNvSpPr>
          <p:nvPr>
            <p:ph type="title"/>
          </p:nvPr>
        </p:nvSpPr>
        <p:spPr/>
        <p:txBody>
          <a:bodyPr/>
          <a:lstStyle/>
          <a:p>
            <a:r>
              <a:rPr lang="en-US" dirty="0"/>
              <a:t>Model selection for maximal utility</a:t>
            </a:r>
          </a:p>
        </p:txBody>
      </p:sp>
      <p:pic>
        <p:nvPicPr>
          <p:cNvPr id="12290" name="Picture 2" descr="https://lh3.googleusercontent.com/-jq2opozTrAOC5rBEpVx2vhvJQyic87W_kSFjxJMhKMNQ99FcBkwNMtfwgUy_pYwqQdYDddTRCl2_pyDJGzDozK_LWtPs0BzulU-lpmTRF_Rvh-mwC6dLHp9EMq9Nc4Ho3OcGhl2">
            <a:extLst>
              <a:ext uri="{FF2B5EF4-FFF2-40B4-BE49-F238E27FC236}">
                <a16:creationId xmlns:a16="http://schemas.microsoft.com/office/drawing/2014/main" id="{418B0149-0B74-4424-873A-0A07E2127300}"/>
              </a:ext>
            </a:extLst>
          </p:cNvPr>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1874634" y="1366874"/>
            <a:ext cx="7464392" cy="50117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D9BAE4D-AAE6-426A-AE6B-A4B8630A1E18}"/>
              </a:ext>
            </a:extLst>
          </p:cNvPr>
          <p:cNvSpPr txBox="1"/>
          <p:nvPr/>
        </p:nvSpPr>
        <p:spPr>
          <a:xfrm>
            <a:off x="602168" y="6492232"/>
            <a:ext cx="4233746" cy="338554"/>
          </a:xfrm>
          <a:prstGeom prst="rect">
            <a:avLst/>
          </a:prstGeom>
          <a:noFill/>
        </p:spPr>
        <p:txBody>
          <a:bodyPr wrap="square" rtlCol="0">
            <a:spAutoFit/>
          </a:bodyPr>
          <a:lstStyle/>
          <a:p>
            <a:r>
              <a:rPr lang="en-US" sz="1600" dirty="0"/>
              <a:t>David Scheinker, Nigam Shah working paper</a:t>
            </a:r>
          </a:p>
        </p:txBody>
      </p:sp>
      <p:sp>
        <p:nvSpPr>
          <p:cNvPr id="6" name="TextBox 5">
            <a:extLst>
              <a:ext uri="{FF2B5EF4-FFF2-40B4-BE49-F238E27FC236}">
                <a16:creationId xmlns:a16="http://schemas.microsoft.com/office/drawing/2014/main" id="{D5FB1872-1C51-40E4-8344-7198089BEF31}"/>
              </a:ext>
            </a:extLst>
          </p:cNvPr>
          <p:cNvSpPr txBox="1"/>
          <p:nvPr/>
        </p:nvSpPr>
        <p:spPr>
          <a:xfrm>
            <a:off x="7627433" y="2129992"/>
            <a:ext cx="2765503" cy="20313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dirty="0"/>
              <a:t>Capacity constraints put lower bound on intervention threshold</a:t>
            </a:r>
          </a:p>
          <a:p>
            <a:endParaRPr lang="en-US" dirty="0"/>
          </a:p>
          <a:p>
            <a:r>
              <a:rPr lang="en-US" dirty="0"/>
              <a:t>Model with higher overall AUC might perform worse in the feasible region!</a:t>
            </a:r>
          </a:p>
        </p:txBody>
      </p:sp>
      <p:cxnSp>
        <p:nvCxnSpPr>
          <p:cNvPr id="8" name="Straight Connector 7">
            <a:extLst>
              <a:ext uri="{FF2B5EF4-FFF2-40B4-BE49-F238E27FC236}">
                <a16:creationId xmlns:a16="http://schemas.microsoft.com/office/drawing/2014/main" id="{03D5E892-E782-4FEC-9712-036648816180}"/>
              </a:ext>
            </a:extLst>
          </p:cNvPr>
          <p:cNvCxnSpPr/>
          <p:nvPr/>
        </p:nvCxnSpPr>
        <p:spPr>
          <a:xfrm>
            <a:off x="5887843" y="1259599"/>
            <a:ext cx="1594624" cy="2012795"/>
          </a:xfrm>
          <a:prstGeom prst="line">
            <a:avLst/>
          </a:prstGeom>
          <a:ln w="76200">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A46BB896-BFBC-4314-B340-A3876535A0F7}"/>
              </a:ext>
            </a:extLst>
          </p:cNvPr>
          <p:cNvCxnSpPr/>
          <p:nvPr/>
        </p:nvCxnSpPr>
        <p:spPr>
          <a:xfrm flipV="1">
            <a:off x="7203687" y="2664653"/>
            <a:ext cx="278780" cy="238358"/>
          </a:xfrm>
          <a:prstGeom prst="straightConnector1">
            <a:avLst/>
          </a:prstGeom>
          <a:ln w="57150">
            <a:solidFill>
              <a:schemeClr val="accent4"/>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854EFCA-F418-40ED-99BF-B164E607B7C6}"/>
              </a:ext>
            </a:extLst>
          </p:cNvPr>
          <p:cNvCxnSpPr/>
          <p:nvPr/>
        </p:nvCxnSpPr>
        <p:spPr>
          <a:xfrm flipV="1">
            <a:off x="6073697" y="1259599"/>
            <a:ext cx="278780" cy="238358"/>
          </a:xfrm>
          <a:prstGeom prst="straightConnector1">
            <a:avLst/>
          </a:prstGeom>
          <a:ln w="57150">
            <a:solidFill>
              <a:schemeClr val="accent4"/>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4767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B1DB-1973-4268-926A-756E9AFC2EC0}"/>
              </a:ext>
            </a:extLst>
          </p:cNvPr>
          <p:cNvSpPr>
            <a:spLocks noGrp="1"/>
          </p:cNvSpPr>
          <p:nvPr>
            <p:ph type="title"/>
          </p:nvPr>
        </p:nvSpPr>
        <p:spPr/>
        <p:txBody>
          <a:bodyPr/>
          <a:lstStyle/>
          <a:p>
            <a:r>
              <a:rPr lang="en-US" dirty="0"/>
              <a:t>Maximizing utility: Case studies</a:t>
            </a:r>
          </a:p>
        </p:txBody>
      </p:sp>
      <p:sp>
        <p:nvSpPr>
          <p:cNvPr id="3" name="Content Placeholder 2">
            <a:extLst>
              <a:ext uri="{FF2B5EF4-FFF2-40B4-BE49-F238E27FC236}">
                <a16:creationId xmlns:a16="http://schemas.microsoft.com/office/drawing/2014/main" id="{ABD7474D-4D81-44B8-90AA-34BCC1809C48}"/>
              </a:ext>
            </a:extLst>
          </p:cNvPr>
          <p:cNvSpPr>
            <a:spLocks noGrp="1"/>
          </p:cNvSpPr>
          <p:nvPr>
            <p:ph sz="quarter" idx="10"/>
          </p:nvPr>
        </p:nvSpPr>
        <p:spPr>
          <a:xfrm>
            <a:off x="1274238" y="1211580"/>
            <a:ext cx="3873495" cy="5012056"/>
          </a:xfrm>
        </p:spPr>
        <p:txBody>
          <a:bodyPr>
            <a:normAutofit/>
          </a:bodyPr>
          <a:lstStyle/>
          <a:p>
            <a:r>
              <a:rPr lang="en-US" b="1" dirty="0"/>
              <a:t>CKD prediction</a:t>
            </a:r>
            <a:endParaRPr lang="en-US" dirty="0"/>
          </a:p>
          <a:p>
            <a:pPr>
              <a:buFont typeface="Arial" panose="020B0604020202020204" pitchFamily="34" charset="0"/>
              <a:buChar char="•"/>
            </a:pPr>
            <a:r>
              <a:rPr lang="en-US" dirty="0"/>
              <a:t>Capacity constrained: Can only intervene in 5% riskiest patients due to limited spots in clinic</a:t>
            </a:r>
          </a:p>
          <a:p>
            <a:pPr>
              <a:buFont typeface="Arial" panose="020B0604020202020204" pitchFamily="34" charset="0"/>
              <a:buChar char="•"/>
            </a:pPr>
            <a:r>
              <a:rPr lang="en-US" dirty="0"/>
              <a:t>If increasing capacity is an option later, utility calculation would inform how many spots to open</a:t>
            </a:r>
          </a:p>
          <a:p>
            <a:pPr>
              <a:buFont typeface="Arial" panose="020B0604020202020204" pitchFamily="34" charset="0"/>
              <a:buChar char="•"/>
            </a:pPr>
            <a:endParaRPr lang="en-US" dirty="0"/>
          </a:p>
          <a:p>
            <a:pPr marL="0" indent="0"/>
            <a:r>
              <a:rPr lang="en-US" b="1" dirty="0"/>
              <a:t>Blood inter-donation intervals</a:t>
            </a:r>
            <a:endParaRPr lang="en-US" dirty="0"/>
          </a:p>
          <a:p>
            <a:pPr marL="285750" indent="-285750">
              <a:buFont typeface="Arial" panose="020B0604020202020204" pitchFamily="34" charset="0"/>
              <a:buChar char="•"/>
            </a:pPr>
            <a:r>
              <a:rPr lang="en-US" dirty="0"/>
              <a:t>Trade-off between longer intervals (collect fewer donations) and shorter intervals (adverse events more likely)</a:t>
            </a:r>
          </a:p>
          <a:p>
            <a:pPr marL="285750" indent="-285750">
              <a:buFont typeface="Arial" panose="020B0604020202020204" pitchFamily="34" charset="0"/>
              <a:buChar char="•"/>
            </a:pPr>
            <a:r>
              <a:rPr lang="en-US" dirty="0"/>
              <a:t>To do: work with blood center leadership to identify optimal trade-off</a:t>
            </a:r>
          </a:p>
        </p:txBody>
      </p:sp>
      <p:pic>
        <p:nvPicPr>
          <p:cNvPr id="7170" name="Picture 2" descr="Image result for ROC curve">
            <a:extLst>
              <a:ext uri="{FF2B5EF4-FFF2-40B4-BE49-F238E27FC236}">
                <a16:creationId xmlns:a16="http://schemas.microsoft.com/office/drawing/2014/main" id="{4B5B4A5F-EC0F-4354-AA65-991B2766F1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6844" y="1211580"/>
            <a:ext cx="5181423" cy="471296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7A4C59E7-8E46-40D0-BC8B-98F8120AA89F}"/>
              </a:ext>
            </a:extLst>
          </p:cNvPr>
          <p:cNvCxnSpPr/>
          <p:nvPr/>
        </p:nvCxnSpPr>
        <p:spPr>
          <a:xfrm flipH="1" flipV="1">
            <a:off x="9087556" y="1298222"/>
            <a:ext cx="225777" cy="880534"/>
          </a:xfrm>
          <a:prstGeom prst="line">
            <a:avLst/>
          </a:prstGeom>
          <a:ln w="57150"/>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C9FB559E-32A5-4D5E-AC28-AF0E82E5B150}"/>
              </a:ext>
            </a:extLst>
          </p:cNvPr>
          <p:cNvSpPr txBox="1"/>
          <p:nvPr/>
        </p:nvSpPr>
        <p:spPr>
          <a:xfrm>
            <a:off x="9087556" y="1032268"/>
            <a:ext cx="1749777" cy="400110"/>
          </a:xfrm>
          <a:prstGeom prst="rect">
            <a:avLst/>
          </a:prstGeom>
          <a:noFill/>
        </p:spPr>
        <p:txBody>
          <a:bodyPr wrap="square" rtlCol="0">
            <a:spAutoFit/>
          </a:bodyPr>
          <a:lstStyle/>
          <a:p>
            <a:r>
              <a:rPr lang="en-US" sz="2000" dirty="0"/>
              <a:t>Capacity limit</a:t>
            </a:r>
          </a:p>
        </p:txBody>
      </p:sp>
      <p:cxnSp>
        <p:nvCxnSpPr>
          <p:cNvPr id="8" name="Straight Arrow Connector 7">
            <a:extLst>
              <a:ext uri="{FF2B5EF4-FFF2-40B4-BE49-F238E27FC236}">
                <a16:creationId xmlns:a16="http://schemas.microsoft.com/office/drawing/2014/main" id="{1F10B267-9BE0-4B72-B6E4-034E885D6625}"/>
              </a:ext>
            </a:extLst>
          </p:cNvPr>
          <p:cNvCxnSpPr/>
          <p:nvPr/>
        </p:nvCxnSpPr>
        <p:spPr>
          <a:xfrm flipH="1" flipV="1">
            <a:off x="7326489" y="2483556"/>
            <a:ext cx="846667" cy="575733"/>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68BA3416-10B3-4CD9-8717-EEFECBC92183}"/>
              </a:ext>
            </a:extLst>
          </p:cNvPr>
          <p:cNvSpPr txBox="1"/>
          <p:nvPr/>
        </p:nvSpPr>
        <p:spPr>
          <a:xfrm>
            <a:off x="8178800" y="2940726"/>
            <a:ext cx="2229556" cy="707886"/>
          </a:xfrm>
          <a:prstGeom prst="rect">
            <a:avLst/>
          </a:prstGeom>
          <a:noFill/>
        </p:spPr>
        <p:txBody>
          <a:bodyPr wrap="square" rtlCol="0">
            <a:spAutoFit/>
          </a:bodyPr>
          <a:lstStyle/>
          <a:p>
            <a:r>
              <a:rPr lang="en-US" sz="2000" dirty="0"/>
              <a:t>Utility-maximizing threshold</a:t>
            </a:r>
          </a:p>
        </p:txBody>
      </p:sp>
    </p:spTree>
    <p:extLst>
      <p:ext uri="{BB962C8B-B14F-4D97-AF65-F5344CB8AC3E}">
        <p14:creationId xmlns:p14="http://schemas.microsoft.com/office/powerpoint/2010/main" val="1921209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1C807A6-0769-4094-9AD9-31753537ACA8}"/>
              </a:ext>
            </a:extLst>
          </p:cNvPr>
          <p:cNvSpPr/>
          <p:nvPr/>
        </p:nvSpPr>
        <p:spPr>
          <a:xfrm>
            <a:off x="1185333" y="5049976"/>
            <a:ext cx="4572000" cy="731520"/>
          </a:xfrm>
          <a:prstGeom prst="rect">
            <a:avLst/>
          </a:prstGeom>
          <a:solidFill>
            <a:schemeClr val="bg2">
              <a:lumMod val="40000"/>
              <a:lumOff val="6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779C50-ECB9-4FD4-B446-D2144E6B3874}"/>
              </a:ext>
            </a:extLst>
          </p:cNvPr>
          <p:cNvSpPr>
            <a:spLocks noGrp="1"/>
          </p:cNvSpPr>
          <p:nvPr>
            <p:ph sz="quarter" idx="10"/>
          </p:nvPr>
        </p:nvSpPr>
        <p:spPr/>
        <p:txBody>
          <a:bodyPr/>
          <a:lstStyle/>
          <a:p>
            <a:pPr marL="0" indent="0"/>
            <a:r>
              <a:rPr lang="en-US" b="1" dirty="0">
                <a:solidFill>
                  <a:sysClr val="windowText" lastClr="000000"/>
                </a:solidFill>
              </a:rPr>
              <a:t>Background</a:t>
            </a:r>
          </a:p>
          <a:p>
            <a:pPr>
              <a:buFont typeface="Arial" panose="020B0604020202020204" pitchFamily="34" charset="0"/>
              <a:buChar char="•"/>
            </a:pPr>
            <a:endParaRPr lang="en-US" dirty="0">
              <a:solidFill>
                <a:sysClr val="windowText" lastClr="000000"/>
              </a:solidFill>
            </a:endParaRPr>
          </a:p>
          <a:p>
            <a:pPr marL="0" indent="0"/>
            <a:r>
              <a:rPr lang="en-US" b="1" dirty="0">
                <a:solidFill>
                  <a:sysClr val="windowText" lastClr="000000"/>
                </a:solidFill>
              </a:rPr>
              <a:t>Keys to successful implementation:				Case studies:</a:t>
            </a:r>
          </a:p>
          <a:p>
            <a:pPr>
              <a:buFont typeface="Arial" panose="020B0604020202020204" pitchFamily="34" charset="0"/>
              <a:buChar char="•"/>
            </a:pPr>
            <a:endParaRPr lang="en-US" b="1" dirty="0">
              <a:solidFill>
                <a:sysClr val="windowText" lastClr="000000"/>
              </a:solidFill>
            </a:endParaRPr>
          </a:p>
          <a:p>
            <a:pPr marL="344488" lvl="2" indent="0">
              <a:buNone/>
            </a:pPr>
            <a:r>
              <a:rPr lang="en-US" dirty="0">
                <a:solidFill>
                  <a:sysClr val="windowText" lastClr="000000"/>
                </a:solidFill>
              </a:rPr>
              <a:t>			Assess potential value</a:t>
            </a:r>
          </a:p>
          <a:p>
            <a:pPr marL="344488" lvl="2" indent="0">
              <a:buNone/>
            </a:pPr>
            <a:endParaRPr lang="en-US" sz="2800" dirty="0">
              <a:solidFill>
                <a:sysClr val="windowText" lastClr="000000"/>
              </a:solidFill>
            </a:endParaRPr>
          </a:p>
          <a:p>
            <a:pPr marL="344488" lvl="2" indent="0">
              <a:buNone/>
            </a:pPr>
            <a:r>
              <a:rPr lang="en-US" dirty="0">
                <a:solidFill>
                  <a:sysClr val="windowText" lastClr="000000"/>
                </a:solidFill>
              </a:rPr>
              <a:t>			 Design for the workflow</a:t>
            </a:r>
          </a:p>
          <a:p>
            <a:pPr marL="344488" lvl="2" indent="0">
              <a:buNone/>
            </a:pPr>
            <a:endParaRPr lang="en-US" sz="2800" dirty="0">
              <a:solidFill>
                <a:sysClr val="windowText" lastClr="000000"/>
              </a:solidFill>
            </a:endParaRPr>
          </a:p>
          <a:p>
            <a:pPr marL="344488" lvl="2" indent="0">
              <a:buNone/>
            </a:pPr>
            <a:r>
              <a:rPr lang="en-US" dirty="0">
                <a:solidFill>
                  <a:sysClr val="windowText" lastClr="000000"/>
                </a:solidFill>
              </a:rPr>
              <a:t>			Maximize utility, not accuracy</a:t>
            </a:r>
          </a:p>
          <a:p>
            <a:pPr>
              <a:buFont typeface="Arial" panose="020B0604020202020204" pitchFamily="34" charset="0"/>
              <a:buChar char="•"/>
            </a:pPr>
            <a:endParaRPr lang="en-US" dirty="0">
              <a:solidFill>
                <a:sysClr val="windowText" lastClr="000000"/>
              </a:solidFill>
            </a:endParaRPr>
          </a:p>
          <a:p>
            <a:pPr>
              <a:buFont typeface="Arial" panose="020B0604020202020204" pitchFamily="34" charset="0"/>
              <a:buChar char="•"/>
            </a:pPr>
            <a:endParaRPr lang="en-US" dirty="0">
              <a:solidFill>
                <a:sysClr val="windowText" lastClr="000000"/>
              </a:solidFill>
            </a:endParaRPr>
          </a:p>
          <a:p>
            <a:pPr marL="0" indent="0"/>
            <a:r>
              <a:rPr lang="en-US" b="1" dirty="0">
                <a:solidFill>
                  <a:sysClr val="windowText" lastClr="000000"/>
                </a:solidFill>
              </a:rPr>
              <a:t>Case study updates &amp; takeaways</a:t>
            </a:r>
          </a:p>
        </p:txBody>
      </p:sp>
      <p:sp>
        <p:nvSpPr>
          <p:cNvPr id="2" name="Title 1">
            <a:extLst>
              <a:ext uri="{FF2B5EF4-FFF2-40B4-BE49-F238E27FC236}">
                <a16:creationId xmlns:a16="http://schemas.microsoft.com/office/drawing/2014/main" id="{72FF84F6-BC7B-4439-8AE0-AA37140FE7BF}"/>
              </a:ext>
            </a:extLst>
          </p:cNvPr>
          <p:cNvSpPr>
            <a:spLocks noGrp="1"/>
          </p:cNvSpPr>
          <p:nvPr>
            <p:ph type="title"/>
          </p:nvPr>
        </p:nvSpPr>
        <p:spPr/>
        <p:txBody>
          <a:bodyPr/>
          <a:lstStyle/>
          <a:p>
            <a:r>
              <a:rPr lang="en-US" dirty="0"/>
              <a:t>Outline</a:t>
            </a:r>
          </a:p>
        </p:txBody>
      </p:sp>
      <p:pic>
        <p:nvPicPr>
          <p:cNvPr id="1026" name="Picture 2" descr="Image result for blood bag clipart">
            <a:extLst>
              <a:ext uri="{FF2B5EF4-FFF2-40B4-BE49-F238E27FC236}">
                <a16:creationId xmlns:a16="http://schemas.microsoft.com/office/drawing/2014/main" id="{5D926E6D-51DD-4E7B-B336-37723C68B6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269" t="14102" r="27154" b="14020"/>
          <a:stretch/>
        </p:blipFill>
        <p:spPr bwMode="auto">
          <a:xfrm>
            <a:off x="7162139" y="2410676"/>
            <a:ext cx="605387" cy="9342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Kidney Clip Art">
            <a:extLst>
              <a:ext uri="{FF2B5EF4-FFF2-40B4-BE49-F238E27FC236}">
                <a16:creationId xmlns:a16="http://schemas.microsoft.com/office/drawing/2014/main" id="{97B9DF12-EEAF-4F20-9F42-4A580F7DF0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2783" y="3799988"/>
            <a:ext cx="544097" cy="6263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9001A65-496A-4D18-9B56-EFEB14E3831C}"/>
              </a:ext>
            </a:extLst>
          </p:cNvPr>
          <p:cNvSpPr txBox="1"/>
          <p:nvPr/>
        </p:nvSpPr>
        <p:spPr>
          <a:xfrm>
            <a:off x="7794931" y="2496385"/>
            <a:ext cx="4389120" cy="923330"/>
          </a:xfrm>
          <a:prstGeom prst="rect">
            <a:avLst/>
          </a:prstGeom>
          <a:noFill/>
        </p:spPr>
        <p:txBody>
          <a:bodyPr wrap="square" rtlCol="0">
            <a:spAutoFit/>
          </a:bodyPr>
          <a:lstStyle/>
          <a:p>
            <a:r>
              <a:rPr lang="en-US" dirty="0">
                <a:solidFill>
                  <a:sysClr val="windowText" lastClr="000000"/>
                </a:solidFill>
                <a:latin typeface="Arial"/>
                <a:ea typeface="ＭＳ Ｐゴシック" charset="0"/>
              </a:rPr>
              <a:t>Managing blood donors’ risk of iron-related adverse outcomes through personalized inter-donation intervals</a:t>
            </a:r>
          </a:p>
        </p:txBody>
      </p:sp>
      <p:sp>
        <p:nvSpPr>
          <p:cNvPr id="11" name="TextBox 10">
            <a:extLst>
              <a:ext uri="{FF2B5EF4-FFF2-40B4-BE49-F238E27FC236}">
                <a16:creationId xmlns:a16="http://schemas.microsoft.com/office/drawing/2014/main" id="{C6350A8F-89B1-45BD-BA2E-C726496AC960}"/>
              </a:ext>
            </a:extLst>
          </p:cNvPr>
          <p:cNvSpPr txBox="1"/>
          <p:nvPr/>
        </p:nvSpPr>
        <p:spPr>
          <a:xfrm>
            <a:off x="7794931" y="3651495"/>
            <a:ext cx="4389120" cy="923330"/>
          </a:xfrm>
          <a:prstGeom prst="rect">
            <a:avLst/>
          </a:prstGeom>
          <a:noFill/>
        </p:spPr>
        <p:txBody>
          <a:bodyPr wrap="square" rtlCol="0">
            <a:spAutoFit/>
          </a:bodyPr>
          <a:lstStyle/>
          <a:p>
            <a:r>
              <a:rPr lang="en-US" dirty="0">
                <a:solidFill>
                  <a:sysClr val="windowText" lastClr="000000"/>
                </a:solidFill>
                <a:latin typeface="Arial"/>
                <a:ea typeface="ＭＳ Ｐゴシック" charset="0"/>
              </a:rPr>
              <a:t>Identifying pediatric patients at risk of post-hospitalization chronic kidney disease for follow-up care</a:t>
            </a:r>
          </a:p>
        </p:txBody>
      </p:sp>
      <p:pic>
        <p:nvPicPr>
          <p:cNvPr id="1036" name="Picture 12" descr="Image result for clipart line graph">
            <a:extLst>
              <a:ext uri="{FF2B5EF4-FFF2-40B4-BE49-F238E27FC236}">
                <a16:creationId xmlns:a16="http://schemas.microsoft.com/office/drawing/2014/main" id="{087EBB99-0993-4E81-8CCC-237B8535A1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4349" y="4199138"/>
            <a:ext cx="604092" cy="60409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hospital process clipart">
            <a:extLst>
              <a:ext uri="{FF2B5EF4-FFF2-40B4-BE49-F238E27FC236}">
                <a16:creationId xmlns:a16="http://schemas.microsoft.com/office/drawing/2014/main" id="{37C68016-0C07-47DC-9B6F-C6C2B03A87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6996" y="3235929"/>
            <a:ext cx="918798" cy="82114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CF276C9-9A6C-4188-A23A-6FFDED401D43}"/>
              </a:ext>
            </a:extLst>
          </p:cNvPr>
          <p:cNvPicPr>
            <a:picLocks noChangeAspect="1"/>
          </p:cNvPicPr>
          <p:nvPr/>
        </p:nvPicPr>
        <p:blipFill>
          <a:blip r:embed="rId7"/>
          <a:stretch>
            <a:fillRect/>
          </a:stretch>
        </p:blipFill>
        <p:spPr>
          <a:xfrm>
            <a:off x="1398911" y="2410676"/>
            <a:ext cx="1054968" cy="683380"/>
          </a:xfrm>
          <a:prstGeom prst="rect">
            <a:avLst/>
          </a:prstGeom>
        </p:spPr>
      </p:pic>
    </p:spTree>
    <p:extLst>
      <p:ext uri="{BB962C8B-B14F-4D97-AF65-F5344CB8AC3E}">
        <p14:creationId xmlns:p14="http://schemas.microsoft.com/office/powerpoint/2010/main" val="3652036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927421A-8590-4C50-A67F-7F7AF4E11A78}"/>
              </a:ext>
            </a:extLst>
          </p:cNvPr>
          <p:cNvSpPr/>
          <p:nvPr/>
        </p:nvSpPr>
        <p:spPr>
          <a:xfrm>
            <a:off x="8876371" y="6300439"/>
            <a:ext cx="2877014" cy="40011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EF2821-83FF-42FE-A2EF-B1E8A2FBF94A}"/>
              </a:ext>
            </a:extLst>
          </p:cNvPr>
          <p:cNvSpPr>
            <a:spLocks noGrp="1"/>
          </p:cNvSpPr>
          <p:nvPr>
            <p:ph type="title"/>
          </p:nvPr>
        </p:nvSpPr>
        <p:spPr>
          <a:xfrm>
            <a:off x="1265034" y="31507"/>
            <a:ext cx="10277149" cy="650699"/>
          </a:xfrm>
        </p:spPr>
        <p:txBody>
          <a:bodyPr/>
          <a:lstStyle/>
          <a:p>
            <a:r>
              <a:rPr lang="en-US" dirty="0"/>
              <a:t>Update: Inter-donation interval</a:t>
            </a:r>
          </a:p>
        </p:txBody>
      </p:sp>
      <p:pic>
        <p:nvPicPr>
          <p:cNvPr id="4" name="Picture 3">
            <a:extLst>
              <a:ext uri="{FF2B5EF4-FFF2-40B4-BE49-F238E27FC236}">
                <a16:creationId xmlns:a16="http://schemas.microsoft.com/office/drawing/2014/main" id="{898728D0-01F0-4400-A7B3-16DA58E0BE64}"/>
              </a:ext>
            </a:extLst>
          </p:cNvPr>
          <p:cNvPicPr>
            <a:picLocks noChangeAspect="1"/>
          </p:cNvPicPr>
          <p:nvPr/>
        </p:nvPicPr>
        <p:blipFill>
          <a:blip r:embed="rId3"/>
          <a:stretch>
            <a:fillRect/>
          </a:stretch>
        </p:blipFill>
        <p:spPr>
          <a:xfrm>
            <a:off x="1269040" y="1066627"/>
            <a:ext cx="5074920" cy="2537460"/>
          </a:xfrm>
          <a:prstGeom prst="rect">
            <a:avLst/>
          </a:prstGeom>
        </p:spPr>
      </p:pic>
      <p:sp>
        <p:nvSpPr>
          <p:cNvPr id="5" name="TextBox 4">
            <a:extLst>
              <a:ext uri="{FF2B5EF4-FFF2-40B4-BE49-F238E27FC236}">
                <a16:creationId xmlns:a16="http://schemas.microsoft.com/office/drawing/2014/main" id="{647277DD-3DBD-46F4-824B-963F3392DE6B}"/>
              </a:ext>
            </a:extLst>
          </p:cNvPr>
          <p:cNvSpPr txBox="1"/>
          <p:nvPr/>
        </p:nvSpPr>
        <p:spPr>
          <a:xfrm>
            <a:off x="1414809" y="755416"/>
            <a:ext cx="4794406" cy="400110"/>
          </a:xfrm>
          <a:prstGeom prst="rect">
            <a:avLst/>
          </a:prstGeom>
          <a:noFill/>
        </p:spPr>
        <p:txBody>
          <a:bodyPr wrap="square" rtlCol="0">
            <a:spAutoFit/>
          </a:bodyPr>
          <a:lstStyle/>
          <a:p>
            <a:pPr algn="ctr"/>
            <a:r>
              <a:rPr lang="en-US" sz="2000" b="1" dirty="0"/>
              <a:t>Individual donor risk over time</a:t>
            </a:r>
            <a:endParaRPr lang="en-US" sz="1400" b="1" dirty="0"/>
          </a:p>
        </p:txBody>
      </p:sp>
      <p:sp>
        <p:nvSpPr>
          <p:cNvPr id="6" name="TextBox 5">
            <a:extLst>
              <a:ext uri="{FF2B5EF4-FFF2-40B4-BE49-F238E27FC236}">
                <a16:creationId xmlns:a16="http://schemas.microsoft.com/office/drawing/2014/main" id="{C45F717F-20A4-4C9A-AE36-C3B9DD9C865B}"/>
              </a:ext>
            </a:extLst>
          </p:cNvPr>
          <p:cNvSpPr txBox="1"/>
          <p:nvPr/>
        </p:nvSpPr>
        <p:spPr>
          <a:xfrm rot="16200000">
            <a:off x="48523" y="2166080"/>
            <a:ext cx="2285410" cy="338554"/>
          </a:xfrm>
          <a:prstGeom prst="rect">
            <a:avLst/>
          </a:prstGeom>
          <a:noFill/>
        </p:spPr>
        <p:txBody>
          <a:bodyPr wrap="square" rtlCol="0">
            <a:spAutoFit/>
          </a:bodyPr>
          <a:lstStyle/>
          <a:p>
            <a:pPr algn="ctr"/>
            <a:r>
              <a:rPr lang="en-US" sz="1600" dirty="0"/>
              <a:t>Probability of outcome</a:t>
            </a:r>
          </a:p>
        </p:txBody>
      </p:sp>
      <p:cxnSp>
        <p:nvCxnSpPr>
          <p:cNvPr id="7" name="Straight Connector 6">
            <a:extLst>
              <a:ext uri="{FF2B5EF4-FFF2-40B4-BE49-F238E27FC236}">
                <a16:creationId xmlns:a16="http://schemas.microsoft.com/office/drawing/2014/main" id="{6C79E659-6405-4884-8128-E953605DE9FC}"/>
              </a:ext>
            </a:extLst>
          </p:cNvPr>
          <p:cNvCxnSpPr>
            <a:cxnSpLocks/>
          </p:cNvCxnSpPr>
          <p:nvPr/>
        </p:nvCxnSpPr>
        <p:spPr>
          <a:xfrm flipV="1">
            <a:off x="3982813" y="1144153"/>
            <a:ext cx="0" cy="2176931"/>
          </a:xfrm>
          <a:prstGeom prst="line">
            <a:avLst/>
          </a:prstGeom>
          <a:ln w="38100"/>
        </p:spPr>
        <p:style>
          <a:lnRef idx="2">
            <a:schemeClr val="accent3"/>
          </a:lnRef>
          <a:fillRef idx="0">
            <a:schemeClr val="accent3"/>
          </a:fillRef>
          <a:effectRef idx="1">
            <a:schemeClr val="accent3"/>
          </a:effectRef>
          <a:fontRef idx="minor">
            <a:schemeClr val="tx1"/>
          </a:fontRef>
        </p:style>
      </p:cxnSp>
      <p:sp>
        <p:nvSpPr>
          <p:cNvPr id="8" name="TextBox 7">
            <a:extLst>
              <a:ext uri="{FF2B5EF4-FFF2-40B4-BE49-F238E27FC236}">
                <a16:creationId xmlns:a16="http://schemas.microsoft.com/office/drawing/2014/main" id="{EC114FEF-B77B-40C3-8838-8FA9173CABBA}"/>
              </a:ext>
            </a:extLst>
          </p:cNvPr>
          <p:cNvSpPr txBox="1"/>
          <p:nvPr/>
        </p:nvSpPr>
        <p:spPr>
          <a:xfrm>
            <a:off x="3930770" y="1105390"/>
            <a:ext cx="1372527" cy="369332"/>
          </a:xfrm>
          <a:prstGeom prst="rect">
            <a:avLst/>
          </a:prstGeom>
          <a:noFill/>
        </p:spPr>
        <p:txBody>
          <a:bodyPr wrap="square" rtlCol="0">
            <a:spAutoFit/>
          </a:bodyPr>
          <a:lstStyle/>
          <a:p>
            <a:r>
              <a:rPr lang="en-US" b="1" dirty="0">
                <a:solidFill>
                  <a:schemeClr val="accent3"/>
                </a:solidFill>
              </a:rPr>
              <a:t>Tailored IDI</a:t>
            </a:r>
          </a:p>
        </p:txBody>
      </p:sp>
      <p:sp>
        <p:nvSpPr>
          <p:cNvPr id="10" name="Rectangle 9">
            <a:extLst>
              <a:ext uri="{FF2B5EF4-FFF2-40B4-BE49-F238E27FC236}">
                <a16:creationId xmlns:a16="http://schemas.microsoft.com/office/drawing/2014/main" id="{F0DE08BF-7A77-4E82-923E-41A7C5B6F9E8}"/>
              </a:ext>
            </a:extLst>
          </p:cNvPr>
          <p:cNvSpPr/>
          <p:nvPr/>
        </p:nvSpPr>
        <p:spPr>
          <a:xfrm>
            <a:off x="4677072" y="1415965"/>
            <a:ext cx="1643651" cy="650699"/>
          </a:xfrm>
          <a:prstGeom prst="rect">
            <a:avLst/>
          </a:prstGeom>
        </p:spPr>
        <p:txBody>
          <a:bodyPr wrap="square">
            <a:spAutoFit/>
          </a:bodyPr>
          <a:lstStyle/>
          <a:p>
            <a:pPr algn="ctr" defTabSz="3867150" fontAlgn="base">
              <a:spcBef>
                <a:spcPct val="0"/>
              </a:spcBef>
              <a:spcAft>
                <a:spcPct val="0"/>
              </a:spcAft>
            </a:pPr>
            <a:r>
              <a:rPr lang="en-US" dirty="0">
                <a:latin typeface="Arial" charset="0"/>
              </a:rPr>
              <a:t>No adverse outcome</a:t>
            </a:r>
          </a:p>
        </p:txBody>
      </p:sp>
      <p:sp>
        <p:nvSpPr>
          <p:cNvPr id="11" name="Rectangle 10">
            <a:extLst>
              <a:ext uri="{FF2B5EF4-FFF2-40B4-BE49-F238E27FC236}">
                <a16:creationId xmlns:a16="http://schemas.microsoft.com/office/drawing/2014/main" id="{F639EDD2-B1E8-4314-AAC1-D58D99042F51}"/>
              </a:ext>
            </a:extLst>
          </p:cNvPr>
          <p:cNvSpPr/>
          <p:nvPr/>
        </p:nvSpPr>
        <p:spPr>
          <a:xfrm>
            <a:off x="4111821" y="2150691"/>
            <a:ext cx="2262158" cy="369332"/>
          </a:xfrm>
          <a:prstGeom prst="rect">
            <a:avLst/>
          </a:prstGeom>
        </p:spPr>
        <p:txBody>
          <a:bodyPr wrap="none">
            <a:spAutoFit/>
          </a:bodyPr>
          <a:lstStyle/>
          <a:p>
            <a:pPr algn="ctr" defTabSz="3867150" fontAlgn="base">
              <a:spcBef>
                <a:spcPct val="0"/>
              </a:spcBef>
              <a:spcAft>
                <a:spcPct val="0"/>
              </a:spcAft>
            </a:pPr>
            <a:r>
              <a:rPr lang="en-US" dirty="0">
                <a:latin typeface="Arial" charset="0"/>
              </a:rPr>
              <a:t>Hemoglobin deferral</a:t>
            </a:r>
          </a:p>
        </p:txBody>
      </p:sp>
      <p:sp>
        <p:nvSpPr>
          <p:cNvPr id="12" name="Rectangle 11">
            <a:extLst>
              <a:ext uri="{FF2B5EF4-FFF2-40B4-BE49-F238E27FC236}">
                <a16:creationId xmlns:a16="http://schemas.microsoft.com/office/drawing/2014/main" id="{973056CE-CAB4-49A3-A069-C9C715AB6F34}"/>
              </a:ext>
            </a:extLst>
          </p:cNvPr>
          <p:cNvSpPr/>
          <p:nvPr/>
        </p:nvSpPr>
        <p:spPr>
          <a:xfrm>
            <a:off x="1414809" y="2151362"/>
            <a:ext cx="2005677" cy="369332"/>
          </a:xfrm>
          <a:prstGeom prst="rect">
            <a:avLst/>
          </a:prstGeom>
        </p:spPr>
        <p:txBody>
          <a:bodyPr wrap="none">
            <a:spAutoFit/>
          </a:bodyPr>
          <a:lstStyle/>
          <a:p>
            <a:pPr algn="ctr" defTabSz="3867150" fontAlgn="base">
              <a:spcBef>
                <a:spcPct val="0"/>
              </a:spcBef>
              <a:spcAft>
                <a:spcPct val="0"/>
              </a:spcAft>
            </a:pPr>
            <a:r>
              <a:rPr lang="en-US">
                <a:latin typeface="Arial" charset="0"/>
              </a:rPr>
              <a:t>Low iron donation</a:t>
            </a:r>
            <a:endParaRPr lang="en-US" dirty="0">
              <a:latin typeface="Arial" charset="0"/>
            </a:endParaRPr>
          </a:p>
        </p:txBody>
      </p:sp>
      <p:sp>
        <p:nvSpPr>
          <p:cNvPr id="13" name="Rectangle 12">
            <a:extLst>
              <a:ext uri="{FF2B5EF4-FFF2-40B4-BE49-F238E27FC236}">
                <a16:creationId xmlns:a16="http://schemas.microsoft.com/office/drawing/2014/main" id="{5D20DFF4-CA59-4D33-80CD-5936726BC0A5}"/>
              </a:ext>
            </a:extLst>
          </p:cNvPr>
          <p:cNvSpPr/>
          <p:nvPr/>
        </p:nvSpPr>
        <p:spPr>
          <a:xfrm>
            <a:off x="1339687" y="2968462"/>
            <a:ext cx="2300630" cy="369332"/>
          </a:xfrm>
          <a:prstGeom prst="rect">
            <a:avLst/>
          </a:prstGeom>
        </p:spPr>
        <p:txBody>
          <a:bodyPr wrap="none">
            <a:spAutoFit/>
          </a:bodyPr>
          <a:lstStyle/>
          <a:p>
            <a:pPr algn="ctr" defTabSz="3867150" fontAlgn="base">
              <a:spcBef>
                <a:spcPct val="0"/>
              </a:spcBef>
              <a:spcAft>
                <a:spcPct val="0"/>
              </a:spcAft>
            </a:pPr>
            <a:r>
              <a:rPr lang="en-US" dirty="0">
                <a:latin typeface="Arial" charset="0"/>
              </a:rPr>
              <a:t>Absent iron donation</a:t>
            </a:r>
          </a:p>
        </p:txBody>
      </p:sp>
      <p:sp>
        <p:nvSpPr>
          <p:cNvPr id="15" name="TextBox 14">
            <a:extLst>
              <a:ext uri="{FF2B5EF4-FFF2-40B4-BE49-F238E27FC236}">
                <a16:creationId xmlns:a16="http://schemas.microsoft.com/office/drawing/2014/main" id="{159272D3-F20F-4E90-A155-D95B7DFB7C41}"/>
              </a:ext>
            </a:extLst>
          </p:cNvPr>
          <p:cNvSpPr txBox="1"/>
          <p:nvPr/>
        </p:nvSpPr>
        <p:spPr>
          <a:xfrm>
            <a:off x="2511711" y="3423619"/>
            <a:ext cx="2589577" cy="338554"/>
          </a:xfrm>
          <a:prstGeom prst="rect">
            <a:avLst/>
          </a:prstGeom>
          <a:noFill/>
        </p:spPr>
        <p:txBody>
          <a:bodyPr wrap="square" rtlCol="0">
            <a:spAutoFit/>
          </a:bodyPr>
          <a:lstStyle/>
          <a:p>
            <a:pPr algn="ctr"/>
            <a:r>
              <a:rPr lang="en-US" sz="1600" dirty="0"/>
              <a:t>Days until next attempt</a:t>
            </a:r>
          </a:p>
        </p:txBody>
      </p:sp>
      <p:pic>
        <p:nvPicPr>
          <p:cNvPr id="16" name="Picture 15">
            <a:extLst>
              <a:ext uri="{FF2B5EF4-FFF2-40B4-BE49-F238E27FC236}">
                <a16:creationId xmlns:a16="http://schemas.microsoft.com/office/drawing/2014/main" id="{66F9DEE5-1C5B-4B07-B17E-2201A8F484DF}"/>
              </a:ext>
            </a:extLst>
          </p:cNvPr>
          <p:cNvPicPr>
            <a:picLocks noChangeAspect="1"/>
          </p:cNvPicPr>
          <p:nvPr/>
        </p:nvPicPr>
        <p:blipFill rotWithShape="1">
          <a:blip r:embed="rId4"/>
          <a:srcRect r="39737" b="25179"/>
          <a:stretch/>
        </p:blipFill>
        <p:spPr>
          <a:xfrm>
            <a:off x="6903473" y="1113697"/>
            <a:ext cx="4599396" cy="2569714"/>
          </a:xfrm>
          <a:prstGeom prst="rect">
            <a:avLst/>
          </a:prstGeom>
        </p:spPr>
      </p:pic>
      <p:sp>
        <p:nvSpPr>
          <p:cNvPr id="17" name="TextBox 16">
            <a:extLst>
              <a:ext uri="{FF2B5EF4-FFF2-40B4-BE49-F238E27FC236}">
                <a16:creationId xmlns:a16="http://schemas.microsoft.com/office/drawing/2014/main" id="{3B945D91-9B80-46F8-B816-C0EFD837355E}"/>
              </a:ext>
            </a:extLst>
          </p:cNvPr>
          <p:cNvSpPr txBox="1"/>
          <p:nvPr/>
        </p:nvSpPr>
        <p:spPr>
          <a:xfrm>
            <a:off x="6805968" y="752396"/>
            <a:ext cx="4794406" cy="400110"/>
          </a:xfrm>
          <a:prstGeom prst="rect">
            <a:avLst/>
          </a:prstGeom>
          <a:noFill/>
        </p:spPr>
        <p:txBody>
          <a:bodyPr wrap="square" rtlCol="0">
            <a:spAutoFit/>
          </a:bodyPr>
          <a:lstStyle/>
          <a:p>
            <a:pPr algn="ctr"/>
            <a:r>
              <a:rPr lang="en-US" sz="2000" b="1" dirty="0"/>
              <a:t>9 other test set donors</a:t>
            </a:r>
            <a:endParaRPr lang="en-US" sz="1400" b="1" dirty="0"/>
          </a:p>
        </p:txBody>
      </p:sp>
      <p:graphicFrame>
        <p:nvGraphicFramePr>
          <p:cNvPr id="19" name="Table 18">
            <a:extLst>
              <a:ext uri="{FF2B5EF4-FFF2-40B4-BE49-F238E27FC236}">
                <a16:creationId xmlns:a16="http://schemas.microsoft.com/office/drawing/2014/main" id="{3F611F71-701C-0FB3-D9FD-B931C673CE31}"/>
              </a:ext>
            </a:extLst>
          </p:cNvPr>
          <p:cNvGraphicFramePr>
            <a:graphicFrameLocks noGrp="1"/>
          </p:cNvGraphicFramePr>
          <p:nvPr>
            <p:extLst>
              <p:ext uri="{D42A27DB-BD31-4B8C-83A1-F6EECF244321}">
                <p14:modId xmlns:p14="http://schemas.microsoft.com/office/powerpoint/2010/main" val="3131729191"/>
              </p:ext>
            </p:extLst>
          </p:nvPr>
        </p:nvGraphicFramePr>
        <p:xfrm>
          <a:off x="1824884" y="4015371"/>
          <a:ext cx="9157448" cy="2581866"/>
        </p:xfrm>
        <a:graphic>
          <a:graphicData uri="http://schemas.openxmlformats.org/drawingml/2006/table">
            <a:tbl>
              <a:tblPr firstRow="1" firstCol="1" bandRow="1"/>
              <a:tblGrid>
                <a:gridCol w="3867742">
                  <a:extLst>
                    <a:ext uri="{9D8B030D-6E8A-4147-A177-3AD203B41FA5}">
                      <a16:colId xmlns:a16="http://schemas.microsoft.com/office/drawing/2014/main" val="2288051709"/>
                    </a:ext>
                  </a:extLst>
                </a:gridCol>
                <a:gridCol w="2559535">
                  <a:extLst>
                    <a:ext uri="{9D8B030D-6E8A-4147-A177-3AD203B41FA5}">
                      <a16:colId xmlns:a16="http://schemas.microsoft.com/office/drawing/2014/main" val="37531119"/>
                    </a:ext>
                  </a:extLst>
                </a:gridCol>
                <a:gridCol w="2730171">
                  <a:extLst>
                    <a:ext uri="{9D8B030D-6E8A-4147-A177-3AD203B41FA5}">
                      <a16:colId xmlns:a16="http://schemas.microsoft.com/office/drawing/2014/main" val="1930606234"/>
                    </a:ext>
                  </a:extLst>
                </a:gridCol>
              </a:tblGrid>
              <a:tr h="630952">
                <a:tc>
                  <a:txBody>
                    <a:bodyPr/>
                    <a:lstStyle/>
                    <a:p>
                      <a:pPr algn="l">
                        <a:lnSpc>
                          <a:spcPct val="107000"/>
                        </a:lnSpc>
                        <a:spcAft>
                          <a:spcPts val="800"/>
                        </a:spcAf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Simulated minimum IDI policy</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l">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Collections per 100 donor-years</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l">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Adverse outcomes per 100 donations</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2218144675"/>
                  </a:ext>
                </a:extLst>
              </a:tr>
              <a:tr h="215760">
                <a:tc>
                  <a:txBody>
                    <a:bodyPr/>
                    <a:lstStyle/>
                    <a:p>
                      <a:pPr algn="l">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Status quo 56W-56M</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408</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65</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3772860"/>
                  </a:ext>
                </a:extLst>
              </a:tr>
              <a:tr h="215760">
                <a:tc>
                  <a:txBody>
                    <a:bodyPr/>
                    <a:lstStyle/>
                    <a:p>
                      <a:pPr algn="l">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Canada 84W-56M</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377 (-8%)</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61 (-6%)</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92534356"/>
                  </a:ext>
                </a:extLst>
              </a:tr>
              <a:tr h="215760">
                <a:tc>
                  <a:txBody>
                    <a:bodyPr/>
                    <a:lstStyle/>
                    <a:p>
                      <a:pPr algn="l">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Tailored 0.2H-0.5L-0.4A</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379 (-7%)</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C6E0B4"/>
                    </a:solidFill>
                  </a:tcPr>
                </a:tc>
                <a:tc>
                  <a:txBody>
                    <a:bodyPr/>
                    <a:lstStyle/>
                    <a:p>
                      <a:pPr algn="r">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58 (-11%)</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4014185004"/>
                  </a:ext>
                </a:extLst>
              </a:tr>
              <a:tr h="215760">
                <a:tc>
                  <a:txBody>
                    <a:bodyPr/>
                    <a:lstStyle/>
                    <a:p>
                      <a:pPr algn="l">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Australia 84W-84M</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335 (-18%)</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56 (-14%)</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23601602"/>
                  </a:ext>
                </a:extLst>
              </a:tr>
              <a:tr h="215760">
                <a:tc>
                  <a:txBody>
                    <a:bodyPr/>
                    <a:lstStyle/>
                    <a:p>
                      <a:pPr algn="l">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Tailored 0.2H-0.4L-0.2A</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339 (-17%)</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C6E0B4"/>
                    </a:solidFill>
                  </a:tcPr>
                </a:tc>
                <a:tc>
                  <a:txBody>
                    <a:bodyPr/>
                    <a:lstStyle/>
                    <a:p>
                      <a:pPr algn="r">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51 (-22%)</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726154897"/>
                  </a:ext>
                </a:extLst>
              </a:tr>
              <a:tr h="215760">
                <a:tc>
                  <a:txBody>
                    <a:bodyPr/>
                    <a:lstStyle/>
                    <a:p>
                      <a:pPr algn="l">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UK 112W-84M</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304 (-25%)</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52 (-20%)</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667446346"/>
                  </a:ext>
                </a:extLst>
              </a:tr>
              <a:tr h="215760">
                <a:tc>
                  <a:txBody>
                    <a:bodyPr/>
                    <a:lstStyle/>
                    <a:p>
                      <a:pPr algn="l">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Tailored 0.3H-0.6L-0.1A</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306 (-25%)</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C6E0B4"/>
                    </a:solidFill>
                  </a:tcPr>
                </a:tc>
                <a:tc>
                  <a:txBody>
                    <a:bodyPr/>
                    <a:lstStyle/>
                    <a:p>
                      <a:pPr algn="r">
                        <a:lnSpc>
                          <a:spcPct val="107000"/>
                        </a:lnSpc>
                        <a:spcAft>
                          <a:spcPts val="800"/>
                        </a:spcAf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45 (-31%)</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604285591"/>
                  </a:ext>
                </a:extLst>
              </a:tr>
            </a:tbl>
          </a:graphicData>
        </a:graphic>
      </p:graphicFrame>
    </p:spTree>
    <p:extLst>
      <p:ext uri="{BB962C8B-B14F-4D97-AF65-F5344CB8AC3E}">
        <p14:creationId xmlns:p14="http://schemas.microsoft.com/office/powerpoint/2010/main" val="12449009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C8E89837-AC8C-4438-AC0F-9F7D55B2A15C}"/>
              </a:ext>
            </a:extLst>
          </p:cNvPr>
          <p:cNvPicPr>
            <a:picLocks noChangeAspect="1"/>
          </p:cNvPicPr>
          <p:nvPr/>
        </p:nvPicPr>
        <p:blipFill rotWithShape="1">
          <a:blip r:embed="rId3"/>
          <a:srcRect r="7878" b="18792"/>
          <a:stretch/>
        </p:blipFill>
        <p:spPr>
          <a:xfrm>
            <a:off x="5358354" y="1405997"/>
            <a:ext cx="1409454" cy="1746504"/>
          </a:xfrm>
          <a:prstGeom prst="rect">
            <a:avLst/>
          </a:prstGeom>
        </p:spPr>
      </p:pic>
      <p:pic>
        <p:nvPicPr>
          <p:cNvPr id="31" name="Picture 30">
            <a:extLst>
              <a:ext uri="{FF2B5EF4-FFF2-40B4-BE49-F238E27FC236}">
                <a16:creationId xmlns:a16="http://schemas.microsoft.com/office/drawing/2014/main" id="{EEAF00D0-FD8E-42EF-A6A7-FE36EB29D969}"/>
              </a:ext>
            </a:extLst>
          </p:cNvPr>
          <p:cNvPicPr>
            <a:picLocks noChangeAspect="1"/>
          </p:cNvPicPr>
          <p:nvPr/>
        </p:nvPicPr>
        <p:blipFill>
          <a:blip r:embed="rId4"/>
          <a:stretch>
            <a:fillRect/>
          </a:stretch>
        </p:blipFill>
        <p:spPr>
          <a:xfrm>
            <a:off x="3462700" y="1417910"/>
            <a:ext cx="1475291" cy="1750100"/>
          </a:xfrm>
          <a:prstGeom prst="rect">
            <a:avLst/>
          </a:prstGeom>
        </p:spPr>
      </p:pic>
      <p:pic>
        <p:nvPicPr>
          <p:cNvPr id="32" name="Picture 4" descr="https://cdn2.iconfinder.com/data/icons/business-and-human-resources/400/redundancy-512.png">
            <a:extLst>
              <a:ext uri="{FF2B5EF4-FFF2-40B4-BE49-F238E27FC236}">
                <a16:creationId xmlns:a16="http://schemas.microsoft.com/office/drawing/2014/main" id="{D26F39BB-5DB3-4784-9E6C-B6A592C1AF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33616" y="1482407"/>
            <a:ext cx="1799926" cy="1799926"/>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Group 32">
            <a:extLst>
              <a:ext uri="{FF2B5EF4-FFF2-40B4-BE49-F238E27FC236}">
                <a16:creationId xmlns:a16="http://schemas.microsoft.com/office/drawing/2014/main" id="{B19560BE-6471-42A8-A575-603FE0E321FC}"/>
              </a:ext>
            </a:extLst>
          </p:cNvPr>
          <p:cNvGrpSpPr/>
          <p:nvPr/>
        </p:nvGrpSpPr>
        <p:grpSpPr>
          <a:xfrm>
            <a:off x="1746179" y="1408328"/>
            <a:ext cx="1154141" cy="1667982"/>
            <a:chOff x="434564" y="1339913"/>
            <a:chExt cx="1154141" cy="1667982"/>
          </a:xfrm>
        </p:grpSpPr>
        <p:pic>
          <p:nvPicPr>
            <p:cNvPr id="34" name="Picture 33">
              <a:extLst>
                <a:ext uri="{FF2B5EF4-FFF2-40B4-BE49-F238E27FC236}">
                  <a16:creationId xmlns:a16="http://schemas.microsoft.com/office/drawing/2014/main" id="{758578B9-786C-4CAD-8989-16E217A0E381}"/>
                </a:ext>
              </a:extLst>
            </p:cNvPr>
            <p:cNvPicPr>
              <a:picLocks noChangeAspect="1"/>
            </p:cNvPicPr>
            <p:nvPr/>
          </p:nvPicPr>
          <p:blipFill>
            <a:blip r:embed="rId6"/>
            <a:stretch>
              <a:fillRect/>
            </a:stretch>
          </p:blipFill>
          <p:spPr>
            <a:xfrm>
              <a:off x="434564" y="1339913"/>
              <a:ext cx="1142567" cy="1667982"/>
            </a:xfrm>
            <a:prstGeom prst="rect">
              <a:avLst/>
            </a:prstGeom>
          </p:spPr>
        </p:pic>
        <p:pic>
          <p:nvPicPr>
            <p:cNvPr id="35" name="Picture 34">
              <a:extLst>
                <a:ext uri="{FF2B5EF4-FFF2-40B4-BE49-F238E27FC236}">
                  <a16:creationId xmlns:a16="http://schemas.microsoft.com/office/drawing/2014/main" id="{EE02D4F3-FCA1-4625-B161-392B20CA547F}"/>
                </a:ext>
              </a:extLst>
            </p:cNvPr>
            <p:cNvPicPr>
              <a:picLocks noChangeAspect="1"/>
            </p:cNvPicPr>
            <p:nvPr/>
          </p:nvPicPr>
          <p:blipFill>
            <a:blip r:embed="rId7"/>
            <a:stretch>
              <a:fillRect/>
            </a:stretch>
          </p:blipFill>
          <p:spPr>
            <a:xfrm>
              <a:off x="1296624" y="1400177"/>
              <a:ext cx="292081" cy="773725"/>
            </a:xfrm>
            <a:prstGeom prst="rect">
              <a:avLst/>
            </a:prstGeom>
          </p:spPr>
        </p:pic>
      </p:grpSp>
      <p:pic>
        <p:nvPicPr>
          <p:cNvPr id="47" name="Picture 46">
            <a:extLst>
              <a:ext uri="{FF2B5EF4-FFF2-40B4-BE49-F238E27FC236}">
                <a16:creationId xmlns:a16="http://schemas.microsoft.com/office/drawing/2014/main" id="{DFB7FDBD-835C-4C59-A623-7FF52D13F2D7}"/>
              </a:ext>
            </a:extLst>
          </p:cNvPr>
          <p:cNvPicPr>
            <a:picLocks noChangeAspect="1"/>
          </p:cNvPicPr>
          <p:nvPr/>
        </p:nvPicPr>
        <p:blipFill>
          <a:blip r:embed="rId7"/>
          <a:stretch>
            <a:fillRect/>
          </a:stretch>
        </p:blipFill>
        <p:spPr>
          <a:xfrm>
            <a:off x="4684708" y="1403680"/>
            <a:ext cx="292081" cy="773725"/>
          </a:xfrm>
          <a:prstGeom prst="rect">
            <a:avLst/>
          </a:prstGeom>
        </p:spPr>
      </p:pic>
      <p:pic>
        <p:nvPicPr>
          <p:cNvPr id="48" name="Picture 47">
            <a:extLst>
              <a:ext uri="{FF2B5EF4-FFF2-40B4-BE49-F238E27FC236}">
                <a16:creationId xmlns:a16="http://schemas.microsoft.com/office/drawing/2014/main" id="{B519E45D-0ADF-4E36-B315-05FBEC86F235}"/>
              </a:ext>
            </a:extLst>
          </p:cNvPr>
          <p:cNvPicPr>
            <a:picLocks noChangeAspect="1"/>
          </p:cNvPicPr>
          <p:nvPr/>
        </p:nvPicPr>
        <p:blipFill>
          <a:blip r:embed="rId7"/>
          <a:stretch>
            <a:fillRect/>
          </a:stretch>
        </p:blipFill>
        <p:spPr>
          <a:xfrm>
            <a:off x="6533054" y="1401860"/>
            <a:ext cx="292081" cy="773725"/>
          </a:xfrm>
          <a:prstGeom prst="rect">
            <a:avLst/>
          </a:prstGeom>
        </p:spPr>
      </p:pic>
      <p:pic>
        <p:nvPicPr>
          <p:cNvPr id="49" name="Picture 48">
            <a:extLst>
              <a:ext uri="{FF2B5EF4-FFF2-40B4-BE49-F238E27FC236}">
                <a16:creationId xmlns:a16="http://schemas.microsoft.com/office/drawing/2014/main" id="{29890B03-38C8-469A-A64B-0399AB0CD190}"/>
              </a:ext>
            </a:extLst>
          </p:cNvPr>
          <p:cNvPicPr>
            <a:picLocks noChangeAspect="1"/>
          </p:cNvPicPr>
          <p:nvPr/>
        </p:nvPicPr>
        <p:blipFill>
          <a:blip r:embed="rId4"/>
          <a:stretch>
            <a:fillRect/>
          </a:stretch>
        </p:blipFill>
        <p:spPr>
          <a:xfrm>
            <a:off x="7187108" y="1417910"/>
            <a:ext cx="1475291" cy="1750100"/>
          </a:xfrm>
          <a:prstGeom prst="rect">
            <a:avLst/>
          </a:prstGeom>
        </p:spPr>
      </p:pic>
      <p:pic>
        <p:nvPicPr>
          <p:cNvPr id="50" name="Picture 49">
            <a:extLst>
              <a:ext uri="{FF2B5EF4-FFF2-40B4-BE49-F238E27FC236}">
                <a16:creationId xmlns:a16="http://schemas.microsoft.com/office/drawing/2014/main" id="{DED7A2AC-5AB8-4C93-A3E7-0B7CC6716935}"/>
              </a:ext>
            </a:extLst>
          </p:cNvPr>
          <p:cNvPicPr>
            <a:picLocks noChangeAspect="1"/>
          </p:cNvPicPr>
          <p:nvPr/>
        </p:nvPicPr>
        <p:blipFill>
          <a:blip r:embed="rId7"/>
          <a:stretch>
            <a:fillRect/>
          </a:stretch>
        </p:blipFill>
        <p:spPr>
          <a:xfrm>
            <a:off x="8447043" y="1417910"/>
            <a:ext cx="292081" cy="773725"/>
          </a:xfrm>
          <a:prstGeom prst="rect">
            <a:avLst/>
          </a:prstGeom>
        </p:spPr>
      </p:pic>
      <p:sp>
        <p:nvSpPr>
          <p:cNvPr id="2" name="Title 1">
            <a:extLst>
              <a:ext uri="{FF2B5EF4-FFF2-40B4-BE49-F238E27FC236}">
                <a16:creationId xmlns:a16="http://schemas.microsoft.com/office/drawing/2014/main" id="{11CC19EA-A758-4036-8D7A-7240168D3CC0}"/>
              </a:ext>
            </a:extLst>
          </p:cNvPr>
          <p:cNvSpPr>
            <a:spLocks noGrp="1"/>
          </p:cNvSpPr>
          <p:nvPr>
            <p:ph type="title"/>
          </p:nvPr>
        </p:nvSpPr>
        <p:spPr>
          <a:xfrm>
            <a:off x="1265035" y="479389"/>
            <a:ext cx="10277149" cy="650699"/>
          </a:xfrm>
        </p:spPr>
        <p:txBody>
          <a:bodyPr/>
          <a:lstStyle/>
          <a:p>
            <a:r>
              <a:rPr lang="en-US" dirty="0"/>
              <a:t>Update: CKD prediction</a:t>
            </a:r>
          </a:p>
        </p:txBody>
      </p:sp>
      <p:sp>
        <p:nvSpPr>
          <p:cNvPr id="37" name="Rectangle 36">
            <a:extLst>
              <a:ext uri="{FF2B5EF4-FFF2-40B4-BE49-F238E27FC236}">
                <a16:creationId xmlns:a16="http://schemas.microsoft.com/office/drawing/2014/main" id="{123E3390-7084-4DD8-96A9-4F4F555B365B}"/>
              </a:ext>
            </a:extLst>
          </p:cNvPr>
          <p:cNvSpPr/>
          <p:nvPr/>
        </p:nvSpPr>
        <p:spPr>
          <a:xfrm>
            <a:off x="1452391" y="3155481"/>
            <a:ext cx="1737360" cy="822960"/>
          </a:xfrm>
          <a:prstGeom prst="rect">
            <a:avLst/>
          </a:prstGeom>
          <a:solidFill>
            <a:srgbClr val="5F574F"/>
          </a:solidFill>
          <a:ln w="25400" cap="flat" cmpd="sng" algn="ctr">
            <a:solidFill>
              <a:srgbClr val="5F574F">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Arial"/>
                <a:ea typeface="+mn-ea"/>
                <a:cs typeface="+mn-cs"/>
                <a:sym typeface="Arial"/>
              </a:rPr>
              <a:t>Day 1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Arial"/>
                <a:ea typeface="+mn-ea"/>
                <a:cs typeface="+mn-cs"/>
                <a:sym typeface="Arial"/>
              </a:rPr>
              <a:t>(admit)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Arial"/>
                <a:ea typeface="+mn-ea"/>
                <a:cs typeface="+mn-cs"/>
                <a:sym typeface="Arial"/>
              </a:rPr>
              <a:t>SCr</a:t>
            </a:r>
            <a:r>
              <a:rPr kumimoji="0" lang="en-US" sz="1600" b="0" i="0" u="none" strike="noStrike" kern="0" cap="none" spc="0" normalizeH="0" baseline="0" noProof="0" dirty="0">
                <a:ln>
                  <a:noFill/>
                </a:ln>
                <a:solidFill>
                  <a:srgbClr val="FFFFFF"/>
                </a:solidFill>
                <a:effectLst/>
                <a:uLnTx/>
                <a:uFillTx/>
                <a:latin typeface="Arial"/>
                <a:ea typeface="+mn-ea"/>
                <a:cs typeface="+mn-cs"/>
                <a:sym typeface="Arial"/>
              </a:rPr>
              <a:t>: 0.4 mg/dL</a:t>
            </a:r>
          </a:p>
        </p:txBody>
      </p:sp>
      <p:sp>
        <p:nvSpPr>
          <p:cNvPr id="38" name="Rectangle 37">
            <a:extLst>
              <a:ext uri="{FF2B5EF4-FFF2-40B4-BE49-F238E27FC236}">
                <a16:creationId xmlns:a16="http://schemas.microsoft.com/office/drawing/2014/main" id="{5FE72279-4926-4ADF-8BC9-5BE2795F5C35}"/>
              </a:ext>
            </a:extLst>
          </p:cNvPr>
          <p:cNvSpPr/>
          <p:nvPr/>
        </p:nvSpPr>
        <p:spPr>
          <a:xfrm>
            <a:off x="3331666" y="3150831"/>
            <a:ext cx="1737360" cy="822960"/>
          </a:xfrm>
          <a:prstGeom prst="rect">
            <a:avLst/>
          </a:prstGeom>
          <a:solidFill>
            <a:srgbClr val="5F574F"/>
          </a:solidFill>
          <a:ln w="25400" cap="flat" cmpd="sng" algn="ctr">
            <a:solidFill>
              <a:srgbClr val="5F574F">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Arial"/>
                <a:ea typeface="+mn-ea"/>
                <a:cs typeface="+mn-cs"/>
                <a:sym typeface="Arial"/>
              </a:rPr>
              <a:t>Day 2</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Arial"/>
              <a:ea typeface="+mn-ea"/>
              <a:cs typeface="+mn-cs"/>
              <a:sym typeface="Arial"/>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Arial"/>
                <a:ea typeface="+mn-ea"/>
                <a:cs typeface="+mn-cs"/>
                <a:sym typeface="Arial"/>
              </a:rPr>
              <a:t>SCr</a:t>
            </a:r>
            <a:r>
              <a:rPr kumimoji="0" lang="en-US" sz="1600" b="0" i="0" u="none" strike="noStrike" kern="0" cap="none" spc="0" normalizeH="0" baseline="0" noProof="0" dirty="0">
                <a:ln>
                  <a:noFill/>
                </a:ln>
                <a:solidFill>
                  <a:srgbClr val="FFFFFF"/>
                </a:solidFill>
                <a:effectLst/>
                <a:uLnTx/>
                <a:uFillTx/>
                <a:latin typeface="Arial"/>
                <a:ea typeface="+mn-ea"/>
                <a:cs typeface="+mn-cs"/>
                <a:sym typeface="Arial"/>
              </a:rPr>
              <a:t>: 0.7 mg/dL</a:t>
            </a:r>
          </a:p>
        </p:txBody>
      </p:sp>
      <p:sp>
        <p:nvSpPr>
          <p:cNvPr id="39" name="Rectangle 38">
            <a:extLst>
              <a:ext uri="{FF2B5EF4-FFF2-40B4-BE49-F238E27FC236}">
                <a16:creationId xmlns:a16="http://schemas.microsoft.com/office/drawing/2014/main" id="{036680FB-6591-4525-A64D-C3B50E9A7931}"/>
              </a:ext>
            </a:extLst>
          </p:cNvPr>
          <p:cNvSpPr/>
          <p:nvPr/>
        </p:nvSpPr>
        <p:spPr>
          <a:xfrm>
            <a:off x="5206244" y="3149011"/>
            <a:ext cx="1737360" cy="822960"/>
          </a:xfrm>
          <a:prstGeom prst="rect">
            <a:avLst/>
          </a:prstGeom>
          <a:solidFill>
            <a:srgbClr val="5F574F"/>
          </a:solidFill>
          <a:ln w="25400" cap="flat" cmpd="sng" algn="ctr">
            <a:solidFill>
              <a:srgbClr val="5F574F">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Arial"/>
                <a:ea typeface="+mn-ea"/>
                <a:cs typeface="+mn-cs"/>
                <a:sym typeface="Arial"/>
              </a:rPr>
              <a:t>Day 3</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Arial"/>
              <a:ea typeface="+mn-ea"/>
              <a:cs typeface="+mn-cs"/>
              <a:sym typeface="Arial"/>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Arial"/>
                <a:ea typeface="+mn-ea"/>
                <a:cs typeface="+mn-cs"/>
                <a:sym typeface="Arial"/>
              </a:rPr>
              <a:t>SCr</a:t>
            </a:r>
            <a:r>
              <a:rPr kumimoji="0" lang="en-US" sz="1600" b="0" i="0" u="none" strike="noStrike" kern="0" cap="none" spc="0" normalizeH="0" baseline="0" noProof="0" dirty="0">
                <a:ln>
                  <a:noFill/>
                </a:ln>
                <a:solidFill>
                  <a:srgbClr val="FFFFFF"/>
                </a:solidFill>
                <a:effectLst/>
                <a:uLnTx/>
                <a:uFillTx/>
                <a:latin typeface="Arial"/>
                <a:ea typeface="+mn-ea"/>
                <a:cs typeface="+mn-cs"/>
                <a:sym typeface="Arial"/>
              </a:rPr>
              <a:t>: 0.9 mg/dL</a:t>
            </a:r>
          </a:p>
        </p:txBody>
      </p:sp>
      <p:sp>
        <p:nvSpPr>
          <p:cNvPr id="40" name="Rectangle 39">
            <a:extLst>
              <a:ext uri="{FF2B5EF4-FFF2-40B4-BE49-F238E27FC236}">
                <a16:creationId xmlns:a16="http://schemas.microsoft.com/office/drawing/2014/main" id="{72E6D843-B4E9-412B-A05D-D2D6820FD58F}"/>
              </a:ext>
            </a:extLst>
          </p:cNvPr>
          <p:cNvSpPr/>
          <p:nvPr/>
        </p:nvSpPr>
        <p:spPr>
          <a:xfrm>
            <a:off x="7078489" y="3157036"/>
            <a:ext cx="1737360" cy="822960"/>
          </a:xfrm>
          <a:prstGeom prst="rect">
            <a:avLst/>
          </a:prstGeom>
          <a:solidFill>
            <a:srgbClr val="5F574F"/>
          </a:solidFill>
          <a:ln w="25400" cap="flat" cmpd="sng" algn="ctr">
            <a:solidFill>
              <a:srgbClr val="5F574F">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Arial"/>
                <a:ea typeface="+mn-ea"/>
                <a:cs typeface="+mn-cs"/>
                <a:sym typeface="Arial"/>
              </a:rPr>
              <a:t>Day 4</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Arial"/>
              <a:ea typeface="+mn-ea"/>
              <a:cs typeface="+mn-cs"/>
              <a:sym typeface="Arial"/>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Arial"/>
                <a:ea typeface="+mn-ea"/>
                <a:cs typeface="+mn-cs"/>
                <a:sym typeface="Arial"/>
              </a:rPr>
              <a:t>SCr</a:t>
            </a:r>
            <a:r>
              <a:rPr kumimoji="0" lang="en-US" sz="1600" b="0" i="0" u="none" strike="noStrike" kern="0" cap="none" spc="0" normalizeH="0" baseline="0" noProof="0" dirty="0">
                <a:ln>
                  <a:noFill/>
                </a:ln>
                <a:solidFill>
                  <a:srgbClr val="FFFFFF"/>
                </a:solidFill>
                <a:effectLst/>
                <a:uLnTx/>
                <a:uFillTx/>
                <a:latin typeface="Arial"/>
                <a:ea typeface="+mn-ea"/>
                <a:cs typeface="+mn-cs"/>
                <a:sym typeface="Arial"/>
              </a:rPr>
              <a:t>: 0.6 mg/dL</a:t>
            </a:r>
          </a:p>
        </p:txBody>
      </p:sp>
      <p:sp>
        <p:nvSpPr>
          <p:cNvPr id="41" name="Rectangle 40">
            <a:extLst>
              <a:ext uri="{FF2B5EF4-FFF2-40B4-BE49-F238E27FC236}">
                <a16:creationId xmlns:a16="http://schemas.microsoft.com/office/drawing/2014/main" id="{10A22D43-4DC4-4C90-A4E5-27A8715DAA1A}"/>
              </a:ext>
            </a:extLst>
          </p:cNvPr>
          <p:cNvSpPr/>
          <p:nvPr/>
        </p:nvSpPr>
        <p:spPr>
          <a:xfrm>
            <a:off x="8957762" y="3130037"/>
            <a:ext cx="1737360" cy="822960"/>
          </a:xfrm>
          <a:prstGeom prst="rect">
            <a:avLst/>
          </a:prstGeom>
          <a:solidFill>
            <a:srgbClr val="5F574F"/>
          </a:solidFill>
          <a:ln w="25400" cap="flat" cmpd="sng" algn="ctr">
            <a:solidFill>
              <a:srgbClr val="5F574F">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Arial"/>
                <a:ea typeface="+mn-ea"/>
                <a:cs typeface="+mn-cs"/>
                <a:sym typeface="Arial"/>
              </a:rPr>
              <a:t>Day 5 (discharge)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Arial"/>
                <a:ea typeface="+mn-ea"/>
                <a:cs typeface="+mn-cs"/>
                <a:sym typeface="Arial"/>
              </a:rPr>
              <a:t>SCr</a:t>
            </a:r>
            <a:r>
              <a:rPr kumimoji="0" lang="en-US" sz="1600" b="0" i="0" u="none" strike="noStrike" kern="0" cap="none" spc="0" normalizeH="0" baseline="0" noProof="0" dirty="0">
                <a:ln>
                  <a:noFill/>
                </a:ln>
                <a:solidFill>
                  <a:srgbClr val="FFFFFF"/>
                </a:solidFill>
                <a:effectLst/>
                <a:uLnTx/>
                <a:uFillTx/>
                <a:latin typeface="Arial"/>
                <a:ea typeface="+mn-ea"/>
                <a:cs typeface="+mn-cs"/>
                <a:sym typeface="Arial"/>
              </a:rPr>
              <a:t>: 0.5 mg/dL</a:t>
            </a:r>
          </a:p>
        </p:txBody>
      </p:sp>
      <p:sp>
        <p:nvSpPr>
          <p:cNvPr id="42" name="Rectangle 41">
            <a:extLst>
              <a:ext uri="{FF2B5EF4-FFF2-40B4-BE49-F238E27FC236}">
                <a16:creationId xmlns:a16="http://schemas.microsoft.com/office/drawing/2014/main" id="{5442D4C8-9FC2-4A4D-87CC-F07D6F96D636}"/>
              </a:ext>
            </a:extLst>
          </p:cNvPr>
          <p:cNvSpPr/>
          <p:nvPr/>
        </p:nvSpPr>
        <p:spPr>
          <a:xfrm>
            <a:off x="1452391" y="4003196"/>
            <a:ext cx="1737360" cy="365760"/>
          </a:xfrm>
          <a:prstGeom prst="rect">
            <a:avLst/>
          </a:prstGeom>
          <a:solidFill>
            <a:srgbClr val="FFFFFF"/>
          </a:solidFill>
          <a:ln w="25400" cap="flat" cmpd="sng" algn="ctr">
            <a:solidFill>
              <a:srgbClr val="5F574F"/>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5F574F"/>
                </a:solidFill>
                <a:effectLst/>
                <a:uLnTx/>
                <a:uFillTx/>
                <a:latin typeface="Arial"/>
                <a:ea typeface="+mn-ea"/>
                <a:cs typeface="+mn-cs"/>
                <a:sym typeface="Arial"/>
              </a:rPr>
              <a:t>AKI stage </a:t>
            </a:r>
            <a:r>
              <a:rPr kumimoji="0" lang="en-US" sz="1400" b="0" i="0" u="none" strike="noStrike" kern="0" cap="none" spc="0" normalizeH="0" baseline="0" noProof="0" dirty="0">
                <a:ln>
                  <a:noFill/>
                </a:ln>
                <a:solidFill>
                  <a:srgbClr val="5F574F"/>
                </a:solidFill>
                <a:effectLst/>
                <a:uLnTx/>
                <a:uFillTx/>
                <a:latin typeface="Arial"/>
                <a:ea typeface="+mn-ea"/>
                <a:cs typeface="+mn-cs"/>
                <a:sym typeface="Arial"/>
              </a:rPr>
              <a:t>= 0</a:t>
            </a:r>
          </a:p>
        </p:txBody>
      </p:sp>
      <p:sp>
        <p:nvSpPr>
          <p:cNvPr id="43" name="Rectangle 42">
            <a:extLst>
              <a:ext uri="{FF2B5EF4-FFF2-40B4-BE49-F238E27FC236}">
                <a16:creationId xmlns:a16="http://schemas.microsoft.com/office/drawing/2014/main" id="{30EEFB52-0ED7-4E0F-A2B6-B7FB5CD9AE7C}"/>
              </a:ext>
            </a:extLst>
          </p:cNvPr>
          <p:cNvSpPr/>
          <p:nvPr/>
        </p:nvSpPr>
        <p:spPr>
          <a:xfrm>
            <a:off x="3331666" y="3998545"/>
            <a:ext cx="1737360" cy="365760"/>
          </a:xfrm>
          <a:prstGeom prst="rect">
            <a:avLst/>
          </a:prstGeom>
          <a:solidFill>
            <a:srgbClr val="FFFFFF"/>
          </a:solidFill>
          <a:ln w="25400" cap="flat" cmpd="sng" algn="ctr">
            <a:solidFill>
              <a:srgbClr val="5F574F"/>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5F574F"/>
                </a:solidFill>
                <a:effectLst/>
                <a:uLnTx/>
                <a:uFillTx/>
                <a:latin typeface="Arial"/>
                <a:ea typeface="+mn-ea"/>
                <a:cs typeface="+mn-cs"/>
                <a:sym typeface="Arial"/>
              </a:rPr>
              <a:t>AKI stage </a:t>
            </a:r>
            <a:r>
              <a:rPr kumimoji="0" lang="en-US" sz="1400" b="0" i="0" u="none" strike="noStrike" kern="0" cap="none" spc="0" normalizeH="0" baseline="0" noProof="0" dirty="0">
                <a:ln>
                  <a:noFill/>
                </a:ln>
                <a:solidFill>
                  <a:srgbClr val="5F574F"/>
                </a:solidFill>
                <a:effectLst/>
                <a:uLnTx/>
                <a:uFillTx/>
                <a:latin typeface="Arial"/>
                <a:ea typeface="+mn-ea"/>
                <a:cs typeface="+mn-cs"/>
                <a:sym typeface="Arial"/>
              </a:rPr>
              <a:t>= 1</a:t>
            </a:r>
          </a:p>
        </p:txBody>
      </p:sp>
      <p:sp>
        <p:nvSpPr>
          <p:cNvPr id="44" name="Rectangle 43">
            <a:extLst>
              <a:ext uri="{FF2B5EF4-FFF2-40B4-BE49-F238E27FC236}">
                <a16:creationId xmlns:a16="http://schemas.microsoft.com/office/drawing/2014/main" id="{8A517170-0801-4D32-A884-66EC562D247E}"/>
              </a:ext>
            </a:extLst>
          </p:cNvPr>
          <p:cNvSpPr/>
          <p:nvPr/>
        </p:nvSpPr>
        <p:spPr>
          <a:xfrm>
            <a:off x="5206243" y="4003579"/>
            <a:ext cx="1737360" cy="365760"/>
          </a:xfrm>
          <a:prstGeom prst="rect">
            <a:avLst/>
          </a:prstGeom>
          <a:solidFill>
            <a:srgbClr val="FFFFFF"/>
          </a:solidFill>
          <a:ln w="25400" cap="flat" cmpd="sng" algn="ctr">
            <a:solidFill>
              <a:srgbClr val="5F574F"/>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5F574F"/>
                </a:solidFill>
                <a:effectLst/>
                <a:uLnTx/>
                <a:uFillTx/>
                <a:latin typeface="Arial"/>
                <a:ea typeface="+mn-ea"/>
                <a:cs typeface="+mn-cs"/>
                <a:sym typeface="Arial"/>
              </a:rPr>
              <a:t>AKI stage </a:t>
            </a:r>
            <a:r>
              <a:rPr kumimoji="0" lang="en-US" sz="1400" b="0" i="0" u="none" strike="noStrike" kern="0" cap="none" spc="0" normalizeH="0" baseline="0" noProof="0" dirty="0">
                <a:ln>
                  <a:noFill/>
                </a:ln>
                <a:solidFill>
                  <a:srgbClr val="5F574F"/>
                </a:solidFill>
                <a:effectLst/>
                <a:uLnTx/>
                <a:uFillTx/>
                <a:latin typeface="Arial"/>
                <a:ea typeface="+mn-ea"/>
                <a:cs typeface="+mn-cs"/>
                <a:sym typeface="Arial"/>
              </a:rPr>
              <a:t>= 2</a:t>
            </a:r>
          </a:p>
        </p:txBody>
      </p:sp>
      <p:sp>
        <p:nvSpPr>
          <p:cNvPr id="45" name="Rectangle 44">
            <a:extLst>
              <a:ext uri="{FF2B5EF4-FFF2-40B4-BE49-F238E27FC236}">
                <a16:creationId xmlns:a16="http://schemas.microsoft.com/office/drawing/2014/main" id="{3CA4D90A-1E28-4599-B924-DF93313ED7DB}"/>
              </a:ext>
            </a:extLst>
          </p:cNvPr>
          <p:cNvSpPr/>
          <p:nvPr/>
        </p:nvSpPr>
        <p:spPr>
          <a:xfrm>
            <a:off x="7078487" y="4004750"/>
            <a:ext cx="1737360" cy="365760"/>
          </a:xfrm>
          <a:prstGeom prst="rect">
            <a:avLst/>
          </a:prstGeom>
          <a:solidFill>
            <a:srgbClr val="FFFFFF"/>
          </a:solidFill>
          <a:ln w="25400" cap="flat" cmpd="sng" algn="ctr">
            <a:solidFill>
              <a:srgbClr val="5F574F"/>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5F574F"/>
                </a:solidFill>
                <a:effectLst/>
                <a:uLnTx/>
                <a:uFillTx/>
                <a:latin typeface="Arial"/>
                <a:ea typeface="+mn-ea"/>
                <a:cs typeface="+mn-cs"/>
                <a:sym typeface="Arial"/>
              </a:rPr>
              <a:t>AKI stage </a:t>
            </a:r>
            <a:r>
              <a:rPr kumimoji="0" lang="en-US" sz="1400" b="0" i="0" u="none" strike="noStrike" kern="0" cap="none" spc="0" normalizeH="0" baseline="0" noProof="0" dirty="0">
                <a:ln>
                  <a:noFill/>
                </a:ln>
                <a:solidFill>
                  <a:srgbClr val="5F574F"/>
                </a:solidFill>
                <a:effectLst/>
                <a:uLnTx/>
                <a:uFillTx/>
                <a:latin typeface="Arial"/>
                <a:ea typeface="+mn-ea"/>
                <a:cs typeface="+mn-cs"/>
                <a:sym typeface="Arial"/>
              </a:rPr>
              <a:t>= 1</a:t>
            </a:r>
          </a:p>
        </p:txBody>
      </p:sp>
      <p:sp>
        <p:nvSpPr>
          <p:cNvPr id="46" name="Rectangle 45">
            <a:extLst>
              <a:ext uri="{FF2B5EF4-FFF2-40B4-BE49-F238E27FC236}">
                <a16:creationId xmlns:a16="http://schemas.microsoft.com/office/drawing/2014/main" id="{6882D5F8-09FB-40C5-A962-921E2AF7D95D}"/>
              </a:ext>
            </a:extLst>
          </p:cNvPr>
          <p:cNvSpPr/>
          <p:nvPr/>
        </p:nvSpPr>
        <p:spPr>
          <a:xfrm>
            <a:off x="8957762" y="3967077"/>
            <a:ext cx="1737360" cy="365760"/>
          </a:xfrm>
          <a:prstGeom prst="rect">
            <a:avLst/>
          </a:prstGeom>
          <a:solidFill>
            <a:srgbClr val="FFFFFF"/>
          </a:solidFill>
          <a:ln w="25400" cap="flat" cmpd="sng" algn="ctr">
            <a:solidFill>
              <a:srgbClr val="5F574F"/>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5F574F"/>
                </a:solidFill>
                <a:effectLst/>
                <a:uLnTx/>
                <a:uFillTx/>
                <a:latin typeface="Arial"/>
                <a:ea typeface="+mn-ea"/>
                <a:cs typeface="+mn-cs"/>
                <a:sym typeface="Arial"/>
              </a:rPr>
              <a:t>AKI stage </a:t>
            </a:r>
            <a:r>
              <a:rPr kumimoji="0" lang="en-US" sz="1400" b="0" i="0" u="none" strike="noStrike" kern="0" cap="none" spc="0" normalizeH="0" baseline="0" noProof="0" dirty="0">
                <a:ln>
                  <a:noFill/>
                </a:ln>
                <a:solidFill>
                  <a:srgbClr val="5F574F"/>
                </a:solidFill>
                <a:effectLst/>
                <a:uLnTx/>
                <a:uFillTx/>
                <a:latin typeface="Arial"/>
                <a:ea typeface="+mn-ea"/>
                <a:cs typeface="+mn-cs"/>
                <a:sym typeface="Arial"/>
              </a:rPr>
              <a:t>= 0</a:t>
            </a:r>
          </a:p>
        </p:txBody>
      </p:sp>
      <p:sp>
        <p:nvSpPr>
          <p:cNvPr id="51" name="TextBox 50">
            <a:extLst>
              <a:ext uri="{FF2B5EF4-FFF2-40B4-BE49-F238E27FC236}">
                <a16:creationId xmlns:a16="http://schemas.microsoft.com/office/drawing/2014/main" id="{19CED7DA-039D-4344-B444-4DB6935CABCC}"/>
              </a:ext>
            </a:extLst>
          </p:cNvPr>
          <p:cNvSpPr txBox="1"/>
          <p:nvPr/>
        </p:nvSpPr>
        <p:spPr>
          <a:xfrm>
            <a:off x="934753" y="4871688"/>
            <a:ext cx="4313825" cy="923330"/>
          </a:xfrm>
          <a:prstGeom prst="rect">
            <a:avLst/>
          </a:prstGeom>
          <a:solidFill>
            <a:schemeClr val="bg2"/>
          </a:solidFill>
          <a:ln w="38100" cap="flat" cmpd="sng" algn="ctr">
            <a:noFill/>
            <a:prstDash val="solid"/>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FFFF"/>
                </a:solidFill>
                <a:effectLst/>
                <a:uLnTx/>
                <a:uFillTx/>
                <a:latin typeface="Arial"/>
                <a:ea typeface="+mn-ea"/>
                <a:cs typeface="+mn-cs"/>
                <a:sym typeface="Arial"/>
              </a:rPr>
              <a:t>Without model</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a:ea typeface="+mn-ea"/>
                <a:cs typeface="+mn-cs"/>
                <a:sym typeface="Arial"/>
              </a:rPr>
              <a:t>AKI resolved by discharge, so</a:t>
            </a:r>
            <a:r>
              <a:rPr kumimoji="0" lang="en-US" sz="1800" b="0" i="0" u="none" strike="noStrike" kern="0" cap="none" spc="0" normalizeH="0" noProof="0" dirty="0">
                <a:ln>
                  <a:noFill/>
                </a:ln>
                <a:solidFill>
                  <a:srgbClr val="FFFFFF"/>
                </a:solidFill>
                <a:effectLst/>
                <a:uLnTx/>
                <a:uFillTx/>
                <a:latin typeface="Arial"/>
                <a:ea typeface="+mn-ea"/>
                <a:cs typeface="+mn-cs"/>
                <a:sym typeface="Arial"/>
              </a:rPr>
              <a:t> n</a:t>
            </a:r>
            <a:r>
              <a:rPr kumimoji="0" lang="en-US" sz="1800" b="0" i="0" u="none" strike="noStrike" kern="0" cap="none" spc="0" normalizeH="0" baseline="0" noProof="0" dirty="0">
                <a:ln>
                  <a:noFill/>
                </a:ln>
                <a:solidFill>
                  <a:srgbClr val="FFFFFF"/>
                </a:solidFill>
                <a:effectLst/>
                <a:uLnTx/>
                <a:uFillTx/>
                <a:latin typeface="Arial"/>
                <a:ea typeface="+mn-ea"/>
                <a:cs typeface="+mn-cs"/>
                <a:sym typeface="Arial"/>
              </a:rPr>
              <a:t>o</a:t>
            </a:r>
            <a:r>
              <a:rPr kumimoji="0" lang="en-US" sz="1800" b="0" i="0" u="none" strike="noStrike" kern="0" cap="none" spc="0" normalizeH="0" noProof="0" dirty="0">
                <a:ln>
                  <a:noFill/>
                </a:ln>
                <a:solidFill>
                  <a:srgbClr val="FFFFFF"/>
                </a:solidFill>
                <a:effectLst/>
                <a:uLnTx/>
                <a:uFillTx/>
                <a:latin typeface="Arial"/>
                <a:ea typeface="+mn-ea"/>
                <a:cs typeface="+mn-cs"/>
                <a:sym typeface="Arial"/>
              </a:rPr>
              <a:t> outpatient nephrology visits</a:t>
            </a:r>
            <a:endParaRPr kumimoji="0" lang="en-US" sz="18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52" name="TextBox 51">
            <a:extLst>
              <a:ext uri="{FF2B5EF4-FFF2-40B4-BE49-F238E27FC236}">
                <a16:creationId xmlns:a16="http://schemas.microsoft.com/office/drawing/2014/main" id="{8FA456A3-A168-4E57-A57C-409D1950E3EF}"/>
              </a:ext>
            </a:extLst>
          </p:cNvPr>
          <p:cNvSpPr txBox="1"/>
          <p:nvPr/>
        </p:nvSpPr>
        <p:spPr>
          <a:xfrm>
            <a:off x="3242750" y="4406292"/>
            <a:ext cx="1915189" cy="307777"/>
          </a:xfrm>
          <a:prstGeom prst="rect">
            <a:avLst/>
          </a:prstGeom>
          <a:noFill/>
        </p:spPr>
        <p:txBody>
          <a:bodyPr wrap="square" rtlCol="0">
            <a:spAutoFit/>
          </a:bodyPr>
          <a:lstStyle/>
          <a:p>
            <a:pPr algn="ctr" defTabSz="914400"/>
            <a:r>
              <a:rPr lang="en-US" sz="1400" b="1" kern="0" dirty="0">
                <a:solidFill>
                  <a:srgbClr val="5AB648">
                    <a:lumMod val="75000"/>
                  </a:srgbClr>
                </a:solidFill>
                <a:latin typeface="Arial"/>
                <a:cs typeface="Arial"/>
                <a:sym typeface="Arial"/>
              </a:rPr>
              <a:t>Begin AKI treatment</a:t>
            </a:r>
          </a:p>
        </p:txBody>
      </p:sp>
      <p:sp>
        <p:nvSpPr>
          <p:cNvPr id="53" name="TextBox 52">
            <a:extLst>
              <a:ext uri="{FF2B5EF4-FFF2-40B4-BE49-F238E27FC236}">
                <a16:creationId xmlns:a16="http://schemas.microsoft.com/office/drawing/2014/main" id="{D3F154A9-EFEC-4C03-B9E3-4370E7D8FC36}"/>
              </a:ext>
            </a:extLst>
          </p:cNvPr>
          <p:cNvSpPr txBox="1"/>
          <p:nvPr/>
        </p:nvSpPr>
        <p:spPr>
          <a:xfrm>
            <a:off x="8868847" y="4386883"/>
            <a:ext cx="1915189" cy="307777"/>
          </a:xfrm>
          <a:prstGeom prst="rect">
            <a:avLst/>
          </a:prstGeom>
          <a:noFill/>
        </p:spPr>
        <p:txBody>
          <a:bodyPr wrap="square" rtlCol="0">
            <a:spAutoFit/>
          </a:bodyPr>
          <a:lstStyle/>
          <a:p>
            <a:pPr algn="ctr" defTabSz="914400"/>
            <a:r>
              <a:rPr lang="en-US" sz="1400" b="1" kern="0" dirty="0">
                <a:solidFill>
                  <a:srgbClr val="5AB648">
                    <a:lumMod val="75000"/>
                  </a:srgbClr>
                </a:solidFill>
                <a:latin typeface="Arial"/>
                <a:cs typeface="Arial"/>
                <a:sym typeface="Arial"/>
              </a:rPr>
              <a:t>End AKI treatment</a:t>
            </a:r>
          </a:p>
        </p:txBody>
      </p:sp>
      <p:sp>
        <p:nvSpPr>
          <p:cNvPr id="57" name="TextBox 56">
            <a:extLst>
              <a:ext uri="{FF2B5EF4-FFF2-40B4-BE49-F238E27FC236}">
                <a16:creationId xmlns:a16="http://schemas.microsoft.com/office/drawing/2014/main" id="{91FC24BF-97DE-43F8-82B9-530ED1FB395D}"/>
              </a:ext>
            </a:extLst>
          </p:cNvPr>
          <p:cNvSpPr txBox="1"/>
          <p:nvPr/>
        </p:nvSpPr>
        <p:spPr>
          <a:xfrm>
            <a:off x="5585333" y="4871688"/>
            <a:ext cx="5723419" cy="923330"/>
          </a:xfrm>
          <a:prstGeom prst="rect">
            <a:avLst/>
          </a:prstGeom>
          <a:solidFill>
            <a:schemeClr val="accent4"/>
          </a:solidFill>
          <a:ln w="38100" cap="flat" cmpd="sng" algn="ctr">
            <a:noFill/>
            <a:prstDash val="solid"/>
          </a:ln>
          <a:effectLst/>
        </p:spPr>
        <p:txBody>
          <a:bodyPr wrap="square" rtlCol="0">
            <a:spAutoFit/>
          </a:bodyPr>
          <a:lstStyle/>
          <a:p>
            <a:pPr lvl="0" defTabSz="914400">
              <a:defRPr/>
            </a:pPr>
            <a:r>
              <a:rPr lang="en-US" b="1" kern="0" dirty="0">
                <a:solidFill>
                  <a:srgbClr val="FFFFFF"/>
                </a:solidFill>
                <a:latin typeface="Arial"/>
                <a:sym typeface="Arial"/>
              </a:rPr>
              <a:t>With model</a:t>
            </a:r>
            <a:endParaRPr lang="en-US" kern="0" dirty="0">
              <a:solidFill>
                <a:srgbClr val="FFFFFF"/>
              </a:solidFill>
              <a:latin typeface="Arial"/>
              <a:sym typeface="Arial"/>
            </a:endParaRPr>
          </a:p>
          <a:p>
            <a:pPr lvl="0" defTabSz="914400">
              <a:defRPr/>
            </a:pPr>
            <a:r>
              <a:rPr lang="en-US" kern="0" dirty="0">
                <a:solidFill>
                  <a:srgbClr val="FFFFFF"/>
                </a:solidFill>
                <a:latin typeface="Arial"/>
                <a:sym typeface="Arial"/>
              </a:rPr>
              <a:t>Risk score generated and sent to AKI survivor’s clinic</a:t>
            </a:r>
          </a:p>
          <a:p>
            <a:pPr lvl="0" defTabSz="914400">
              <a:defRPr/>
            </a:pPr>
            <a:r>
              <a:rPr lang="en-US" kern="0" dirty="0">
                <a:solidFill>
                  <a:srgbClr val="FFFFFF"/>
                </a:solidFill>
                <a:latin typeface="Arial"/>
                <a:sym typeface="Arial"/>
              </a:rPr>
              <a:t>Highest-risk patients contacted and enrolled</a:t>
            </a:r>
          </a:p>
        </p:txBody>
      </p:sp>
    </p:spTree>
    <p:extLst>
      <p:ext uri="{BB962C8B-B14F-4D97-AF65-F5344CB8AC3E}">
        <p14:creationId xmlns:p14="http://schemas.microsoft.com/office/powerpoint/2010/main" val="2446918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 presetClass="entr" presetSubtype="0" fill="hold" nodeType="withEffect">
                                  <p:stCondLst>
                                    <p:cond delay="0"/>
                                  </p:stCondLst>
                                  <p:childTnLst>
                                    <p:set>
                                      <p:cBhvr>
                                        <p:cTn id="9"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500"/>
                                        <p:tgtEl>
                                          <p:spTgt spid="4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500"/>
                                        <p:tgtEl>
                                          <p:spTgt spid="52"/>
                                        </p:tgtEl>
                                      </p:cBhvr>
                                    </p:animEffect>
                                  </p:childTnLst>
                                </p:cTn>
                              </p:par>
                              <p:par>
                                <p:cTn id="18" presetID="1" presetClass="entr" presetSubtype="0" fill="hold" nodeType="withEffect">
                                  <p:stCondLst>
                                    <p:cond delay="0"/>
                                  </p:stCondLst>
                                  <p:childTnLst>
                                    <p:set>
                                      <p:cBhvr>
                                        <p:cTn id="19"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fade">
                                      <p:cBhvr>
                                        <p:cTn id="24" dur="500"/>
                                        <p:tgtEl>
                                          <p:spTgt spid="44"/>
                                        </p:tgtEl>
                                      </p:cBhvr>
                                    </p:animEffect>
                                  </p:childTnLst>
                                </p:cTn>
                              </p:par>
                              <p:par>
                                <p:cTn id="25" presetID="1" presetClass="entr" presetSubtype="0" fill="hold" nodeType="withEffect">
                                  <p:stCondLst>
                                    <p:cond delay="0"/>
                                  </p:stCondLst>
                                  <p:childTnLst>
                                    <p:set>
                                      <p:cBhvr>
                                        <p:cTn id="26" dur="1" fill="hold">
                                          <p:stCondLst>
                                            <p:cond delay="0"/>
                                          </p:stCondLst>
                                        </p:cTn>
                                        <p:tgtEl>
                                          <p:spTgt spid="4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fade">
                                      <p:cBhvr>
                                        <p:cTn id="31" dur="500"/>
                                        <p:tgtEl>
                                          <p:spTgt spid="45"/>
                                        </p:tgtEl>
                                      </p:cBhvr>
                                    </p:animEffect>
                                  </p:childTnLst>
                                </p:cTn>
                              </p:par>
                              <p:par>
                                <p:cTn id="32" presetID="1" presetClass="entr" presetSubtype="0" fill="hold" nodeType="withEffect">
                                  <p:stCondLst>
                                    <p:cond delay="0"/>
                                  </p:stCondLst>
                                  <p:childTnLst>
                                    <p:set>
                                      <p:cBhvr>
                                        <p:cTn id="33" dur="1" fill="hold">
                                          <p:stCondLst>
                                            <p:cond delay="0"/>
                                          </p:stCondLst>
                                        </p:cTn>
                                        <p:tgtEl>
                                          <p:spTgt spid="45">
                                            <p:txEl>
                                              <p:pRg st="0" end="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fade">
                                      <p:cBhvr>
                                        <p:cTn id="38" dur="500"/>
                                        <p:tgtEl>
                                          <p:spTgt spid="46"/>
                                        </p:tgtEl>
                                      </p:cBhvr>
                                    </p:animEffect>
                                  </p:childTnLst>
                                </p:cTn>
                              </p:par>
                              <p:par>
                                <p:cTn id="39" presetID="1" presetClass="entr" presetSubtype="0" fill="hold" nodeType="withEffect">
                                  <p:stCondLst>
                                    <p:cond delay="0"/>
                                  </p:stCondLst>
                                  <p:childTnLst>
                                    <p:set>
                                      <p:cBhvr>
                                        <p:cTn id="40" dur="1" fill="hold">
                                          <p:stCondLst>
                                            <p:cond delay="0"/>
                                          </p:stCondLst>
                                        </p:cTn>
                                        <p:tgtEl>
                                          <p:spTgt spid="46">
                                            <p:txEl>
                                              <p:pRg st="0" end="0"/>
                                            </p:txEl>
                                          </p:spTgt>
                                        </p:tgtEl>
                                        <p:attrNameLst>
                                          <p:attrName>style.visibility</p:attrName>
                                        </p:attrNameLst>
                                      </p:cBhvr>
                                      <p:to>
                                        <p:strVal val="visible"/>
                                      </p:to>
                                    </p:set>
                                  </p:childTnLst>
                                </p:cTn>
                              </p:par>
                              <p:par>
                                <p:cTn id="41" presetID="10" presetClass="entr" presetSubtype="0"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500"/>
                                        <p:tgtEl>
                                          <p:spTgt spid="53"/>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5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45" grpId="0" animBg="1"/>
      <p:bldP spid="46" grpId="0" animBg="1"/>
      <p:bldP spid="51" grpId="0" animBg="1"/>
      <p:bldP spid="52" grpId="0"/>
      <p:bldP spid="53" grpId="0"/>
      <p:bldP spid="5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3566E-38F9-40B6-895E-300F5D2F74BF}"/>
              </a:ext>
            </a:extLst>
          </p:cNvPr>
          <p:cNvSpPr>
            <a:spLocks noGrp="1"/>
          </p:cNvSpPr>
          <p:nvPr>
            <p:ph type="title"/>
          </p:nvPr>
        </p:nvSpPr>
        <p:spPr/>
        <p:txBody>
          <a:bodyPr/>
          <a:lstStyle/>
          <a:p>
            <a:r>
              <a:rPr lang="en-US" dirty="0"/>
              <a:t>Takeaways </a:t>
            </a:r>
          </a:p>
        </p:txBody>
      </p:sp>
      <p:sp>
        <p:nvSpPr>
          <p:cNvPr id="3" name="Content Placeholder 2">
            <a:extLst>
              <a:ext uri="{FF2B5EF4-FFF2-40B4-BE49-F238E27FC236}">
                <a16:creationId xmlns:a16="http://schemas.microsoft.com/office/drawing/2014/main" id="{B5496A0C-13AA-4C89-ADBE-7EA3856251FB}"/>
              </a:ext>
            </a:extLst>
          </p:cNvPr>
          <p:cNvSpPr>
            <a:spLocks noGrp="1"/>
          </p:cNvSpPr>
          <p:nvPr>
            <p:ph sz="quarter" idx="10"/>
          </p:nvPr>
        </p:nvSpPr>
        <p:spPr>
          <a:xfrm>
            <a:off x="1862254" y="1725665"/>
            <a:ext cx="8206833" cy="2143808"/>
          </a:xfrm>
        </p:spPr>
        <p:txBody>
          <a:bodyPr>
            <a:normAutofit/>
          </a:bodyPr>
          <a:lstStyle/>
          <a:p>
            <a:pPr>
              <a:buFont typeface="Arial" panose="020B0604020202020204" pitchFamily="34" charset="0"/>
              <a:buChar char="•"/>
            </a:pPr>
            <a:r>
              <a:rPr lang="en-US" sz="2400" dirty="0"/>
              <a:t>Algorithmic breakthroughs in individualized risk prediction have had limited impact on real-world clinical decisions</a:t>
            </a:r>
          </a:p>
          <a:p>
            <a:pPr>
              <a:buFont typeface="Arial" panose="020B0604020202020204" pitchFamily="34" charset="0"/>
              <a:buChar char="•"/>
            </a:pPr>
            <a:r>
              <a:rPr lang="en-US" sz="2400" dirty="0"/>
              <a:t>High predictive performance ≠ real-world utility</a:t>
            </a:r>
          </a:p>
          <a:p>
            <a:pPr marL="0" indent="0"/>
            <a:endParaRPr lang="en-US" sz="2400" dirty="0"/>
          </a:p>
        </p:txBody>
      </p:sp>
      <p:pic>
        <p:nvPicPr>
          <p:cNvPr id="4" name="Picture 12" descr="Image result for clipart line graph">
            <a:extLst>
              <a:ext uri="{FF2B5EF4-FFF2-40B4-BE49-F238E27FC236}">
                <a16:creationId xmlns:a16="http://schemas.microsoft.com/office/drawing/2014/main" id="{15C0DC90-80F4-4C85-95C1-D41B03328D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254" y="5774519"/>
            <a:ext cx="604092" cy="6040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4" descr="Image result for hospital process clipart">
            <a:extLst>
              <a:ext uri="{FF2B5EF4-FFF2-40B4-BE49-F238E27FC236}">
                <a16:creationId xmlns:a16="http://schemas.microsoft.com/office/drawing/2014/main" id="{25E85F39-6E05-426C-BC92-AADBEAD8BD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4901" y="4811310"/>
            <a:ext cx="918798" cy="82114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9B280E8-6582-4A7E-8B41-A7BE6BB9966C}"/>
              </a:ext>
            </a:extLst>
          </p:cNvPr>
          <p:cNvPicPr>
            <a:picLocks noChangeAspect="1"/>
          </p:cNvPicPr>
          <p:nvPr/>
        </p:nvPicPr>
        <p:blipFill>
          <a:blip r:embed="rId5"/>
          <a:stretch>
            <a:fillRect/>
          </a:stretch>
        </p:blipFill>
        <p:spPr>
          <a:xfrm>
            <a:off x="1636816" y="3986057"/>
            <a:ext cx="1054968" cy="683380"/>
          </a:xfrm>
          <a:prstGeom prst="rect">
            <a:avLst/>
          </a:prstGeom>
        </p:spPr>
      </p:pic>
      <p:sp>
        <p:nvSpPr>
          <p:cNvPr id="7" name="Rectangle 6">
            <a:extLst>
              <a:ext uri="{FF2B5EF4-FFF2-40B4-BE49-F238E27FC236}">
                <a16:creationId xmlns:a16="http://schemas.microsoft.com/office/drawing/2014/main" id="{1984A2F3-7735-45D3-9E35-9CC0DA1FB62C}"/>
              </a:ext>
            </a:extLst>
          </p:cNvPr>
          <p:cNvSpPr/>
          <p:nvPr/>
        </p:nvSpPr>
        <p:spPr>
          <a:xfrm>
            <a:off x="2716062" y="4096914"/>
            <a:ext cx="3249608" cy="461665"/>
          </a:xfrm>
          <a:prstGeom prst="rect">
            <a:avLst/>
          </a:prstGeom>
        </p:spPr>
        <p:txBody>
          <a:bodyPr wrap="none">
            <a:spAutoFit/>
          </a:bodyPr>
          <a:lstStyle/>
          <a:p>
            <a:pPr marL="0" lvl="1" indent="-112712"/>
            <a:r>
              <a:rPr lang="en-US" sz="2400" dirty="0">
                <a:solidFill>
                  <a:sysClr val="windowText" lastClr="000000"/>
                </a:solidFill>
                <a:latin typeface="Arial" panose="020B0604020202020204" pitchFamily="34" charset="0"/>
                <a:cs typeface="Arial" panose="020B0604020202020204" pitchFamily="34" charset="0"/>
              </a:rPr>
              <a:t>Assess potential value</a:t>
            </a:r>
          </a:p>
        </p:txBody>
      </p:sp>
      <p:sp>
        <p:nvSpPr>
          <p:cNvPr id="8" name="Rectangle 7">
            <a:extLst>
              <a:ext uri="{FF2B5EF4-FFF2-40B4-BE49-F238E27FC236}">
                <a16:creationId xmlns:a16="http://schemas.microsoft.com/office/drawing/2014/main" id="{20B9549E-7DF2-4067-9DFA-284C9E26AF05}"/>
              </a:ext>
            </a:extLst>
          </p:cNvPr>
          <p:cNvSpPr/>
          <p:nvPr/>
        </p:nvSpPr>
        <p:spPr>
          <a:xfrm>
            <a:off x="2716062" y="4991051"/>
            <a:ext cx="3385863" cy="461665"/>
          </a:xfrm>
          <a:prstGeom prst="rect">
            <a:avLst/>
          </a:prstGeom>
        </p:spPr>
        <p:txBody>
          <a:bodyPr wrap="none">
            <a:spAutoFit/>
          </a:bodyPr>
          <a:lstStyle/>
          <a:p>
            <a:pPr marL="0" lvl="1" indent="-112712"/>
            <a:r>
              <a:rPr lang="en-US" sz="2400" dirty="0">
                <a:solidFill>
                  <a:sysClr val="windowText" lastClr="000000"/>
                </a:solidFill>
                <a:latin typeface="Arial" panose="020B0604020202020204" pitchFamily="34" charset="0"/>
                <a:cs typeface="Arial" panose="020B0604020202020204" pitchFamily="34" charset="0"/>
              </a:rPr>
              <a:t>Design for the workflow</a:t>
            </a:r>
          </a:p>
        </p:txBody>
      </p:sp>
      <p:sp>
        <p:nvSpPr>
          <p:cNvPr id="9" name="Rectangle 8">
            <a:extLst>
              <a:ext uri="{FF2B5EF4-FFF2-40B4-BE49-F238E27FC236}">
                <a16:creationId xmlns:a16="http://schemas.microsoft.com/office/drawing/2014/main" id="{7378E062-4618-40E2-9D47-61341C7EF8A4}"/>
              </a:ext>
            </a:extLst>
          </p:cNvPr>
          <p:cNvSpPr/>
          <p:nvPr/>
        </p:nvSpPr>
        <p:spPr>
          <a:xfrm>
            <a:off x="2716062" y="5794570"/>
            <a:ext cx="2273379" cy="461665"/>
          </a:xfrm>
          <a:prstGeom prst="rect">
            <a:avLst/>
          </a:prstGeom>
        </p:spPr>
        <p:txBody>
          <a:bodyPr wrap="none">
            <a:spAutoFit/>
          </a:bodyPr>
          <a:lstStyle/>
          <a:p>
            <a:pPr marL="0" lvl="1" indent="-112712"/>
            <a:r>
              <a:rPr lang="en-US" sz="2400" dirty="0">
                <a:solidFill>
                  <a:sysClr val="windowText" lastClr="000000"/>
                </a:solidFill>
                <a:latin typeface="Arial" panose="020B0604020202020204" pitchFamily="34" charset="0"/>
                <a:cs typeface="Arial" panose="020B0604020202020204" pitchFamily="34" charset="0"/>
              </a:rPr>
              <a:t>Maximize utility</a:t>
            </a:r>
          </a:p>
        </p:txBody>
      </p:sp>
      <p:sp>
        <p:nvSpPr>
          <p:cNvPr id="10" name="Right Brace 9">
            <a:extLst>
              <a:ext uri="{FF2B5EF4-FFF2-40B4-BE49-F238E27FC236}">
                <a16:creationId xmlns:a16="http://schemas.microsoft.com/office/drawing/2014/main" id="{D4A1DEAA-08FE-4CF7-9BC8-EE4856A8E80B}"/>
              </a:ext>
            </a:extLst>
          </p:cNvPr>
          <p:cNvSpPr/>
          <p:nvPr/>
        </p:nvSpPr>
        <p:spPr>
          <a:xfrm>
            <a:off x="6200078" y="4096914"/>
            <a:ext cx="604092" cy="228169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A9B1FCAE-C071-46F7-BFDD-E544EDA3DA13}"/>
              </a:ext>
            </a:extLst>
          </p:cNvPr>
          <p:cNvSpPr txBox="1"/>
          <p:nvPr/>
        </p:nvSpPr>
        <p:spPr>
          <a:xfrm>
            <a:off x="7176307" y="4360599"/>
            <a:ext cx="4229622" cy="1754326"/>
          </a:xfrm>
          <a:prstGeom prst="rect">
            <a:avLst/>
          </a:prstGeom>
          <a:noFill/>
        </p:spPr>
        <p:txBody>
          <a:bodyPr wrap="square" rtlCol="0">
            <a:spAutoFit/>
          </a:bodyPr>
          <a:lstStyle/>
          <a:p>
            <a:r>
              <a:rPr lang="en-US" sz="3600" dirty="0">
                <a:solidFill>
                  <a:schemeClr val="bg2"/>
                </a:solidFill>
              </a:rPr>
              <a:t>Greater chance of successful implementation</a:t>
            </a:r>
          </a:p>
        </p:txBody>
      </p:sp>
    </p:spTree>
    <p:extLst>
      <p:ext uri="{BB962C8B-B14F-4D97-AF65-F5344CB8AC3E}">
        <p14:creationId xmlns:p14="http://schemas.microsoft.com/office/powerpoint/2010/main" val="41858051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03B89-9BFD-4AA4-975B-CCC8CDC3CDB9}"/>
              </a:ext>
            </a:extLst>
          </p:cNvPr>
          <p:cNvSpPr>
            <a:spLocks noGrp="1"/>
          </p:cNvSpPr>
          <p:nvPr>
            <p:ph type="title"/>
          </p:nvPr>
        </p:nvSpPr>
        <p:spPr/>
        <p:txBody>
          <a:bodyPr/>
          <a:lstStyle/>
          <a:p>
            <a:r>
              <a:rPr lang="en-US"/>
              <a:t>Thank you to co-authors!</a:t>
            </a:r>
            <a:endParaRPr lang="en-US" dirty="0"/>
          </a:p>
        </p:txBody>
      </p:sp>
      <p:pic>
        <p:nvPicPr>
          <p:cNvPr id="11" name="Picture 10" descr="A screenshot of a computer&#10;&#10;Description automatically generated with medium confidence">
            <a:extLst>
              <a:ext uri="{FF2B5EF4-FFF2-40B4-BE49-F238E27FC236}">
                <a16:creationId xmlns:a16="http://schemas.microsoft.com/office/drawing/2014/main" id="{69514564-25D4-C8A8-0DEC-6967DB74E872}"/>
              </a:ext>
            </a:extLst>
          </p:cNvPr>
          <p:cNvPicPr>
            <a:picLocks noChangeAspect="1"/>
          </p:cNvPicPr>
          <p:nvPr/>
        </p:nvPicPr>
        <p:blipFill>
          <a:blip r:embed="rId3"/>
          <a:stretch>
            <a:fillRect/>
          </a:stretch>
        </p:blipFill>
        <p:spPr>
          <a:xfrm>
            <a:off x="2120900" y="3824514"/>
            <a:ext cx="6934200" cy="1930400"/>
          </a:xfrm>
          <a:prstGeom prst="rect">
            <a:avLst/>
          </a:prstGeom>
        </p:spPr>
      </p:pic>
      <p:pic>
        <p:nvPicPr>
          <p:cNvPr id="14" name="Picture 13" descr="Graphical user interface, text&#10;&#10;Description automatically generated">
            <a:extLst>
              <a:ext uri="{FF2B5EF4-FFF2-40B4-BE49-F238E27FC236}">
                <a16:creationId xmlns:a16="http://schemas.microsoft.com/office/drawing/2014/main" id="{B1FC9149-1DB2-FA50-CD85-F463101DC50B}"/>
              </a:ext>
            </a:extLst>
          </p:cNvPr>
          <p:cNvPicPr>
            <a:picLocks noChangeAspect="1"/>
          </p:cNvPicPr>
          <p:nvPr/>
        </p:nvPicPr>
        <p:blipFill>
          <a:blip r:embed="rId4"/>
          <a:stretch>
            <a:fillRect/>
          </a:stretch>
        </p:blipFill>
        <p:spPr>
          <a:xfrm>
            <a:off x="2120900" y="1715301"/>
            <a:ext cx="6273800" cy="1524000"/>
          </a:xfrm>
          <a:prstGeom prst="rect">
            <a:avLst/>
          </a:prstGeom>
        </p:spPr>
      </p:pic>
    </p:spTree>
    <p:extLst>
      <p:ext uri="{BB962C8B-B14F-4D97-AF65-F5344CB8AC3E}">
        <p14:creationId xmlns:p14="http://schemas.microsoft.com/office/powerpoint/2010/main" val="1474347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1B7EA-BEA0-4CF9-9FDD-451795424A06}"/>
              </a:ext>
            </a:extLst>
          </p:cNvPr>
          <p:cNvSpPr>
            <a:spLocks noGrp="1"/>
          </p:cNvSpPr>
          <p:nvPr>
            <p:ph type="title"/>
          </p:nvPr>
        </p:nvSpPr>
        <p:spPr/>
        <p:txBody>
          <a:bodyPr/>
          <a:lstStyle/>
          <a:p>
            <a:r>
              <a:rPr lang="en-US" dirty="0"/>
              <a:t>Case 1: Prediction task</a:t>
            </a:r>
          </a:p>
        </p:txBody>
      </p:sp>
      <p:sp>
        <p:nvSpPr>
          <p:cNvPr id="3" name="Content Placeholder 2">
            <a:extLst>
              <a:ext uri="{FF2B5EF4-FFF2-40B4-BE49-F238E27FC236}">
                <a16:creationId xmlns:a16="http://schemas.microsoft.com/office/drawing/2014/main" id="{3CF78462-7AE6-487F-B38D-ED3D1AE23779}"/>
              </a:ext>
            </a:extLst>
          </p:cNvPr>
          <p:cNvSpPr>
            <a:spLocks noGrp="1"/>
          </p:cNvSpPr>
          <p:nvPr>
            <p:ph sz="quarter" idx="10"/>
          </p:nvPr>
        </p:nvSpPr>
        <p:spPr>
          <a:xfrm>
            <a:off x="1274239" y="1211579"/>
            <a:ext cx="10198291" cy="5284913"/>
          </a:xfrm>
        </p:spPr>
        <p:txBody>
          <a:bodyPr>
            <a:normAutofit/>
          </a:bodyPr>
          <a:lstStyle/>
          <a:p>
            <a:r>
              <a:rPr lang="en-US" b="1" dirty="0"/>
              <a:t>(1) Predict:</a:t>
            </a:r>
            <a:r>
              <a:rPr lang="en-US" dirty="0"/>
              <a:t> Use a </a:t>
            </a:r>
            <a:r>
              <a:rPr lang="en-US" b="1" dirty="0"/>
              <a:t>donor profile</a:t>
            </a:r>
            <a:r>
              <a:rPr lang="en-US" dirty="0"/>
              <a:t> and </a:t>
            </a:r>
            <a:r>
              <a:rPr lang="en-US" b="1" dirty="0"/>
              <a:t>time to next donation attempt</a:t>
            </a:r>
            <a:r>
              <a:rPr lang="en-US" dirty="0"/>
              <a:t> to predict the risk of iron-related adverse outcomes at the next donation attempt.</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(2) Recommend inter-donation interval:</a:t>
            </a:r>
            <a:r>
              <a:rPr lang="en-US" dirty="0"/>
              <a:t> Use the prediction and a simple decision rule to assign an inter-donation interval to each donor</a:t>
            </a:r>
          </a:p>
        </p:txBody>
      </p:sp>
      <p:sp>
        <p:nvSpPr>
          <p:cNvPr id="5" name="Flowchart: Alternate Process 4">
            <a:extLst>
              <a:ext uri="{FF2B5EF4-FFF2-40B4-BE49-F238E27FC236}">
                <a16:creationId xmlns:a16="http://schemas.microsoft.com/office/drawing/2014/main" id="{A86B5EC2-29B4-482F-8418-FAEFA53F0695}"/>
              </a:ext>
            </a:extLst>
          </p:cNvPr>
          <p:cNvSpPr/>
          <p:nvPr/>
        </p:nvSpPr>
        <p:spPr>
          <a:xfrm>
            <a:off x="8457363" y="2525232"/>
            <a:ext cx="3359888" cy="1807535"/>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Minimize harms to blood donors while maximizing volume of collected blood</a:t>
            </a:r>
          </a:p>
        </p:txBody>
      </p:sp>
      <p:sp>
        <p:nvSpPr>
          <p:cNvPr id="6" name="Rectangle: Rounded Corners 5">
            <a:extLst>
              <a:ext uri="{FF2B5EF4-FFF2-40B4-BE49-F238E27FC236}">
                <a16:creationId xmlns:a16="http://schemas.microsoft.com/office/drawing/2014/main" id="{25D73E0B-48CA-4783-A596-FFDC102E2611}"/>
              </a:ext>
            </a:extLst>
          </p:cNvPr>
          <p:cNvSpPr/>
          <p:nvPr/>
        </p:nvSpPr>
        <p:spPr bwMode="auto">
          <a:xfrm>
            <a:off x="1036117" y="2729628"/>
            <a:ext cx="1371600" cy="1371600"/>
          </a:xfrm>
          <a:prstGeom prst="roundRect">
            <a:avLst/>
          </a:prstGeom>
          <a:solidFill>
            <a:schemeClr val="accent5">
              <a:lumMod val="40000"/>
              <a:lumOff val="60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386715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Whole blood donation</a:t>
            </a:r>
          </a:p>
        </p:txBody>
      </p:sp>
      <p:cxnSp>
        <p:nvCxnSpPr>
          <p:cNvPr id="7" name="Straight Arrow Connector 6">
            <a:extLst>
              <a:ext uri="{FF2B5EF4-FFF2-40B4-BE49-F238E27FC236}">
                <a16:creationId xmlns:a16="http://schemas.microsoft.com/office/drawing/2014/main" id="{B6504798-ACB4-440D-986D-7E74C04C228B}"/>
              </a:ext>
            </a:extLst>
          </p:cNvPr>
          <p:cNvCxnSpPr>
            <a:cxnSpLocks/>
            <a:stCxn id="6" idx="3"/>
            <a:endCxn id="13" idx="1"/>
          </p:cNvCxnSpPr>
          <p:nvPr/>
        </p:nvCxnSpPr>
        <p:spPr bwMode="auto">
          <a:xfrm>
            <a:off x="2407717" y="3415428"/>
            <a:ext cx="1903643" cy="25897"/>
          </a:xfrm>
          <a:prstGeom prst="straightConnector1">
            <a:avLst/>
          </a:prstGeom>
          <a:solidFill>
            <a:schemeClr val="accent1"/>
          </a:solidFill>
          <a:ln w="76200" cap="flat" cmpd="sng" algn="ctr">
            <a:solidFill>
              <a:schemeClr val="tx1"/>
            </a:solidFill>
            <a:prstDash val="solid"/>
            <a:round/>
            <a:headEnd type="none" w="med" len="med"/>
            <a:tailEnd type="triangle"/>
          </a:ln>
          <a:effectLst/>
        </p:spPr>
      </p:cxnSp>
      <p:sp>
        <p:nvSpPr>
          <p:cNvPr id="8" name="TextBox 7">
            <a:extLst>
              <a:ext uri="{FF2B5EF4-FFF2-40B4-BE49-F238E27FC236}">
                <a16:creationId xmlns:a16="http://schemas.microsoft.com/office/drawing/2014/main" id="{B19EDC01-A461-4F1D-A71D-9A8044E91434}"/>
              </a:ext>
            </a:extLst>
          </p:cNvPr>
          <p:cNvSpPr txBox="1"/>
          <p:nvPr/>
        </p:nvSpPr>
        <p:spPr>
          <a:xfrm>
            <a:off x="2562507" y="2933827"/>
            <a:ext cx="1845933" cy="400110"/>
          </a:xfrm>
          <a:prstGeom prst="rect">
            <a:avLst/>
          </a:prstGeom>
          <a:noFill/>
        </p:spPr>
        <p:txBody>
          <a:bodyPr wrap="square" rtlCol="0">
            <a:spAutoFit/>
          </a:bodyPr>
          <a:lstStyle/>
          <a:p>
            <a:r>
              <a:rPr lang="en-US" sz="2000" dirty="0"/>
              <a:t>t &gt; 56 days</a:t>
            </a:r>
          </a:p>
        </p:txBody>
      </p:sp>
      <p:sp>
        <p:nvSpPr>
          <p:cNvPr id="9" name="Rectangle: Rounded Corners 8">
            <a:extLst>
              <a:ext uri="{FF2B5EF4-FFF2-40B4-BE49-F238E27FC236}">
                <a16:creationId xmlns:a16="http://schemas.microsoft.com/office/drawing/2014/main" id="{CCE29D96-A420-45DB-B198-6B326083FBFD}"/>
              </a:ext>
            </a:extLst>
          </p:cNvPr>
          <p:cNvSpPr/>
          <p:nvPr/>
        </p:nvSpPr>
        <p:spPr bwMode="auto">
          <a:xfrm>
            <a:off x="6372402" y="2790218"/>
            <a:ext cx="1828800" cy="731520"/>
          </a:xfrm>
          <a:prstGeom prst="roundRect">
            <a:avLst/>
          </a:prstGeom>
          <a:solidFill>
            <a:srgbClr val="FBD808"/>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386715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Hemoglobin deferral</a:t>
            </a:r>
          </a:p>
        </p:txBody>
      </p:sp>
      <p:sp>
        <p:nvSpPr>
          <p:cNvPr id="10" name="Rectangle: Rounded Corners 9">
            <a:extLst>
              <a:ext uri="{FF2B5EF4-FFF2-40B4-BE49-F238E27FC236}">
                <a16:creationId xmlns:a16="http://schemas.microsoft.com/office/drawing/2014/main" id="{B0600F71-AEF9-40DA-A2F5-72009A78B733}"/>
              </a:ext>
            </a:extLst>
          </p:cNvPr>
          <p:cNvSpPr/>
          <p:nvPr/>
        </p:nvSpPr>
        <p:spPr bwMode="auto">
          <a:xfrm>
            <a:off x="6372402" y="3580415"/>
            <a:ext cx="1828800" cy="731520"/>
          </a:xfrm>
          <a:prstGeom prst="roundRect">
            <a:avLst/>
          </a:prstGeom>
          <a:solidFill>
            <a:srgbClr val="FF9005"/>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386715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Low iron donation</a:t>
            </a:r>
          </a:p>
        </p:txBody>
      </p:sp>
      <p:sp>
        <p:nvSpPr>
          <p:cNvPr id="11" name="Rectangle: Rounded Corners 10">
            <a:extLst>
              <a:ext uri="{FF2B5EF4-FFF2-40B4-BE49-F238E27FC236}">
                <a16:creationId xmlns:a16="http://schemas.microsoft.com/office/drawing/2014/main" id="{15769A70-9566-4FCA-8A98-55D8B9DA4E46}"/>
              </a:ext>
            </a:extLst>
          </p:cNvPr>
          <p:cNvSpPr/>
          <p:nvPr/>
        </p:nvSpPr>
        <p:spPr bwMode="auto">
          <a:xfrm>
            <a:off x="6381262" y="4386914"/>
            <a:ext cx="1828800" cy="731520"/>
          </a:xfrm>
          <a:prstGeom prst="roundRect">
            <a:avLst/>
          </a:prstGeom>
          <a:solidFill>
            <a:srgbClr val="FF0000">
              <a:alpha val="74902"/>
            </a:srgb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386715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Absent iron donation</a:t>
            </a:r>
          </a:p>
        </p:txBody>
      </p:sp>
      <p:sp>
        <p:nvSpPr>
          <p:cNvPr id="12" name="Rectangle: Rounded Corners 11">
            <a:extLst>
              <a:ext uri="{FF2B5EF4-FFF2-40B4-BE49-F238E27FC236}">
                <a16:creationId xmlns:a16="http://schemas.microsoft.com/office/drawing/2014/main" id="{0422C274-AA22-49CA-B6E9-1744B9440F1B}"/>
              </a:ext>
            </a:extLst>
          </p:cNvPr>
          <p:cNvSpPr/>
          <p:nvPr/>
        </p:nvSpPr>
        <p:spPr bwMode="auto">
          <a:xfrm>
            <a:off x="6381262" y="2014932"/>
            <a:ext cx="1828800" cy="731520"/>
          </a:xfrm>
          <a:prstGeom prst="roundRect">
            <a:avLst/>
          </a:prstGeom>
          <a:solidFill>
            <a:srgbClr val="00FFFF"/>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386715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No adverse outcome</a:t>
            </a:r>
          </a:p>
        </p:txBody>
      </p:sp>
      <p:sp>
        <p:nvSpPr>
          <p:cNvPr id="13" name="Rectangle: Rounded Corners 12">
            <a:extLst>
              <a:ext uri="{FF2B5EF4-FFF2-40B4-BE49-F238E27FC236}">
                <a16:creationId xmlns:a16="http://schemas.microsoft.com/office/drawing/2014/main" id="{340E12AE-C8D3-4B78-82BB-C9CE66CABA3C}"/>
              </a:ext>
            </a:extLst>
          </p:cNvPr>
          <p:cNvSpPr/>
          <p:nvPr/>
        </p:nvSpPr>
        <p:spPr bwMode="auto">
          <a:xfrm>
            <a:off x="4311360" y="2755525"/>
            <a:ext cx="1371600" cy="1371600"/>
          </a:xfrm>
          <a:prstGeom prst="roundRect">
            <a:avLst/>
          </a:prstGeom>
          <a:solidFill>
            <a:schemeClr val="accent5">
              <a:lumMod val="40000"/>
              <a:lumOff val="60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3867150" rtl="0" eaLnBrk="1" fontAlgn="base" latinLnBrk="0" hangingPunct="1">
              <a:lnSpc>
                <a:spcPct val="100000"/>
              </a:lnSpc>
              <a:spcBef>
                <a:spcPct val="0"/>
              </a:spcBef>
              <a:spcAft>
                <a:spcPct val="0"/>
              </a:spcAft>
              <a:buClrTx/>
              <a:buSzTx/>
              <a:buFontTx/>
              <a:buNone/>
              <a:tabLst/>
            </a:pPr>
            <a:r>
              <a:rPr lang="en-US" sz="2000" dirty="0">
                <a:solidFill>
                  <a:schemeClr val="tx1"/>
                </a:solidFill>
                <a:latin typeface="Arial" charset="0"/>
              </a:rPr>
              <a:t>Next donation attempt</a:t>
            </a:r>
            <a:endParaRPr kumimoji="0" lang="en-US" sz="2000" b="0" i="0" u="none" strike="noStrike" cap="none" normalizeH="0" baseline="0" dirty="0">
              <a:ln>
                <a:noFill/>
              </a:ln>
              <a:solidFill>
                <a:schemeClr val="tx1"/>
              </a:solidFill>
              <a:effectLst/>
              <a:latin typeface="Arial" charset="0"/>
            </a:endParaRPr>
          </a:p>
        </p:txBody>
      </p:sp>
      <p:cxnSp>
        <p:nvCxnSpPr>
          <p:cNvPr id="14" name="Straight Arrow Connector 13">
            <a:extLst>
              <a:ext uri="{FF2B5EF4-FFF2-40B4-BE49-F238E27FC236}">
                <a16:creationId xmlns:a16="http://schemas.microsoft.com/office/drawing/2014/main" id="{93D81A6F-24E8-4A09-838B-65AA9FCA7F5F}"/>
              </a:ext>
            </a:extLst>
          </p:cNvPr>
          <p:cNvCxnSpPr>
            <a:cxnSpLocks/>
            <a:stCxn id="13" idx="3"/>
            <a:endCxn id="12" idx="1"/>
          </p:cNvCxnSpPr>
          <p:nvPr/>
        </p:nvCxnSpPr>
        <p:spPr bwMode="auto">
          <a:xfrm flipV="1">
            <a:off x="5682960" y="2380692"/>
            <a:ext cx="698302" cy="1060633"/>
          </a:xfrm>
          <a:prstGeom prst="straightConnector1">
            <a:avLst/>
          </a:prstGeom>
          <a:solidFill>
            <a:schemeClr val="accent1"/>
          </a:solidFill>
          <a:ln w="76200" cap="flat" cmpd="sng" algn="ctr">
            <a:solidFill>
              <a:schemeClr val="tx1"/>
            </a:solidFill>
            <a:prstDash val="solid"/>
            <a:round/>
            <a:headEnd type="none" w="med" len="med"/>
            <a:tailEnd type="triangle"/>
          </a:ln>
          <a:effectLst/>
        </p:spPr>
      </p:cxnSp>
      <p:cxnSp>
        <p:nvCxnSpPr>
          <p:cNvPr id="15" name="Straight Arrow Connector 14">
            <a:extLst>
              <a:ext uri="{FF2B5EF4-FFF2-40B4-BE49-F238E27FC236}">
                <a16:creationId xmlns:a16="http://schemas.microsoft.com/office/drawing/2014/main" id="{1981AD41-81A0-4581-96F6-E2F38F2FB1F6}"/>
              </a:ext>
            </a:extLst>
          </p:cNvPr>
          <p:cNvCxnSpPr>
            <a:cxnSpLocks/>
            <a:stCxn id="13" idx="3"/>
            <a:endCxn id="9" idx="1"/>
          </p:cNvCxnSpPr>
          <p:nvPr/>
        </p:nvCxnSpPr>
        <p:spPr bwMode="auto">
          <a:xfrm flipV="1">
            <a:off x="5682960" y="3155978"/>
            <a:ext cx="689442" cy="285347"/>
          </a:xfrm>
          <a:prstGeom prst="straightConnector1">
            <a:avLst/>
          </a:prstGeom>
          <a:solidFill>
            <a:schemeClr val="accent1"/>
          </a:solidFill>
          <a:ln w="76200" cap="flat" cmpd="sng" algn="ctr">
            <a:solidFill>
              <a:schemeClr val="tx1"/>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66394EA5-21EF-4A04-899B-9FD406829E9B}"/>
              </a:ext>
            </a:extLst>
          </p:cNvPr>
          <p:cNvCxnSpPr>
            <a:cxnSpLocks/>
            <a:stCxn id="13" idx="3"/>
            <a:endCxn id="10" idx="1"/>
          </p:cNvCxnSpPr>
          <p:nvPr/>
        </p:nvCxnSpPr>
        <p:spPr bwMode="auto">
          <a:xfrm>
            <a:off x="5682960" y="3441325"/>
            <a:ext cx="689442" cy="504850"/>
          </a:xfrm>
          <a:prstGeom prst="straightConnector1">
            <a:avLst/>
          </a:prstGeom>
          <a:solidFill>
            <a:schemeClr val="accent1"/>
          </a:solidFill>
          <a:ln w="76200" cap="flat" cmpd="sng" algn="ctr">
            <a:solidFill>
              <a:schemeClr val="tx1"/>
            </a:solidFill>
            <a:prstDash val="solid"/>
            <a:round/>
            <a:headEnd type="none" w="med" len="med"/>
            <a:tailEnd type="triangle"/>
          </a:ln>
          <a:effectLst/>
        </p:spPr>
      </p:cxnSp>
      <p:cxnSp>
        <p:nvCxnSpPr>
          <p:cNvPr id="17" name="Straight Arrow Connector 16">
            <a:extLst>
              <a:ext uri="{FF2B5EF4-FFF2-40B4-BE49-F238E27FC236}">
                <a16:creationId xmlns:a16="http://schemas.microsoft.com/office/drawing/2014/main" id="{08AB7CE0-39EB-440A-85C2-77E8EDA531AB}"/>
              </a:ext>
            </a:extLst>
          </p:cNvPr>
          <p:cNvCxnSpPr>
            <a:cxnSpLocks/>
            <a:stCxn id="13" idx="3"/>
            <a:endCxn id="11" idx="1"/>
          </p:cNvCxnSpPr>
          <p:nvPr/>
        </p:nvCxnSpPr>
        <p:spPr bwMode="auto">
          <a:xfrm>
            <a:off x="5682960" y="3441325"/>
            <a:ext cx="698302" cy="1311349"/>
          </a:xfrm>
          <a:prstGeom prst="straightConnector1">
            <a:avLst/>
          </a:prstGeom>
          <a:solidFill>
            <a:schemeClr val="accent1"/>
          </a:solidFill>
          <a:ln w="762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199633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52444-AD56-4DB6-94A5-D6728ACA92BE}"/>
              </a:ext>
            </a:extLst>
          </p:cNvPr>
          <p:cNvSpPr>
            <a:spLocks noGrp="1"/>
          </p:cNvSpPr>
          <p:nvPr>
            <p:ph type="title"/>
          </p:nvPr>
        </p:nvSpPr>
        <p:spPr/>
        <p:txBody>
          <a:bodyPr/>
          <a:lstStyle/>
          <a:p>
            <a:r>
              <a:rPr lang="en-US" dirty="0"/>
              <a:t>Case 2: Targeted follow-up to prevent chronic kidney disease after inpatient acute kidney injury</a:t>
            </a:r>
          </a:p>
        </p:txBody>
      </p:sp>
      <p:sp>
        <p:nvSpPr>
          <p:cNvPr id="3" name="Content Placeholder 2">
            <a:extLst>
              <a:ext uri="{FF2B5EF4-FFF2-40B4-BE49-F238E27FC236}">
                <a16:creationId xmlns:a16="http://schemas.microsoft.com/office/drawing/2014/main" id="{F9B74105-D8A3-4472-ABDF-ACAEC7616347}"/>
              </a:ext>
            </a:extLst>
          </p:cNvPr>
          <p:cNvSpPr>
            <a:spLocks noGrp="1"/>
          </p:cNvSpPr>
          <p:nvPr>
            <p:ph sz="quarter" idx="10"/>
          </p:nvPr>
        </p:nvSpPr>
        <p:spPr/>
        <p:txBody>
          <a:bodyPr/>
          <a:lstStyle/>
          <a:p>
            <a:pPr>
              <a:buFont typeface="Arial" panose="020B0604020202020204" pitchFamily="34" charset="0"/>
              <a:buChar char="•"/>
            </a:pPr>
            <a:endParaRPr lang="en-US" dirty="0"/>
          </a:p>
          <a:p>
            <a:pPr marL="0" indent="0"/>
            <a:r>
              <a:rPr lang="en-US" b="1" dirty="0"/>
              <a:t>Background</a:t>
            </a:r>
          </a:p>
          <a:p>
            <a:pPr>
              <a:buFont typeface="Arial" panose="020B0604020202020204" pitchFamily="34" charset="0"/>
              <a:buChar char="•"/>
            </a:pPr>
            <a:r>
              <a:rPr lang="en-US" dirty="0"/>
              <a:t>At Lucile Packard Children’s Hospital, about 25% of ICU patients and 5% of floor patients experience acute kidney injury (AKI) during hospitalization</a:t>
            </a:r>
          </a:p>
          <a:p>
            <a:pPr>
              <a:buFont typeface="Arial" panose="020B0604020202020204" pitchFamily="34" charset="0"/>
              <a:buChar char="•"/>
            </a:pPr>
            <a:r>
              <a:rPr lang="en-US" dirty="0"/>
              <a:t>Some AKI survivors go on to develop chronic kidney disease (CKD)</a:t>
            </a:r>
          </a:p>
          <a:p>
            <a:pPr>
              <a:buFont typeface="Arial" panose="020B0604020202020204" pitchFamily="34" charset="0"/>
              <a:buChar char="•"/>
            </a:pPr>
            <a:r>
              <a:rPr lang="en-US" dirty="0"/>
              <a:t>Insufficient capacity to follow up with all AKI survivors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r>
              <a:rPr lang="en-US" b="1" dirty="0"/>
              <a:t>Objective</a:t>
            </a:r>
            <a:endParaRPr lang="en-US" dirty="0"/>
          </a:p>
          <a:p>
            <a:pPr marL="285750" indent="-285750">
              <a:buFont typeface="Arial" panose="020B0604020202020204" pitchFamily="34" charset="0"/>
              <a:buChar char="•"/>
            </a:pPr>
            <a:r>
              <a:rPr lang="en-US" dirty="0"/>
              <a:t>Predict risk of chronic kidney disease (CKD) 3-12 months after a hospitalization</a:t>
            </a:r>
          </a:p>
          <a:p>
            <a:pPr marL="285750" indent="-285750">
              <a:buFont typeface="Arial" panose="020B0604020202020204" pitchFamily="34" charset="0"/>
              <a:buChar char="•"/>
            </a:pPr>
            <a:r>
              <a:rPr lang="en-US" dirty="0"/>
              <a:t>Enroll highest-risk patients in new AKI survivors’ clinic for follow-up renal care</a:t>
            </a:r>
          </a:p>
        </p:txBody>
      </p:sp>
    </p:spTree>
    <p:extLst>
      <p:ext uri="{BB962C8B-B14F-4D97-AF65-F5344CB8AC3E}">
        <p14:creationId xmlns:p14="http://schemas.microsoft.com/office/powerpoint/2010/main" val="694819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a:extLst>
              <a:ext uri="{FF2B5EF4-FFF2-40B4-BE49-F238E27FC236}">
                <a16:creationId xmlns:a16="http://schemas.microsoft.com/office/drawing/2014/main" id="{FF9BF8A7-D899-4DE8-88DA-C6B625FD3406}"/>
              </a:ext>
            </a:extLst>
          </p:cNvPr>
          <p:cNvSpPr txBox="1">
            <a:spLocks/>
          </p:cNvSpPr>
          <p:nvPr/>
        </p:nvSpPr>
        <p:spPr>
          <a:xfrm>
            <a:off x="1274239" y="1211579"/>
            <a:ext cx="10198291" cy="5284913"/>
          </a:xfrm>
          <a:prstGeom prst="rect">
            <a:avLst/>
          </a:prstGeom>
        </p:spPr>
        <p:txBody>
          <a:bodyPr vert="horz" lIns="0" tIns="45720" rIns="0" bIns="45720" rtlCol="0">
            <a:normAutofit/>
          </a:bodyPr>
          <a:lstStyle>
            <a:lvl1pPr marL="342900" indent="-342900" algn="l" defTabSz="457200" rtl="0" eaLnBrk="1" fontAlgn="base" hangingPunct="1">
              <a:spcBef>
                <a:spcPct val="20000"/>
              </a:spcBef>
              <a:spcAft>
                <a:spcPct val="0"/>
              </a:spcAft>
              <a:buClr>
                <a:schemeClr val="bg2"/>
              </a:buClr>
              <a:buFont typeface="Wingdings" charset="0"/>
              <a:defRPr kern="1200" spc="20">
                <a:solidFill>
                  <a:schemeClr val="tx1"/>
                </a:solidFill>
                <a:latin typeface="Arial"/>
                <a:ea typeface="ＭＳ Ｐゴシック" charset="0"/>
                <a:cs typeface="ＭＳ Ｐゴシック" charset="0"/>
              </a:defRPr>
            </a:lvl1pPr>
            <a:lvl2pPr marL="288925" indent="-288925" algn="l" defTabSz="457200" rtl="0" eaLnBrk="1" fontAlgn="base" hangingPunct="1">
              <a:spcBef>
                <a:spcPct val="20000"/>
              </a:spcBef>
              <a:spcAft>
                <a:spcPct val="0"/>
              </a:spcAft>
              <a:buClr>
                <a:schemeClr val="bg2"/>
              </a:buClr>
              <a:buFont typeface="Wingdings" charset="0"/>
              <a:buChar char="§"/>
              <a:defRPr kern="1200">
                <a:solidFill>
                  <a:srgbClr val="595959"/>
                </a:solidFill>
                <a:latin typeface="Arial"/>
                <a:ea typeface="ＭＳ Ｐゴシック" charset="0"/>
                <a:cs typeface="+mn-cs"/>
              </a:defRPr>
            </a:lvl2pPr>
            <a:lvl3pPr marL="569913" indent="-225425" algn="l" defTabSz="457200" rtl="0" eaLnBrk="1" fontAlgn="base" hangingPunct="1">
              <a:spcBef>
                <a:spcPct val="20000"/>
              </a:spcBef>
              <a:spcAft>
                <a:spcPct val="0"/>
              </a:spcAft>
              <a:buClr>
                <a:schemeClr val="bg2"/>
              </a:buClr>
              <a:buSzPct val="102000"/>
              <a:buFont typeface="Source Sans Pro" charset="0"/>
              <a:buChar char="›"/>
              <a:defRPr kern="1200">
                <a:solidFill>
                  <a:srgbClr val="595959"/>
                </a:solidFill>
                <a:latin typeface="Arial"/>
                <a:ea typeface="ＭＳ Ｐゴシック" charset="0"/>
                <a:cs typeface="+mn-cs"/>
              </a:defRPr>
            </a:lvl3pPr>
            <a:lvl4pPr marL="914400" indent="-227013" algn="l" defTabSz="457200" rtl="0" eaLnBrk="1" fontAlgn="base" hangingPunct="1">
              <a:spcBef>
                <a:spcPct val="20000"/>
              </a:spcBef>
              <a:spcAft>
                <a:spcPct val="0"/>
              </a:spcAft>
              <a:buClr>
                <a:schemeClr val="bg2"/>
              </a:buClr>
              <a:buFont typeface="Arial" charset="0"/>
              <a:buChar char="•"/>
              <a:defRPr kern="1200">
                <a:solidFill>
                  <a:srgbClr val="595959"/>
                </a:solidFill>
                <a:latin typeface="Arial"/>
                <a:ea typeface="ＭＳ Ｐゴシック" charset="0"/>
                <a:cs typeface="+mn-cs"/>
              </a:defRPr>
            </a:lvl4pPr>
            <a:lvl5pPr marL="1258888" indent="-227013" algn="l" defTabSz="457200" rtl="0" eaLnBrk="1" fontAlgn="base" hangingPunct="1">
              <a:spcBef>
                <a:spcPct val="20000"/>
              </a:spcBef>
              <a:spcAft>
                <a:spcPct val="0"/>
              </a:spcAft>
              <a:buClr>
                <a:schemeClr val="bg2"/>
              </a:buClr>
              <a:buFont typeface="Source Sans Pro" charset="0"/>
              <a:buChar char="–"/>
              <a:defRPr kern="1200">
                <a:solidFill>
                  <a:srgbClr val="595959"/>
                </a:solidFill>
                <a:latin typeface="Arial"/>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a:t>(1) Predict:</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(2) Enroll:</a:t>
            </a:r>
            <a:r>
              <a:rPr lang="en-US" dirty="0"/>
              <a:t> The highest-risk patients will be enrolled in a new AKI survivors’ clinic</a:t>
            </a:r>
          </a:p>
          <a:p>
            <a:endParaRPr lang="en-US" dirty="0"/>
          </a:p>
        </p:txBody>
      </p:sp>
      <p:sp>
        <p:nvSpPr>
          <p:cNvPr id="21" name="Rectangle 20">
            <a:extLst>
              <a:ext uri="{FF2B5EF4-FFF2-40B4-BE49-F238E27FC236}">
                <a16:creationId xmlns:a16="http://schemas.microsoft.com/office/drawing/2014/main" id="{4195740A-049E-4650-8665-79D106FB08E5}"/>
              </a:ext>
            </a:extLst>
          </p:cNvPr>
          <p:cNvSpPr/>
          <p:nvPr/>
        </p:nvSpPr>
        <p:spPr>
          <a:xfrm>
            <a:off x="1265035" y="2078680"/>
            <a:ext cx="9303660" cy="372979"/>
          </a:xfrm>
          <a:prstGeom prst="rect">
            <a:avLst/>
          </a:prstGeom>
          <a:solidFill>
            <a:srgbClr val="5F574F"/>
          </a:solidFill>
          <a:ln w="25400" cap="flat" cmpd="sng" algn="ctr">
            <a:solidFill>
              <a:srgbClr val="5F574F">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5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2" name="Title 1">
            <a:extLst>
              <a:ext uri="{FF2B5EF4-FFF2-40B4-BE49-F238E27FC236}">
                <a16:creationId xmlns:a16="http://schemas.microsoft.com/office/drawing/2014/main" id="{B3BE286B-995E-4447-8054-C35271A74BC9}"/>
              </a:ext>
            </a:extLst>
          </p:cNvPr>
          <p:cNvSpPr>
            <a:spLocks noGrp="1"/>
          </p:cNvSpPr>
          <p:nvPr>
            <p:ph type="title"/>
          </p:nvPr>
        </p:nvSpPr>
        <p:spPr/>
        <p:txBody>
          <a:bodyPr/>
          <a:lstStyle/>
          <a:p>
            <a:r>
              <a:rPr lang="en-US" dirty="0"/>
              <a:t>Case 2: Prediction task</a:t>
            </a:r>
          </a:p>
        </p:txBody>
      </p:sp>
      <p:sp>
        <p:nvSpPr>
          <p:cNvPr id="13" name="Rectangle 12">
            <a:extLst>
              <a:ext uri="{FF2B5EF4-FFF2-40B4-BE49-F238E27FC236}">
                <a16:creationId xmlns:a16="http://schemas.microsoft.com/office/drawing/2014/main" id="{E932BA83-2D5B-404C-86E3-A070F90A7892}"/>
              </a:ext>
            </a:extLst>
          </p:cNvPr>
          <p:cNvSpPr/>
          <p:nvPr/>
        </p:nvSpPr>
        <p:spPr>
          <a:xfrm>
            <a:off x="1274238" y="2063342"/>
            <a:ext cx="1630341" cy="395282"/>
          </a:xfrm>
          <a:prstGeom prst="rect">
            <a:avLst/>
          </a:prstGeom>
          <a:solidFill>
            <a:schemeClr val="accent3"/>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50" b="1" i="0" u="none" strike="noStrike" kern="0" cap="none" spc="0" normalizeH="0" baseline="0" noProof="0" dirty="0">
                <a:ln>
                  <a:noFill/>
                </a:ln>
                <a:solidFill>
                  <a:srgbClr val="FFFFFF"/>
                </a:solidFill>
                <a:effectLst/>
                <a:uLnTx/>
                <a:uFillTx/>
                <a:latin typeface="Arial"/>
                <a:ea typeface="+mn-ea"/>
                <a:cs typeface="+mn-cs"/>
                <a:sym typeface="Arial"/>
              </a:rPr>
              <a:t>Inpatient stay</a:t>
            </a:r>
          </a:p>
        </p:txBody>
      </p:sp>
      <p:sp>
        <p:nvSpPr>
          <p:cNvPr id="14" name="Rectangle 13">
            <a:extLst>
              <a:ext uri="{FF2B5EF4-FFF2-40B4-BE49-F238E27FC236}">
                <a16:creationId xmlns:a16="http://schemas.microsoft.com/office/drawing/2014/main" id="{9F8673CF-3236-49F2-9C06-81AEC8C0505C}"/>
              </a:ext>
            </a:extLst>
          </p:cNvPr>
          <p:cNvSpPr/>
          <p:nvPr/>
        </p:nvSpPr>
        <p:spPr>
          <a:xfrm>
            <a:off x="4240084" y="2063341"/>
            <a:ext cx="6328611" cy="372980"/>
          </a:xfrm>
          <a:prstGeom prst="rect">
            <a:avLst/>
          </a:prstGeom>
          <a:solidFill>
            <a:schemeClr val="accent4"/>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50" b="1" i="0" u="none" strike="noStrike" kern="0" cap="none" spc="0" normalizeH="0" baseline="0" noProof="0" dirty="0">
                <a:ln>
                  <a:noFill/>
                </a:ln>
                <a:solidFill>
                  <a:srgbClr val="FFFFFF"/>
                </a:solidFill>
                <a:effectLst/>
                <a:uLnTx/>
                <a:uFillTx/>
                <a:latin typeface="Arial"/>
                <a:ea typeface="+mn-ea"/>
                <a:cs typeface="+mn-cs"/>
                <a:sym typeface="Arial"/>
              </a:rPr>
              <a:t>3 – 12 months after discharge</a:t>
            </a:r>
          </a:p>
        </p:txBody>
      </p:sp>
      <p:sp>
        <p:nvSpPr>
          <p:cNvPr id="15" name="TextBox 14">
            <a:extLst>
              <a:ext uri="{FF2B5EF4-FFF2-40B4-BE49-F238E27FC236}">
                <a16:creationId xmlns:a16="http://schemas.microsoft.com/office/drawing/2014/main" id="{CF5E2E5E-33A0-4AA8-ABD8-EDFE64856236}"/>
              </a:ext>
            </a:extLst>
          </p:cNvPr>
          <p:cNvSpPr txBox="1"/>
          <p:nvPr/>
        </p:nvSpPr>
        <p:spPr>
          <a:xfrm>
            <a:off x="1274238" y="2544606"/>
            <a:ext cx="1630341" cy="307777"/>
          </a:xfrm>
          <a:prstGeom prst="rect">
            <a:avLst/>
          </a:prstGeom>
          <a:noFill/>
        </p:spPr>
        <p:txBody>
          <a:bodyPr wrap="square" rtlCol="0">
            <a:spAutoFit/>
          </a:bodyPr>
          <a:lstStyle/>
          <a:p>
            <a:pPr defTabSz="914400"/>
            <a:r>
              <a:rPr lang="en-US" sz="1400" kern="0" dirty="0">
                <a:ln w="0"/>
                <a:solidFill>
                  <a:srgbClr val="FF2E35"/>
                </a:solidFill>
                <a:latin typeface="Arial"/>
                <a:cs typeface="Arial"/>
                <a:sym typeface="Arial"/>
              </a:rPr>
              <a:t>AKI develops</a:t>
            </a:r>
          </a:p>
        </p:txBody>
      </p:sp>
      <p:sp>
        <p:nvSpPr>
          <p:cNvPr id="16" name="TextBox 15">
            <a:extLst>
              <a:ext uri="{FF2B5EF4-FFF2-40B4-BE49-F238E27FC236}">
                <a16:creationId xmlns:a16="http://schemas.microsoft.com/office/drawing/2014/main" id="{419C93CD-CB24-4503-9D1F-B9395597B3E5}"/>
              </a:ext>
            </a:extLst>
          </p:cNvPr>
          <p:cNvSpPr txBox="1"/>
          <p:nvPr/>
        </p:nvSpPr>
        <p:spPr>
          <a:xfrm>
            <a:off x="4240083" y="2544606"/>
            <a:ext cx="3908443" cy="307777"/>
          </a:xfrm>
          <a:prstGeom prst="rect">
            <a:avLst/>
          </a:prstGeom>
          <a:noFill/>
        </p:spPr>
        <p:txBody>
          <a:bodyPr wrap="square" rtlCol="0">
            <a:spAutoFit/>
          </a:bodyPr>
          <a:lstStyle/>
          <a:p>
            <a:pPr defTabSz="914400"/>
            <a:r>
              <a:rPr lang="en-US" sz="1400" kern="0" dirty="0">
                <a:ln w="0"/>
                <a:solidFill>
                  <a:srgbClr val="FF2E35"/>
                </a:solidFill>
                <a:latin typeface="Arial"/>
                <a:cs typeface="Arial"/>
                <a:sym typeface="Arial"/>
              </a:rPr>
              <a:t>CKD stage 3+ may or may not develop</a:t>
            </a:r>
          </a:p>
        </p:txBody>
      </p:sp>
      <p:sp>
        <p:nvSpPr>
          <p:cNvPr id="17" name="Diamond 16">
            <a:extLst>
              <a:ext uri="{FF2B5EF4-FFF2-40B4-BE49-F238E27FC236}">
                <a16:creationId xmlns:a16="http://schemas.microsoft.com/office/drawing/2014/main" id="{4844AD48-6FB7-4712-87A2-BD8F7F13155F}"/>
              </a:ext>
            </a:extLst>
          </p:cNvPr>
          <p:cNvSpPr/>
          <p:nvPr/>
        </p:nvSpPr>
        <p:spPr>
          <a:xfrm>
            <a:off x="2712073" y="2027245"/>
            <a:ext cx="385011" cy="457200"/>
          </a:xfrm>
          <a:prstGeom prst="diamond">
            <a:avLst/>
          </a:prstGeom>
          <a:solidFill>
            <a:schemeClr val="accent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8" name="TextBox 17">
            <a:extLst>
              <a:ext uri="{FF2B5EF4-FFF2-40B4-BE49-F238E27FC236}">
                <a16:creationId xmlns:a16="http://schemas.microsoft.com/office/drawing/2014/main" id="{0EA80FA6-D633-4D3D-8923-D90870C8C00C}"/>
              </a:ext>
            </a:extLst>
          </p:cNvPr>
          <p:cNvSpPr txBox="1"/>
          <p:nvPr/>
        </p:nvSpPr>
        <p:spPr>
          <a:xfrm>
            <a:off x="1899941" y="2933874"/>
            <a:ext cx="2009274" cy="1077218"/>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5F574F"/>
                </a:solidFill>
                <a:effectLst/>
                <a:uLnTx/>
                <a:uFillTx/>
                <a:latin typeface="Arial"/>
                <a:ea typeface="+mn-ea"/>
                <a:cs typeface="+mn-cs"/>
                <a:sym typeface="Arial"/>
              </a:rPr>
              <a:t>At discharge, which AKI survivors will develop CKD in the next 3-12 months?</a:t>
            </a:r>
          </a:p>
        </p:txBody>
      </p:sp>
      <p:cxnSp>
        <p:nvCxnSpPr>
          <p:cNvPr id="19" name="Straight Arrow Connector 18">
            <a:extLst>
              <a:ext uri="{FF2B5EF4-FFF2-40B4-BE49-F238E27FC236}">
                <a16:creationId xmlns:a16="http://schemas.microsoft.com/office/drawing/2014/main" id="{70B65C87-AFF4-4AA1-9895-941FE9EDFC12}"/>
              </a:ext>
            </a:extLst>
          </p:cNvPr>
          <p:cNvCxnSpPr>
            <a:stCxn id="18" idx="0"/>
            <a:endCxn id="17" idx="2"/>
          </p:cNvCxnSpPr>
          <p:nvPr/>
        </p:nvCxnSpPr>
        <p:spPr>
          <a:xfrm flipV="1">
            <a:off x="2904578" y="2484445"/>
            <a:ext cx="1" cy="449429"/>
          </a:xfrm>
          <a:prstGeom prst="straightConnector1">
            <a:avLst/>
          </a:prstGeom>
          <a:noFill/>
          <a:ln w="19050" cap="flat" cmpd="sng" algn="ctr">
            <a:solidFill>
              <a:srgbClr val="5F574F">
                <a:shade val="95000"/>
                <a:satMod val="105000"/>
              </a:srgbClr>
            </a:solidFill>
            <a:prstDash val="solid"/>
            <a:tailEnd type="triangle"/>
          </a:ln>
          <a:effectLst/>
        </p:spPr>
      </p:cxnSp>
      <p:sp>
        <p:nvSpPr>
          <p:cNvPr id="3" name="TextBox 2">
            <a:extLst>
              <a:ext uri="{FF2B5EF4-FFF2-40B4-BE49-F238E27FC236}">
                <a16:creationId xmlns:a16="http://schemas.microsoft.com/office/drawing/2014/main" id="{4E7C58F7-680A-470D-A5EC-23838845E9CA}"/>
              </a:ext>
            </a:extLst>
          </p:cNvPr>
          <p:cNvSpPr txBox="1"/>
          <p:nvPr/>
        </p:nvSpPr>
        <p:spPr>
          <a:xfrm>
            <a:off x="847161" y="6277730"/>
            <a:ext cx="7310253" cy="378877"/>
          </a:xfrm>
          <a:prstGeom prst="rect">
            <a:avLst/>
          </a:prstGeom>
          <a:noFill/>
        </p:spPr>
        <p:txBody>
          <a:bodyPr wrap="square" rtlCol="0">
            <a:spAutoFit/>
          </a:bodyPr>
          <a:lstStyle/>
          <a:p>
            <a:r>
              <a:rPr lang="en-US" dirty="0"/>
              <a:t>AKI = acute kidney injury; CKD = chronic kidney disease</a:t>
            </a:r>
          </a:p>
        </p:txBody>
      </p:sp>
    </p:spTree>
    <p:extLst>
      <p:ext uri="{BB962C8B-B14F-4D97-AF65-F5344CB8AC3E}">
        <p14:creationId xmlns:p14="http://schemas.microsoft.com/office/powerpoint/2010/main" val="38300118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Arrow: Right 20">
            <a:extLst>
              <a:ext uri="{FF2B5EF4-FFF2-40B4-BE49-F238E27FC236}">
                <a16:creationId xmlns:a16="http://schemas.microsoft.com/office/drawing/2014/main" id="{8C6D9596-F137-4FBB-86E1-CBE691ACC49F}"/>
              </a:ext>
            </a:extLst>
          </p:cNvPr>
          <p:cNvSpPr/>
          <p:nvPr/>
        </p:nvSpPr>
        <p:spPr>
          <a:xfrm>
            <a:off x="4552815" y="1694704"/>
            <a:ext cx="3172724" cy="548640"/>
          </a:xfrm>
          <a:prstGeom prs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Left Brace 17">
            <a:extLst>
              <a:ext uri="{FF2B5EF4-FFF2-40B4-BE49-F238E27FC236}">
                <a16:creationId xmlns:a16="http://schemas.microsoft.com/office/drawing/2014/main" id="{F1740DE0-B962-4657-A794-85DD5B8FC348}"/>
              </a:ext>
            </a:extLst>
          </p:cNvPr>
          <p:cNvSpPr/>
          <p:nvPr/>
        </p:nvSpPr>
        <p:spPr>
          <a:xfrm rot="16200000">
            <a:off x="9089417" y="3405650"/>
            <a:ext cx="296948" cy="175490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Left Brace 15">
            <a:extLst>
              <a:ext uri="{FF2B5EF4-FFF2-40B4-BE49-F238E27FC236}">
                <a16:creationId xmlns:a16="http://schemas.microsoft.com/office/drawing/2014/main" id="{80C136DD-91CB-46F2-B9CC-B4C7D3A4F4E3}"/>
              </a:ext>
            </a:extLst>
          </p:cNvPr>
          <p:cNvSpPr/>
          <p:nvPr/>
        </p:nvSpPr>
        <p:spPr>
          <a:xfrm rot="16200000">
            <a:off x="9034937" y="1661750"/>
            <a:ext cx="274320" cy="162332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 name="Title 1">
            <a:extLst>
              <a:ext uri="{FF2B5EF4-FFF2-40B4-BE49-F238E27FC236}">
                <a16:creationId xmlns:a16="http://schemas.microsoft.com/office/drawing/2014/main" id="{71396FBF-49B3-46A8-A183-4C658959C132}"/>
              </a:ext>
            </a:extLst>
          </p:cNvPr>
          <p:cNvSpPr>
            <a:spLocks noGrp="1"/>
          </p:cNvSpPr>
          <p:nvPr>
            <p:ph type="title"/>
          </p:nvPr>
        </p:nvSpPr>
        <p:spPr/>
        <p:txBody>
          <a:bodyPr/>
          <a:lstStyle/>
          <a:p>
            <a:r>
              <a:rPr lang="en-US" dirty="0"/>
              <a:t>Developing clinical risk prediction with supervised learning</a:t>
            </a:r>
          </a:p>
        </p:txBody>
      </p:sp>
      <p:sp>
        <p:nvSpPr>
          <p:cNvPr id="4" name="Rectangle 3">
            <a:extLst>
              <a:ext uri="{FF2B5EF4-FFF2-40B4-BE49-F238E27FC236}">
                <a16:creationId xmlns:a16="http://schemas.microsoft.com/office/drawing/2014/main" id="{3357335D-44DC-4288-84BF-E2F17A090018}"/>
              </a:ext>
            </a:extLst>
          </p:cNvPr>
          <p:cNvSpPr/>
          <p:nvPr/>
        </p:nvSpPr>
        <p:spPr>
          <a:xfrm>
            <a:off x="1899926" y="1531911"/>
            <a:ext cx="2652889" cy="798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Features</a:t>
            </a:r>
          </a:p>
        </p:txBody>
      </p:sp>
      <p:sp>
        <p:nvSpPr>
          <p:cNvPr id="5" name="Rectangle 4">
            <a:extLst>
              <a:ext uri="{FF2B5EF4-FFF2-40B4-BE49-F238E27FC236}">
                <a16:creationId xmlns:a16="http://schemas.microsoft.com/office/drawing/2014/main" id="{2077462F-F520-4954-9969-B64996F823B5}"/>
              </a:ext>
            </a:extLst>
          </p:cNvPr>
          <p:cNvSpPr/>
          <p:nvPr/>
        </p:nvSpPr>
        <p:spPr>
          <a:xfrm>
            <a:off x="9332318" y="1536348"/>
            <a:ext cx="1306702" cy="79868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Labeled Outcome</a:t>
            </a:r>
          </a:p>
        </p:txBody>
      </p:sp>
      <p:sp>
        <p:nvSpPr>
          <p:cNvPr id="6" name="TextBox 5">
            <a:extLst>
              <a:ext uri="{FF2B5EF4-FFF2-40B4-BE49-F238E27FC236}">
                <a16:creationId xmlns:a16="http://schemas.microsoft.com/office/drawing/2014/main" id="{4259FEA2-AE10-40A2-A4F5-FB6E23ECCB64}"/>
              </a:ext>
            </a:extLst>
          </p:cNvPr>
          <p:cNvSpPr txBox="1"/>
          <p:nvPr/>
        </p:nvSpPr>
        <p:spPr>
          <a:xfrm>
            <a:off x="4687747" y="1469590"/>
            <a:ext cx="2606837" cy="923330"/>
          </a:xfrm>
          <a:prstGeom prst="rect">
            <a:avLst/>
          </a:prstGeom>
          <a:noFill/>
        </p:spPr>
        <p:txBody>
          <a:bodyPr wrap="square" rtlCol="0">
            <a:spAutoFit/>
          </a:bodyPr>
          <a:lstStyle/>
          <a:p>
            <a:r>
              <a:rPr lang="en-US" b="1" dirty="0"/>
              <a:t>Train &amp; validate:</a:t>
            </a:r>
            <a:r>
              <a:rPr lang="en-US" dirty="0"/>
              <a:t> Learn a function mapping features to outcomes</a:t>
            </a:r>
            <a:endParaRPr lang="en-US" b="1" dirty="0"/>
          </a:p>
        </p:txBody>
      </p:sp>
      <p:sp>
        <p:nvSpPr>
          <p:cNvPr id="7" name="Rectangle 6">
            <a:extLst>
              <a:ext uri="{FF2B5EF4-FFF2-40B4-BE49-F238E27FC236}">
                <a16:creationId xmlns:a16="http://schemas.microsoft.com/office/drawing/2014/main" id="{32003F86-4773-495A-B3C4-D3EAADA94BB7}"/>
              </a:ext>
            </a:extLst>
          </p:cNvPr>
          <p:cNvSpPr/>
          <p:nvPr/>
        </p:nvSpPr>
        <p:spPr>
          <a:xfrm>
            <a:off x="1899926" y="3293169"/>
            <a:ext cx="2652889" cy="798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Features</a:t>
            </a:r>
          </a:p>
        </p:txBody>
      </p:sp>
      <p:sp>
        <p:nvSpPr>
          <p:cNvPr id="8" name="Rectangle 7">
            <a:extLst>
              <a:ext uri="{FF2B5EF4-FFF2-40B4-BE49-F238E27FC236}">
                <a16:creationId xmlns:a16="http://schemas.microsoft.com/office/drawing/2014/main" id="{E0F3415B-CE4C-4619-8FF5-66643D60173A}"/>
              </a:ext>
            </a:extLst>
          </p:cNvPr>
          <p:cNvSpPr/>
          <p:nvPr/>
        </p:nvSpPr>
        <p:spPr>
          <a:xfrm>
            <a:off x="9332318" y="3315381"/>
            <a:ext cx="1306702" cy="79868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Labeled Outcome</a:t>
            </a:r>
          </a:p>
        </p:txBody>
      </p:sp>
      <p:sp>
        <p:nvSpPr>
          <p:cNvPr id="9" name="TextBox 8">
            <a:extLst>
              <a:ext uri="{FF2B5EF4-FFF2-40B4-BE49-F238E27FC236}">
                <a16:creationId xmlns:a16="http://schemas.microsoft.com/office/drawing/2014/main" id="{1EEF9CCE-22BF-4B4A-A52B-135C2EFD1188}"/>
              </a:ext>
            </a:extLst>
          </p:cNvPr>
          <p:cNvSpPr txBox="1"/>
          <p:nvPr/>
        </p:nvSpPr>
        <p:spPr>
          <a:xfrm>
            <a:off x="4687747" y="3248623"/>
            <a:ext cx="2606837" cy="923330"/>
          </a:xfrm>
          <a:prstGeom prst="rect">
            <a:avLst/>
          </a:prstGeom>
          <a:noFill/>
        </p:spPr>
        <p:txBody>
          <a:bodyPr wrap="square" rtlCol="0">
            <a:spAutoFit/>
          </a:bodyPr>
          <a:lstStyle/>
          <a:p>
            <a:r>
              <a:rPr lang="en-US" b="1" dirty="0"/>
              <a:t>Test:</a:t>
            </a:r>
            <a:r>
              <a:rPr lang="en-US" dirty="0"/>
              <a:t> Make sure the model performs well on unseen data</a:t>
            </a:r>
            <a:endParaRPr lang="en-US" b="1" dirty="0"/>
          </a:p>
        </p:txBody>
      </p:sp>
      <p:sp>
        <p:nvSpPr>
          <p:cNvPr id="10" name="Rectangle 9">
            <a:extLst>
              <a:ext uri="{FF2B5EF4-FFF2-40B4-BE49-F238E27FC236}">
                <a16:creationId xmlns:a16="http://schemas.microsoft.com/office/drawing/2014/main" id="{C31335FE-6DD5-474B-957D-F330524BDB57}"/>
              </a:ext>
            </a:extLst>
          </p:cNvPr>
          <p:cNvSpPr/>
          <p:nvPr/>
        </p:nvSpPr>
        <p:spPr>
          <a:xfrm>
            <a:off x="7725539" y="1539058"/>
            <a:ext cx="1306702" cy="7986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Predicted Outcome</a:t>
            </a:r>
          </a:p>
        </p:txBody>
      </p:sp>
      <p:sp>
        <p:nvSpPr>
          <p:cNvPr id="11" name="Rectangle 10">
            <a:extLst>
              <a:ext uri="{FF2B5EF4-FFF2-40B4-BE49-F238E27FC236}">
                <a16:creationId xmlns:a16="http://schemas.microsoft.com/office/drawing/2014/main" id="{A9C6748E-4D0A-4D28-8572-702A1E9AEC31}"/>
              </a:ext>
            </a:extLst>
          </p:cNvPr>
          <p:cNvSpPr/>
          <p:nvPr/>
        </p:nvSpPr>
        <p:spPr>
          <a:xfrm>
            <a:off x="7725539" y="3318091"/>
            <a:ext cx="1306702" cy="7986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Predicted Outcome</a:t>
            </a:r>
          </a:p>
        </p:txBody>
      </p:sp>
      <p:sp>
        <p:nvSpPr>
          <p:cNvPr id="12" name="Rectangle 11">
            <a:extLst>
              <a:ext uri="{FF2B5EF4-FFF2-40B4-BE49-F238E27FC236}">
                <a16:creationId xmlns:a16="http://schemas.microsoft.com/office/drawing/2014/main" id="{C0C3B374-70AC-40D7-9138-BF9574D23184}"/>
              </a:ext>
            </a:extLst>
          </p:cNvPr>
          <p:cNvSpPr/>
          <p:nvPr/>
        </p:nvSpPr>
        <p:spPr>
          <a:xfrm>
            <a:off x="1899926" y="5054427"/>
            <a:ext cx="2652889" cy="798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Features</a:t>
            </a:r>
          </a:p>
        </p:txBody>
      </p:sp>
      <p:sp>
        <p:nvSpPr>
          <p:cNvPr id="13" name="TextBox 12">
            <a:extLst>
              <a:ext uri="{FF2B5EF4-FFF2-40B4-BE49-F238E27FC236}">
                <a16:creationId xmlns:a16="http://schemas.microsoft.com/office/drawing/2014/main" id="{F419F929-A7E0-4098-8F9E-98A89EB23408}"/>
              </a:ext>
            </a:extLst>
          </p:cNvPr>
          <p:cNvSpPr txBox="1"/>
          <p:nvPr/>
        </p:nvSpPr>
        <p:spPr>
          <a:xfrm>
            <a:off x="4687747" y="4992106"/>
            <a:ext cx="2969211" cy="923330"/>
          </a:xfrm>
          <a:prstGeom prst="rect">
            <a:avLst/>
          </a:prstGeom>
          <a:noFill/>
        </p:spPr>
        <p:txBody>
          <a:bodyPr wrap="square" rtlCol="0">
            <a:spAutoFit/>
          </a:bodyPr>
          <a:lstStyle/>
          <a:p>
            <a:r>
              <a:rPr lang="en-US" b="1" dirty="0"/>
              <a:t>Implement:</a:t>
            </a:r>
            <a:r>
              <a:rPr lang="en-US" dirty="0"/>
              <a:t> Use the model on unlabeled data to </a:t>
            </a:r>
            <a:r>
              <a:rPr lang="en-US" b="1" dirty="0">
                <a:solidFill>
                  <a:schemeClr val="bg2">
                    <a:lumMod val="60000"/>
                    <a:lumOff val="40000"/>
                  </a:schemeClr>
                </a:solidFill>
              </a:rPr>
              <a:t>inform a decisions</a:t>
            </a:r>
          </a:p>
        </p:txBody>
      </p:sp>
      <p:sp>
        <p:nvSpPr>
          <p:cNvPr id="14" name="Rectangle 13">
            <a:extLst>
              <a:ext uri="{FF2B5EF4-FFF2-40B4-BE49-F238E27FC236}">
                <a16:creationId xmlns:a16="http://schemas.microsoft.com/office/drawing/2014/main" id="{7D7F8D71-F02E-42AE-9AC0-4EB62632D315}"/>
              </a:ext>
            </a:extLst>
          </p:cNvPr>
          <p:cNvSpPr/>
          <p:nvPr/>
        </p:nvSpPr>
        <p:spPr>
          <a:xfrm>
            <a:off x="7725539" y="5061574"/>
            <a:ext cx="1306702" cy="7986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Predicted Outcome</a:t>
            </a:r>
          </a:p>
        </p:txBody>
      </p:sp>
      <p:sp>
        <p:nvSpPr>
          <p:cNvPr id="15" name="Rectangle 14">
            <a:extLst>
              <a:ext uri="{FF2B5EF4-FFF2-40B4-BE49-F238E27FC236}">
                <a16:creationId xmlns:a16="http://schemas.microsoft.com/office/drawing/2014/main" id="{049C2215-7951-4155-888D-FBECDC34B043}"/>
              </a:ext>
            </a:extLst>
          </p:cNvPr>
          <p:cNvSpPr/>
          <p:nvPr/>
        </p:nvSpPr>
        <p:spPr>
          <a:xfrm>
            <a:off x="9332318" y="5061574"/>
            <a:ext cx="1306702" cy="798689"/>
          </a:xfrm>
          <a:prstGeom prst="rect">
            <a:avLst/>
          </a:prstGeom>
          <a:solidFill>
            <a:schemeClr val="bg2">
              <a:lumMod val="75000"/>
            </a:schemeClr>
          </a:solidFill>
          <a:ln>
            <a:solidFill>
              <a:schemeClr val="bg2">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Informed Decision</a:t>
            </a:r>
          </a:p>
        </p:txBody>
      </p:sp>
      <p:sp>
        <p:nvSpPr>
          <p:cNvPr id="17" name="TextBox 16">
            <a:extLst>
              <a:ext uri="{FF2B5EF4-FFF2-40B4-BE49-F238E27FC236}">
                <a16:creationId xmlns:a16="http://schemas.microsoft.com/office/drawing/2014/main" id="{539E2A3B-4D9F-40BB-A631-BF1AC59F3B1C}"/>
              </a:ext>
            </a:extLst>
          </p:cNvPr>
          <p:cNvSpPr txBox="1"/>
          <p:nvPr/>
        </p:nvSpPr>
        <p:spPr>
          <a:xfrm>
            <a:off x="8137998" y="2590543"/>
            <a:ext cx="2388640" cy="369332"/>
          </a:xfrm>
          <a:prstGeom prst="rect">
            <a:avLst/>
          </a:prstGeom>
          <a:noFill/>
        </p:spPr>
        <p:txBody>
          <a:bodyPr wrap="square" rtlCol="0">
            <a:spAutoFit/>
          </a:bodyPr>
          <a:lstStyle/>
          <a:p>
            <a:r>
              <a:rPr lang="en-US" dirty="0"/>
              <a:t>Minimize difference</a:t>
            </a:r>
          </a:p>
        </p:txBody>
      </p:sp>
      <p:sp>
        <p:nvSpPr>
          <p:cNvPr id="19" name="TextBox 18">
            <a:extLst>
              <a:ext uri="{FF2B5EF4-FFF2-40B4-BE49-F238E27FC236}">
                <a16:creationId xmlns:a16="http://schemas.microsoft.com/office/drawing/2014/main" id="{92FDB272-1194-44F7-89BC-01FC1850A217}"/>
              </a:ext>
            </a:extLst>
          </p:cNvPr>
          <p:cNvSpPr txBox="1"/>
          <p:nvPr/>
        </p:nvSpPr>
        <p:spPr>
          <a:xfrm>
            <a:off x="8249216" y="4403494"/>
            <a:ext cx="2388640" cy="369332"/>
          </a:xfrm>
          <a:prstGeom prst="rect">
            <a:avLst/>
          </a:prstGeom>
          <a:noFill/>
        </p:spPr>
        <p:txBody>
          <a:bodyPr wrap="square" rtlCol="0">
            <a:spAutoFit/>
          </a:bodyPr>
          <a:lstStyle/>
          <a:p>
            <a:r>
              <a:rPr lang="en-US" dirty="0"/>
              <a:t>Verify they’re close</a:t>
            </a:r>
          </a:p>
        </p:txBody>
      </p:sp>
      <p:sp>
        <p:nvSpPr>
          <p:cNvPr id="20" name="Arrow: Right 19">
            <a:extLst>
              <a:ext uri="{FF2B5EF4-FFF2-40B4-BE49-F238E27FC236}">
                <a16:creationId xmlns:a16="http://schemas.microsoft.com/office/drawing/2014/main" id="{16B17E74-03F8-4F49-A0B7-724695063075}"/>
              </a:ext>
            </a:extLst>
          </p:cNvPr>
          <p:cNvSpPr/>
          <p:nvPr/>
        </p:nvSpPr>
        <p:spPr>
          <a:xfrm>
            <a:off x="9032241" y="5206482"/>
            <a:ext cx="300077" cy="511138"/>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4476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8" grpId="0" animBg="1"/>
      <p:bldP spid="16" grpId="0" animBg="1"/>
      <p:bldP spid="6" grpId="0"/>
      <p:bldP spid="7" grpId="0" animBg="1"/>
      <p:bldP spid="8" grpId="0" animBg="1"/>
      <p:bldP spid="9" grpId="0"/>
      <p:bldP spid="10" grpId="0" animBg="1"/>
      <p:bldP spid="11" grpId="0" animBg="1"/>
      <p:bldP spid="12" grpId="0" animBg="1"/>
      <p:bldP spid="13" grpId="0"/>
      <p:bldP spid="14" grpId="0" animBg="1"/>
      <p:bldP spid="15" grpId="0" animBg="1"/>
      <p:bldP spid="17" grpId="0"/>
      <p:bldP spid="19" grpId="0"/>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170B4EB-6CCB-4D47-A840-150E9D4A7CB0}"/>
              </a:ext>
            </a:extLst>
          </p:cNvPr>
          <p:cNvSpPr/>
          <p:nvPr/>
        </p:nvSpPr>
        <p:spPr>
          <a:xfrm>
            <a:off x="8957502" y="6288697"/>
            <a:ext cx="2836842" cy="47938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5477A3-8DFB-4598-B2C7-4E338552EE9A}"/>
              </a:ext>
            </a:extLst>
          </p:cNvPr>
          <p:cNvSpPr>
            <a:spLocks noGrp="1"/>
          </p:cNvSpPr>
          <p:nvPr>
            <p:ph type="title"/>
          </p:nvPr>
        </p:nvSpPr>
        <p:spPr/>
        <p:txBody>
          <a:bodyPr/>
          <a:lstStyle/>
          <a:p>
            <a:r>
              <a:rPr lang="en-US" dirty="0"/>
              <a:t>Zooming out</a:t>
            </a:r>
          </a:p>
        </p:txBody>
      </p:sp>
      <p:sp>
        <p:nvSpPr>
          <p:cNvPr id="15" name="Rectangle 14">
            <a:extLst>
              <a:ext uri="{FF2B5EF4-FFF2-40B4-BE49-F238E27FC236}">
                <a16:creationId xmlns:a16="http://schemas.microsoft.com/office/drawing/2014/main" id="{AE8ACDAB-A507-439F-9F95-3951A3F1EDE9}"/>
              </a:ext>
            </a:extLst>
          </p:cNvPr>
          <p:cNvSpPr/>
          <p:nvPr/>
        </p:nvSpPr>
        <p:spPr>
          <a:xfrm>
            <a:off x="10009410" y="2856516"/>
            <a:ext cx="1712498" cy="905241"/>
          </a:xfrm>
          <a:prstGeom prst="rect">
            <a:avLst/>
          </a:prstGeom>
          <a:effectLst/>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Outcome</a:t>
            </a:r>
          </a:p>
        </p:txBody>
      </p:sp>
      <p:sp>
        <p:nvSpPr>
          <p:cNvPr id="17" name="TextBox 16">
            <a:extLst>
              <a:ext uri="{FF2B5EF4-FFF2-40B4-BE49-F238E27FC236}">
                <a16:creationId xmlns:a16="http://schemas.microsoft.com/office/drawing/2014/main" id="{83BDE6E0-9343-4EAA-9379-40A2D2D922E0}"/>
              </a:ext>
            </a:extLst>
          </p:cNvPr>
          <p:cNvSpPr txBox="1"/>
          <p:nvPr/>
        </p:nvSpPr>
        <p:spPr>
          <a:xfrm>
            <a:off x="1694936" y="3494818"/>
            <a:ext cx="3558494" cy="646331"/>
          </a:xfrm>
          <a:prstGeom prst="rect">
            <a:avLst/>
          </a:prstGeom>
          <a:noFill/>
        </p:spPr>
        <p:txBody>
          <a:bodyPr wrap="square" rtlCol="0">
            <a:spAutoFit/>
          </a:bodyPr>
          <a:lstStyle/>
          <a:p>
            <a:r>
              <a:rPr lang="en-US" dirty="0"/>
              <a:t>How does the prediction model fit into the clinical </a:t>
            </a:r>
            <a:r>
              <a:rPr lang="en-US" b="1" dirty="0"/>
              <a:t>workflow</a:t>
            </a:r>
            <a:r>
              <a:rPr lang="en-US" dirty="0"/>
              <a:t>?</a:t>
            </a:r>
          </a:p>
        </p:txBody>
      </p:sp>
      <p:sp>
        <p:nvSpPr>
          <p:cNvPr id="18" name="TextBox 17">
            <a:extLst>
              <a:ext uri="{FF2B5EF4-FFF2-40B4-BE49-F238E27FC236}">
                <a16:creationId xmlns:a16="http://schemas.microsoft.com/office/drawing/2014/main" id="{1AE2F755-C32E-4060-BD14-F620CB50117E}"/>
              </a:ext>
            </a:extLst>
          </p:cNvPr>
          <p:cNvSpPr txBox="1"/>
          <p:nvPr/>
        </p:nvSpPr>
        <p:spPr>
          <a:xfrm>
            <a:off x="1711997" y="1415391"/>
            <a:ext cx="3558494" cy="646331"/>
          </a:xfrm>
          <a:prstGeom prst="rect">
            <a:avLst/>
          </a:prstGeom>
          <a:noFill/>
        </p:spPr>
        <p:txBody>
          <a:bodyPr wrap="square" rtlCol="0">
            <a:spAutoFit/>
          </a:bodyPr>
          <a:lstStyle/>
          <a:p>
            <a:r>
              <a:rPr lang="en-US" dirty="0"/>
              <a:t>How do we evaluate the </a:t>
            </a:r>
            <a:r>
              <a:rPr lang="en-US" b="1" dirty="0"/>
              <a:t>potential</a:t>
            </a:r>
            <a:r>
              <a:rPr lang="en-US" dirty="0"/>
              <a:t> </a:t>
            </a:r>
            <a:r>
              <a:rPr lang="en-US" b="1" dirty="0"/>
              <a:t>value</a:t>
            </a:r>
            <a:r>
              <a:rPr lang="en-US" dirty="0"/>
              <a:t> of the prediction model?</a:t>
            </a:r>
          </a:p>
        </p:txBody>
      </p:sp>
      <p:sp>
        <p:nvSpPr>
          <p:cNvPr id="19" name="TextBox 18">
            <a:extLst>
              <a:ext uri="{FF2B5EF4-FFF2-40B4-BE49-F238E27FC236}">
                <a16:creationId xmlns:a16="http://schemas.microsoft.com/office/drawing/2014/main" id="{DAEE01AA-9C0D-425A-BF33-02B01EB383FE}"/>
              </a:ext>
            </a:extLst>
          </p:cNvPr>
          <p:cNvSpPr txBox="1"/>
          <p:nvPr/>
        </p:nvSpPr>
        <p:spPr>
          <a:xfrm>
            <a:off x="1694936" y="5574245"/>
            <a:ext cx="3795491" cy="646331"/>
          </a:xfrm>
          <a:prstGeom prst="rect">
            <a:avLst/>
          </a:prstGeom>
          <a:noFill/>
        </p:spPr>
        <p:txBody>
          <a:bodyPr wrap="square" rtlCol="0">
            <a:spAutoFit/>
          </a:bodyPr>
          <a:lstStyle/>
          <a:p>
            <a:r>
              <a:rPr lang="en-US" dirty="0"/>
              <a:t>How do we design for maximal </a:t>
            </a:r>
            <a:r>
              <a:rPr lang="en-US" b="1" dirty="0"/>
              <a:t>utility</a:t>
            </a:r>
            <a:r>
              <a:rPr lang="en-US" dirty="0"/>
              <a:t> (rather than just predictive ability)?</a:t>
            </a:r>
          </a:p>
        </p:txBody>
      </p:sp>
      <p:sp>
        <p:nvSpPr>
          <p:cNvPr id="22" name="Arrow: Right 21">
            <a:extLst>
              <a:ext uri="{FF2B5EF4-FFF2-40B4-BE49-F238E27FC236}">
                <a16:creationId xmlns:a16="http://schemas.microsoft.com/office/drawing/2014/main" id="{4F661371-ABA5-4483-AA06-3E76B2E0F069}"/>
              </a:ext>
            </a:extLst>
          </p:cNvPr>
          <p:cNvSpPr/>
          <p:nvPr/>
        </p:nvSpPr>
        <p:spPr>
          <a:xfrm>
            <a:off x="5450214" y="2856516"/>
            <a:ext cx="4559195" cy="905241"/>
          </a:xfrm>
          <a:prstGeom prst="rightArrow">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t>Clinical workflow</a:t>
            </a:r>
          </a:p>
        </p:txBody>
      </p:sp>
      <p:sp>
        <p:nvSpPr>
          <p:cNvPr id="27" name="Rectangle 26">
            <a:extLst>
              <a:ext uri="{FF2B5EF4-FFF2-40B4-BE49-F238E27FC236}">
                <a16:creationId xmlns:a16="http://schemas.microsoft.com/office/drawing/2014/main" id="{1D2FE8AC-6ECF-4B66-87F5-466EFE5C5CE1}"/>
              </a:ext>
            </a:extLst>
          </p:cNvPr>
          <p:cNvSpPr/>
          <p:nvPr/>
        </p:nvSpPr>
        <p:spPr>
          <a:xfrm>
            <a:off x="7812806" y="3078484"/>
            <a:ext cx="1188720" cy="45720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Decision</a:t>
            </a:r>
          </a:p>
        </p:txBody>
      </p:sp>
      <p:cxnSp>
        <p:nvCxnSpPr>
          <p:cNvPr id="30" name="Straight Arrow Connector 29">
            <a:extLst>
              <a:ext uri="{FF2B5EF4-FFF2-40B4-BE49-F238E27FC236}">
                <a16:creationId xmlns:a16="http://schemas.microsoft.com/office/drawing/2014/main" id="{19D545F9-9088-42E2-A449-1B20AD53ED41}"/>
              </a:ext>
            </a:extLst>
          </p:cNvPr>
          <p:cNvCxnSpPr>
            <a:cxnSpLocks/>
          </p:cNvCxnSpPr>
          <p:nvPr/>
        </p:nvCxnSpPr>
        <p:spPr>
          <a:xfrm>
            <a:off x="6884309" y="3530444"/>
            <a:ext cx="0" cy="597886"/>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CA7982E0-AFE3-44EB-A4F4-C85E21AF74F1}"/>
              </a:ext>
            </a:extLst>
          </p:cNvPr>
          <p:cNvCxnSpPr>
            <a:cxnSpLocks/>
            <a:endCxn id="27" idx="2"/>
          </p:cNvCxnSpPr>
          <p:nvPr/>
        </p:nvCxnSpPr>
        <p:spPr>
          <a:xfrm flipV="1">
            <a:off x="8403356" y="3535684"/>
            <a:ext cx="3810" cy="60844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C12A9F8E-E676-49B6-B41B-E329A208745F}"/>
              </a:ext>
            </a:extLst>
          </p:cNvPr>
          <p:cNvSpPr/>
          <p:nvPr/>
        </p:nvSpPr>
        <p:spPr>
          <a:xfrm>
            <a:off x="5659653" y="1145894"/>
            <a:ext cx="118872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Features</a:t>
            </a:r>
          </a:p>
        </p:txBody>
      </p:sp>
      <p:sp>
        <p:nvSpPr>
          <p:cNvPr id="16" name="Rectangle 15">
            <a:extLst>
              <a:ext uri="{FF2B5EF4-FFF2-40B4-BE49-F238E27FC236}">
                <a16:creationId xmlns:a16="http://schemas.microsoft.com/office/drawing/2014/main" id="{F625E7FF-18E4-4E77-B311-8974B808DC30}"/>
              </a:ext>
            </a:extLst>
          </p:cNvPr>
          <p:cNvSpPr/>
          <p:nvPr/>
        </p:nvSpPr>
        <p:spPr>
          <a:xfrm>
            <a:off x="7087260" y="1156451"/>
            <a:ext cx="1371600" cy="45720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a:t>Prediction</a:t>
            </a:r>
          </a:p>
        </p:txBody>
      </p:sp>
      <p:cxnSp>
        <p:nvCxnSpPr>
          <p:cNvPr id="20" name="Straight Arrow Connector 19">
            <a:extLst>
              <a:ext uri="{FF2B5EF4-FFF2-40B4-BE49-F238E27FC236}">
                <a16:creationId xmlns:a16="http://schemas.microsoft.com/office/drawing/2014/main" id="{DFC70D22-B79F-47E3-B52A-3E5743961DF9}"/>
              </a:ext>
            </a:extLst>
          </p:cNvPr>
          <p:cNvCxnSpPr>
            <a:cxnSpLocks/>
            <a:stCxn id="14" idx="3"/>
            <a:endCxn id="16" idx="1"/>
          </p:cNvCxnSpPr>
          <p:nvPr/>
        </p:nvCxnSpPr>
        <p:spPr>
          <a:xfrm>
            <a:off x="6848373" y="1374494"/>
            <a:ext cx="238887" cy="10557"/>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 name="Equals 3">
            <a:extLst>
              <a:ext uri="{FF2B5EF4-FFF2-40B4-BE49-F238E27FC236}">
                <a16:creationId xmlns:a16="http://schemas.microsoft.com/office/drawing/2014/main" id="{E2598CBF-6EB1-4ED2-AE62-D252041E8772}"/>
              </a:ext>
            </a:extLst>
          </p:cNvPr>
          <p:cNvSpPr/>
          <p:nvPr/>
        </p:nvSpPr>
        <p:spPr>
          <a:xfrm>
            <a:off x="8687602" y="1524586"/>
            <a:ext cx="914115" cy="517552"/>
          </a:xfrm>
          <a:prstGeom prst="mathEqual">
            <a:avLst/>
          </a:prstGeom>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tx1"/>
              </a:solidFill>
            </a:endParaRPr>
          </a:p>
        </p:txBody>
      </p:sp>
      <p:pic>
        <p:nvPicPr>
          <p:cNvPr id="1030" name="Picture 6" descr="Image result for question mark">
            <a:extLst>
              <a:ext uri="{FF2B5EF4-FFF2-40B4-BE49-F238E27FC236}">
                <a16:creationId xmlns:a16="http://schemas.microsoft.com/office/drawing/2014/main" id="{A15D61D9-3BDA-41D3-AFE2-3DB9F51D2A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0422" y="844987"/>
            <a:ext cx="668474" cy="66847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BA729344-344C-4C29-AC92-299F884A3A4E}"/>
              </a:ext>
            </a:extLst>
          </p:cNvPr>
          <p:cNvSpPr/>
          <p:nvPr/>
        </p:nvSpPr>
        <p:spPr>
          <a:xfrm>
            <a:off x="6306829" y="3852232"/>
            <a:ext cx="118872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Features</a:t>
            </a:r>
          </a:p>
        </p:txBody>
      </p:sp>
      <p:sp>
        <p:nvSpPr>
          <p:cNvPr id="24" name="Rectangle 23">
            <a:extLst>
              <a:ext uri="{FF2B5EF4-FFF2-40B4-BE49-F238E27FC236}">
                <a16:creationId xmlns:a16="http://schemas.microsoft.com/office/drawing/2014/main" id="{B66898FA-D9E5-4BC4-8C0A-F17E8E1BE38B}"/>
              </a:ext>
            </a:extLst>
          </p:cNvPr>
          <p:cNvSpPr/>
          <p:nvPr/>
        </p:nvSpPr>
        <p:spPr>
          <a:xfrm>
            <a:off x="7734436" y="3862789"/>
            <a:ext cx="1371600" cy="45720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a:t>Prediction</a:t>
            </a:r>
          </a:p>
        </p:txBody>
      </p:sp>
      <p:cxnSp>
        <p:nvCxnSpPr>
          <p:cNvPr id="28" name="Straight Arrow Connector 27">
            <a:extLst>
              <a:ext uri="{FF2B5EF4-FFF2-40B4-BE49-F238E27FC236}">
                <a16:creationId xmlns:a16="http://schemas.microsoft.com/office/drawing/2014/main" id="{4EAC9C11-472A-4121-84E6-32700DD71E78}"/>
              </a:ext>
            </a:extLst>
          </p:cNvPr>
          <p:cNvCxnSpPr>
            <a:cxnSpLocks/>
            <a:stCxn id="23" idx="3"/>
            <a:endCxn id="24" idx="1"/>
          </p:cNvCxnSpPr>
          <p:nvPr/>
        </p:nvCxnSpPr>
        <p:spPr>
          <a:xfrm>
            <a:off x="7495549" y="4080832"/>
            <a:ext cx="238887" cy="10557"/>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9" name="Rectangle 28">
            <a:extLst>
              <a:ext uri="{FF2B5EF4-FFF2-40B4-BE49-F238E27FC236}">
                <a16:creationId xmlns:a16="http://schemas.microsoft.com/office/drawing/2014/main" id="{1199488E-6335-433D-B7DB-F7CA7B84B8A7}"/>
              </a:ext>
            </a:extLst>
          </p:cNvPr>
          <p:cNvSpPr/>
          <p:nvPr/>
        </p:nvSpPr>
        <p:spPr>
          <a:xfrm>
            <a:off x="7178700" y="1783362"/>
            <a:ext cx="1188720" cy="45720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Decision</a:t>
            </a:r>
          </a:p>
        </p:txBody>
      </p:sp>
      <p:cxnSp>
        <p:nvCxnSpPr>
          <p:cNvPr id="32" name="Straight Arrow Connector 31">
            <a:extLst>
              <a:ext uri="{FF2B5EF4-FFF2-40B4-BE49-F238E27FC236}">
                <a16:creationId xmlns:a16="http://schemas.microsoft.com/office/drawing/2014/main" id="{C1543EE5-9818-4D99-9B89-CBCCFE600414}"/>
              </a:ext>
            </a:extLst>
          </p:cNvPr>
          <p:cNvCxnSpPr>
            <a:cxnSpLocks/>
            <a:stCxn id="16" idx="2"/>
            <a:endCxn id="29" idx="0"/>
          </p:cNvCxnSpPr>
          <p:nvPr/>
        </p:nvCxnSpPr>
        <p:spPr>
          <a:xfrm>
            <a:off x="7773060" y="1613651"/>
            <a:ext cx="0" cy="16971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33" name="Picture 32">
            <a:extLst>
              <a:ext uri="{FF2B5EF4-FFF2-40B4-BE49-F238E27FC236}">
                <a16:creationId xmlns:a16="http://schemas.microsoft.com/office/drawing/2014/main" id="{6E2F5CB6-93FA-4B18-87BB-7029057E54A1}"/>
              </a:ext>
            </a:extLst>
          </p:cNvPr>
          <p:cNvPicPr>
            <a:picLocks noChangeAspect="1"/>
          </p:cNvPicPr>
          <p:nvPr/>
        </p:nvPicPr>
        <p:blipFill>
          <a:blip r:embed="rId4"/>
          <a:stretch>
            <a:fillRect/>
          </a:stretch>
        </p:blipFill>
        <p:spPr>
          <a:xfrm>
            <a:off x="9664440" y="1118524"/>
            <a:ext cx="1422967" cy="921760"/>
          </a:xfrm>
          <a:prstGeom prst="rect">
            <a:avLst/>
          </a:prstGeom>
        </p:spPr>
      </p:pic>
      <p:pic>
        <p:nvPicPr>
          <p:cNvPr id="1032" name="Picture 8" descr="Image result for parabola graph">
            <a:extLst>
              <a:ext uri="{FF2B5EF4-FFF2-40B4-BE49-F238E27FC236}">
                <a16:creationId xmlns:a16="http://schemas.microsoft.com/office/drawing/2014/main" id="{6CC2F96A-C141-4815-AAAE-50E36D5D6D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5041" y="5003603"/>
            <a:ext cx="1656485" cy="161907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a:extLst>
              <a:ext uri="{FF2B5EF4-FFF2-40B4-BE49-F238E27FC236}">
                <a16:creationId xmlns:a16="http://schemas.microsoft.com/office/drawing/2014/main" id="{382EF769-D697-4A30-A0F6-30FD30774A57}"/>
              </a:ext>
            </a:extLst>
          </p:cNvPr>
          <p:cNvPicPr>
            <a:picLocks noChangeAspect="1"/>
          </p:cNvPicPr>
          <p:nvPr/>
        </p:nvPicPr>
        <p:blipFill>
          <a:blip r:embed="rId4"/>
          <a:stretch>
            <a:fillRect/>
          </a:stretch>
        </p:blipFill>
        <p:spPr>
          <a:xfrm>
            <a:off x="8195028" y="4905492"/>
            <a:ext cx="1422967" cy="921760"/>
          </a:xfrm>
          <a:prstGeom prst="rect">
            <a:avLst/>
          </a:prstGeom>
        </p:spPr>
      </p:pic>
    </p:spTree>
    <p:extLst>
      <p:ext uri="{BB962C8B-B14F-4D97-AF65-F5344CB8AC3E}">
        <p14:creationId xmlns:p14="http://schemas.microsoft.com/office/powerpoint/2010/main" val="17189403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P spid="18" grpId="0"/>
      <p:bldP spid="19" grpId="0"/>
      <p:bldP spid="22" grpId="0" animBg="1"/>
      <p:bldP spid="27" grpId="0" animBg="1"/>
      <p:bldP spid="14" grpId="0" animBg="1"/>
      <p:bldP spid="16" grpId="0" animBg="1"/>
      <p:bldP spid="4" grpId="0" animBg="1"/>
      <p:bldP spid="23" grpId="0" animBg="1"/>
      <p:bldP spid="24"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1C807A6-0769-4094-9AD9-31753537ACA8}"/>
              </a:ext>
            </a:extLst>
          </p:cNvPr>
          <p:cNvSpPr/>
          <p:nvPr/>
        </p:nvSpPr>
        <p:spPr>
          <a:xfrm>
            <a:off x="1185333" y="2329353"/>
            <a:ext cx="4572000" cy="731520"/>
          </a:xfrm>
          <a:prstGeom prst="rect">
            <a:avLst/>
          </a:prstGeom>
          <a:solidFill>
            <a:schemeClr val="bg2">
              <a:lumMod val="40000"/>
              <a:lumOff val="6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779C50-ECB9-4FD4-B446-D2144E6B3874}"/>
              </a:ext>
            </a:extLst>
          </p:cNvPr>
          <p:cNvSpPr>
            <a:spLocks noGrp="1"/>
          </p:cNvSpPr>
          <p:nvPr>
            <p:ph sz="quarter" idx="10"/>
          </p:nvPr>
        </p:nvSpPr>
        <p:spPr/>
        <p:txBody>
          <a:bodyPr/>
          <a:lstStyle/>
          <a:p>
            <a:pPr marL="0" indent="0"/>
            <a:r>
              <a:rPr lang="en-US" b="1" dirty="0">
                <a:solidFill>
                  <a:sysClr val="windowText" lastClr="000000"/>
                </a:solidFill>
              </a:rPr>
              <a:t>Background</a:t>
            </a:r>
          </a:p>
          <a:p>
            <a:pPr>
              <a:buFont typeface="Arial" panose="020B0604020202020204" pitchFamily="34" charset="0"/>
              <a:buChar char="•"/>
            </a:pPr>
            <a:endParaRPr lang="en-US" dirty="0">
              <a:solidFill>
                <a:sysClr val="windowText" lastClr="000000"/>
              </a:solidFill>
            </a:endParaRPr>
          </a:p>
          <a:p>
            <a:pPr marL="0" indent="0"/>
            <a:r>
              <a:rPr lang="en-US" b="1" dirty="0">
                <a:solidFill>
                  <a:sysClr val="windowText" lastClr="000000"/>
                </a:solidFill>
              </a:rPr>
              <a:t>Keys to successful implementation:				Case studies:</a:t>
            </a:r>
          </a:p>
          <a:p>
            <a:pPr>
              <a:buFont typeface="Arial" panose="020B0604020202020204" pitchFamily="34" charset="0"/>
              <a:buChar char="•"/>
            </a:pPr>
            <a:endParaRPr lang="en-US" b="1" dirty="0">
              <a:solidFill>
                <a:sysClr val="windowText" lastClr="000000"/>
              </a:solidFill>
            </a:endParaRPr>
          </a:p>
          <a:p>
            <a:pPr marL="344488" lvl="2" indent="0">
              <a:buNone/>
            </a:pPr>
            <a:r>
              <a:rPr lang="en-US" dirty="0">
                <a:solidFill>
                  <a:sysClr val="windowText" lastClr="000000"/>
                </a:solidFill>
              </a:rPr>
              <a:t>			Assess potential value</a:t>
            </a:r>
          </a:p>
          <a:p>
            <a:pPr marL="344488" lvl="2" indent="0">
              <a:buNone/>
            </a:pPr>
            <a:endParaRPr lang="en-US" sz="2800" dirty="0">
              <a:solidFill>
                <a:sysClr val="windowText" lastClr="000000"/>
              </a:solidFill>
            </a:endParaRPr>
          </a:p>
          <a:p>
            <a:pPr marL="344488" lvl="2" indent="0">
              <a:buNone/>
            </a:pPr>
            <a:r>
              <a:rPr lang="en-US" dirty="0">
                <a:solidFill>
                  <a:sysClr val="windowText" lastClr="000000"/>
                </a:solidFill>
              </a:rPr>
              <a:t>			 Design for the workflow</a:t>
            </a:r>
          </a:p>
          <a:p>
            <a:pPr marL="344488" lvl="2" indent="0">
              <a:buNone/>
            </a:pPr>
            <a:endParaRPr lang="en-US" sz="2800" dirty="0">
              <a:solidFill>
                <a:sysClr val="windowText" lastClr="000000"/>
              </a:solidFill>
            </a:endParaRPr>
          </a:p>
          <a:p>
            <a:pPr marL="344488" lvl="2" indent="0">
              <a:buNone/>
            </a:pPr>
            <a:r>
              <a:rPr lang="en-US" dirty="0">
                <a:solidFill>
                  <a:sysClr val="windowText" lastClr="000000"/>
                </a:solidFill>
              </a:rPr>
              <a:t>			Maximize utility, not accuracy</a:t>
            </a:r>
          </a:p>
          <a:p>
            <a:pPr>
              <a:buFont typeface="Arial" panose="020B0604020202020204" pitchFamily="34" charset="0"/>
              <a:buChar char="•"/>
            </a:pPr>
            <a:endParaRPr lang="en-US" dirty="0">
              <a:solidFill>
                <a:sysClr val="windowText" lastClr="000000"/>
              </a:solidFill>
            </a:endParaRPr>
          </a:p>
          <a:p>
            <a:pPr>
              <a:buFont typeface="Arial" panose="020B0604020202020204" pitchFamily="34" charset="0"/>
              <a:buChar char="•"/>
            </a:pPr>
            <a:endParaRPr lang="en-US" dirty="0">
              <a:solidFill>
                <a:sysClr val="windowText" lastClr="000000"/>
              </a:solidFill>
            </a:endParaRPr>
          </a:p>
          <a:p>
            <a:pPr marL="0" indent="0"/>
            <a:r>
              <a:rPr lang="en-US" b="1" dirty="0">
                <a:solidFill>
                  <a:sysClr val="windowText" lastClr="000000"/>
                </a:solidFill>
              </a:rPr>
              <a:t>Case study updates &amp; takeaways</a:t>
            </a:r>
          </a:p>
          <a:p>
            <a:pPr marL="0" indent="0"/>
            <a:endParaRPr lang="en-US" b="1" dirty="0">
              <a:solidFill>
                <a:sysClr val="windowText" lastClr="000000"/>
              </a:solidFill>
            </a:endParaRPr>
          </a:p>
        </p:txBody>
      </p:sp>
      <p:sp>
        <p:nvSpPr>
          <p:cNvPr id="2" name="Title 1">
            <a:extLst>
              <a:ext uri="{FF2B5EF4-FFF2-40B4-BE49-F238E27FC236}">
                <a16:creationId xmlns:a16="http://schemas.microsoft.com/office/drawing/2014/main" id="{72FF84F6-BC7B-4439-8AE0-AA37140FE7BF}"/>
              </a:ext>
            </a:extLst>
          </p:cNvPr>
          <p:cNvSpPr>
            <a:spLocks noGrp="1"/>
          </p:cNvSpPr>
          <p:nvPr>
            <p:ph type="title"/>
          </p:nvPr>
        </p:nvSpPr>
        <p:spPr/>
        <p:txBody>
          <a:bodyPr/>
          <a:lstStyle/>
          <a:p>
            <a:r>
              <a:rPr lang="en-US" dirty="0"/>
              <a:t>Outline</a:t>
            </a:r>
          </a:p>
        </p:txBody>
      </p:sp>
      <p:pic>
        <p:nvPicPr>
          <p:cNvPr id="1026" name="Picture 2" descr="Image result for blood bag clipart">
            <a:extLst>
              <a:ext uri="{FF2B5EF4-FFF2-40B4-BE49-F238E27FC236}">
                <a16:creationId xmlns:a16="http://schemas.microsoft.com/office/drawing/2014/main" id="{5D926E6D-51DD-4E7B-B336-37723C68B6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269" t="14102" r="27154" b="14020"/>
          <a:stretch/>
        </p:blipFill>
        <p:spPr bwMode="auto">
          <a:xfrm>
            <a:off x="7162139" y="2410676"/>
            <a:ext cx="605387" cy="9342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Kidney Clip Art">
            <a:extLst>
              <a:ext uri="{FF2B5EF4-FFF2-40B4-BE49-F238E27FC236}">
                <a16:creationId xmlns:a16="http://schemas.microsoft.com/office/drawing/2014/main" id="{97B9DF12-EEAF-4F20-9F42-4A580F7DF0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2783" y="3799988"/>
            <a:ext cx="544097" cy="6263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9001A65-496A-4D18-9B56-EFEB14E3831C}"/>
              </a:ext>
            </a:extLst>
          </p:cNvPr>
          <p:cNvSpPr txBox="1"/>
          <p:nvPr/>
        </p:nvSpPr>
        <p:spPr>
          <a:xfrm>
            <a:off x="7794931" y="2496385"/>
            <a:ext cx="4389120" cy="923330"/>
          </a:xfrm>
          <a:prstGeom prst="rect">
            <a:avLst/>
          </a:prstGeom>
          <a:noFill/>
        </p:spPr>
        <p:txBody>
          <a:bodyPr wrap="square" rtlCol="0">
            <a:spAutoFit/>
          </a:bodyPr>
          <a:lstStyle/>
          <a:p>
            <a:r>
              <a:rPr lang="en-US" dirty="0">
                <a:solidFill>
                  <a:sysClr val="windowText" lastClr="000000"/>
                </a:solidFill>
                <a:latin typeface="Arial"/>
                <a:ea typeface="ＭＳ Ｐゴシック" charset="0"/>
              </a:rPr>
              <a:t>Managing blood donors’ risk of iron-related adverse outcomes through personalized inter-donation intervals</a:t>
            </a:r>
          </a:p>
        </p:txBody>
      </p:sp>
      <p:sp>
        <p:nvSpPr>
          <p:cNvPr id="11" name="TextBox 10">
            <a:extLst>
              <a:ext uri="{FF2B5EF4-FFF2-40B4-BE49-F238E27FC236}">
                <a16:creationId xmlns:a16="http://schemas.microsoft.com/office/drawing/2014/main" id="{C6350A8F-89B1-45BD-BA2E-C726496AC960}"/>
              </a:ext>
            </a:extLst>
          </p:cNvPr>
          <p:cNvSpPr txBox="1"/>
          <p:nvPr/>
        </p:nvSpPr>
        <p:spPr>
          <a:xfrm>
            <a:off x="7794931" y="3651495"/>
            <a:ext cx="4389120" cy="923330"/>
          </a:xfrm>
          <a:prstGeom prst="rect">
            <a:avLst/>
          </a:prstGeom>
          <a:noFill/>
        </p:spPr>
        <p:txBody>
          <a:bodyPr wrap="square" rtlCol="0">
            <a:spAutoFit/>
          </a:bodyPr>
          <a:lstStyle/>
          <a:p>
            <a:r>
              <a:rPr lang="en-US" dirty="0">
                <a:solidFill>
                  <a:sysClr val="windowText" lastClr="000000"/>
                </a:solidFill>
                <a:latin typeface="Arial"/>
                <a:ea typeface="ＭＳ Ｐゴシック" charset="0"/>
              </a:rPr>
              <a:t>Identifying pediatric patients at risk of post-hospitalization chronic kidney disease for follow-up care</a:t>
            </a:r>
          </a:p>
        </p:txBody>
      </p:sp>
      <p:pic>
        <p:nvPicPr>
          <p:cNvPr id="1036" name="Picture 12" descr="Image result for clipart line graph">
            <a:extLst>
              <a:ext uri="{FF2B5EF4-FFF2-40B4-BE49-F238E27FC236}">
                <a16:creationId xmlns:a16="http://schemas.microsoft.com/office/drawing/2014/main" id="{087EBB99-0993-4E81-8CCC-237B8535A1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4349" y="4199138"/>
            <a:ext cx="604092" cy="60409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hospital process clipart">
            <a:extLst>
              <a:ext uri="{FF2B5EF4-FFF2-40B4-BE49-F238E27FC236}">
                <a16:creationId xmlns:a16="http://schemas.microsoft.com/office/drawing/2014/main" id="{37C68016-0C07-47DC-9B6F-C6C2B03A87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6996" y="3235929"/>
            <a:ext cx="918798" cy="82114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CF276C9-9A6C-4188-A23A-6FFDED401D43}"/>
              </a:ext>
            </a:extLst>
          </p:cNvPr>
          <p:cNvPicPr>
            <a:picLocks noChangeAspect="1"/>
          </p:cNvPicPr>
          <p:nvPr/>
        </p:nvPicPr>
        <p:blipFill>
          <a:blip r:embed="rId7"/>
          <a:stretch>
            <a:fillRect/>
          </a:stretch>
        </p:blipFill>
        <p:spPr>
          <a:xfrm>
            <a:off x="1398911" y="2410676"/>
            <a:ext cx="1054968" cy="683380"/>
          </a:xfrm>
          <a:prstGeom prst="rect">
            <a:avLst/>
          </a:prstGeom>
        </p:spPr>
      </p:pic>
    </p:spTree>
    <p:extLst>
      <p:ext uri="{BB962C8B-B14F-4D97-AF65-F5344CB8AC3E}">
        <p14:creationId xmlns:p14="http://schemas.microsoft.com/office/powerpoint/2010/main" val="2883744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4AC5DFF-6903-418A-B9CA-33088FCAAF7A}"/>
              </a:ext>
            </a:extLst>
          </p:cNvPr>
          <p:cNvGraphicFramePr>
            <a:graphicFrameLocks noGrp="1"/>
          </p:cNvGraphicFramePr>
          <p:nvPr>
            <p:extLst>
              <p:ext uri="{D42A27DB-BD31-4B8C-83A1-F6EECF244321}">
                <p14:modId xmlns:p14="http://schemas.microsoft.com/office/powerpoint/2010/main" val="3420607839"/>
              </p:ext>
            </p:extLst>
          </p:nvPr>
        </p:nvGraphicFramePr>
        <p:xfrm>
          <a:off x="3908766" y="4018190"/>
          <a:ext cx="4670792" cy="2084776"/>
        </p:xfrm>
        <a:graphic>
          <a:graphicData uri="http://schemas.openxmlformats.org/drawingml/2006/table">
            <a:tbl>
              <a:tblPr>
                <a:tableStyleId>{5C22544A-7EE6-4342-B048-85BDC9FD1C3A}</a:tableStyleId>
              </a:tblPr>
              <a:tblGrid>
                <a:gridCol w="2335396">
                  <a:extLst>
                    <a:ext uri="{9D8B030D-6E8A-4147-A177-3AD203B41FA5}">
                      <a16:colId xmlns:a16="http://schemas.microsoft.com/office/drawing/2014/main" val="926407733"/>
                    </a:ext>
                  </a:extLst>
                </a:gridCol>
                <a:gridCol w="2335396">
                  <a:extLst>
                    <a:ext uri="{9D8B030D-6E8A-4147-A177-3AD203B41FA5}">
                      <a16:colId xmlns:a16="http://schemas.microsoft.com/office/drawing/2014/main" val="2329294643"/>
                    </a:ext>
                  </a:extLst>
                </a:gridCol>
              </a:tblGrid>
              <a:tr h="1042388">
                <a:tc>
                  <a:txBody>
                    <a:bodyPr/>
                    <a:lstStyle/>
                    <a:p>
                      <a:pPr algn="ctr"/>
                      <a:endParaRPr lang="en-US" sz="2800" dirty="0"/>
                    </a:p>
                  </a:txBody>
                  <a:tcPr anchor="ctr"/>
                </a:tc>
                <a:tc>
                  <a:txBody>
                    <a:bodyPr/>
                    <a:lstStyle/>
                    <a:p>
                      <a:pPr algn="ctr"/>
                      <a:endParaRPr lang="en-US" sz="2800" dirty="0"/>
                    </a:p>
                  </a:txBody>
                  <a:tcPr anchor="ctr"/>
                </a:tc>
                <a:extLst>
                  <a:ext uri="{0D108BD9-81ED-4DB2-BD59-A6C34878D82A}">
                    <a16:rowId xmlns:a16="http://schemas.microsoft.com/office/drawing/2014/main" val="1888836240"/>
                  </a:ext>
                </a:extLst>
              </a:tr>
              <a:tr h="1042388">
                <a:tc>
                  <a:txBody>
                    <a:bodyPr/>
                    <a:lstStyle/>
                    <a:p>
                      <a:pPr algn="ctr"/>
                      <a:endParaRPr lang="en-US" sz="2800" dirty="0"/>
                    </a:p>
                  </a:txBody>
                  <a:tcPr anchor="ctr"/>
                </a:tc>
                <a:tc>
                  <a:txBody>
                    <a:bodyPr/>
                    <a:lstStyle/>
                    <a:p>
                      <a:pPr algn="ctr"/>
                      <a:endParaRPr lang="en-US" sz="2800" dirty="0"/>
                    </a:p>
                  </a:txBody>
                  <a:tcPr anchor="ctr"/>
                </a:tc>
                <a:extLst>
                  <a:ext uri="{0D108BD9-81ED-4DB2-BD59-A6C34878D82A}">
                    <a16:rowId xmlns:a16="http://schemas.microsoft.com/office/drawing/2014/main" val="2286777047"/>
                  </a:ext>
                </a:extLst>
              </a:tr>
            </a:tbl>
          </a:graphicData>
        </a:graphic>
      </p:graphicFrame>
      <p:sp>
        <p:nvSpPr>
          <p:cNvPr id="22" name="Rectangle 21">
            <a:extLst>
              <a:ext uri="{FF2B5EF4-FFF2-40B4-BE49-F238E27FC236}">
                <a16:creationId xmlns:a16="http://schemas.microsoft.com/office/drawing/2014/main" id="{71008BFF-F88E-4BE6-B9FF-A6C1B1D220D6}"/>
              </a:ext>
            </a:extLst>
          </p:cNvPr>
          <p:cNvSpPr/>
          <p:nvPr/>
        </p:nvSpPr>
        <p:spPr>
          <a:xfrm>
            <a:off x="4030659" y="4087089"/>
            <a:ext cx="2103120" cy="914400"/>
          </a:xfrm>
          <a:prstGeom prst="rect">
            <a:avLst/>
          </a:prstGeom>
          <a:solidFill>
            <a:srgbClr val="00B05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475E2F0-AF30-49D6-8CC2-5BDB7F163157}"/>
              </a:ext>
            </a:extLst>
          </p:cNvPr>
          <p:cNvSpPr/>
          <p:nvPr/>
        </p:nvSpPr>
        <p:spPr>
          <a:xfrm>
            <a:off x="6363633" y="5120802"/>
            <a:ext cx="2103120" cy="914400"/>
          </a:xfrm>
          <a:prstGeom prst="rect">
            <a:avLst/>
          </a:prstGeom>
          <a:solidFill>
            <a:schemeClr val="bg1">
              <a:lumMod val="6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813E0CA-3BDD-43C5-8E5D-11376EC5D88A}"/>
              </a:ext>
            </a:extLst>
          </p:cNvPr>
          <p:cNvSpPr/>
          <p:nvPr/>
        </p:nvSpPr>
        <p:spPr>
          <a:xfrm>
            <a:off x="6363633" y="4101808"/>
            <a:ext cx="2103120" cy="914400"/>
          </a:xfrm>
          <a:prstGeom prst="rect">
            <a:avLst/>
          </a:prstGeom>
          <a:solidFill>
            <a:srgbClr val="FFFF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7CA0CC26-3BA5-4759-AD16-F3D63846050F}"/>
              </a:ext>
            </a:extLst>
          </p:cNvPr>
          <p:cNvSpPr/>
          <p:nvPr/>
        </p:nvSpPr>
        <p:spPr>
          <a:xfrm>
            <a:off x="4030659" y="5120802"/>
            <a:ext cx="2103120" cy="914400"/>
          </a:xfrm>
          <a:prstGeom prst="rect">
            <a:avLst/>
          </a:prstGeom>
          <a:solidFill>
            <a:srgbClr val="FF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0C5BEF-3B7A-4777-889A-B575FABE77A3}"/>
              </a:ext>
            </a:extLst>
          </p:cNvPr>
          <p:cNvSpPr>
            <a:spLocks noGrp="1"/>
          </p:cNvSpPr>
          <p:nvPr>
            <p:ph type="title"/>
          </p:nvPr>
        </p:nvSpPr>
        <p:spPr/>
        <p:txBody>
          <a:bodyPr/>
          <a:lstStyle/>
          <a:p>
            <a:r>
              <a:rPr lang="en-US" dirty="0"/>
              <a:t>A model can add value when</a:t>
            </a:r>
          </a:p>
        </p:txBody>
      </p:sp>
      <p:sp>
        <p:nvSpPr>
          <p:cNvPr id="3" name="Content Placeholder 2">
            <a:extLst>
              <a:ext uri="{FF2B5EF4-FFF2-40B4-BE49-F238E27FC236}">
                <a16:creationId xmlns:a16="http://schemas.microsoft.com/office/drawing/2014/main" id="{07A5BD1E-CCC5-4519-A194-AEECCA685762}"/>
              </a:ext>
            </a:extLst>
          </p:cNvPr>
          <p:cNvSpPr>
            <a:spLocks noGrp="1"/>
          </p:cNvSpPr>
          <p:nvPr>
            <p:ph sz="quarter" idx="10"/>
          </p:nvPr>
        </p:nvSpPr>
        <p:spPr>
          <a:xfrm>
            <a:off x="1283436" y="1664512"/>
            <a:ext cx="10267951" cy="1569661"/>
          </a:xfrm>
        </p:spPr>
        <p:txBody>
          <a:bodyPr/>
          <a:lstStyle/>
          <a:p>
            <a:pPr>
              <a:buFont typeface="Arial" panose="020B0604020202020204" pitchFamily="34" charset="0"/>
              <a:buChar char="•"/>
            </a:pPr>
            <a:r>
              <a:rPr lang="en-US" b="1" dirty="0"/>
              <a:t>Actionable intervention </a:t>
            </a:r>
            <a:r>
              <a:rPr lang="en-US" dirty="0"/>
              <a:t>– intervening can change the outcome</a:t>
            </a:r>
          </a:p>
          <a:p>
            <a:pPr>
              <a:buFont typeface="Arial" panose="020B0604020202020204" pitchFamily="34" charset="0"/>
              <a:buChar char="•"/>
            </a:pPr>
            <a:r>
              <a:rPr lang="en-US" b="1" dirty="0"/>
              <a:t>Intervention creates value </a:t>
            </a:r>
            <a:r>
              <a:rPr lang="en-US" dirty="0"/>
              <a:t>– intervening will improve health and/or save money</a:t>
            </a:r>
          </a:p>
          <a:p>
            <a:pPr>
              <a:buFont typeface="Arial" panose="020B0604020202020204" pitchFamily="34" charset="0"/>
              <a:buChar char="•"/>
            </a:pPr>
            <a:r>
              <a:rPr lang="en-US" b="1" dirty="0"/>
              <a:t>Expected value exceeds costs</a:t>
            </a:r>
          </a:p>
        </p:txBody>
      </p:sp>
      <p:sp>
        <p:nvSpPr>
          <p:cNvPr id="5" name="TextBox 4">
            <a:extLst>
              <a:ext uri="{FF2B5EF4-FFF2-40B4-BE49-F238E27FC236}">
                <a16:creationId xmlns:a16="http://schemas.microsoft.com/office/drawing/2014/main" id="{77AD768D-15A7-4033-A42D-85EE5790A3EB}"/>
              </a:ext>
            </a:extLst>
          </p:cNvPr>
          <p:cNvSpPr txBox="1"/>
          <p:nvPr/>
        </p:nvSpPr>
        <p:spPr>
          <a:xfrm>
            <a:off x="2133601" y="4483858"/>
            <a:ext cx="1309512" cy="1200329"/>
          </a:xfrm>
          <a:prstGeom prst="rect">
            <a:avLst/>
          </a:prstGeom>
          <a:noFill/>
        </p:spPr>
        <p:txBody>
          <a:bodyPr wrap="square" rtlCol="0">
            <a:spAutoFit/>
          </a:bodyPr>
          <a:lstStyle/>
          <a:p>
            <a:r>
              <a:rPr lang="en-US" dirty="0"/>
              <a:t>Predicted outcome would happen</a:t>
            </a:r>
          </a:p>
        </p:txBody>
      </p:sp>
      <p:sp>
        <p:nvSpPr>
          <p:cNvPr id="6" name="TextBox 5">
            <a:extLst>
              <a:ext uri="{FF2B5EF4-FFF2-40B4-BE49-F238E27FC236}">
                <a16:creationId xmlns:a16="http://schemas.microsoft.com/office/drawing/2014/main" id="{66AF0A2D-31EE-4896-83AF-151A1F398C86}"/>
              </a:ext>
            </a:extLst>
          </p:cNvPr>
          <p:cNvSpPr txBox="1"/>
          <p:nvPr/>
        </p:nvSpPr>
        <p:spPr>
          <a:xfrm>
            <a:off x="4867853" y="3036026"/>
            <a:ext cx="2752618" cy="646331"/>
          </a:xfrm>
          <a:prstGeom prst="rect">
            <a:avLst/>
          </a:prstGeom>
          <a:noFill/>
        </p:spPr>
        <p:txBody>
          <a:bodyPr wrap="square" rtlCol="0">
            <a:spAutoFit/>
          </a:bodyPr>
          <a:lstStyle/>
          <a:p>
            <a:pPr algn="ctr"/>
            <a:r>
              <a:rPr lang="en-US" dirty="0"/>
              <a:t>Outcome would have happened</a:t>
            </a:r>
          </a:p>
        </p:txBody>
      </p:sp>
      <p:sp>
        <p:nvSpPr>
          <p:cNvPr id="7" name="TextBox 6">
            <a:extLst>
              <a:ext uri="{FF2B5EF4-FFF2-40B4-BE49-F238E27FC236}">
                <a16:creationId xmlns:a16="http://schemas.microsoft.com/office/drawing/2014/main" id="{08A57C64-B5BF-4C68-A69F-C0B5218A39F5}"/>
              </a:ext>
            </a:extLst>
          </p:cNvPr>
          <p:cNvSpPr txBox="1"/>
          <p:nvPr/>
        </p:nvSpPr>
        <p:spPr>
          <a:xfrm>
            <a:off x="3318935" y="4275748"/>
            <a:ext cx="589831" cy="1569660"/>
          </a:xfrm>
          <a:prstGeom prst="rect">
            <a:avLst/>
          </a:prstGeom>
          <a:noFill/>
        </p:spPr>
        <p:txBody>
          <a:bodyPr wrap="square" rtlCol="0">
            <a:spAutoFit/>
          </a:bodyPr>
          <a:lstStyle/>
          <a:p>
            <a:pPr algn="ctr"/>
            <a:r>
              <a:rPr lang="en-US" sz="3200" b="1" dirty="0"/>
              <a:t>+</a:t>
            </a:r>
          </a:p>
          <a:p>
            <a:pPr algn="ctr"/>
            <a:endParaRPr lang="en-US" sz="3200" b="1" dirty="0"/>
          </a:p>
          <a:p>
            <a:pPr algn="ctr"/>
            <a:r>
              <a:rPr lang="en-US" sz="3200" b="1" dirty="0"/>
              <a:t>-</a:t>
            </a:r>
          </a:p>
        </p:txBody>
      </p:sp>
      <p:sp>
        <p:nvSpPr>
          <p:cNvPr id="8" name="TextBox 7">
            <a:extLst>
              <a:ext uri="{FF2B5EF4-FFF2-40B4-BE49-F238E27FC236}">
                <a16:creationId xmlns:a16="http://schemas.microsoft.com/office/drawing/2014/main" id="{92DDAF6D-905E-4ED1-B890-2DBC84F1411E}"/>
              </a:ext>
            </a:extLst>
          </p:cNvPr>
          <p:cNvSpPr txBox="1"/>
          <p:nvPr/>
        </p:nvSpPr>
        <p:spPr>
          <a:xfrm>
            <a:off x="3908766" y="3502315"/>
            <a:ext cx="4670792" cy="584775"/>
          </a:xfrm>
          <a:prstGeom prst="rect">
            <a:avLst/>
          </a:prstGeom>
          <a:noFill/>
        </p:spPr>
        <p:txBody>
          <a:bodyPr wrap="square" rtlCol="0">
            <a:spAutoFit/>
          </a:bodyPr>
          <a:lstStyle/>
          <a:p>
            <a:pPr algn="ctr"/>
            <a:r>
              <a:rPr lang="en-US" sz="3200" b="1" dirty="0"/>
              <a:t>+					-</a:t>
            </a:r>
          </a:p>
        </p:txBody>
      </p:sp>
      <p:sp>
        <p:nvSpPr>
          <p:cNvPr id="17" name="TextBox 16">
            <a:extLst>
              <a:ext uri="{FF2B5EF4-FFF2-40B4-BE49-F238E27FC236}">
                <a16:creationId xmlns:a16="http://schemas.microsoft.com/office/drawing/2014/main" id="{17CC7516-AE96-4D4F-B0B5-B8D13590B9DD}"/>
              </a:ext>
            </a:extLst>
          </p:cNvPr>
          <p:cNvSpPr txBox="1"/>
          <p:nvPr/>
        </p:nvSpPr>
        <p:spPr>
          <a:xfrm>
            <a:off x="4402724" y="4185608"/>
            <a:ext cx="1382751" cy="707886"/>
          </a:xfrm>
          <a:prstGeom prst="rect">
            <a:avLst/>
          </a:prstGeom>
          <a:noFill/>
        </p:spPr>
        <p:txBody>
          <a:bodyPr wrap="square" rtlCol="0">
            <a:spAutoFit/>
          </a:bodyPr>
          <a:lstStyle/>
          <a:p>
            <a:pPr algn="ctr"/>
            <a:r>
              <a:rPr lang="en-US" sz="4000" dirty="0"/>
              <a:t>TP</a:t>
            </a:r>
          </a:p>
        </p:txBody>
      </p:sp>
      <p:sp>
        <p:nvSpPr>
          <p:cNvPr id="19" name="TextBox 18">
            <a:extLst>
              <a:ext uri="{FF2B5EF4-FFF2-40B4-BE49-F238E27FC236}">
                <a16:creationId xmlns:a16="http://schemas.microsoft.com/office/drawing/2014/main" id="{4A83A0E3-2BF1-4DF8-BDF4-AFD37D09DA86}"/>
              </a:ext>
            </a:extLst>
          </p:cNvPr>
          <p:cNvSpPr txBox="1"/>
          <p:nvPr/>
        </p:nvSpPr>
        <p:spPr>
          <a:xfrm>
            <a:off x="4402724" y="5255043"/>
            <a:ext cx="1382751" cy="707886"/>
          </a:xfrm>
          <a:prstGeom prst="rect">
            <a:avLst/>
          </a:prstGeom>
          <a:noFill/>
        </p:spPr>
        <p:txBody>
          <a:bodyPr wrap="square" rtlCol="0">
            <a:spAutoFit/>
          </a:bodyPr>
          <a:lstStyle/>
          <a:p>
            <a:pPr algn="ctr"/>
            <a:r>
              <a:rPr lang="en-US" sz="4000" dirty="0"/>
              <a:t>FN</a:t>
            </a:r>
          </a:p>
        </p:txBody>
      </p:sp>
      <p:sp>
        <p:nvSpPr>
          <p:cNvPr id="20" name="TextBox 19">
            <a:extLst>
              <a:ext uri="{FF2B5EF4-FFF2-40B4-BE49-F238E27FC236}">
                <a16:creationId xmlns:a16="http://schemas.microsoft.com/office/drawing/2014/main" id="{4E30DDA8-AC25-4FB2-83B4-37D118104131}"/>
              </a:ext>
            </a:extLst>
          </p:cNvPr>
          <p:cNvSpPr txBox="1"/>
          <p:nvPr/>
        </p:nvSpPr>
        <p:spPr>
          <a:xfrm>
            <a:off x="6722178" y="4187474"/>
            <a:ext cx="1382751" cy="707886"/>
          </a:xfrm>
          <a:prstGeom prst="rect">
            <a:avLst/>
          </a:prstGeom>
          <a:noFill/>
        </p:spPr>
        <p:txBody>
          <a:bodyPr wrap="square" rtlCol="0">
            <a:spAutoFit/>
          </a:bodyPr>
          <a:lstStyle/>
          <a:p>
            <a:pPr algn="ctr"/>
            <a:r>
              <a:rPr lang="en-US" sz="4000" dirty="0"/>
              <a:t>FP</a:t>
            </a:r>
          </a:p>
        </p:txBody>
      </p:sp>
      <p:sp>
        <p:nvSpPr>
          <p:cNvPr id="21" name="TextBox 20">
            <a:extLst>
              <a:ext uri="{FF2B5EF4-FFF2-40B4-BE49-F238E27FC236}">
                <a16:creationId xmlns:a16="http://schemas.microsoft.com/office/drawing/2014/main" id="{98F24EFA-DA61-4DB2-B981-D090843D0A87}"/>
              </a:ext>
            </a:extLst>
          </p:cNvPr>
          <p:cNvSpPr txBox="1"/>
          <p:nvPr/>
        </p:nvSpPr>
        <p:spPr>
          <a:xfrm>
            <a:off x="6737624" y="5255043"/>
            <a:ext cx="1382751" cy="707886"/>
          </a:xfrm>
          <a:prstGeom prst="rect">
            <a:avLst/>
          </a:prstGeom>
          <a:noFill/>
        </p:spPr>
        <p:txBody>
          <a:bodyPr wrap="square" rtlCol="0">
            <a:spAutoFit/>
          </a:bodyPr>
          <a:lstStyle/>
          <a:p>
            <a:pPr algn="ctr"/>
            <a:r>
              <a:rPr lang="en-US" sz="4000" dirty="0"/>
              <a:t>TN</a:t>
            </a:r>
          </a:p>
        </p:txBody>
      </p:sp>
      <p:sp>
        <p:nvSpPr>
          <p:cNvPr id="26" name="TextBox 25">
            <a:extLst>
              <a:ext uri="{FF2B5EF4-FFF2-40B4-BE49-F238E27FC236}">
                <a16:creationId xmlns:a16="http://schemas.microsoft.com/office/drawing/2014/main" id="{6E32F21D-80C3-4AF1-8693-0D7882101C53}"/>
              </a:ext>
            </a:extLst>
          </p:cNvPr>
          <p:cNvSpPr txBox="1"/>
          <p:nvPr/>
        </p:nvSpPr>
        <p:spPr>
          <a:xfrm>
            <a:off x="8742556" y="4408657"/>
            <a:ext cx="2799628" cy="1015663"/>
          </a:xfrm>
          <a:prstGeom prst="rect">
            <a:avLst/>
          </a:prstGeom>
          <a:noFill/>
        </p:spPr>
        <p:txBody>
          <a:bodyPr wrap="square" rtlCol="0">
            <a:spAutoFit/>
          </a:bodyPr>
          <a:lstStyle/>
          <a:p>
            <a:r>
              <a:rPr lang="en-US" sz="2000" dirty="0">
                <a:solidFill>
                  <a:schemeClr val="bg2"/>
                </a:solidFill>
              </a:rPr>
              <a:t>Can calculate how good the model must be to add value</a:t>
            </a:r>
          </a:p>
        </p:txBody>
      </p:sp>
    </p:spTree>
    <p:extLst>
      <p:ext uri="{BB962C8B-B14F-4D97-AF65-F5344CB8AC3E}">
        <p14:creationId xmlns:p14="http://schemas.microsoft.com/office/powerpoint/2010/main" val="276123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3" grpId="0" build="p"/>
      <p:bldP spid="5" grpId="0"/>
      <p:bldP spid="6" grpId="0"/>
      <p:bldP spid="7" grpId="0"/>
      <p:bldP spid="8" grpId="0"/>
      <p:bldP spid="17" grpId="0"/>
      <p:bldP spid="19" grpId="0"/>
      <p:bldP spid="20" grpId="0"/>
      <p:bldP spid="21" grpId="0"/>
      <p:bldP spid="26" grpId="0"/>
    </p:bldLst>
  </p:timing>
</p:sld>
</file>

<file path=ppt/theme/theme1.xml><?xml version="1.0" encoding="utf-8"?>
<a:theme xmlns:a="http://schemas.openxmlformats.org/drawingml/2006/main" name="SU_Preso_4x3_v6">
  <a:themeElements>
    <a:clrScheme name="Stanford2">
      <a:dk1>
        <a:srgbClr val="000000"/>
      </a:dk1>
      <a:lt1>
        <a:srgbClr val="FFFFFF"/>
      </a:lt1>
      <a:dk2>
        <a:srgbClr val="DAD7CB"/>
      </a:dk2>
      <a:lt2>
        <a:srgbClr val="8C1515"/>
      </a:lt2>
      <a:accent1>
        <a:srgbClr val="8D3C1E"/>
      </a:accent1>
      <a:accent2>
        <a:srgbClr val="00505C"/>
      </a:accent2>
      <a:accent3>
        <a:srgbClr val="53284F"/>
      </a:accent3>
      <a:accent4>
        <a:srgbClr val="175E54"/>
      </a:accent4>
      <a:accent5>
        <a:srgbClr val="4D4F53"/>
      </a:accent5>
      <a:accent6>
        <a:srgbClr val="D2C295"/>
      </a:accent6>
      <a:hlink>
        <a:srgbClr val="A4001D"/>
      </a:hlink>
      <a:folHlink>
        <a:srgbClr val="000000"/>
      </a:folHlink>
    </a:clrScheme>
    <a:fontScheme name="Stanford">
      <a:majorFont>
        <a:latin typeface="Source Sans Pro Semibold"/>
        <a:ea typeface=""/>
        <a:cs typeface=""/>
      </a:majorFont>
      <a:minorFont>
        <a:latin typeface="Source Sans Pro"/>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U_Template_TopBar">
  <a:themeElements>
    <a:clrScheme name="Stanford2">
      <a:dk1>
        <a:srgbClr val="000000"/>
      </a:dk1>
      <a:lt1>
        <a:srgbClr val="FFFFFF"/>
      </a:lt1>
      <a:dk2>
        <a:srgbClr val="DAD7CB"/>
      </a:dk2>
      <a:lt2>
        <a:srgbClr val="8C1515"/>
      </a:lt2>
      <a:accent1>
        <a:srgbClr val="8D3C1E"/>
      </a:accent1>
      <a:accent2>
        <a:srgbClr val="00505C"/>
      </a:accent2>
      <a:accent3>
        <a:srgbClr val="53284F"/>
      </a:accent3>
      <a:accent4>
        <a:srgbClr val="175E54"/>
      </a:accent4>
      <a:accent5>
        <a:srgbClr val="4D4F53"/>
      </a:accent5>
      <a:accent6>
        <a:srgbClr val="D2C295"/>
      </a:accent6>
      <a:hlink>
        <a:srgbClr val="A4001D"/>
      </a:hlink>
      <a:folHlink>
        <a:srgbClr val="000000"/>
      </a:folHlink>
    </a:clrScheme>
    <a:fontScheme name="Stanford">
      <a:majorFont>
        <a:latin typeface="Source Sans Pro Semibold"/>
        <a:ea typeface=""/>
        <a:cs typeface=""/>
      </a:majorFont>
      <a:minorFont>
        <a:latin typeface="Source Sans Pro"/>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SU_Preso_4x3_v7.pot</Template>
  <TotalTime>84204</TotalTime>
  <Words>2255</Words>
  <Application>Microsoft Macintosh PowerPoint</Application>
  <PresentationFormat>Widescreen</PresentationFormat>
  <Paragraphs>406</Paragraphs>
  <Slides>26</Slides>
  <Notes>18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26</vt:i4>
      </vt:variant>
    </vt:vector>
  </HeadingPairs>
  <TitlesOfParts>
    <vt:vector size="33" baseType="lpstr">
      <vt:lpstr>Arial</vt:lpstr>
      <vt:lpstr>Calibri</vt:lpstr>
      <vt:lpstr>Source Sans Pro</vt:lpstr>
      <vt:lpstr>Source Sans Pro Semibold</vt:lpstr>
      <vt:lpstr>Wingdings</vt:lpstr>
      <vt:lpstr>SU_Preso_4x3_v6</vt:lpstr>
      <vt:lpstr>SU_Template_TopBar</vt:lpstr>
      <vt:lpstr>Designing supervised learning prediction models for successful clinical implementation</vt:lpstr>
      <vt:lpstr>Case 1: Personalizing blood inter-donation interval</vt:lpstr>
      <vt:lpstr>Case 1: Prediction task</vt:lpstr>
      <vt:lpstr>Case 2: Targeted follow-up to prevent chronic kidney disease after inpatient acute kidney injury</vt:lpstr>
      <vt:lpstr>Case 2: Prediction task</vt:lpstr>
      <vt:lpstr>Developing clinical risk prediction with supervised learning</vt:lpstr>
      <vt:lpstr>Zooming out</vt:lpstr>
      <vt:lpstr>Outline</vt:lpstr>
      <vt:lpstr>A model can add value when</vt:lpstr>
      <vt:lpstr>Assessing value of CKD prediction model</vt:lpstr>
      <vt:lpstr>PowerPoint Presentation</vt:lpstr>
      <vt:lpstr>Outline</vt:lpstr>
      <vt:lpstr>Designing for clinical workflow: When to run model?</vt:lpstr>
      <vt:lpstr>What features to use?</vt:lpstr>
      <vt:lpstr>CKD prediction model</vt:lpstr>
      <vt:lpstr>Personalized inter-donation intervals</vt:lpstr>
      <vt:lpstr>Assessing model performance without non-routine features</vt:lpstr>
      <vt:lpstr>Outline</vt:lpstr>
      <vt:lpstr>The decision threshold should maximize utility</vt:lpstr>
      <vt:lpstr>Model selection for maximal utility</vt:lpstr>
      <vt:lpstr>Maximizing utility: Case studies</vt:lpstr>
      <vt:lpstr>Outline</vt:lpstr>
      <vt:lpstr>Update: Inter-donation interval</vt:lpstr>
      <vt:lpstr>Update: CKD prediction</vt:lpstr>
      <vt:lpstr>Takeaways </vt:lpstr>
      <vt:lpstr>Thank you to co-authors!</vt:lpstr>
    </vt:vector>
  </TitlesOfParts>
  <Company>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Update</dc:title>
  <dc:creator>Jack Ching;Alton Russell</dc:creator>
  <cp:lastModifiedBy>Alton Russell, Prof</cp:lastModifiedBy>
  <cp:revision>774</cp:revision>
  <cp:lastPrinted>2019-07-25T23:04:20Z</cp:lastPrinted>
  <dcterms:created xsi:type="dcterms:W3CDTF">2016-10-31T22:02:53Z</dcterms:created>
  <dcterms:modified xsi:type="dcterms:W3CDTF">2025-04-02T16:56:49Z</dcterms:modified>
</cp:coreProperties>
</file>