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  <p:sldMasterId id="2147483658" r:id="rId3"/>
  </p:sldMasterIdLst>
  <p:notesMasterIdLst>
    <p:notesMasterId r:id="rId33"/>
  </p:notesMasterIdLst>
  <p:sldIdLst>
    <p:sldId id="259" r:id="rId4"/>
    <p:sldId id="868" r:id="rId5"/>
    <p:sldId id="867" r:id="rId6"/>
    <p:sldId id="866" r:id="rId7"/>
    <p:sldId id="851" r:id="rId8"/>
    <p:sldId id="854" r:id="rId9"/>
    <p:sldId id="855" r:id="rId10"/>
    <p:sldId id="856" r:id="rId11"/>
    <p:sldId id="857" r:id="rId12"/>
    <p:sldId id="272" r:id="rId13"/>
    <p:sldId id="850" r:id="rId14"/>
    <p:sldId id="263" r:id="rId15"/>
    <p:sldId id="275" r:id="rId16"/>
    <p:sldId id="264" r:id="rId17"/>
    <p:sldId id="844" r:id="rId18"/>
    <p:sldId id="842" r:id="rId19"/>
    <p:sldId id="843" r:id="rId20"/>
    <p:sldId id="845" r:id="rId21"/>
    <p:sldId id="846" r:id="rId22"/>
    <p:sldId id="847" r:id="rId23"/>
    <p:sldId id="863" r:id="rId24"/>
    <p:sldId id="274" r:id="rId25"/>
    <p:sldId id="276" r:id="rId26"/>
    <p:sldId id="278" r:id="rId27"/>
    <p:sldId id="279" r:id="rId28"/>
    <p:sldId id="280" r:id="rId29"/>
    <p:sldId id="281" r:id="rId30"/>
    <p:sldId id="864" r:id="rId31"/>
    <p:sldId id="8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31"/>
    <a:srgbClr val="CE2132"/>
    <a:srgbClr val="8A1926"/>
    <a:srgbClr val="5D6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C21CE-5954-CD4C-AAC0-E08332721369}" v="18" dt="2023-01-29T15:32:47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78873"/>
  </p:normalViewPr>
  <p:slideViewPr>
    <p:cSldViewPr snapToGrid="0" showGuides="1">
      <p:cViewPr varScale="1">
        <p:scale>
          <a:sx n="96" d="100"/>
          <a:sy n="96" d="100"/>
        </p:scale>
        <p:origin x="12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4F9C2-61B2-A340-AE05-2239528D2100}" type="doc">
      <dgm:prSet loTypeId="urn:microsoft.com/office/officeart/2005/8/layout/venn1" loCatId="" qsTypeId="urn:microsoft.com/office/officeart/2005/8/quickstyle/simple1" qsCatId="simple" csTypeId="urn:microsoft.com/office/officeart/2005/8/colors/colorful2" csCatId="colorful" phldr="1"/>
      <dgm:spPr/>
    </dgm:pt>
    <dgm:pt modelId="{495B14CD-653A-5146-8B51-E78E1D8BE02D}">
      <dgm:prSet phldrT="[Text]" custT="1"/>
      <dgm:spPr/>
      <dgm:t>
        <a:bodyPr/>
        <a:lstStyle/>
        <a:p>
          <a:endParaRPr lang="en-US" sz="2000" dirty="0"/>
        </a:p>
      </dgm:t>
    </dgm:pt>
    <dgm:pt modelId="{570597FC-87B5-3E42-9738-F6204C983308}" type="parTrans" cxnId="{41D22E91-C5EC-F54F-B3D4-118AF84B3C02}">
      <dgm:prSet/>
      <dgm:spPr/>
      <dgm:t>
        <a:bodyPr/>
        <a:lstStyle/>
        <a:p>
          <a:endParaRPr lang="en-US" sz="2000"/>
        </a:p>
      </dgm:t>
    </dgm:pt>
    <dgm:pt modelId="{A96F5E03-959B-B84F-9D38-AC4830D4B2CF}" type="sibTrans" cxnId="{41D22E91-C5EC-F54F-B3D4-118AF84B3C02}">
      <dgm:prSet/>
      <dgm:spPr/>
      <dgm:t>
        <a:bodyPr/>
        <a:lstStyle/>
        <a:p>
          <a:endParaRPr lang="en-US" sz="2000"/>
        </a:p>
      </dgm:t>
    </dgm:pt>
    <dgm:pt modelId="{F1D1DCA9-03D1-4243-BB8D-970DDF8FAEA9}">
      <dgm:prSet phldrT="[Text]" custT="1"/>
      <dgm:spPr/>
      <dgm:t>
        <a:bodyPr/>
        <a:lstStyle/>
        <a:p>
          <a:endParaRPr lang="en-US" sz="2000" dirty="0"/>
        </a:p>
      </dgm:t>
    </dgm:pt>
    <dgm:pt modelId="{DF2B3C4E-8F6D-264A-88AD-29C15EDFB7F9}" type="parTrans" cxnId="{47A3F7D0-4FBC-EA4E-90E1-6321983342B6}">
      <dgm:prSet/>
      <dgm:spPr/>
      <dgm:t>
        <a:bodyPr/>
        <a:lstStyle/>
        <a:p>
          <a:endParaRPr lang="en-US"/>
        </a:p>
      </dgm:t>
    </dgm:pt>
    <dgm:pt modelId="{CA9EA438-3401-F346-9F28-26DCE0E14D23}" type="sibTrans" cxnId="{47A3F7D0-4FBC-EA4E-90E1-6321983342B6}">
      <dgm:prSet/>
      <dgm:spPr/>
      <dgm:t>
        <a:bodyPr/>
        <a:lstStyle/>
        <a:p>
          <a:endParaRPr lang="en-US"/>
        </a:p>
      </dgm:t>
    </dgm:pt>
    <dgm:pt modelId="{1929990F-A27D-B645-9F2C-BC9121FC8890}">
      <dgm:prSet phldrT="[Text]" custT="1"/>
      <dgm:spPr/>
      <dgm:t>
        <a:bodyPr/>
        <a:lstStyle/>
        <a:p>
          <a:endParaRPr lang="en-US" sz="2000" dirty="0"/>
        </a:p>
      </dgm:t>
    </dgm:pt>
    <dgm:pt modelId="{C252106F-F530-BD43-ABD7-517FAD1787E6}" type="parTrans" cxnId="{827E29FA-5F6E-F045-ACE9-3A7E009E6DDA}">
      <dgm:prSet/>
      <dgm:spPr/>
      <dgm:t>
        <a:bodyPr/>
        <a:lstStyle/>
        <a:p>
          <a:endParaRPr lang="en-US"/>
        </a:p>
      </dgm:t>
    </dgm:pt>
    <dgm:pt modelId="{D3BCF0A6-10F9-9140-B0C6-CBA684E9DCAF}" type="sibTrans" cxnId="{827E29FA-5F6E-F045-ACE9-3A7E009E6DDA}">
      <dgm:prSet/>
      <dgm:spPr/>
      <dgm:t>
        <a:bodyPr/>
        <a:lstStyle/>
        <a:p>
          <a:endParaRPr lang="en-US"/>
        </a:p>
      </dgm:t>
    </dgm:pt>
    <dgm:pt modelId="{BC41F047-0DD1-2D47-9931-A39C72D53729}" type="pres">
      <dgm:prSet presAssocID="{A8A4F9C2-61B2-A340-AE05-2239528D2100}" presName="compositeShape" presStyleCnt="0">
        <dgm:presLayoutVars>
          <dgm:chMax val="7"/>
          <dgm:dir/>
          <dgm:resizeHandles val="exact"/>
        </dgm:presLayoutVars>
      </dgm:prSet>
      <dgm:spPr/>
    </dgm:pt>
    <dgm:pt modelId="{D0E3113C-7758-AA4E-B280-EB3B6875A4AB}" type="pres">
      <dgm:prSet presAssocID="{495B14CD-653A-5146-8B51-E78E1D8BE02D}" presName="circ1" presStyleLbl="vennNode1" presStyleIdx="0" presStyleCnt="3"/>
      <dgm:spPr/>
    </dgm:pt>
    <dgm:pt modelId="{A6E1B895-0BB2-284C-93CD-57E01206C0D4}" type="pres">
      <dgm:prSet presAssocID="{495B14CD-653A-5146-8B51-E78E1D8BE02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1E41A9-012A-FB40-8432-A20C74128C1B}" type="pres">
      <dgm:prSet presAssocID="{F1D1DCA9-03D1-4243-BB8D-970DDF8FAEA9}" presName="circ2" presStyleLbl="vennNode1" presStyleIdx="1" presStyleCnt="3"/>
      <dgm:spPr/>
    </dgm:pt>
    <dgm:pt modelId="{AF865CD1-530F-3142-B0FE-B28F58AE1F16}" type="pres">
      <dgm:prSet presAssocID="{F1D1DCA9-03D1-4243-BB8D-970DDF8FAE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B2E5809-BA4A-C74F-844E-F2CBD1AC2F23}" type="pres">
      <dgm:prSet presAssocID="{1929990F-A27D-B645-9F2C-BC9121FC8890}" presName="circ3" presStyleLbl="vennNode1" presStyleIdx="2" presStyleCnt="3" custLinFactNeighborY="-457"/>
      <dgm:spPr/>
    </dgm:pt>
    <dgm:pt modelId="{9BF13818-E524-7F41-902E-61BF87103C98}" type="pres">
      <dgm:prSet presAssocID="{1929990F-A27D-B645-9F2C-BC9121FC889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E68663E-8854-584A-891C-009C60317FAA}" type="presOf" srcId="{1929990F-A27D-B645-9F2C-BC9121FC8890}" destId="{9BF13818-E524-7F41-902E-61BF87103C98}" srcOrd="0" destOrd="0" presId="urn:microsoft.com/office/officeart/2005/8/layout/venn1"/>
    <dgm:cxn modelId="{29AD764D-A653-E143-A0B3-1F7D85C81231}" type="presOf" srcId="{F1D1DCA9-03D1-4243-BB8D-970DDF8FAEA9}" destId="{AF865CD1-530F-3142-B0FE-B28F58AE1F16}" srcOrd="0" destOrd="0" presId="urn:microsoft.com/office/officeart/2005/8/layout/venn1"/>
    <dgm:cxn modelId="{06E3DB67-726E-A64E-94B2-2EA200C59B7C}" type="presOf" srcId="{495B14CD-653A-5146-8B51-E78E1D8BE02D}" destId="{A6E1B895-0BB2-284C-93CD-57E01206C0D4}" srcOrd="0" destOrd="0" presId="urn:microsoft.com/office/officeart/2005/8/layout/venn1"/>
    <dgm:cxn modelId="{A600ED77-75C9-0840-BD60-815949C215C3}" type="presOf" srcId="{1929990F-A27D-B645-9F2C-BC9121FC8890}" destId="{FB2E5809-BA4A-C74F-844E-F2CBD1AC2F23}" srcOrd="1" destOrd="0" presId="urn:microsoft.com/office/officeart/2005/8/layout/venn1"/>
    <dgm:cxn modelId="{13046E86-EC92-FF4D-8DDC-2D21EABABCBE}" type="presOf" srcId="{F1D1DCA9-03D1-4243-BB8D-970DDF8FAEA9}" destId="{A01E41A9-012A-FB40-8432-A20C74128C1B}" srcOrd="1" destOrd="0" presId="urn:microsoft.com/office/officeart/2005/8/layout/venn1"/>
    <dgm:cxn modelId="{41D22E91-C5EC-F54F-B3D4-118AF84B3C02}" srcId="{A8A4F9C2-61B2-A340-AE05-2239528D2100}" destId="{495B14CD-653A-5146-8B51-E78E1D8BE02D}" srcOrd="0" destOrd="0" parTransId="{570597FC-87B5-3E42-9738-F6204C983308}" sibTransId="{A96F5E03-959B-B84F-9D38-AC4830D4B2CF}"/>
    <dgm:cxn modelId="{BAA0E896-4810-6E4A-BD64-7C33B1342B3B}" type="presOf" srcId="{495B14CD-653A-5146-8B51-E78E1D8BE02D}" destId="{D0E3113C-7758-AA4E-B280-EB3B6875A4AB}" srcOrd="1" destOrd="0" presId="urn:microsoft.com/office/officeart/2005/8/layout/venn1"/>
    <dgm:cxn modelId="{45B1B697-55D6-A645-B371-880FE8DD010B}" type="presOf" srcId="{A8A4F9C2-61B2-A340-AE05-2239528D2100}" destId="{BC41F047-0DD1-2D47-9931-A39C72D53729}" srcOrd="0" destOrd="0" presId="urn:microsoft.com/office/officeart/2005/8/layout/venn1"/>
    <dgm:cxn modelId="{47A3F7D0-4FBC-EA4E-90E1-6321983342B6}" srcId="{A8A4F9C2-61B2-A340-AE05-2239528D2100}" destId="{F1D1DCA9-03D1-4243-BB8D-970DDF8FAEA9}" srcOrd="1" destOrd="0" parTransId="{DF2B3C4E-8F6D-264A-88AD-29C15EDFB7F9}" sibTransId="{CA9EA438-3401-F346-9F28-26DCE0E14D23}"/>
    <dgm:cxn modelId="{827E29FA-5F6E-F045-ACE9-3A7E009E6DDA}" srcId="{A8A4F9C2-61B2-A340-AE05-2239528D2100}" destId="{1929990F-A27D-B645-9F2C-BC9121FC8890}" srcOrd="2" destOrd="0" parTransId="{C252106F-F530-BD43-ABD7-517FAD1787E6}" sibTransId="{D3BCF0A6-10F9-9140-B0C6-CBA684E9DCAF}"/>
    <dgm:cxn modelId="{C1FC6186-AE50-7E47-9D84-362B8074C7FB}" type="presParOf" srcId="{BC41F047-0DD1-2D47-9931-A39C72D53729}" destId="{D0E3113C-7758-AA4E-B280-EB3B6875A4AB}" srcOrd="0" destOrd="0" presId="urn:microsoft.com/office/officeart/2005/8/layout/venn1"/>
    <dgm:cxn modelId="{8F30E16B-A32B-2147-A795-72C6421239D5}" type="presParOf" srcId="{BC41F047-0DD1-2D47-9931-A39C72D53729}" destId="{A6E1B895-0BB2-284C-93CD-57E01206C0D4}" srcOrd="1" destOrd="0" presId="urn:microsoft.com/office/officeart/2005/8/layout/venn1"/>
    <dgm:cxn modelId="{240AFB90-420D-684F-9140-629B18286441}" type="presParOf" srcId="{BC41F047-0DD1-2D47-9931-A39C72D53729}" destId="{A01E41A9-012A-FB40-8432-A20C74128C1B}" srcOrd="2" destOrd="0" presId="urn:microsoft.com/office/officeart/2005/8/layout/venn1"/>
    <dgm:cxn modelId="{B33C5C37-F0FC-0E49-ACA4-5AF16837491E}" type="presParOf" srcId="{BC41F047-0DD1-2D47-9931-A39C72D53729}" destId="{AF865CD1-530F-3142-B0FE-B28F58AE1F16}" srcOrd="3" destOrd="0" presId="urn:microsoft.com/office/officeart/2005/8/layout/venn1"/>
    <dgm:cxn modelId="{96705E2A-57D5-644D-8B89-B7AA2837D116}" type="presParOf" srcId="{BC41F047-0DD1-2D47-9931-A39C72D53729}" destId="{FB2E5809-BA4A-C74F-844E-F2CBD1AC2F23}" srcOrd="4" destOrd="0" presId="urn:microsoft.com/office/officeart/2005/8/layout/venn1"/>
    <dgm:cxn modelId="{510E15D6-E9FE-9B40-9E4C-7C6E51A1722C}" type="presParOf" srcId="{BC41F047-0DD1-2D47-9931-A39C72D53729}" destId="{9BF13818-E524-7F41-902E-61BF87103C9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3113C-7758-AA4E-B280-EB3B6875A4AB}">
      <dsp:nvSpPr>
        <dsp:cNvPr id="0" name=""/>
        <dsp:cNvSpPr/>
      </dsp:nvSpPr>
      <dsp:spPr>
        <a:xfrm>
          <a:off x="1962529" y="65101"/>
          <a:ext cx="3124862" cy="312486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379178" y="611952"/>
        <a:ext cx="2291565" cy="1406188"/>
      </dsp:txXfrm>
    </dsp:sp>
    <dsp:sp modelId="{A01E41A9-012A-FB40-8432-A20C74128C1B}">
      <dsp:nvSpPr>
        <dsp:cNvPr id="0" name=""/>
        <dsp:cNvSpPr/>
      </dsp:nvSpPr>
      <dsp:spPr>
        <a:xfrm>
          <a:off x="3090084" y="2018140"/>
          <a:ext cx="3124862" cy="3124862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045771" y="2825396"/>
        <a:ext cx="1874917" cy="1718674"/>
      </dsp:txXfrm>
    </dsp:sp>
    <dsp:sp modelId="{FB2E5809-BA4A-C74F-844E-F2CBD1AC2F23}">
      <dsp:nvSpPr>
        <dsp:cNvPr id="0" name=""/>
        <dsp:cNvSpPr/>
      </dsp:nvSpPr>
      <dsp:spPr>
        <a:xfrm>
          <a:off x="834975" y="2003859"/>
          <a:ext cx="3124862" cy="3124862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29233" y="2811115"/>
        <a:ext cx="1874917" cy="171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8EA14-4205-3F4F-8FC8-228991101BE2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07123-B2DE-D042-9654-C51544FDD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Canada and many countries, blood donors have become a backbone of SARS-CoV-2 research and surveillance. I cannot take any credit for this; in Canada these efforts have been led by our two blood collectors, </a:t>
            </a:r>
            <a:r>
              <a:rPr lang="en-US" dirty="0" err="1"/>
              <a:t>Canadiian</a:t>
            </a:r>
            <a:r>
              <a:rPr lang="en-US" dirty="0"/>
              <a:t> Blood Services and Hema-Quebec, along with the CITF here at McGill.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7123-B2DE-D042-9654-C51544FDD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7123-B2DE-D042-9654-C51544FDDF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07123-B2DE-D042-9654-C51544FDDF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1" y="6325977"/>
            <a:ext cx="1401096" cy="365125"/>
          </a:xfrm>
        </p:spPr>
        <p:txBody>
          <a:bodyPr/>
          <a:lstStyle>
            <a:lvl1pPr>
              <a:defRPr sz="1000"/>
            </a:lvl1pPr>
          </a:lstStyle>
          <a:p>
            <a:fld id="{2FB0C1B0-7A32-4360-A10E-21A7D0E73CB2}" type="datetimeFigureOut">
              <a:rPr lang="en-CA" smtClean="0"/>
              <a:pPr/>
              <a:t>2023-01-28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0322" y="6325978"/>
            <a:ext cx="5948517" cy="365124"/>
          </a:xfrm>
        </p:spPr>
        <p:txBody>
          <a:bodyPr/>
          <a:lstStyle>
            <a:lvl1pPr algn="l">
              <a:defRPr sz="1000"/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6322" y="6313683"/>
            <a:ext cx="656303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63B8D7F-266E-41A3-B950-9989D28316E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13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7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7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4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09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92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4" y="1278466"/>
            <a:ext cx="9499600" cy="1617133"/>
          </a:xfrm>
        </p:spPr>
        <p:txBody>
          <a:bodyPr anchor="b"/>
          <a:lstStyle>
            <a:lvl1pPr marL="0" indent="0" algn="l" defTabSz="179388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4" y="3064933"/>
            <a:ext cx="9499599" cy="2209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54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1" y="6325977"/>
            <a:ext cx="140109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FB0C1B0-7A32-4360-A10E-21A7D0E73CB2}" type="datetimeFigureOut">
              <a:rPr lang="en-CA" smtClean="0"/>
              <a:pPr/>
              <a:t>2023-01-28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0322" y="6325978"/>
            <a:ext cx="5948517" cy="365124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6322" y="6313683"/>
            <a:ext cx="656303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63B8D7F-266E-41A3-B950-9989D28316E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0968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7279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9846"/>
            <a:ext cx="10515600" cy="2812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9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25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7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7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617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6" y="1271588"/>
            <a:ext cx="9999133" cy="35861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15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93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30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7279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9846"/>
            <a:ext cx="10515600" cy="2812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788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19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73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7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77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32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9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12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1" y="6325977"/>
            <a:ext cx="1401096" cy="365125"/>
          </a:xfrm>
        </p:spPr>
        <p:txBody>
          <a:bodyPr/>
          <a:lstStyle>
            <a:lvl1pPr>
              <a:defRPr sz="1000"/>
            </a:lvl1pPr>
          </a:lstStyle>
          <a:p>
            <a:fld id="{2FB0C1B0-7A32-4360-A10E-21A7D0E73CB2}" type="datetimeFigureOut">
              <a:rPr lang="en-CA" smtClean="0"/>
              <a:pPr/>
              <a:t>2023-01-28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0322" y="6325978"/>
            <a:ext cx="5948517" cy="365124"/>
          </a:xfrm>
        </p:spPr>
        <p:txBody>
          <a:bodyPr/>
          <a:lstStyle>
            <a:lvl1pPr algn="l">
              <a:defRPr sz="1000"/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6322" y="6313683"/>
            <a:ext cx="656303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63B8D7F-266E-41A3-B950-9989D28316E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510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7279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9846"/>
            <a:ext cx="10515600" cy="2812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48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4"/>
            <a:ext cx="12193269" cy="6857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C1B0-7A32-4360-A10E-21A7D0E73CB2}" type="datetimeFigureOut">
              <a:rPr lang="en-CA" smtClean="0"/>
              <a:t>2023-01-28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7F-266E-41A3-B950-9989D28316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84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" y="-1"/>
            <a:ext cx="12191013" cy="68585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B0C1B0-7A32-4360-A10E-21A7D0E73CB2}" type="datetimeFigureOut">
              <a:rPr lang="en-CA" smtClean="0"/>
              <a:pPr/>
              <a:t>2023-01-28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3B8D7F-266E-41A3-B950-9989D28316E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60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"/>
            <a:ext cx="12193272" cy="68572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7439" y="6341397"/>
            <a:ext cx="1354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B0C1B0-7A32-4360-A10E-21A7D0E73CB2}" type="datetimeFigureOut">
              <a:rPr lang="en-CA" smtClean="0"/>
              <a:pPr/>
              <a:t>2023-01-28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0490" y="6346518"/>
            <a:ext cx="6253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3806" y="6346518"/>
            <a:ext cx="439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3B8D7F-266E-41A3-B950-9989D28316E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116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4" r:id="rId5"/>
    <p:sldLayoutId id="214748367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"/>
            <a:ext cx="12193272" cy="68572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6200" y="365125"/>
            <a:ext cx="1000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6200" y="1825625"/>
            <a:ext cx="1000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" y="5179972"/>
            <a:ext cx="4365526" cy="15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8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0282" y="1139067"/>
            <a:ext cx="10651435" cy="3586162"/>
          </a:xfrm>
        </p:spPr>
        <p:txBody>
          <a:bodyPr>
            <a:normAutofit fontScale="90000"/>
          </a:bodyPr>
          <a:lstStyle/>
          <a:p>
            <a:r>
              <a:rPr lang="en-CA" sz="4900" dirty="0"/>
              <a:t>Informing targeted public health measures with data-driven decision modeling</a:t>
            </a:r>
            <a:br>
              <a:rPr lang="en-CA" dirty="0"/>
            </a:br>
            <a:br>
              <a:rPr lang="en-CA" dirty="0"/>
            </a:br>
            <a:r>
              <a:rPr lang="en-CA" sz="2700" b="1" dirty="0"/>
              <a:t>W. Alton Russell, PhD</a:t>
            </a:r>
            <a:br>
              <a:rPr lang="en-CA" sz="2700" dirty="0"/>
            </a:br>
            <a:r>
              <a:rPr lang="en-CA" sz="2200" dirty="0"/>
              <a:t>Assistant Professor</a:t>
            </a:r>
            <a:br>
              <a:rPr lang="en-CA" sz="2200" dirty="0"/>
            </a:br>
            <a:r>
              <a:rPr lang="en-CA" sz="2200" dirty="0"/>
              <a:t>McGill School of Population and Global Health</a:t>
            </a:r>
            <a:endParaRPr lang="en-CA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A9DA3C-B395-F4FD-72FB-41D95CCD7BCA}"/>
              </a:ext>
            </a:extLst>
          </p:cNvPr>
          <p:cNvSpPr/>
          <p:nvPr/>
        </p:nvSpPr>
        <p:spPr>
          <a:xfrm>
            <a:off x="5539409" y="5626168"/>
            <a:ext cx="6652591" cy="707886"/>
          </a:xfrm>
          <a:prstGeom prst="rect">
            <a:avLst/>
          </a:prstGeom>
          <a:solidFill>
            <a:srgbClr val="8A1926"/>
          </a:solidFill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at the Dalla Lana School of Public Health, University of Toronto, 13 January 2023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2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D2FD-F2C5-393C-ED4C-FD349482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35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New approach: face-off between biologic systems model and machine learning </a:t>
            </a:r>
            <a:endParaRPr lang="en-US" sz="4000" dirty="0">
              <a:ea typeface="Calibri Light"/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86FE476-BAEA-5F85-65D9-927DE05A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1" y="1635540"/>
            <a:ext cx="2674857" cy="4222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5D618-5475-D3D4-AC16-337363EB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21" y="1618975"/>
            <a:ext cx="4306957" cy="2410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3E21A-5B7B-A090-C36B-8335175A4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129" y="4029788"/>
            <a:ext cx="4306957" cy="256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454E7C-4E6E-5664-3878-DE9B621D1E55}"/>
              </a:ext>
            </a:extLst>
          </p:cNvPr>
          <p:cNvSpPr txBox="1"/>
          <p:nvPr/>
        </p:nvSpPr>
        <p:spPr>
          <a:xfrm>
            <a:off x="8598090" y="1519136"/>
            <a:ext cx="33261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ODE model based on biological mechanism from </a:t>
            </a:r>
            <a:r>
              <a:rPr lang="en-US" sz="2400" dirty="0" err="1"/>
              <a:t>Paalvast</a:t>
            </a:r>
            <a:r>
              <a:rPr lang="en-US" sz="2400" dirty="0"/>
              <a:t> et. al.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Developing on RISE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generalizability to operational data from USA, South Africa, and the Netherlands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EF0AB-A36A-4C75-672C-D81EA60D92E7}"/>
              </a:ext>
            </a:extLst>
          </p:cNvPr>
          <p:cNvSpPr txBox="1"/>
          <p:nvPr/>
        </p:nvSpPr>
        <p:spPr>
          <a:xfrm>
            <a:off x="8963072" y="6140835"/>
            <a:ext cx="259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Palvaast</a:t>
            </a:r>
            <a:r>
              <a:rPr lang="en-US" dirty="0">
                <a:solidFill>
                  <a:schemeClr val="bg1"/>
                </a:solidFill>
              </a:rPr>
              <a:t> et. al 2022 0.1111/bjh.18367</a:t>
            </a:r>
          </a:p>
        </p:txBody>
      </p:sp>
    </p:spTree>
    <p:extLst>
      <p:ext uri="{BB962C8B-B14F-4D97-AF65-F5344CB8AC3E}">
        <p14:creationId xmlns:p14="http://schemas.microsoft.com/office/powerpoint/2010/main" val="106631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FDB87A-3D32-502C-A3FC-96BE8258B179}"/>
              </a:ext>
            </a:extLst>
          </p:cNvPr>
          <p:cNvSpPr/>
          <p:nvPr/>
        </p:nvSpPr>
        <p:spPr>
          <a:xfrm>
            <a:off x="838200" y="3112679"/>
            <a:ext cx="10665728" cy="1219200"/>
          </a:xfrm>
          <a:prstGeom prst="roundRect">
            <a:avLst/>
          </a:prstGeom>
          <a:solidFill>
            <a:srgbClr val="ED1C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6F56-BBF7-49F8-0134-F3E80E7D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DE70-0703-9C81-EFAF-A831D0EE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30"/>
            <a:ext cx="10515600" cy="4351338"/>
          </a:xfrm>
        </p:spPr>
        <p:txBody>
          <a:bodyPr/>
          <a:lstStyle/>
          <a:p>
            <a:r>
              <a:rPr lang="en-US" dirty="0"/>
              <a:t>Risk of iron deficiency in repeat blood donors</a:t>
            </a:r>
          </a:p>
          <a:p>
            <a:pPr lvl="1"/>
            <a:r>
              <a:rPr lang="en-US" dirty="0"/>
              <a:t>Predictive modeling </a:t>
            </a:r>
          </a:p>
          <a:p>
            <a:pPr lvl="1"/>
            <a:r>
              <a:rPr lang="en-US" dirty="0"/>
              <a:t>Policy simulation</a:t>
            </a:r>
          </a:p>
          <a:p>
            <a:r>
              <a:rPr lang="en-US" dirty="0"/>
              <a:t>Informing use of blood donors for public health surveillance</a:t>
            </a:r>
          </a:p>
          <a:p>
            <a:pPr lvl="1"/>
            <a:r>
              <a:rPr lang="en-US" dirty="0"/>
              <a:t>Using probabilistic survey data</a:t>
            </a:r>
          </a:p>
          <a:p>
            <a:pPr lvl="1"/>
            <a:r>
              <a:rPr lang="en-US" dirty="0"/>
              <a:t>Using administrative data</a:t>
            </a:r>
          </a:p>
        </p:txBody>
      </p:sp>
    </p:spTree>
    <p:extLst>
      <p:ext uri="{BB962C8B-B14F-4D97-AF65-F5344CB8AC3E}">
        <p14:creationId xmlns:p14="http://schemas.microsoft.com/office/powerpoint/2010/main" val="288629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2AF9D3B-2A45-9C7C-F0B3-E9BE89F0844E}"/>
              </a:ext>
            </a:extLst>
          </p:cNvPr>
          <p:cNvSpPr/>
          <p:nvPr/>
        </p:nvSpPr>
        <p:spPr>
          <a:xfrm>
            <a:off x="4591469" y="5875341"/>
            <a:ext cx="7479558" cy="896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D0309-7E68-B518-3B60-911C25BE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 donors: the backbone of COVID-19 serologic research &amp;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D91E-2535-9BC4-C005-5A53E561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212" y="3429000"/>
            <a:ext cx="4583485" cy="2416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“Preregistered” healthy cohort, regular blood draws + questionnaire</a:t>
            </a:r>
          </a:p>
          <a:p>
            <a:r>
              <a:rPr lang="en-US" sz="2400" i="1" dirty="0"/>
              <a:t>Monitor population immunity</a:t>
            </a:r>
          </a:p>
          <a:p>
            <a:r>
              <a:rPr lang="en-US" sz="2400" i="1" dirty="0"/>
              <a:t>Understand serological dynamics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E2F19C-9822-C4FB-9CA7-07DC633D2474}"/>
              </a:ext>
            </a:extLst>
          </p:cNvPr>
          <p:cNvSpPr txBox="1">
            <a:spLocks/>
          </p:cNvSpPr>
          <p:nvPr/>
        </p:nvSpPr>
        <p:spPr>
          <a:xfrm>
            <a:off x="216507" y="3433737"/>
            <a:ext cx="4233862" cy="2135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Banked blood/plasma for retrospective research</a:t>
            </a:r>
          </a:p>
          <a:p>
            <a:r>
              <a:rPr lang="en-US" sz="2400" i="1" dirty="0"/>
              <a:t>When did COVID enter the population?</a:t>
            </a:r>
          </a:p>
        </p:txBody>
      </p:sp>
      <p:pic>
        <p:nvPicPr>
          <p:cNvPr id="3078" name="Picture 6" descr="Past and Future Road Signs Vector Images (39)">
            <a:extLst>
              <a:ext uri="{FF2B5EF4-FFF2-40B4-BE49-F238E27FC236}">
                <a16:creationId xmlns:a16="http://schemas.microsoft.com/office/drawing/2014/main" id="{3D1E7530-B9D1-C18E-E550-FB94F7719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95378">
                        <a14:foregroundMark x1="14706" y1="48000" x2="0" y2="39200"/>
                        <a14:foregroundMark x1="0" y1="39200" x2="12605" y2="29600"/>
                        <a14:foregroundMark x1="12605" y1="29600" x2="50000" y2="24400"/>
                        <a14:foregroundMark x1="50000" y1="24400" x2="68487" y2="25600"/>
                        <a14:foregroundMark x1="68487" y1="25600" x2="81092" y2="38400"/>
                        <a14:foregroundMark x1="81092" y1="38400" x2="66807" y2="47200"/>
                        <a14:foregroundMark x1="66807" y1="47200" x2="16387" y2="47600"/>
                        <a14:foregroundMark x1="13445" y1="46400" x2="13025" y2="62800"/>
                        <a14:foregroundMark x1="13025" y1="62800" x2="45378" y2="75200"/>
                        <a14:foregroundMark x1="45378" y1="75200" x2="82773" y2="70000"/>
                        <a14:foregroundMark x1="82773" y1="70000" x2="95378" y2="60000"/>
                        <a14:foregroundMark x1="95378" y1="60000" x2="77731" y2="51200"/>
                        <a14:foregroundMark x1="77731" y1="51200" x2="22269" y2="47600"/>
                        <a14:foregroundMark x1="22269" y1="47600" x2="16807" y2="5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42" y="2965924"/>
            <a:ext cx="2894852" cy="304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E5DC55-E83B-A8F7-AC2C-7B57E928AD67}"/>
              </a:ext>
            </a:extLst>
          </p:cNvPr>
          <p:cNvSpPr/>
          <p:nvPr/>
        </p:nvSpPr>
        <p:spPr>
          <a:xfrm>
            <a:off x="216507" y="2069360"/>
            <a:ext cx="11758985" cy="8965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By leveraging existing infrastructure, donor research can be more agile and less expensive than de novo studies of the healthy general population</a:t>
            </a:r>
          </a:p>
        </p:txBody>
      </p:sp>
      <p:pic>
        <p:nvPicPr>
          <p:cNvPr id="3080" name="Picture 8" descr="COVID-19 Immunity Task Force Logo">
            <a:extLst>
              <a:ext uri="{FF2B5EF4-FFF2-40B4-BE49-F238E27FC236}">
                <a16:creationId xmlns:a16="http://schemas.microsoft.com/office/drawing/2014/main" id="{7EB80DDD-40E8-3CE5-36BE-0609150AF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75"/>
          <a:stretch/>
        </p:blipFill>
        <p:spPr bwMode="auto">
          <a:xfrm>
            <a:off x="4779782" y="5886315"/>
            <a:ext cx="2129170" cy="8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B9C87-B696-3F83-B09B-A6C8789B70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523"/>
          <a:stretch/>
        </p:blipFill>
        <p:spPr>
          <a:xfrm>
            <a:off x="7171626" y="5966074"/>
            <a:ext cx="2635623" cy="693125"/>
          </a:xfrm>
          <a:prstGeom prst="rect">
            <a:avLst/>
          </a:prstGeom>
        </p:spPr>
      </p:pic>
      <p:pic>
        <p:nvPicPr>
          <p:cNvPr id="3086" name="Picture 14" descr="hema-quebec-a-besoin-de-nous surtout en temps de pandémie">
            <a:extLst>
              <a:ext uri="{FF2B5EF4-FFF2-40B4-BE49-F238E27FC236}">
                <a16:creationId xmlns:a16="http://schemas.microsoft.com/office/drawing/2014/main" id="{2735AC67-10A5-13E0-2053-C3A9F6635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1" b="11950"/>
          <a:stretch/>
        </p:blipFill>
        <p:spPr bwMode="auto">
          <a:xfrm>
            <a:off x="9995976" y="5902781"/>
            <a:ext cx="1979516" cy="8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1B1EA-CC0A-B815-7FA2-71368274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seroprevalence estimates in Canada come from Canadian Blood Services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DA33DFE0-6499-28FF-1990-DFF96F20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11" y="546614"/>
            <a:ext cx="7739395" cy="4837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41401-1A2F-3D24-883D-C21E08A1897D}"/>
              </a:ext>
            </a:extLst>
          </p:cNvPr>
          <p:cNvSpPr txBox="1"/>
          <p:nvPr/>
        </p:nvSpPr>
        <p:spPr>
          <a:xfrm>
            <a:off x="4307511" y="5662894"/>
            <a:ext cx="389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: COVID-19 Immunity Task Force</a:t>
            </a:r>
          </a:p>
        </p:txBody>
      </p:sp>
    </p:spTree>
    <p:extLst>
      <p:ext uri="{BB962C8B-B14F-4D97-AF65-F5344CB8AC3E}">
        <p14:creationId xmlns:p14="http://schemas.microsoft.com/office/powerpoint/2010/main" val="260483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E9BC-A8D3-A758-EBE8-F5C6556C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blood donors representative in general?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12F-80FE-7B83-A515-F18F8F42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Self-selection and eligibility criteria can erode generalizability </a:t>
            </a:r>
          </a:p>
          <a:p>
            <a:r>
              <a:rPr lang="en-US" dirty="0"/>
              <a:t>Healthy donor effect</a:t>
            </a:r>
          </a:p>
          <a:p>
            <a:pPr lvl="1"/>
            <a:r>
              <a:rPr lang="en-US" dirty="0"/>
              <a:t>Better self-rated health </a:t>
            </a:r>
          </a:p>
          <a:p>
            <a:pPr lvl="1"/>
            <a:r>
              <a:rPr lang="en-US" dirty="0"/>
              <a:t>Lower incidence of cancer </a:t>
            </a:r>
          </a:p>
          <a:p>
            <a:pPr lvl="1"/>
            <a:r>
              <a:rPr lang="en-US" dirty="0"/>
              <a:t>Less cardiovascular disease</a:t>
            </a:r>
          </a:p>
          <a:p>
            <a:r>
              <a:rPr lang="en-US" dirty="0"/>
              <a:t>Donors older, whiter, more financially secure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Atsma</a:t>
            </a:r>
            <a:r>
              <a:rPr lang="en-US" sz="1400" dirty="0"/>
              <a:t> et. al. 2011, 10.1111/j.1537-2995.2010.03055.x; </a:t>
            </a:r>
            <a:r>
              <a:rPr lang="en-CA" sz="1400" dirty="0"/>
              <a:t>Van den Hurk et. al. 2017 </a:t>
            </a:r>
            <a:r>
              <a:rPr lang="en-US" sz="1400" dirty="0"/>
              <a:t>10.1371/JOURNAL.PONE.0186662; Mark et. al. 1990 10.1093/</a:t>
            </a:r>
            <a:r>
              <a:rPr lang="en-US" sz="1400" dirty="0" err="1"/>
              <a:t>ije</a:t>
            </a:r>
            <a:r>
              <a:rPr lang="en-US" sz="1400" dirty="0"/>
              <a:t>/19.3.505; </a:t>
            </a:r>
            <a:r>
              <a:rPr lang="en-CA" sz="1400" dirty="0" err="1"/>
              <a:t>Shaz</a:t>
            </a:r>
            <a:r>
              <a:rPr lang="en-CA" sz="1400" dirty="0"/>
              <a:t> et. al. 2011 10.1016/S0027-9684(15)30316-3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1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3B18-D25D-A0F2-DBD2-87E299FB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blood donors representative with COVID-19?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7A11-3A03-259B-4378-E8D572FB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initial evidence</a:t>
            </a:r>
          </a:p>
          <a:p>
            <a:pPr lvl="1"/>
            <a:r>
              <a:rPr lang="en-US" dirty="0"/>
              <a:t>Review of 33 donor-based seroprevalence studies found &lt;1 in 5 adjusted estimates to the demographics of the general population, most that did focused on just sex and age</a:t>
            </a:r>
          </a:p>
          <a:p>
            <a:pPr lvl="1"/>
            <a:r>
              <a:rPr lang="en-US" dirty="0"/>
              <a:t>Similar seroprevalence found between blood donors and students/staff in the Vancouver public school system </a:t>
            </a:r>
          </a:p>
          <a:p>
            <a:r>
              <a:rPr lang="en-CA" dirty="0"/>
              <a:t>Systematic analysis still needed</a:t>
            </a:r>
          </a:p>
          <a:p>
            <a:pPr lvl="1"/>
            <a:r>
              <a:rPr lang="en-CA" dirty="0"/>
              <a:t>How are donors (not) representative?</a:t>
            </a:r>
          </a:p>
          <a:p>
            <a:pPr lvl="1"/>
            <a:r>
              <a:rPr lang="en-CA" dirty="0"/>
              <a:t>How can we improve donor-derived COVID serology estimates?</a:t>
            </a:r>
          </a:p>
          <a:p>
            <a:pPr marL="0" indent="0">
              <a:buNone/>
            </a:pPr>
            <a:r>
              <a:rPr lang="en-US" sz="1400" dirty="0"/>
              <a:t>Saeed et. al. 2020, 10.1111/vox.13221; </a:t>
            </a:r>
            <a:r>
              <a:rPr lang="en-US" sz="1400" dirty="0" err="1"/>
              <a:t>Goldfard</a:t>
            </a:r>
            <a:r>
              <a:rPr lang="en-US" sz="1400" dirty="0"/>
              <a:t> et. al. 2022, </a:t>
            </a:r>
            <a:r>
              <a:rPr lang="en-CA" sz="1400" dirty="0"/>
              <a:t>10.1136/ bmjopen-2021-057846</a:t>
            </a:r>
          </a:p>
        </p:txBody>
      </p:sp>
    </p:spTree>
    <p:extLst>
      <p:ext uri="{BB962C8B-B14F-4D97-AF65-F5344CB8AC3E}">
        <p14:creationId xmlns:p14="http://schemas.microsoft.com/office/powerpoint/2010/main" val="288690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068C-AF22-5E8F-DBA4-73740170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population health utility of donor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C6D1-51C6-4138-92B6-113C084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blood donor data augment probabilistically sampled surveys and contribute to health surveillance?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CA47-A6FF-FC11-23FF-603E813E8AA2}"/>
              </a:ext>
            </a:extLst>
          </p:cNvPr>
          <p:cNvSpPr txBox="1"/>
          <p:nvPr/>
        </p:nvSpPr>
        <p:spPr>
          <a:xfrm>
            <a:off x="838200" y="4717774"/>
            <a:ext cx="10373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Aim:</a:t>
            </a:r>
            <a:r>
              <a:rPr lang="en-US" sz="2800" dirty="0"/>
              <a:t> Assess utility of donor data and methods to adjust for bias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Areas</a:t>
            </a:r>
            <a:r>
              <a:rPr lang="en-US" sz="2800" dirty="0"/>
              <a:t>: SARS-CoV-2, iron status, general health indicators</a:t>
            </a:r>
          </a:p>
        </p:txBody>
      </p:sp>
      <p:sp>
        <p:nvSpPr>
          <p:cNvPr id="7" name="Rectangle: Rounded Corners 12">
            <a:extLst>
              <a:ext uri="{FF2B5EF4-FFF2-40B4-BE49-F238E27FC236}">
                <a16:creationId xmlns:a16="http://schemas.microsoft.com/office/drawing/2014/main" id="{135BBDA6-98DD-0A7F-1A3C-47C0B4A23856}"/>
              </a:ext>
            </a:extLst>
          </p:cNvPr>
          <p:cNvSpPr/>
          <p:nvPr/>
        </p:nvSpPr>
        <p:spPr>
          <a:xfrm>
            <a:off x="1231024" y="2916433"/>
            <a:ext cx="2491709" cy="1485108"/>
          </a:xfrm>
          <a:prstGeom prst="roundRect">
            <a:avLst>
              <a:gd name="adj" fmla="val 692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kern="0" dirty="0">
                <a:latin typeface="Source Sans Pro"/>
              </a:rPr>
              <a:t>Convenience sample</a:t>
            </a:r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58E095F3-9FB3-D67F-D227-83A5BA6A9956}"/>
              </a:ext>
            </a:extLst>
          </p:cNvPr>
          <p:cNvSpPr/>
          <p:nvPr/>
        </p:nvSpPr>
        <p:spPr>
          <a:xfrm>
            <a:off x="4261203" y="2916433"/>
            <a:ext cx="7190015" cy="1485108"/>
          </a:xfrm>
          <a:prstGeom prst="roundRect">
            <a:avLst>
              <a:gd name="adj" fmla="val 692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kern="0" dirty="0">
                <a:latin typeface="Source Sans Pro"/>
              </a:rPr>
              <a:t>Probabilistically sampled surveys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04751B24-DAB3-2EB1-17D6-F841B42AE837}"/>
              </a:ext>
            </a:extLst>
          </p:cNvPr>
          <p:cNvSpPr/>
          <p:nvPr/>
        </p:nvSpPr>
        <p:spPr>
          <a:xfrm>
            <a:off x="1516265" y="3411533"/>
            <a:ext cx="2072640" cy="8482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867" kern="0" dirty="0">
                <a:solidFill>
                  <a:srgbClr val="FFFFFF"/>
                </a:solidFill>
                <a:latin typeface="Source Sans Pro"/>
              </a:rPr>
              <a:t>Blood donor data</a:t>
            </a: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F0176FE7-EEDA-AB3F-72E2-8CAC78B88D7C}"/>
              </a:ext>
            </a:extLst>
          </p:cNvPr>
          <p:cNvSpPr/>
          <p:nvPr/>
        </p:nvSpPr>
        <p:spPr>
          <a:xfrm>
            <a:off x="4343844" y="3411533"/>
            <a:ext cx="2072640" cy="8482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867" kern="0" dirty="0">
                <a:solidFill>
                  <a:srgbClr val="FFFFFF"/>
                </a:solidFill>
                <a:latin typeface="Source Sans Pro"/>
              </a:rPr>
              <a:t>Canadian Health Measures Survey</a:t>
            </a: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6DF56F10-A251-C489-C672-EABB8958D6C1}"/>
              </a:ext>
            </a:extLst>
          </p:cNvPr>
          <p:cNvSpPr/>
          <p:nvPr/>
        </p:nvSpPr>
        <p:spPr>
          <a:xfrm>
            <a:off x="6768468" y="3411533"/>
            <a:ext cx="2072640" cy="8482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867" kern="0" dirty="0">
                <a:solidFill>
                  <a:srgbClr val="FFFFFF"/>
                </a:solidFill>
                <a:latin typeface="Source Sans Pro"/>
              </a:rPr>
              <a:t>Canadian Longitudinal Study on Aging</a:t>
            </a:r>
          </a:p>
        </p:txBody>
      </p:sp>
      <p:sp>
        <p:nvSpPr>
          <p:cNvPr id="12" name="Rectangle: Rounded Corners 10">
            <a:extLst>
              <a:ext uri="{FF2B5EF4-FFF2-40B4-BE49-F238E27FC236}">
                <a16:creationId xmlns:a16="http://schemas.microsoft.com/office/drawing/2014/main" id="{A7A16772-96D8-8947-67DA-098585C19415}"/>
              </a:ext>
            </a:extLst>
          </p:cNvPr>
          <p:cNvSpPr/>
          <p:nvPr/>
        </p:nvSpPr>
        <p:spPr>
          <a:xfrm>
            <a:off x="9193092" y="3411533"/>
            <a:ext cx="2072640" cy="8482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867" kern="0" dirty="0">
                <a:solidFill>
                  <a:srgbClr val="FFFFFF"/>
                </a:solidFill>
                <a:latin typeface="Source Sans Pro"/>
              </a:rPr>
              <a:t>COVID-19 seroprevalence studies</a:t>
            </a:r>
          </a:p>
        </p:txBody>
      </p:sp>
    </p:spTree>
    <p:extLst>
      <p:ext uri="{BB962C8B-B14F-4D97-AF65-F5344CB8AC3E}">
        <p14:creationId xmlns:p14="http://schemas.microsoft.com/office/powerpoint/2010/main" val="271438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F3A2-30A8-4941-0144-19FD15CF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COVID-19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B2E3-1E64-18E2-EDC7-4B371038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8243"/>
            <a:ext cx="10515600" cy="3168720"/>
          </a:xfrm>
        </p:spPr>
        <p:txBody>
          <a:bodyPr/>
          <a:lstStyle/>
          <a:p>
            <a:r>
              <a:rPr lang="en-US" dirty="0"/>
              <a:t>Organize individual-response data from each study by age group, sex, socio-demographic factors, and province or territory, and sample data</a:t>
            </a:r>
          </a:p>
          <a:p>
            <a:r>
              <a:rPr lang="en-US" dirty="0"/>
              <a:t>Add area-level covariates that might predict donation and/or COVID-19 risk</a:t>
            </a:r>
          </a:p>
          <a:p>
            <a:pPr lvl="1"/>
            <a:r>
              <a:rPr lang="en-US" dirty="0"/>
              <a:t>median household income, proportion completing high school, measures of deprivation, proportion of immigrants</a:t>
            </a:r>
            <a:r>
              <a:rPr lang="en-CA" dirty="0"/>
              <a:t>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D0FA4D-24DD-4C76-BA4F-E8EB4DB282B6}"/>
              </a:ext>
            </a:extLst>
          </p:cNvPr>
          <p:cNvSpPr txBox="1">
            <a:spLocks/>
          </p:cNvSpPr>
          <p:nvPr/>
        </p:nvSpPr>
        <p:spPr>
          <a:xfrm>
            <a:off x="685801" y="1523654"/>
            <a:ext cx="461506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Donor studies</a:t>
            </a:r>
            <a:endParaRPr lang="en-US" dirty="0"/>
          </a:p>
          <a:p>
            <a:pPr lvl="1"/>
            <a:r>
              <a:rPr lang="en-US" dirty="0"/>
              <a:t>Canadian Blood Services</a:t>
            </a:r>
          </a:p>
          <a:p>
            <a:pPr lvl="1"/>
            <a:r>
              <a:rPr lang="en-US" dirty="0" err="1"/>
              <a:t>Héma</a:t>
            </a:r>
            <a:r>
              <a:rPr lang="en-US" dirty="0"/>
              <a:t>-Québec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C690EB-2EE9-4565-1AAD-C327321AA004}"/>
              </a:ext>
            </a:extLst>
          </p:cNvPr>
          <p:cNvSpPr txBox="1">
            <a:spLocks/>
          </p:cNvSpPr>
          <p:nvPr/>
        </p:nvSpPr>
        <p:spPr>
          <a:xfrm>
            <a:off x="5300870" y="1523653"/>
            <a:ext cx="461506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Probabilistically sampled</a:t>
            </a:r>
            <a:endParaRPr lang="en-US" dirty="0"/>
          </a:p>
          <a:p>
            <a:pPr lvl="1"/>
            <a:r>
              <a:rPr lang="en-US" dirty="0"/>
              <a:t>CCAHS, CLSA, others</a:t>
            </a:r>
          </a:p>
        </p:txBody>
      </p:sp>
    </p:spTree>
    <p:extLst>
      <p:ext uri="{BB962C8B-B14F-4D97-AF65-F5344CB8AC3E}">
        <p14:creationId xmlns:p14="http://schemas.microsoft.com/office/powerpoint/2010/main" val="121325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8645-C756-8BF4-1633-58B6B507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E5A3-CBD4-CEFE-8234-403A2D11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78" y="1690688"/>
            <a:ext cx="10704443" cy="4351338"/>
          </a:xfrm>
        </p:spPr>
        <p:txBody>
          <a:bodyPr/>
          <a:lstStyle/>
          <a:p>
            <a:r>
              <a:rPr lang="en-US" dirty="0"/>
              <a:t>Filter donor data to match probabilistic survey sampling frame and time period</a:t>
            </a:r>
          </a:p>
          <a:p>
            <a:r>
              <a:rPr lang="en-US" dirty="0"/>
              <a:t>Comparisons:</a:t>
            </a:r>
          </a:p>
          <a:p>
            <a:pPr lvl="1"/>
            <a:r>
              <a:rPr lang="en-US" dirty="0"/>
              <a:t>Distribution of covariates </a:t>
            </a:r>
            <a:r>
              <a:rPr lang="en-US" i="1" dirty="0">
                <a:solidFill>
                  <a:srgbClr val="C00000"/>
                </a:solidFill>
              </a:rPr>
              <a:t>Who’s (under)represented?</a:t>
            </a:r>
          </a:p>
          <a:p>
            <a:pPr lvl="1"/>
            <a:r>
              <a:rPr lang="en-US" dirty="0"/>
              <a:t>Raw seroprevalence estimates </a:t>
            </a:r>
            <a:r>
              <a:rPr lang="en-US" i="1" dirty="0">
                <a:solidFill>
                  <a:srgbClr val="C00000"/>
                </a:solidFill>
              </a:rPr>
              <a:t>How different are measures?</a:t>
            </a:r>
          </a:p>
          <a:p>
            <a:pPr lvl="1"/>
            <a:r>
              <a:rPr lang="en-US" dirty="0"/>
              <a:t>Statistically adjusted seroprevalence estimates </a:t>
            </a:r>
            <a:r>
              <a:rPr lang="en-US" i="1" dirty="0">
                <a:solidFill>
                  <a:srgbClr val="C00000"/>
                </a:solidFill>
              </a:rPr>
              <a:t>Can we correct them?</a:t>
            </a:r>
          </a:p>
        </p:txBody>
      </p:sp>
    </p:spTree>
    <p:extLst>
      <p:ext uri="{BB962C8B-B14F-4D97-AF65-F5344CB8AC3E}">
        <p14:creationId xmlns:p14="http://schemas.microsoft.com/office/powerpoint/2010/main" val="126078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66A-D77C-7291-406B-4FC441D9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regression + poststratification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D18E-7FD8-6154-B128-BB578AF9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Fit Bayesian hierarchical regression model to sample</a:t>
            </a:r>
          </a:p>
          <a:p>
            <a:pPr lvl="1"/>
            <a:r>
              <a:rPr lang="en-US" dirty="0"/>
              <a:t>Use population size in each poststratification cell to weigh estimates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Can consider more strata then e.g. raking </a:t>
            </a:r>
          </a:p>
          <a:p>
            <a:pPr lvl="1"/>
            <a:r>
              <a:rPr lang="en-US" dirty="0"/>
              <a:t>Estimate for each cell partially pooled toward mean, larger effect in smaller cells</a:t>
            </a:r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Good knowledge about populations sizes in each stratum</a:t>
            </a:r>
          </a:p>
          <a:p>
            <a:pPr lvl="1"/>
            <a:r>
              <a:rPr lang="en-US" dirty="0"/>
              <a:t>Samples </a:t>
            </a:r>
            <a:r>
              <a:rPr lang="en-US" i="1" dirty="0"/>
              <a:t>within</a:t>
            </a:r>
            <a:r>
              <a:rPr lang="en-US" dirty="0"/>
              <a:t> post-stratification cells are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7347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612C-3A36-E57F-4564-83C04FE1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7734-52AF-1B08-6FB7-24490F69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5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EFEE7-7575-38CD-8C4D-5492D61E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903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9D352-915A-2915-F884-725B354ACFB1}"/>
              </a:ext>
            </a:extLst>
          </p:cNvPr>
          <p:cNvSpPr txBox="1">
            <a:spLocks/>
          </p:cNvSpPr>
          <p:nvPr/>
        </p:nvSpPr>
        <p:spPr>
          <a:xfrm>
            <a:off x="838200" y="142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070156-A466-19F9-9D30-E7811FF9FFCD}"/>
              </a:ext>
            </a:extLst>
          </p:cNvPr>
          <p:cNvSpPr txBox="1">
            <a:spLocks/>
          </p:cNvSpPr>
          <p:nvPr/>
        </p:nvSpPr>
        <p:spPr>
          <a:xfrm>
            <a:off x="838200" y="1603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Assay differences (incorporate measurement model?)</a:t>
            </a:r>
          </a:p>
          <a:p>
            <a:r>
              <a:rPr lang="en-US" dirty="0"/>
              <a:t>Are probabilistic surveys really a goal standard?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23A2C-9CDB-FD75-A61B-F83980463DC6}"/>
              </a:ext>
            </a:extLst>
          </p:cNvPr>
          <p:cNvSpPr txBox="1"/>
          <p:nvPr/>
        </p:nvSpPr>
        <p:spPr>
          <a:xfrm>
            <a:off x="3178348" y="5254660"/>
            <a:ext cx="6664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EC1B30"/>
                </a:solidFill>
              </a:rPr>
              <a:t>Yuan Yu, PhD</a:t>
            </a:r>
            <a:endParaRPr lang="en-US" sz="2000" dirty="0">
              <a:solidFill>
                <a:srgbClr val="EC1B30"/>
              </a:solidFill>
            </a:endParaRPr>
          </a:p>
          <a:p>
            <a:pPr algn="r"/>
            <a:r>
              <a:rPr lang="en-US" sz="2000" i="1" dirty="0"/>
              <a:t>Postdoc in Bayesian multi-level modeling</a:t>
            </a:r>
            <a:endParaRPr lang="en-US" sz="2000" dirty="0"/>
          </a:p>
        </p:txBody>
      </p:sp>
      <p:pic>
        <p:nvPicPr>
          <p:cNvPr id="7" name="Picture 2" descr="Avatar">
            <a:extLst>
              <a:ext uri="{FF2B5EF4-FFF2-40B4-BE49-F238E27FC236}">
                <a16:creationId xmlns:a16="http://schemas.microsoft.com/office/drawing/2014/main" id="{C12B3CA9-CDB7-D5C0-5CA1-258E6600E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r="4477"/>
          <a:stretch/>
        </p:blipFill>
        <p:spPr bwMode="auto">
          <a:xfrm>
            <a:off x="10015011" y="4877903"/>
            <a:ext cx="1802331" cy="1944000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0ECECD-3808-A368-44F0-FD1ED170EF78}"/>
              </a:ext>
            </a:extLst>
          </p:cNvPr>
          <p:cNvSpPr txBox="1">
            <a:spLocks/>
          </p:cNvSpPr>
          <p:nvPr/>
        </p:nvSpPr>
        <p:spPr>
          <a:xfrm>
            <a:off x="838200" y="39290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Yuan Yu starting as a postdoc October 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1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FDB87A-3D32-502C-A3FC-96BE8258B179}"/>
              </a:ext>
            </a:extLst>
          </p:cNvPr>
          <p:cNvSpPr/>
          <p:nvPr/>
        </p:nvSpPr>
        <p:spPr>
          <a:xfrm>
            <a:off x="838200" y="3112679"/>
            <a:ext cx="10665728" cy="1219200"/>
          </a:xfrm>
          <a:prstGeom prst="roundRect">
            <a:avLst/>
          </a:prstGeom>
          <a:solidFill>
            <a:srgbClr val="ED1C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6F56-BBF7-49F8-0134-F3E80E7D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DE70-0703-9C81-EFAF-A831D0EE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330"/>
            <a:ext cx="10515600" cy="4351338"/>
          </a:xfrm>
        </p:spPr>
        <p:txBody>
          <a:bodyPr/>
          <a:lstStyle/>
          <a:p>
            <a:r>
              <a:rPr lang="en-US" dirty="0"/>
              <a:t>Risk of iron deficiency in repeat blood donors</a:t>
            </a:r>
          </a:p>
          <a:p>
            <a:pPr lvl="1"/>
            <a:r>
              <a:rPr lang="en-US" dirty="0"/>
              <a:t>Predictive modeling </a:t>
            </a:r>
          </a:p>
          <a:p>
            <a:pPr lvl="1"/>
            <a:r>
              <a:rPr lang="en-US" dirty="0"/>
              <a:t>Policy simulation</a:t>
            </a:r>
          </a:p>
          <a:p>
            <a:r>
              <a:rPr lang="en-US" dirty="0"/>
              <a:t>Informing use of blood donors for public health surveillance</a:t>
            </a:r>
          </a:p>
          <a:p>
            <a:pPr lvl="1"/>
            <a:r>
              <a:rPr lang="en-US" dirty="0"/>
              <a:t>Using probabilistic survey data</a:t>
            </a:r>
          </a:p>
          <a:p>
            <a:pPr lvl="1"/>
            <a:r>
              <a:rPr lang="en-US" dirty="0"/>
              <a:t>Using administrative data</a:t>
            </a:r>
          </a:p>
        </p:txBody>
      </p:sp>
    </p:spTree>
    <p:extLst>
      <p:ext uri="{BB962C8B-B14F-4D97-AF65-F5344CB8AC3E}">
        <p14:creationId xmlns:p14="http://schemas.microsoft.com/office/powerpoint/2010/main" val="339276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EE92-F5D2-7CC5-6B06-3F5B44CB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donor-admin data + controls</a:t>
            </a:r>
          </a:p>
        </p:txBody>
      </p:sp>
      <p:pic>
        <p:nvPicPr>
          <p:cNvPr id="6" name="Graphic 1">
            <a:extLst>
              <a:ext uri="{FF2B5EF4-FFF2-40B4-BE49-F238E27FC236}">
                <a16:creationId xmlns:a16="http://schemas.microsoft.com/office/drawing/2014/main" id="{9D95A635-FF85-E002-6800-2852CE90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474" y="2017058"/>
            <a:ext cx="9983052" cy="37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5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1056-C1E1-648B-6492-0319D24A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proposed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AA53-E3DA-C142-D697-1ACCA598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3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CA" b="1" dirty="0"/>
              <a:t>Assess bias and representativeness of blood donor data</a:t>
            </a:r>
            <a:endParaRPr lang="en-CA" dirty="0"/>
          </a:p>
          <a:p>
            <a:pPr marL="0" lvl="0" indent="0">
              <a:buNone/>
            </a:pPr>
            <a:r>
              <a:rPr lang="en-CA" dirty="0"/>
              <a:t>Compare demographics and COVID-19-related outcomes between blood donors and general population controls</a:t>
            </a:r>
          </a:p>
          <a:p>
            <a:pPr marL="0" lvl="0" indent="0">
              <a:buNone/>
            </a:pPr>
            <a:r>
              <a:rPr lang="en-CA" b="1" dirty="0"/>
              <a:t>Develop corrective strategies</a:t>
            </a:r>
          </a:p>
          <a:p>
            <a:pPr marL="0" lvl="0" indent="0">
              <a:buNone/>
            </a:pPr>
            <a:r>
              <a:rPr lang="en-CA" dirty="0"/>
              <a:t>Statistical adjustment, targeted sampling of blood donors, and synthesizing supplemental data from other sources.</a:t>
            </a:r>
          </a:p>
          <a:p>
            <a:pPr marL="0" indent="0">
              <a:buNone/>
            </a:pPr>
            <a:r>
              <a:rPr lang="en-CA" b="1" dirty="0"/>
              <a:t>Estimate impact of corrective strategies</a:t>
            </a:r>
          </a:p>
          <a:p>
            <a:pPr marL="0" indent="0">
              <a:buNone/>
            </a:pPr>
            <a:r>
              <a:rPr lang="en-CA" dirty="0"/>
              <a:t>Create a simulation model to estimate the assess corrective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3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FF49-F928-063C-313C-847A6EE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 1: Assess bias and representativeness of blood donor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237C-8E89-E3B1-0F96-EBA9996B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Assess representativeness</a:t>
            </a:r>
          </a:p>
          <a:p>
            <a:r>
              <a:rPr lang="en-US" dirty="0"/>
              <a:t>Compare COVID-19 outcomes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991A5-079A-E64C-FFAE-CBD59BB2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99243"/>
              </p:ext>
            </p:extLst>
          </p:nvPr>
        </p:nvGraphicFramePr>
        <p:xfrm>
          <a:off x="838200" y="2922566"/>
          <a:ext cx="10393907" cy="1965508"/>
        </p:xfrm>
        <a:graphic>
          <a:graphicData uri="http://schemas.openxmlformats.org/drawingml/2006/table">
            <a:tbl>
              <a:tblPr firstRow="1" firstCol="1" bandRow="1"/>
              <a:tblGrid>
                <a:gridCol w="5194730">
                  <a:extLst>
                    <a:ext uri="{9D8B030D-6E8A-4147-A177-3AD203B41FA5}">
                      <a16:colId xmlns:a16="http://schemas.microsoft.com/office/drawing/2014/main" val="4169747272"/>
                    </a:ext>
                  </a:extLst>
                </a:gridCol>
                <a:gridCol w="5199177">
                  <a:extLst>
                    <a:ext uri="{9D8B030D-6E8A-4147-A177-3AD203B41FA5}">
                      <a16:colId xmlns:a16="http://schemas.microsoft.com/office/drawing/2014/main" val="675512771"/>
                    </a:ext>
                  </a:extLst>
                </a:gridCol>
              </a:tblGrid>
              <a:tr h="327585">
                <a:tc>
                  <a:txBody>
                    <a:bodyPr/>
                    <a:lstStyle/>
                    <a:p>
                      <a:r>
                        <a:rPr lang="en-CA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available to define strata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COVID-19 related outcomes 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53150"/>
                  </a:ext>
                </a:extLst>
              </a:tr>
              <a:tr h="1637923">
                <a:tc>
                  <a:txBody>
                    <a:bodyPr/>
                    <a:lstStyle/>
                    <a:p>
                      <a:r>
                        <a:rPr lang="en-CA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Age, sex, geography (forward sortation area), urban/rural, non-covid healthcare utilization (hospitalizations, doctors’ visits), long-term disabilities, neighborhood-level indices of deprivation.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(1) PCR testing rate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(2) PCR test positivity rate, 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(3) COVID hospitalization incidence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CA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(4) COVID-19 vaccination level (0, 1, 2, or 3+ dose)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48103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D8CF7D-8C93-AEF8-4B98-12C7A2874DB7}"/>
              </a:ext>
            </a:extLst>
          </p:cNvPr>
          <p:cNvSpPr txBox="1">
            <a:spLocks/>
          </p:cNvSpPr>
          <p:nvPr/>
        </p:nvSpPr>
        <p:spPr>
          <a:xfrm>
            <a:off x="990600" y="5294243"/>
            <a:ext cx="10515600" cy="747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Idea: could also similarly compare probabilistic surveys to admin data</a:t>
            </a:r>
          </a:p>
        </p:txBody>
      </p:sp>
    </p:spTree>
    <p:extLst>
      <p:ext uri="{BB962C8B-B14F-4D97-AF65-F5344CB8AC3E}">
        <p14:creationId xmlns:p14="http://schemas.microsoft.com/office/powerpoint/2010/main" val="67582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110-0BBE-F5F4-E8CF-60EFEDD8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2: Develop corrective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5AC6-021C-0E01-1044-4781CBEE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Statistical adjustment:</a:t>
            </a:r>
            <a:r>
              <a:rPr lang="en-US" dirty="0"/>
              <a:t> Multilevel regression with poststratification</a:t>
            </a:r>
          </a:p>
          <a:p>
            <a:r>
              <a:rPr lang="en-US" b="1" dirty="0"/>
              <a:t>Targeted sampling:</a:t>
            </a:r>
            <a:r>
              <a:rPr lang="en-US" dirty="0"/>
              <a:t> sample donors from underrepresented strata more frequently</a:t>
            </a:r>
          </a:p>
          <a:p>
            <a:r>
              <a:rPr lang="en-US" b="1" dirty="0"/>
              <a:t>Supplemental data synthesis:</a:t>
            </a:r>
            <a:r>
              <a:rPr lang="en-US" dirty="0"/>
              <a:t> sample non-donors and synthesis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07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8738-3796-0823-6585-6BBD277D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3: Estimate impact of corrective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B7F5-56D6-6A96-5B39-521619D1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48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Retrospectively simulate generating estimate each month based on prior data</a:t>
            </a:r>
          </a:p>
          <a:p>
            <a:r>
              <a:rPr lang="en-US" dirty="0"/>
              <a:t>Estimate confidence intervals with bootstrapping</a:t>
            </a:r>
          </a:p>
          <a:p>
            <a:r>
              <a:rPr lang="en-CA" b="1" dirty="0"/>
              <a:t>Statistical adjustment</a:t>
            </a:r>
          </a:p>
          <a:p>
            <a:pPr lvl="1"/>
            <a:r>
              <a:rPr lang="en-CA" dirty="0"/>
              <a:t>Compare (1) directly calculating seroprevalence, (2) estimating seroprevalence using a Bayesian multilevel model, and (3) applying post-stratification to the modeled estimate.</a:t>
            </a:r>
          </a:p>
          <a:p>
            <a:pPr lvl="1"/>
            <a:r>
              <a:rPr lang="en-CA" dirty="0"/>
              <a:t>Also develop Bayesian model with and without covariates from linked admin data</a:t>
            </a:r>
          </a:p>
          <a:p>
            <a:r>
              <a:rPr lang="en-CA" b="1" dirty="0"/>
              <a:t>Targeted sampling</a:t>
            </a:r>
          </a:p>
          <a:p>
            <a:pPr lvl="1"/>
            <a:r>
              <a:rPr lang="en-CA" dirty="0"/>
              <a:t>Simulate random &amp; targeted donor sampling. Assign antibody positivity to sampled donors based on a probability estimated using our Bayesian multilevel model</a:t>
            </a:r>
          </a:p>
          <a:p>
            <a:r>
              <a:rPr lang="en-CA" b="1" dirty="0"/>
              <a:t>Supplemental sampling</a:t>
            </a:r>
          </a:p>
          <a:p>
            <a:pPr lvl="1"/>
            <a:r>
              <a:rPr lang="en-CA" dirty="0"/>
              <a:t>Simulate sampling non-donor controls and observing their seropositivity each month. Make assumptions about differences in seropositivity between donors and non-donors informed by Aim 1</a:t>
            </a:r>
          </a:p>
        </p:txBody>
      </p:sp>
    </p:spTree>
    <p:extLst>
      <p:ext uri="{BB962C8B-B14F-4D97-AF65-F5344CB8AC3E}">
        <p14:creationId xmlns:p14="http://schemas.microsoft.com/office/powerpoint/2010/main" val="3799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A736-F137-C892-A523-28535209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+ broader impact</a:t>
            </a:r>
          </a:p>
        </p:txBody>
      </p:sp>
      <p:pic>
        <p:nvPicPr>
          <p:cNvPr id="4" name="Graphic 18">
            <a:extLst>
              <a:ext uri="{FF2B5EF4-FFF2-40B4-BE49-F238E27FC236}">
                <a16:creationId xmlns:a16="http://schemas.microsoft.com/office/drawing/2014/main" id="{47F63699-8AC4-59D3-29F2-8A77A753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036" y="2702258"/>
            <a:ext cx="10777764" cy="18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26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6576-0E21-426B-849E-E896EE52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E044-A79A-5FDB-51ED-E76472E9B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4EC4-DF03-C314-3B30-63A01D81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82E3-A569-A7DF-34D2-6D06063D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important variables for top ensemble models, with and without ferritin as a predictor. Russell et. al., </a:t>
            </a:r>
            <a:r>
              <a:rPr lang="en-US" sz="28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Transfusion</a:t>
            </a:r>
            <a:r>
              <a:rPr lang="en-US" sz="2800" i="0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2021</a:t>
            </a:r>
            <a:endParaRPr lang="en-CA" sz="24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F3155-C90A-998F-A5C0-E647EC666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35" y="2731880"/>
            <a:ext cx="5519530" cy="3250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0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DBD7-70B3-B400-6231-628811F7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5" name="Content Placeholder 4" descr="Graduation cap with solid fill">
            <a:extLst>
              <a:ext uri="{FF2B5EF4-FFF2-40B4-BE49-F238E27FC236}">
                <a16:creationId xmlns:a16="http://schemas.microsoft.com/office/drawing/2014/main" id="{77398536-092C-2FD8-9B26-24FD72D27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331" y="1446376"/>
            <a:ext cx="1584000" cy="1584000"/>
          </a:xfrm>
        </p:spPr>
      </p:pic>
      <p:pic>
        <p:nvPicPr>
          <p:cNvPr id="7" name="Graphic 6" descr="Hospital outline">
            <a:extLst>
              <a:ext uri="{FF2B5EF4-FFF2-40B4-BE49-F238E27FC236}">
                <a16:creationId xmlns:a16="http://schemas.microsoft.com/office/drawing/2014/main" id="{BDC45AAB-D523-1D66-AEAE-90C2FA708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78" y="1341783"/>
            <a:ext cx="1584000" cy="1584000"/>
          </a:xfrm>
          <a:prstGeom prst="rect">
            <a:avLst/>
          </a:prstGeom>
        </p:spPr>
      </p:pic>
      <p:pic>
        <p:nvPicPr>
          <p:cNvPr id="11" name="Graphic 10" descr="Teacher with solid fill">
            <a:extLst>
              <a:ext uri="{FF2B5EF4-FFF2-40B4-BE49-F238E27FC236}">
                <a16:creationId xmlns:a16="http://schemas.microsoft.com/office/drawing/2014/main" id="{4B5EE82C-D71C-28BD-B13C-372A179BD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4671" y="1448161"/>
            <a:ext cx="158400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3219-7562-63EB-BFBF-0413425D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D</a:t>
            </a:r>
            <a:r>
              <a:rPr lang="en-US" sz="4000" b="1" baseline="30000" dirty="0"/>
              <a:t>3</a:t>
            </a:r>
            <a:r>
              <a:rPr lang="en-US" sz="4000" b="1" dirty="0"/>
              <a:t>Mod: </a:t>
            </a:r>
            <a:r>
              <a:rPr lang="en-US" sz="4000" dirty="0"/>
              <a:t>data-driven decision modeling lab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39282F-4C59-4B6F-D8EC-40F7AAB64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676503"/>
              </p:ext>
            </p:extLst>
          </p:nvPr>
        </p:nvGraphicFramePr>
        <p:xfrm>
          <a:off x="0" y="967409"/>
          <a:ext cx="7049922" cy="520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E29192-FB7B-7162-FAB1-228365F6992F}"/>
              </a:ext>
            </a:extLst>
          </p:cNvPr>
          <p:cNvSpPr txBox="1"/>
          <p:nvPr/>
        </p:nvSpPr>
        <p:spPr>
          <a:xfrm>
            <a:off x="2663005" y="3483607"/>
            <a:ext cx="1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2AA80-B958-33AF-3CF2-7BDEED585B07}"/>
              </a:ext>
            </a:extLst>
          </p:cNvPr>
          <p:cNvSpPr txBox="1"/>
          <p:nvPr/>
        </p:nvSpPr>
        <p:spPr>
          <a:xfrm>
            <a:off x="2091592" y="1531664"/>
            <a:ext cx="28401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Decision analysis</a:t>
            </a:r>
          </a:p>
          <a:p>
            <a:pPr lvl="0"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Inform effective, equitable, efficient policy-making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763E8-6E0A-751A-A025-B77D273885DE}"/>
              </a:ext>
            </a:extLst>
          </p:cNvPr>
          <p:cNvSpPr txBox="1"/>
          <p:nvPr/>
        </p:nvSpPr>
        <p:spPr>
          <a:xfrm>
            <a:off x="999715" y="4142861"/>
            <a:ext cx="24722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Data-driven methods</a:t>
            </a:r>
          </a:p>
          <a:p>
            <a:pPr lvl="0"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pPr lvl="0"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Bayesian 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D162E-9808-DF47-DC3C-FC548AFFF20D}"/>
              </a:ext>
            </a:extLst>
          </p:cNvPr>
          <p:cNvSpPr txBox="1"/>
          <p:nvPr/>
        </p:nvSpPr>
        <p:spPr>
          <a:xfrm>
            <a:off x="3954599" y="4142861"/>
            <a:ext cx="2167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Mathematical modeling</a:t>
            </a:r>
          </a:p>
          <a:p>
            <a:pPr lvl="0"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  <a:p>
            <a:pPr lvl="0"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AEE36-E7A3-3B28-57D2-020E46F5D53A}"/>
              </a:ext>
            </a:extLst>
          </p:cNvPr>
          <p:cNvSpPr txBox="1"/>
          <p:nvPr/>
        </p:nvSpPr>
        <p:spPr>
          <a:xfrm>
            <a:off x="7255126" y="2440139"/>
            <a:ext cx="468508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Application areas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Opioid harms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Blood donor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Cancer screening &amp;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Pandemic surveillance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 safe blood supply</a:t>
            </a:r>
          </a:p>
        </p:txBody>
      </p:sp>
    </p:spTree>
    <p:extLst>
      <p:ext uri="{BB962C8B-B14F-4D97-AF65-F5344CB8AC3E}">
        <p14:creationId xmlns:p14="http://schemas.microsoft.com/office/powerpoint/2010/main" val="404218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E8B96B-C557-53D8-3BAB-B24CDFA0879B}"/>
              </a:ext>
            </a:extLst>
          </p:cNvPr>
          <p:cNvSpPr/>
          <p:nvPr/>
        </p:nvSpPr>
        <p:spPr>
          <a:xfrm>
            <a:off x="851452" y="1771826"/>
            <a:ext cx="10515600" cy="520800"/>
          </a:xfrm>
          <a:prstGeom prst="rect">
            <a:avLst/>
          </a:prstGeom>
          <a:solidFill>
            <a:srgbClr val="ED1C3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6F56-BBF7-49F8-0134-F3E80E7D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DE70-0703-9C81-EFAF-A831D0EE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798330"/>
            <a:ext cx="10515600" cy="4351338"/>
          </a:xfrm>
        </p:spPr>
        <p:txBody>
          <a:bodyPr/>
          <a:lstStyle/>
          <a:p>
            <a:r>
              <a:rPr lang="en-US" dirty="0"/>
              <a:t>Targeting overdose prevention for prescription opioid patients</a:t>
            </a:r>
          </a:p>
          <a:p>
            <a:endParaRPr lang="en-US" dirty="0"/>
          </a:p>
          <a:p>
            <a:r>
              <a:rPr lang="en-US" dirty="0"/>
              <a:t>Tailoring policies to manage iron deficiency in </a:t>
            </a:r>
            <a:r>
              <a:rPr lang="en-US"/>
              <a:t>blood donors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Research plans</a:t>
            </a:r>
          </a:p>
        </p:txBody>
      </p:sp>
    </p:spTree>
    <p:extLst>
      <p:ext uri="{BB962C8B-B14F-4D97-AF65-F5344CB8AC3E}">
        <p14:creationId xmlns:p14="http://schemas.microsoft.com/office/powerpoint/2010/main" val="427450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C70-F652-FB45-9FDB-94446A49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donation and iron deficiency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371AC5-9BE0-CDF5-BB95-8765742039A9}"/>
              </a:ext>
            </a:extLst>
          </p:cNvPr>
          <p:cNvSpPr txBox="1">
            <a:spLocks/>
          </p:cNvSpPr>
          <p:nvPr/>
        </p:nvSpPr>
        <p:spPr>
          <a:xfrm>
            <a:off x="1736984" y="1717247"/>
            <a:ext cx="7700963" cy="37027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Two safety measures in U.S.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But iron depletion for blood donors remains a problem</a:t>
            </a:r>
          </a:p>
        </p:txBody>
      </p:sp>
      <p:pic>
        <p:nvPicPr>
          <p:cNvPr id="5" name="Picture 2" descr="clock icon">
            <a:extLst>
              <a:ext uri="{FF2B5EF4-FFF2-40B4-BE49-F238E27FC236}">
                <a16:creationId xmlns:a16="http://schemas.microsoft.com/office/drawing/2014/main" id="{663D66A9-7CAD-239E-7CB2-4D6C57B0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8" y="2847072"/>
            <a:ext cx="531035" cy="4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finger icon">
            <a:extLst>
              <a:ext uri="{FF2B5EF4-FFF2-40B4-BE49-F238E27FC236}">
                <a16:creationId xmlns:a16="http://schemas.microsoft.com/office/drawing/2014/main" id="{73428410-5563-C26A-8F0D-63F8CCFDB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10" y="2790568"/>
            <a:ext cx="559112" cy="5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FBD00-C89F-92C0-34F0-D545AED0A840}"/>
              </a:ext>
            </a:extLst>
          </p:cNvPr>
          <p:cNvSpPr txBox="1"/>
          <p:nvPr/>
        </p:nvSpPr>
        <p:spPr>
          <a:xfrm>
            <a:off x="3081954" y="2767645"/>
            <a:ext cx="263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12.5 g/dL for women</a:t>
            </a:r>
          </a:p>
          <a:p>
            <a:r>
              <a:rPr lang="en-US" dirty="0"/>
              <a:t>13.5 g/dL for men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BFEFC-805D-2D8B-258E-75774414AFF4}"/>
              </a:ext>
            </a:extLst>
          </p:cNvPr>
          <p:cNvSpPr txBox="1"/>
          <p:nvPr/>
        </p:nvSpPr>
        <p:spPr>
          <a:xfrm>
            <a:off x="6992824" y="2772020"/>
            <a:ext cx="3058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 days for single red cell unit</a:t>
            </a:r>
          </a:p>
          <a:p>
            <a:r>
              <a:rPr lang="en-US" dirty="0"/>
              <a:t>84 days for double red cells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4C22EC59-15A8-DBF1-338B-4CD3D4BE3550}"/>
              </a:ext>
            </a:extLst>
          </p:cNvPr>
          <p:cNvSpPr/>
          <p:nvPr/>
        </p:nvSpPr>
        <p:spPr>
          <a:xfrm rot="16834588">
            <a:off x="2896941" y="2889778"/>
            <a:ext cx="109728" cy="109728"/>
          </a:xfrm>
          <a:prstGeom prst="teardrop">
            <a:avLst>
              <a:gd name="adj" fmla="val 156295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8F8DA7-9EFA-7D1D-9B64-34E88D96AD0E}"/>
              </a:ext>
            </a:extLst>
          </p:cNvPr>
          <p:cNvSpPr/>
          <p:nvPr/>
        </p:nvSpPr>
        <p:spPr>
          <a:xfrm>
            <a:off x="2478110" y="4673120"/>
            <a:ext cx="13716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5-10%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BCCE8-0EC5-2A14-8251-BDEF81F23077}"/>
              </a:ext>
            </a:extLst>
          </p:cNvPr>
          <p:cNvSpPr/>
          <p:nvPr/>
        </p:nvSpPr>
        <p:spPr>
          <a:xfrm>
            <a:off x="6058178" y="4673120"/>
            <a:ext cx="13716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20-40%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A8799-AF5C-4039-3C16-71DC1195FC9A}"/>
              </a:ext>
            </a:extLst>
          </p:cNvPr>
          <p:cNvSpPr txBox="1"/>
          <p:nvPr/>
        </p:nvSpPr>
        <p:spPr>
          <a:xfrm>
            <a:off x="2481563" y="2388848"/>
            <a:ext cx="36576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Minimum hemoglobin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9C248-1B85-B79E-9BFA-78BBF45B8D75}"/>
              </a:ext>
            </a:extLst>
          </p:cNvPr>
          <p:cNvSpPr txBox="1"/>
          <p:nvPr/>
        </p:nvSpPr>
        <p:spPr>
          <a:xfrm>
            <a:off x="6393617" y="2402688"/>
            <a:ext cx="36576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Minimum inter-donation interval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2B77B-36EE-8A04-9204-388F160EFAAE}"/>
              </a:ext>
            </a:extLst>
          </p:cNvPr>
          <p:cNvSpPr txBox="1"/>
          <p:nvPr/>
        </p:nvSpPr>
        <p:spPr>
          <a:xfrm>
            <a:off x="3849710" y="4671382"/>
            <a:ext cx="2248961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Donation attempts result in hemoglobin deferrals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84C86-1179-544E-F00E-E29F2DE80B7F}"/>
              </a:ext>
            </a:extLst>
          </p:cNvPr>
          <p:cNvSpPr txBox="1"/>
          <p:nvPr/>
        </p:nvSpPr>
        <p:spPr>
          <a:xfrm>
            <a:off x="7429778" y="4667173"/>
            <a:ext cx="2720364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Completed donations come from donors with low or absent iron stores</a:t>
            </a:r>
          </a:p>
        </p:txBody>
      </p:sp>
    </p:spTree>
    <p:extLst>
      <p:ext uri="{BB962C8B-B14F-4D97-AF65-F5344CB8AC3E}">
        <p14:creationId xmlns:p14="http://schemas.microsoft.com/office/powerpoint/2010/main" val="268597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840F-A19C-F2CC-F03F-5B1A3623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 for iron-related adverse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701ADC-B9EB-DDE4-083D-58A7FD211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23017"/>
              </p:ext>
            </p:extLst>
          </p:nvPr>
        </p:nvGraphicFramePr>
        <p:xfrm>
          <a:off x="1388584" y="1901190"/>
          <a:ext cx="9207000" cy="39606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61696">
                  <a:extLst>
                    <a:ext uri="{9D8B030D-6E8A-4147-A177-3AD203B41FA5}">
                      <a16:colId xmlns:a16="http://schemas.microsoft.com/office/drawing/2014/main" val="675912388"/>
                    </a:ext>
                  </a:extLst>
                </a:gridCol>
                <a:gridCol w="2772652">
                  <a:extLst>
                    <a:ext uri="{9D8B030D-6E8A-4147-A177-3AD203B41FA5}">
                      <a16:colId xmlns:a16="http://schemas.microsoft.com/office/drawing/2014/main" val="2793680562"/>
                    </a:ext>
                  </a:extLst>
                </a:gridCol>
                <a:gridCol w="2772652">
                  <a:extLst>
                    <a:ext uri="{9D8B030D-6E8A-4147-A177-3AD203B41FA5}">
                      <a16:colId xmlns:a16="http://schemas.microsoft.com/office/drawing/2014/main" val="1183279828"/>
                    </a:ext>
                  </a:extLst>
                </a:gridCol>
              </a:tblGrid>
              <a:tr h="303023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Benefits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Drawbacks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551120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2413917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735689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endParaRPr lang="en-US" sz="1400" b="1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50881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r>
                        <a:rPr lang="en-US" sz="1600" b="1" dirty="0"/>
                        <a:t>Personalized IDI</a:t>
                      </a:r>
                    </a:p>
                    <a:p>
                      <a:pPr lvl="2"/>
                      <a:r>
                        <a:rPr lang="en-US" sz="1600" dirty="0"/>
                        <a:t>Tailor interval to donors’ estimated risk</a:t>
                      </a:r>
                      <a:endParaRPr lang="en-US" sz="16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Targets high-risk donors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Balances risk vs. supply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Untested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92163"/>
                  </a:ext>
                </a:extLst>
              </a:tr>
            </a:tbl>
          </a:graphicData>
        </a:graphic>
      </p:graphicFrame>
      <p:pic>
        <p:nvPicPr>
          <p:cNvPr id="5" name="Picture 2" descr="Image result for machine learning icon">
            <a:extLst>
              <a:ext uri="{FF2B5EF4-FFF2-40B4-BE49-F238E27FC236}">
                <a16:creationId xmlns:a16="http://schemas.microsoft.com/office/drawing/2014/main" id="{B17A5E45-69C1-A377-8314-EF09774D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69" y="5067208"/>
            <a:ext cx="665482" cy="66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B8E4DA-2421-873F-B404-4DED9CDA5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11717"/>
              </p:ext>
            </p:extLst>
          </p:nvPr>
        </p:nvGraphicFramePr>
        <p:xfrm>
          <a:off x="1388584" y="1901190"/>
          <a:ext cx="9207000" cy="30556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3661696">
                  <a:extLst>
                    <a:ext uri="{9D8B030D-6E8A-4147-A177-3AD203B41FA5}">
                      <a16:colId xmlns:a16="http://schemas.microsoft.com/office/drawing/2014/main" val="675912388"/>
                    </a:ext>
                  </a:extLst>
                </a:gridCol>
                <a:gridCol w="2772652">
                  <a:extLst>
                    <a:ext uri="{9D8B030D-6E8A-4147-A177-3AD203B41FA5}">
                      <a16:colId xmlns:a16="http://schemas.microsoft.com/office/drawing/2014/main" val="2793680562"/>
                    </a:ext>
                  </a:extLst>
                </a:gridCol>
                <a:gridCol w="2772652">
                  <a:extLst>
                    <a:ext uri="{9D8B030D-6E8A-4147-A177-3AD203B41FA5}">
                      <a16:colId xmlns:a16="http://schemas.microsoft.com/office/drawing/2014/main" val="1183279828"/>
                    </a:ext>
                  </a:extLst>
                </a:gridCol>
              </a:tblGrid>
              <a:tr h="303023">
                <a:tc>
                  <a:txBody>
                    <a:bodyPr/>
                    <a:lstStyle/>
                    <a:p>
                      <a:r>
                        <a:rPr lang="en-US" sz="1600" dirty="0"/>
                        <a:t>Intervention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Benefits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Drawbacks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11204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Longer minimum IDI </a:t>
                      </a:r>
                    </a:p>
                    <a:p>
                      <a:pPr lvl="2"/>
                      <a:r>
                        <a:rPr lang="en-US" sz="1600" dirty="0"/>
                        <a:t>universal or sex-based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More time for iron recovery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Reduces donation frequency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13917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Supplemental iron</a:t>
                      </a:r>
                    </a:p>
                    <a:p>
                      <a:pPr lvl="2"/>
                      <a:r>
                        <a:rPr lang="en-US" sz="1600" dirty="0"/>
                        <a:t>Dispense pills or vouchers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Hastens iron recovery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change to donation frequency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Side effects (liability?)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5689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lvl="2"/>
                      <a:r>
                        <a:rPr lang="en-US" sz="1600" dirty="0"/>
                        <a:t>Ferritin testing</a:t>
                      </a:r>
                    </a:p>
                    <a:p>
                      <a:pPr lvl="2"/>
                      <a:r>
                        <a:rPr lang="en-US" sz="1600" dirty="0"/>
                        <a:t>If low: longer IDI or supplemental iron</a:t>
                      </a:r>
                      <a:endParaRPr lang="en-US" sz="16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Targets the iron deficient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Smaller threat to supply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 point-of-care test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Compliance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08814"/>
                  </a:ext>
                </a:extLst>
              </a:tr>
            </a:tbl>
          </a:graphicData>
        </a:graphic>
      </p:graphicFrame>
      <p:pic>
        <p:nvPicPr>
          <p:cNvPr id="7" name="Picture 2" descr="clock icon">
            <a:extLst>
              <a:ext uri="{FF2B5EF4-FFF2-40B4-BE49-F238E27FC236}">
                <a16:creationId xmlns:a16="http://schemas.microsoft.com/office/drawing/2014/main" id="{7A29C288-14BB-07A2-5E1C-B441275F6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89" y="2378215"/>
            <a:ext cx="531035" cy="4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blood test icon">
            <a:extLst>
              <a:ext uri="{FF2B5EF4-FFF2-40B4-BE49-F238E27FC236}">
                <a16:creationId xmlns:a16="http://schemas.microsoft.com/office/drawing/2014/main" id="{74EA23F8-081E-D0E8-0981-3AB93B47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16" y="4231911"/>
            <a:ext cx="531035" cy="53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pill icon">
            <a:extLst>
              <a:ext uri="{FF2B5EF4-FFF2-40B4-BE49-F238E27FC236}">
                <a16:creationId xmlns:a16="http://schemas.microsoft.com/office/drawing/2014/main" id="{F2A11DB8-8595-69A1-021A-0DBB3F11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79" y="3342822"/>
            <a:ext cx="500710" cy="50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7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2E0-9F77-BAC4-86E0-DFFC5E3A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Individual risk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D037-3C5B-23A6-A461-92956981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20" y="1825625"/>
            <a:ext cx="65697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Ensemble multiclass prediction model</a:t>
            </a:r>
          </a:p>
          <a:p>
            <a:r>
              <a:rPr lang="en-US" dirty="0"/>
              <a:t>US study of repeat donors 2007-2009 with ferritin measured at every visit</a:t>
            </a:r>
          </a:p>
          <a:p>
            <a:r>
              <a:rPr lang="en-US" dirty="0"/>
              <a:t>Ferritin, time to return, last hemoglobin, and donation history most important variables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Outdated &amp; unrepresentative study population</a:t>
            </a:r>
          </a:p>
          <a:p>
            <a:pPr lvl="1"/>
            <a:r>
              <a:rPr lang="en-US" dirty="0"/>
              <a:t>Replication with recent operational data needed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9D90E-3B09-B896-FD39-89A58ADB8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35" y="1494413"/>
            <a:ext cx="4700274" cy="4229159"/>
          </a:xfrm>
          <a:prstGeom prst="rect">
            <a:avLst/>
          </a:prstGeom>
          <a:noFill/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707EA357-05CE-7A7F-E133-8F95EAA032A2}"/>
              </a:ext>
            </a:extLst>
          </p:cNvPr>
          <p:cNvSpPr txBox="1"/>
          <p:nvPr/>
        </p:nvSpPr>
        <p:spPr>
          <a:xfrm>
            <a:off x="7789088" y="5723572"/>
            <a:ext cx="3900432" cy="113442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</a:pPr>
            <a:r>
              <a:rPr lang="en-US" sz="1400" b="1" i="0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Fig. 1</a:t>
            </a:r>
            <a:r>
              <a:rPr lang="en-US" sz="1400" i="0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Individual risk trajectories for 12 donors. Estimated risk of adverse events (height of colored regions) based on the days until a return donation attempt (X-axis). Russell et. al., </a:t>
            </a:r>
            <a:r>
              <a:rPr lang="en-US" sz="1400" i="1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Transfusion</a:t>
            </a:r>
            <a:r>
              <a:rPr lang="en-US" sz="1400" i="0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2021.</a:t>
            </a:r>
            <a:endParaRPr lang="en-CA" sz="12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3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459F-AA38-387F-A692-F3D0C244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 Risk prediction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92EC-B34A-4A84-C74D-C6579BB3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  <a:ea typeface="Calibri" panose="020F0502020204030204" pitchFamily="34" charset="0"/>
              </a:rPr>
              <a:t>Develop and validate models to predict iron-related blood donor risk trajectories using operational data for multiple settings. </a:t>
            </a:r>
            <a:endParaRPr lang="en-CA" sz="2400" dirty="0">
              <a:effectLst/>
              <a:ea typeface="Calibri" panose="020F0502020204030204" pitchFamily="34" charset="0"/>
            </a:endParaRPr>
          </a:p>
          <a:p>
            <a:pPr lvl="1"/>
            <a:r>
              <a:rPr lang="en-US" dirty="0"/>
              <a:t>South Africa, United States, and the Netherlands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38F07-1F4E-B9B4-4E87-22713EB49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60" y="3039804"/>
            <a:ext cx="4738840" cy="2680955"/>
          </a:xfrm>
          <a:prstGeom prst="rect">
            <a:avLst/>
          </a:prstGeom>
          <a:noFill/>
        </p:spPr>
      </p:pic>
      <p:pic>
        <p:nvPicPr>
          <p:cNvPr id="5" name="Picture 4" descr="Avatar">
            <a:extLst>
              <a:ext uri="{FF2B5EF4-FFF2-40B4-BE49-F238E27FC236}">
                <a16:creationId xmlns:a16="http://schemas.microsoft.com/office/drawing/2014/main" id="{DFA2B04C-EB09-B83C-0E1E-616B68141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" r="5125"/>
          <a:stretch/>
        </p:blipFill>
        <p:spPr bwMode="auto">
          <a:xfrm>
            <a:off x="10017848" y="4748759"/>
            <a:ext cx="1802331" cy="1944000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7CD4A-F3FB-5C7C-B233-BDD2E6ED6EF6}"/>
              </a:ext>
            </a:extLst>
          </p:cNvPr>
          <p:cNvSpPr txBox="1"/>
          <p:nvPr/>
        </p:nvSpPr>
        <p:spPr>
          <a:xfrm>
            <a:off x="6308034" y="5026313"/>
            <a:ext cx="3603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EC1B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Chen-Yang </a:t>
            </a:r>
            <a:r>
              <a:rPr lang="en-US" sz="2000" b="1" dirty="0" err="1">
                <a:solidFill>
                  <a:srgbClr val="EC1B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</a:t>
            </a:r>
            <a:r>
              <a:rPr lang="en-US" sz="2000" b="1" dirty="0">
                <a:solidFill>
                  <a:srgbClr val="EC1B3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MSc</a:t>
            </a:r>
            <a:endParaRPr lang="en-US" sz="2000" dirty="0">
              <a:solidFill>
                <a:srgbClr val="EC1B3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2000" i="1" dirty="0">
                <a:latin typeface="Roboto" panose="02000000000000000000" pitchFamily="2" charset="0"/>
                <a:ea typeface="Roboto" panose="02000000000000000000" pitchFamily="2" charset="0"/>
              </a:rPr>
              <a:t>PhD student</a:t>
            </a:r>
          </a:p>
          <a:p>
            <a:pPr algn="r"/>
            <a:r>
              <a:rPr lang="en-US" sz="2000" i="1" dirty="0">
                <a:latin typeface="Roboto" panose="02000000000000000000" pitchFamily="2" charset="0"/>
                <a:ea typeface="Roboto" panose="02000000000000000000" pitchFamily="2" charset="0"/>
              </a:rPr>
              <a:t> Quantitative Life Sciences</a:t>
            </a:r>
          </a:p>
        </p:txBody>
      </p:sp>
    </p:spTree>
    <p:extLst>
      <p:ext uri="{BB962C8B-B14F-4D97-AF65-F5344CB8AC3E}">
        <p14:creationId xmlns:p14="http://schemas.microsoft.com/office/powerpoint/2010/main" val="314887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1470</Words>
  <Application>Microsoft Macintosh PowerPoint</Application>
  <PresentationFormat>Widescreen</PresentationFormat>
  <Paragraphs>215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Source Sans Pro</vt:lpstr>
      <vt:lpstr>Times New Roman</vt:lpstr>
      <vt:lpstr>Office Theme</vt:lpstr>
      <vt:lpstr>2_Office Theme</vt:lpstr>
      <vt:lpstr>1_Office Theme</vt:lpstr>
      <vt:lpstr>Informing targeted public health measures with data-driven decision modeling  W. Alton Russell, PhD Assistant Professor McGill School of Population and Global Health</vt:lpstr>
      <vt:lpstr>PowerPoint Presentation</vt:lpstr>
      <vt:lpstr>About me</vt:lpstr>
      <vt:lpstr>D3Mod: data-driven decision modeling lab</vt:lpstr>
      <vt:lpstr>Agenda</vt:lpstr>
      <vt:lpstr>Blood donation and iron deficiency</vt:lpstr>
      <vt:lpstr>Interventions for iron-related adverse outcomes</vt:lpstr>
      <vt:lpstr>Prior work: Individual risk trajectories</vt:lpstr>
      <vt:lpstr>Aim 1: Risk prediction modeling </vt:lpstr>
      <vt:lpstr>New approach: face-off between biologic systems model and machine learning </vt:lpstr>
      <vt:lpstr>Agenda</vt:lpstr>
      <vt:lpstr>Blood donors: the backbone of COVID-19 serologic research &amp; surveillance</vt:lpstr>
      <vt:lpstr>Most seroprevalence estimates in Canada come from Canadian Blood Services</vt:lpstr>
      <vt:lpstr>Are blood donors representative in general?</vt:lpstr>
      <vt:lpstr>Are blood donors representative with COVID-19?</vt:lpstr>
      <vt:lpstr>Assessing population health utility of donor data</vt:lpstr>
      <vt:lpstr>Data for COVID-19 aim</vt:lpstr>
      <vt:lpstr>Method: </vt:lpstr>
      <vt:lpstr>Multilevel regression + poststratification</vt:lpstr>
      <vt:lpstr>Next steps</vt:lpstr>
      <vt:lpstr>Agenda</vt:lpstr>
      <vt:lpstr>Linked donor-admin data + controls</vt:lpstr>
      <vt:lpstr>Overview of proposed projects</vt:lpstr>
      <vt:lpstr>Aim 1: Assess bias and representativeness of blood donor data </vt:lpstr>
      <vt:lpstr>Aim 2: Develop corrective strategies </vt:lpstr>
      <vt:lpstr>Aim 3: Estimate impact of corrective strategies </vt:lpstr>
      <vt:lpstr>Outcomes + broader impact</vt:lpstr>
      <vt:lpstr>Appendix slides</vt:lpstr>
      <vt:lpstr>Variable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Kinny Kreiswirth</dc:creator>
  <cp:lastModifiedBy>Alton Russell, Prof.</cp:lastModifiedBy>
  <cp:revision>20</cp:revision>
  <dcterms:created xsi:type="dcterms:W3CDTF">2019-09-25T15:25:28Z</dcterms:created>
  <dcterms:modified xsi:type="dcterms:W3CDTF">2023-01-29T15:33:53Z</dcterms:modified>
</cp:coreProperties>
</file>