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 id="2147484099" r:id="rId3"/>
  </p:sldMasterIdLst>
  <p:notesMasterIdLst>
    <p:notesMasterId r:id="rId22"/>
  </p:notesMasterIdLst>
  <p:handoutMasterIdLst>
    <p:handoutMasterId r:id="rId23"/>
  </p:handoutMasterIdLst>
  <p:sldIdLst>
    <p:sldId id="304" r:id="rId4"/>
    <p:sldId id="306" r:id="rId5"/>
    <p:sldId id="307" r:id="rId6"/>
    <p:sldId id="317" r:id="rId7"/>
    <p:sldId id="310" r:id="rId8"/>
    <p:sldId id="318" r:id="rId9"/>
    <p:sldId id="311" r:id="rId10"/>
    <p:sldId id="319" r:id="rId11"/>
    <p:sldId id="313" r:id="rId12"/>
    <p:sldId id="314" r:id="rId13"/>
    <p:sldId id="308" r:id="rId14"/>
    <p:sldId id="320" r:id="rId15"/>
    <p:sldId id="425" r:id="rId16"/>
    <p:sldId id="429" r:id="rId17"/>
    <p:sldId id="426" r:id="rId18"/>
    <p:sldId id="316" r:id="rId19"/>
    <p:sldId id="427" r:id="rId20"/>
    <p:sldId id="428" r:id="rId21"/>
  </p:sldIdLst>
  <p:sldSz cx="9144000" cy="5143500" type="screen16x9"/>
  <p:notesSz cx="7026275" cy="9312275"/>
  <p:defaultTextStyle>
    <a:defPPr>
      <a:defRPr lang="en-US"/>
    </a:defPPr>
    <a:lvl1pPr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ource Sans Pro" panose="020B0503030403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ource Sans Pro" panose="020B0503030403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ource Sans Pro" panose="020B0503030403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ource Sans Pro" panose="020B0503030403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0426C"/>
    <a:srgbClr val="0167B1"/>
    <a:srgbClr val="42D1BC"/>
    <a:srgbClr val="8C1515"/>
    <a:srgbClr val="D6DDD3"/>
    <a:srgbClr val="EDE8DD"/>
    <a:srgbClr val="C2B7A1"/>
    <a:srgbClr val="918873"/>
    <a:srgbClr val="3C36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98" autoAdjust="0"/>
    <p:restoredTop sz="55633" autoAdjust="0"/>
  </p:normalViewPr>
  <p:slideViewPr>
    <p:cSldViewPr snapToGrid="0" snapToObjects="1">
      <p:cViewPr varScale="1">
        <p:scale>
          <a:sx n="115" d="100"/>
          <a:sy n="115" d="100"/>
        </p:scale>
        <p:origin x="293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G:\My%20Drive\Blood%20Transfusion\Terumo\Manuscript\Ghana%20HEA%20analysis%20202009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My%20Drive\Blood%20Transfusion\Terumo\Manuscript\Ghana%20HEA%20analysis%20202009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My%20Drive\Blood%20Transfusion\Terumo\Manuscript\Ghana%20HEA%20analysis%20202009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My%20Drive\Blood%20Transfusion\Terumo\Manuscript\Ghana%20HEA%20analysis%20202009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My%20Drive\Blood%20Transfusion\Terumo\Manuscript\Ghana%20HEA%20analysis%2020200901.xlsb"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Plots!$C$1</c:f>
              <c:strCache>
                <c:ptCount val="1"/>
                <c:pt idx="0">
                  <c:v>Cases averted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Plots!$B$2:$B$8</c:f>
              <c:strCache>
                <c:ptCount val="7"/>
                <c:pt idx="0">
                  <c:v>Sepsis</c:v>
                </c:pt>
                <c:pt idx="1">
                  <c:v>Malaria</c:v>
                </c:pt>
                <c:pt idx="2">
                  <c:v>FNHTR</c:v>
                </c:pt>
                <c:pt idx="3">
                  <c:v>HCV</c:v>
                </c:pt>
                <c:pt idx="4">
                  <c:v>HBV</c:v>
                </c:pt>
                <c:pt idx="5">
                  <c:v>HIV</c:v>
                </c:pt>
                <c:pt idx="6">
                  <c:v>Syphilis</c:v>
                </c:pt>
              </c:strCache>
            </c:strRef>
          </c:cat>
          <c:val>
            <c:numRef>
              <c:f>Plots!$C$2:$C$8</c:f>
              <c:numCache>
                <c:formatCode>_(* #,##0_);_(* \(#,##0\);_(* "-"??_);_(@_)</c:formatCode>
                <c:ptCount val="7"/>
                <c:pt idx="0">
                  <c:v>10002.408000000001</c:v>
                </c:pt>
                <c:pt idx="1">
                  <c:v>6189.0577324909154</c:v>
                </c:pt>
                <c:pt idx="2">
                  <c:v>1692.9401754385972</c:v>
                </c:pt>
                <c:pt idx="3">
                  <c:v>779.03370000000007</c:v>
                </c:pt>
                <c:pt idx="4">
                  <c:v>748.56482640000013</c:v>
                </c:pt>
                <c:pt idx="5">
                  <c:v>158.83054487999999</c:v>
                </c:pt>
                <c:pt idx="6">
                  <c:v>55.551835199999992</c:v>
                </c:pt>
              </c:numCache>
            </c:numRef>
          </c:val>
          <c:extLst>
            <c:ext xmlns:c16="http://schemas.microsoft.com/office/drawing/2014/chart" uri="{C3380CC4-5D6E-409C-BE32-E72D297353CC}">
              <c16:uniqueId val="{00000000-B7AB-4508-9357-5D8221649ED5}"/>
            </c:ext>
          </c:extLst>
        </c:ser>
        <c:dLbls>
          <c:dLblPos val="outEnd"/>
          <c:showLegendKey val="0"/>
          <c:showVal val="1"/>
          <c:showCatName val="0"/>
          <c:showSerName val="0"/>
          <c:showPercent val="0"/>
          <c:showBubbleSize val="0"/>
        </c:dLbls>
        <c:gapWidth val="219"/>
        <c:overlap val="-27"/>
        <c:axId val="576423352"/>
        <c:axId val="576424664"/>
      </c:barChart>
      <c:catAx>
        <c:axId val="576423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900" b="0" i="0" u="none" strike="noStrike" kern="1200" baseline="0">
                <a:solidFill>
                  <a:schemeClr val="tx1">
                    <a:lumMod val="65000"/>
                    <a:lumOff val="35000"/>
                  </a:schemeClr>
                </a:solidFill>
                <a:latin typeface="+mn-lt"/>
                <a:ea typeface="+mn-ea"/>
                <a:cs typeface="+mn-cs"/>
              </a:defRPr>
            </a:pPr>
            <a:endParaRPr lang="en-US"/>
          </a:p>
        </c:txPr>
        <c:crossAx val="576424664"/>
        <c:crosses val="autoZero"/>
        <c:auto val="1"/>
        <c:lblAlgn val="ctr"/>
        <c:lblOffset val="100"/>
        <c:noMultiLvlLbl val="0"/>
      </c:catAx>
      <c:valAx>
        <c:axId val="576424664"/>
        <c:scaling>
          <c:orientation val="minMax"/>
        </c:scaling>
        <c:delete val="1"/>
        <c:axPos val="l"/>
        <c:numFmt formatCode="_(* #,##0_);_(* \(#,##0\);_(* &quot;-&quot;??_);_(@_)" sourceLinked="1"/>
        <c:majorTickMark val="none"/>
        <c:minorTickMark val="none"/>
        <c:tickLblPos val="nextTo"/>
        <c:crossAx val="576423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Plots!$H$1</c:f>
              <c:strCache>
                <c:ptCount val="1"/>
                <c:pt idx="0">
                  <c:v>Healthcare savings
(in $ millions)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Plots!$F$2:$F$8</c:f>
              <c:strCache>
                <c:ptCount val="7"/>
                <c:pt idx="0">
                  <c:v>Sepsis</c:v>
                </c:pt>
                <c:pt idx="1">
                  <c:v>HBV</c:v>
                </c:pt>
                <c:pt idx="2">
                  <c:v>HCV</c:v>
                </c:pt>
                <c:pt idx="3">
                  <c:v>Malaria</c:v>
                </c:pt>
                <c:pt idx="4">
                  <c:v>FNHTR</c:v>
                </c:pt>
                <c:pt idx="5">
                  <c:v>HIV</c:v>
                </c:pt>
                <c:pt idx="6">
                  <c:v>Syphilis</c:v>
                </c:pt>
              </c:strCache>
            </c:strRef>
          </c:cat>
          <c:val>
            <c:numRef>
              <c:f>Plots!$H$2:$H$8</c:f>
              <c:numCache>
                <c:formatCode>0.0</c:formatCode>
                <c:ptCount val="7"/>
                <c:pt idx="0">
                  <c:v>6.9496730784</c:v>
                </c:pt>
                <c:pt idx="1">
                  <c:v>0.44330009019408007</c:v>
                </c:pt>
                <c:pt idx="2">
                  <c:v>0.41857480701000011</c:v>
                </c:pt>
                <c:pt idx="3">
                  <c:v>0.1763881453759911</c:v>
                </c:pt>
                <c:pt idx="4">
                  <c:v>0.14389991491228077</c:v>
                </c:pt>
                <c:pt idx="5">
                  <c:v>8.0806628013148793E-2</c:v>
                </c:pt>
                <c:pt idx="6">
                  <c:v>1.4998995503999999E-4</c:v>
                </c:pt>
              </c:numCache>
            </c:numRef>
          </c:val>
          <c:extLst>
            <c:ext xmlns:c16="http://schemas.microsoft.com/office/drawing/2014/chart" uri="{C3380CC4-5D6E-409C-BE32-E72D297353CC}">
              <c16:uniqueId val="{00000000-9C86-4BF6-BAC1-597A616936CE}"/>
            </c:ext>
          </c:extLst>
        </c:ser>
        <c:dLbls>
          <c:dLblPos val="outEnd"/>
          <c:showLegendKey val="0"/>
          <c:showVal val="1"/>
          <c:showCatName val="0"/>
          <c:showSerName val="0"/>
          <c:showPercent val="0"/>
          <c:showBubbleSize val="0"/>
        </c:dLbls>
        <c:gapWidth val="219"/>
        <c:overlap val="-27"/>
        <c:axId val="576423352"/>
        <c:axId val="576424664"/>
      </c:barChart>
      <c:catAx>
        <c:axId val="576423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900" b="0" i="0" u="none" strike="noStrike" kern="1200" baseline="0">
                <a:solidFill>
                  <a:schemeClr val="tx1">
                    <a:lumMod val="65000"/>
                    <a:lumOff val="35000"/>
                  </a:schemeClr>
                </a:solidFill>
                <a:latin typeface="+mn-lt"/>
                <a:ea typeface="+mn-ea"/>
                <a:cs typeface="+mn-cs"/>
              </a:defRPr>
            </a:pPr>
            <a:endParaRPr lang="en-US"/>
          </a:p>
        </c:txPr>
        <c:crossAx val="576424664"/>
        <c:crosses val="autoZero"/>
        <c:auto val="1"/>
        <c:lblAlgn val="ctr"/>
        <c:lblOffset val="100"/>
        <c:noMultiLvlLbl val="0"/>
      </c:catAx>
      <c:valAx>
        <c:axId val="576424664"/>
        <c:scaling>
          <c:orientation val="minMax"/>
        </c:scaling>
        <c:delete val="1"/>
        <c:axPos val="l"/>
        <c:numFmt formatCode="0.0" sourceLinked="1"/>
        <c:majorTickMark val="none"/>
        <c:minorTickMark val="none"/>
        <c:tickLblPos val="nextTo"/>
        <c:crossAx val="576423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Plots!$L$1</c:f>
              <c:strCache>
                <c:ptCount val="1"/>
                <c:pt idx="0">
                  <c:v>Budget impact
(in $ millions)</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2-6FE9-4954-83B5-B57590D5A464}"/>
              </c:ext>
            </c:extLst>
          </c:dPt>
          <c:dPt>
            <c:idx val="1"/>
            <c:invertIfNegative val="0"/>
            <c:bubble3D val="0"/>
            <c:spPr>
              <a:solidFill>
                <a:srgbClr val="00B050"/>
              </a:solidFill>
              <a:ln>
                <a:noFill/>
              </a:ln>
              <a:effectLst/>
            </c:spPr>
            <c:extLst>
              <c:ext xmlns:c16="http://schemas.microsoft.com/office/drawing/2014/chart" uri="{C3380CC4-5D6E-409C-BE32-E72D297353CC}">
                <c16:uniqueId val="{00000003-6FE9-4954-83B5-B57590D5A464}"/>
              </c:ext>
            </c:extLst>
          </c:dPt>
          <c:dLbls>
            <c:spPr>
              <a:noFill/>
              <a:ln>
                <a:noFill/>
              </a:ln>
              <a:effectLst/>
            </c:spPr>
            <c:txPr>
              <a:bodyPr rot="0" spcFirstLastPara="1" vertOverflow="ellipsis" vert="horz" wrap="square" lIns="38100" tIns="19050" rIns="38100" bIns="19050" anchor="ctr" anchorCtr="1">
                <a:spAutoFit/>
              </a:bodyPr>
              <a:lstStyle/>
              <a:p>
                <a:pPr>
                  <a:defRPr sz="1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Plots!$J$2:$J$4</c:f>
              <c:strCache>
                <c:ptCount val="3"/>
                <c:pt idx="0">
                  <c:v>PI cost</c:v>
                </c:pt>
                <c:pt idx="1">
                  <c:v>Healthcare savings</c:v>
                </c:pt>
                <c:pt idx="2">
                  <c:v>Net savings</c:v>
                </c:pt>
              </c:strCache>
            </c:strRef>
          </c:cat>
          <c:val>
            <c:numRef>
              <c:f>Plots!$L$2:$L$4</c:f>
              <c:numCache>
                <c:formatCode>0.0</c:formatCode>
                <c:ptCount val="3"/>
                <c:pt idx="0">
                  <c:v>8.0371912999999999</c:v>
                </c:pt>
                <c:pt idx="1">
                  <c:v>8.2127926538605394</c:v>
                </c:pt>
                <c:pt idx="2">
                  <c:v>0.17560135386053938</c:v>
                </c:pt>
              </c:numCache>
            </c:numRef>
          </c:val>
          <c:extLst>
            <c:ext xmlns:c16="http://schemas.microsoft.com/office/drawing/2014/chart" uri="{C3380CC4-5D6E-409C-BE32-E72D297353CC}">
              <c16:uniqueId val="{00000000-6FE9-4954-83B5-B57590D5A464}"/>
            </c:ext>
          </c:extLst>
        </c:ser>
        <c:dLbls>
          <c:dLblPos val="outEnd"/>
          <c:showLegendKey val="0"/>
          <c:showVal val="1"/>
          <c:showCatName val="0"/>
          <c:showSerName val="0"/>
          <c:showPercent val="0"/>
          <c:showBubbleSize val="0"/>
        </c:dLbls>
        <c:gapWidth val="219"/>
        <c:overlap val="-27"/>
        <c:axId val="576423352"/>
        <c:axId val="576424664"/>
      </c:barChart>
      <c:catAx>
        <c:axId val="5764233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76424664"/>
        <c:crosses val="autoZero"/>
        <c:auto val="1"/>
        <c:lblAlgn val="ctr"/>
        <c:lblOffset val="100"/>
        <c:noMultiLvlLbl val="0"/>
      </c:catAx>
      <c:valAx>
        <c:axId val="576424664"/>
        <c:scaling>
          <c:orientation val="minMax"/>
        </c:scaling>
        <c:delete val="1"/>
        <c:axPos val="l"/>
        <c:numFmt formatCode="0.0" sourceLinked="1"/>
        <c:majorTickMark val="none"/>
        <c:minorTickMark val="none"/>
        <c:tickLblPos val="nextTo"/>
        <c:crossAx val="576423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PSA!$D$27</c:f>
              <c:strCache>
                <c:ptCount val="1"/>
                <c:pt idx="0">
                  <c:v>Outcome</c:v>
                </c:pt>
              </c:strCache>
            </c:strRef>
          </c:tx>
          <c:spPr>
            <a:ln w="19050" cap="rnd">
              <a:solidFill>
                <a:schemeClr val="accent1"/>
              </a:solidFill>
              <a:round/>
            </a:ln>
            <a:effectLst/>
          </c:spPr>
          <c:marker>
            <c:symbol val="none"/>
          </c:marker>
          <c:xVal>
            <c:numRef>
              <c:f>PSA!$D$29:$D$69</c:f>
              <c:numCache>
                <c:formatCode>General</c:formatCode>
                <c:ptCount val="41"/>
                <c:pt idx="0">
                  <c:v>-4660000</c:v>
                </c:pt>
                <c:pt idx="1">
                  <c:v>-2620000</c:v>
                </c:pt>
                <c:pt idx="2">
                  <c:v>-2140000</c:v>
                </c:pt>
                <c:pt idx="3">
                  <c:v>-1850000</c:v>
                </c:pt>
                <c:pt idx="4">
                  <c:v>-1470000</c:v>
                </c:pt>
                <c:pt idx="5">
                  <c:v>-1270000</c:v>
                </c:pt>
                <c:pt idx="6">
                  <c:v>-1060000</c:v>
                </c:pt>
                <c:pt idx="7">
                  <c:v>-865000</c:v>
                </c:pt>
                <c:pt idx="8">
                  <c:v>-665000</c:v>
                </c:pt>
                <c:pt idx="9">
                  <c:v>-425000</c:v>
                </c:pt>
                <c:pt idx="10">
                  <c:v>-238000</c:v>
                </c:pt>
                <c:pt idx="11">
                  <c:v>21900</c:v>
                </c:pt>
                <c:pt idx="12">
                  <c:v>231000</c:v>
                </c:pt>
                <c:pt idx="13">
                  <c:v>408000</c:v>
                </c:pt>
                <c:pt idx="14">
                  <c:v>544000</c:v>
                </c:pt>
                <c:pt idx="15">
                  <c:v>689000</c:v>
                </c:pt>
                <c:pt idx="16">
                  <c:v>838000</c:v>
                </c:pt>
                <c:pt idx="17">
                  <c:v>1010000</c:v>
                </c:pt>
                <c:pt idx="18">
                  <c:v>1210000</c:v>
                </c:pt>
                <c:pt idx="19">
                  <c:v>1350000</c:v>
                </c:pt>
                <c:pt idx="20">
                  <c:v>1540000</c:v>
                </c:pt>
                <c:pt idx="21">
                  <c:v>1630000</c:v>
                </c:pt>
                <c:pt idx="22">
                  <c:v>1840000</c:v>
                </c:pt>
                <c:pt idx="23">
                  <c:v>2000000</c:v>
                </c:pt>
                <c:pt idx="24">
                  <c:v>2250000</c:v>
                </c:pt>
                <c:pt idx="25">
                  <c:v>2430000</c:v>
                </c:pt>
                <c:pt idx="26">
                  <c:v>2670000</c:v>
                </c:pt>
                <c:pt idx="27">
                  <c:v>2920000</c:v>
                </c:pt>
                <c:pt idx="28">
                  <c:v>3190000</c:v>
                </c:pt>
                <c:pt idx="29">
                  <c:v>3380000</c:v>
                </c:pt>
                <c:pt idx="30">
                  <c:v>3660000</c:v>
                </c:pt>
                <c:pt idx="31">
                  <c:v>4010000</c:v>
                </c:pt>
                <c:pt idx="32">
                  <c:v>4280000</c:v>
                </c:pt>
                <c:pt idx="33">
                  <c:v>4710000</c:v>
                </c:pt>
                <c:pt idx="34">
                  <c:v>5110000</c:v>
                </c:pt>
                <c:pt idx="35">
                  <c:v>5480000</c:v>
                </c:pt>
                <c:pt idx="36">
                  <c:v>5890000</c:v>
                </c:pt>
                <c:pt idx="37">
                  <c:v>6670000</c:v>
                </c:pt>
                <c:pt idx="38">
                  <c:v>7490000</c:v>
                </c:pt>
                <c:pt idx="39">
                  <c:v>8940000</c:v>
                </c:pt>
                <c:pt idx="40">
                  <c:v>17800000</c:v>
                </c:pt>
              </c:numCache>
            </c:numRef>
          </c:xVal>
          <c:yVal>
            <c:numRef>
              <c:f>PSA!$C$29:$C$69</c:f>
              <c:numCache>
                <c:formatCode>0.0%</c:formatCode>
                <c:ptCount val="41"/>
                <c:pt idx="0">
                  <c:v>0</c:v>
                </c:pt>
                <c:pt idx="1">
                  <c:v>2.5000000000000001E-2</c:v>
                </c:pt>
                <c:pt idx="2">
                  <c:v>0.05</c:v>
                </c:pt>
                <c:pt idx="3">
                  <c:v>7.4999999999999997E-2</c:v>
                </c:pt>
                <c:pt idx="4">
                  <c:v>0.1</c:v>
                </c:pt>
                <c:pt idx="5">
                  <c:v>0.125</c:v>
                </c:pt>
                <c:pt idx="6">
                  <c:v>0.15</c:v>
                </c:pt>
                <c:pt idx="7">
                  <c:v>0.17499999999999999</c:v>
                </c:pt>
                <c:pt idx="8">
                  <c:v>0.19999999999999998</c:v>
                </c:pt>
                <c:pt idx="9">
                  <c:v>0.22499999999999998</c:v>
                </c:pt>
                <c:pt idx="10">
                  <c:v>0.24999999999999997</c:v>
                </c:pt>
                <c:pt idx="11">
                  <c:v>0.27499999999999997</c:v>
                </c:pt>
                <c:pt idx="12">
                  <c:v>0.3</c:v>
                </c:pt>
                <c:pt idx="13">
                  <c:v>0.32500000000000001</c:v>
                </c:pt>
                <c:pt idx="14">
                  <c:v>0.35000000000000003</c:v>
                </c:pt>
                <c:pt idx="15">
                  <c:v>0.37500000000000006</c:v>
                </c:pt>
                <c:pt idx="16">
                  <c:v>0.40000000000000008</c:v>
                </c:pt>
                <c:pt idx="17">
                  <c:v>0.4250000000000001</c:v>
                </c:pt>
                <c:pt idx="18">
                  <c:v>0.45000000000000012</c:v>
                </c:pt>
                <c:pt idx="19">
                  <c:v>0.47500000000000014</c:v>
                </c:pt>
                <c:pt idx="20">
                  <c:v>0.50000000000000011</c:v>
                </c:pt>
                <c:pt idx="21">
                  <c:v>0.52500000000000013</c:v>
                </c:pt>
                <c:pt idx="22">
                  <c:v>0.55000000000000016</c:v>
                </c:pt>
                <c:pt idx="23">
                  <c:v>0.57500000000000018</c:v>
                </c:pt>
                <c:pt idx="24">
                  <c:v>0.6000000000000002</c:v>
                </c:pt>
                <c:pt idx="25">
                  <c:v>0.62500000000000022</c:v>
                </c:pt>
                <c:pt idx="26">
                  <c:v>0.65000000000000024</c:v>
                </c:pt>
                <c:pt idx="27">
                  <c:v>0.67500000000000027</c:v>
                </c:pt>
                <c:pt idx="28">
                  <c:v>0.70000000000000029</c:v>
                </c:pt>
                <c:pt idx="29">
                  <c:v>0.72500000000000031</c:v>
                </c:pt>
                <c:pt idx="30">
                  <c:v>0.75000000000000033</c:v>
                </c:pt>
                <c:pt idx="31">
                  <c:v>0.77500000000000036</c:v>
                </c:pt>
                <c:pt idx="32">
                  <c:v>0.80000000000000038</c:v>
                </c:pt>
                <c:pt idx="33">
                  <c:v>0.8250000000000004</c:v>
                </c:pt>
                <c:pt idx="34">
                  <c:v>0.85000000000000042</c:v>
                </c:pt>
                <c:pt idx="35">
                  <c:v>0.87500000000000044</c:v>
                </c:pt>
                <c:pt idx="36">
                  <c:v>0.90000000000000047</c:v>
                </c:pt>
                <c:pt idx="37">
                  <c:v>0.92500000000000049</c:v>
                </c:pt>
                <c:pt idx="38">
                  <c:v>0.95</c:v>
                </c:pt>
                <c:pt idx="39">
                  <c:v>0.97499999999999998</c:v>
                </c:pt>
                <c:pt idx="40">
                  <c:v>1</c:v>
                </c:pt>
              </c:numCache>
            </c:numRef>
          </c:yVal>
          <c:smooth val="1"/>
          <c:extLst>
            <c:ext xmlns:c16="http://schemas.microsoft.com/office/drawing/2014/chart" uri="{C3380CC4-5D6E-409C-BE32-E72D297353CC}">
              <c16:uniqueId val="{00000000-213E-4616-A93B-2D30659D624F}"/>
            </c:ext>
          </c:extLst>
        </c:ser>
        <c:dLbls>
          <c:showLegendKey val="0"/>
          <c:showVal val="0"/>
          <c:showCatName val="0"/>
          <c:showSerName val="0"/>
          <c:showPercent val="0"/>
          <c:showBubbleSize val="0"/>
        </c:dLbls>
        <c:axId val="485164976"/>
        <c:axId val="485165304"/>
      </c:scatterChart>
      <c:valAx>
        <c:axId val="485164976"/>
        <c:scaling>
          <c:orientation val="minMax"/>
        </c:scaling>
        <c:delete val="0"/>
        <c:axPos val="b"/>
        <c:majorGridlines>
          <c:spPr>
            <a:ln w="9525" cap="flat" cmpd="sng" algn="ctr">
              <a:solidFill>
                <a:schemeClr val="tx1">
                  <a:lumMod val="15000"/>
                  <a:lumOff val="85000"/>
                </a:schemeClr>
              </a:solidFill>
              <a:round/>
            </a:ln>
            <a:effectLst/>
          </c:spPr>
        </c:majorGridlines>
        <c:title>
          <c:tx>
            <c:strRef>
              <c:f>PSA!$B$10</c:f>
              <c:strCache>
                <c:ptCount val="1"/>
                <c:pt idx="0">
                  <c:v>Net savings of PRT</c:v>
                </c:pt>
              </c:strCache>
            </c:strRef>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65304"/>
        <c:crosses val="autoZero"/>
        <c:crossBetween val="midCat"/>
      </c:valAx>
      <c:valAx>
        <c:axId val="4851653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Percent of PSA iterations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1649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258643866582255"/>
          <c:y val="5.3399770341207339E-2"/>
          <c:w val="0.67384588866690176"/>
          <c:h val="0.81905393336249643"/>
        </c:manualLayout>
      </c:layout>
      <c:barChart>
        <c:barDir val="bar"/>
        <c:grouping val="clustered"/>
        <c:varyColors val="0"/>
        <c:ser>
          <c:idx val="2"/>
          <c:order val="0"/>
          <c:spPr>
            <a:solidFill>
              <a:schemeClr val="accent5"/>
            </a:solidFill>
            <a:ln>
              <a:noFill/>
            </a:ln>
            <a:effectLst/>
          </c:spPr>
          <c:invertIfNegative val="0"/>
          <c:dLbls>
            <c:dLbl>
              <c:idx val="0"/>
              <c:tx>
                <c:rich>
                  <a:bodyPr/>
                  <a:lstStyle/>
                  <a:p>
                    <a:fld id="{66A5D067-4817-43DA-8B7B-C5713CCB21AD}"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5F9-4814-94C6-30DE28CC2FA4}"/>
                </c:ext>
              </c:extLst>
            </c:dLbl>
            <c:dLbl>
              <c:idx val="1"/>
              <c:tx>
                <c:rich>
                  <a:bodyPr/>
                  <a:lstStyle/>
                  <a:p>
                    <a:fld id="{6A88B90F-4220-466E-B3FA-6AEDD6E99169}"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5F9-4814-94C6-30DE28CC2FA4}"/>
                </c:ext>
              </c:extLst>
            </c:dLbl>
            <c:dLbl>
              <c:idx val="2"/>
              <c:tx>
                <c:rich>
                  <a:bodyPr/>
                  <a:lstStyle/>
                  <a:p>
                    <a:fld id="{16FE3D61-B46A-4B96-B550-3D43D95193DC}"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5F9-4814-94C6-30DE28CC2FA4}"/>
                </c:ext>
              </c:extLst>
            </c:dLbl>
            <c:dLbl>
              <c:idx val="3"/>
              <c:tx>
                <c:rich>
                  <a:bodyPr/>
                  <a:lstStyle/>
                  <a:p>
                    <a:fld id="{474A3353-B2CF-4B91-84E4-F52561CAB44E}"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5F9-4814-94C6-30DE28CC2FA4}"/>
                </c:ext>
              </c:extLst>
            </c:dLbl>
            <c:dLbl>
              <c:idx val="4"/>
              <c:tx>
                <c:rich>
                  <a:bodyPr/>
                  <a:lstStyle/>
                  <a:p>
                    <a:fld id="{6C50090C-8BB3-449A-AADC-13DE729F5520}"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5F9-4814-94C6-30DE28CC2FA4}"/>
                </c:ext>
              </c:extLst>
            </c:dLbl>
            <c:dLbl>
              <c:idx val="5"/>
              <c:tx>
                <c:rich>
                  <a:bodyPr/>
                  <a:lstStyle/>
                  <a:p>
                    <a:fld id="{71F05679-A709-456B-868C-12F013967537}"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5F9-4814-94C6-30DE28CC2FA4}"/>
                </c:ext>
              </c:extLst>
            </c:dLbl>
            <c:dLbl>
              <c:idx val="6"/>
              <c:tx>
                <c:rich>
                  <a:bodyPr/>
                  <a:lstStyle/>
                  <a:p>
                    <a:fld id="{8DF34FAD-6DDE-42A0-896C-6275460A0113}"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5F9-4814-94C6-30DE28CC2FA4}"/>
                </c:ext>
              </c:extLst>
            </c:dLbl>
            <c:dLbl>
              <c:idx val="7"/>
              <c:tx>
                <c:rich>
                  <a:bodyPr/>
                  <a:lstStyle/>
                  <a:p>
                    <a:fld id="{E11D4F33-AAEE-46F0-9020-7FE608ACB818}"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5F9-4814-94C6-30DE28CC2FA4}"/>
                </c:ext>
              </c:extLst>
            </c:dLbl>
            <c:dLbl>
              <c:idx val="8"/>
              <c:tx>
                <c:rich>
                  <a:bodyPr/>
                  <a:lstStyle/>
                  <a:p>
                    <a:fld id="{1450365D-AADD-47F2-87D3-688EA6CE7AD4}"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5F9-4814-94C6-30DE28CC2FA4}"/>
                </c:ext>
              </c:extLst>
            </c:dLbl>
            <c:dLbl>
              <c:idx val="9"/>
              <c:tx>
                <c:rich>
                  <a:bodyPr/>
                  <a:lstStyle/>
                  <a:p>
                    <a:fld id="{9633CECD-8FC5-4B1E-AA11-73B2075A8BCF}"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5F9-4814-94C6-30DE28CC2FA4}"/>
                </c:ext>
              </c:extLst>
            </c:dLbl>
            <c:dLbl>
              <c:idx val="10"/>
              <c:tx>
                <c:rich>
                  <a:bodyPr/>
                  <a:lstStyle/>
                  <a:p>
                    <a:fld id="{1DB68DC8-B37C-4330-ADEF-60B86A1CFE51}"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5F9-4814-94C6-30DE28CC2FA4}"/>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DSA!$F$9:$F$19</c:f>
              <c:strCache>
                <c:ptCount val="11"/>
                <c:pt idx="0">
                  <c:v>Cost of Sepsis</c:v>
                </c:pt>
                <c:pt idx="1">
                  <c:v>Baseline risk of Sepsis in Whole blood</c:v>
                </c:pt>
                <c:pt idx="2">
                  <c:v>Transmissibility of Sepsis</c:v>
                </c:pt>
                <c:pt idx="3">
                  <c:v>Cost of PRT per treatment (in $)</c:v>
                </c:pt>
                <c:pt idx="4">
                  <c:v>Percent of donations not transfused</c:v>
                </c:pt>
                <c:pt idx="5">
                  <c:v>Baseline risk of HBV in Whole blood</c:v>
                </c:pt>
                <c:pt idx="6">
                  <c:v>Baseline risk of HCV in Whole blood</c:v>
                </c:pt>
                <c:pt idx="7">
                  <c:v>Cost of HCV</c:v>
                </c:pt>
                <c:pt idx="8">
                  <c:v>Cost of HBV</c:v>
                </c:pt>
                <c:pt idx="9">
                  <c:v>Fold risk reduction of Sepsis in Whole blood</c:v>
                </c:pt>
                <c:pt idx="10">
                  <c:v>Cost of Malaria</c:v>
                </c:pt>
              </c:strCache>
            </c:strRef>
          </c:cat>
          <c:val>
            <c:numRef>
              <c:f>DSA!$G$9:$G$19</c:f>
              <c:numCache>
                <c:formatCode>General</c:formatCode>
                <c:ptCount val="11"/>
                <c:pt idx="0">
                  <c:v>-2800839.6097848541</c:v>
                </c:pt>
                <c:pt idx="1">
                  <c:v>-2761515.0380922784</c:v>
                </c:pt>
                <c:pt idx="2">
                  <c:v>-2630310.5562744541</c:v>
                </c:pt>
                <c:pt idx="3">
                  <c:v>1765209.2177219328</c:v>
                </c:pt>
                <c:pt idx="4">
                  <c:v>757832.0843219345</c:v>
                </c:pt>
                <c:pt idx="5">
                  <c:v>-158442.45092287083</c:v>
                </c:pt>
                <c:pt idx="6">
                  <c:v>-139713.04891092924</c:v>
                </c:pt>
                <c:pt idx="7">
                  <c:v>50292.153569335926</c:v>
                </c:pt>
                <c:pt idx="8">
                  <c:v>51789.59968293507</c:v>
                </c:pt>
                <c:pt idx="9">
                  <c:v>-261340.74567485339</c:v>
                </c:pt>
                <c:pt idx="10">
                  <c:v>56816.447658263736</c:v>
                </c:pt>
              </c:numCache>
            </c:numRef>
          </c:val>
          <c:extLst>
            <c:ext xmlns:c15="http://schemas.microsoft.com/office/drawing/2012/chart" uri="{02D57815-91ED-43cb-92C2-25804820EDAC}">
              <c15:datalabelsRange>
                <c15:f>DSA!$I$9:$I$28</c15:f>
                <c15:dlblRangeCache>
                  <c:ptCount val="20"/>
                  <c:pt idx="0">
                    <c:v> $(2,800,000)</c:v>
                  </c:pt>
                  <c:pt idx="1">
                    <c:v> $(2,760,000)</c:v>
                  </c:pt>
                  <c:pt idx="2">
                    <c:v> $(2,630,000)</c:v>
                  </c:pt>
                  <c:pt idx="3">
                    <c:v> $1,770,000 </c:v>
                  </c:pt>
                  <c:pt idx="4">
                    <c:v> $758,000 </c:v>
                  </c:pt>
                  <c:pt idx="5">
                    <c:v> $(158,000)</c:v>
                  </c:pt>
                  <c:pt idx="6">
                    <c:v> $(140,000)</c:v>
                  </c:pt>
                  <c:pt idx="7">
                    <c:v> $50,300 </c:v>
                  </c:pt>
                  <c:pt idx="8">
                    <c:v> $51,800 </c:v>
                  </c:pt>
                  <c:pt idx="9">
                    <c:v> $(261,000)</c:v>
                  </c:pt>
                  <c:pt idx="10">
                    <c:v> $56,800 </c:v>
                  </c:pt>
                  <c:pt idx="11">
                    <c:v> $31,400 </c:v>
                  </c:pt>
                  <c:pt idx="12">
                    <c:v> $78,500 </c:v>
                  </c:pt>
                  <c:pt idx="13">
                    <c:v> $53,000 </c:v>
                  </c:pt>
                  <c:pt idx="14">
                    <c:v> $91,700 </c:v>
                  </c:pt>
                  <c:pt idx="15">
                    <c:v> $(34,000)</c:v>
                  </c:pt>
                  <c:pt idx="16">
                    <c:v> $120,000 </c:v>
                  </c:pt>
                  <c:pt idx="17">
                    <c:v> $(795)</c:v>
                  </c:pt>
                  <c:pt idx="18">
                    <c:v> $103,000 </c:v>
                  </c:pt>
                  <c:pt idx="19">
                    <c:v> $125,000 </c:v>
                  </c:pt>
                </c15:dlblRangeCache>
              </c15:datalabelsRange>
            </c:ext>
            <c:ext xmlns:c16="http://schemas.microsoft.com/office/drawing/2014/chart" uri="{C3380CC4-5D6E-409C-BE32-E72D297353CC}">
              <c16:uniqueId val="{0000000B-45F9-4814-94C6-30DE28CC2FA4}"/>
            </c:ext>
          </c:extLst>
        </c:ser>
        <c:ser>
          <c:idx val="3"/>
          <c:order val="1"/>
          <c:spPr>
            <a:solidFill>
              <a:schemeClr val="accent6"/>
            </a:solidFill>
            <a:ln>
              <a:noFill/>
            </a:ln>
            <a:effectLst/>
          </c:spPr>
          <c:invertIfNegative val="0"/>
          <c:dLbls>
            <c:dLbl>
              <c:idx val="0"/>
              <c:tx>
                <c:rich>
                  <a:bodyPr/>
                  <a:lstStyle/>
                  <a:p>
                    <a:fld id="{867A2577-E655-46A9-BDB7-B76EE0A50751}"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5F9-4814-94C6-30DE28CC2FA4}"/>
                </c:ext>
              </c:extLst>
            </c:dLbl>
            <c:dLbl>
              <c:idx val="1"/>
              <c:tx>
                <c:rich>
                  <a:bodyPr/>
                  <a:lstStyle/>
                  <a:p>
                    <a:fld id="{48476B89-C80F-47CB-81B2-4D18B6AFE008}"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5F9-4814-94C6-30DE28CC2FA4}"/>
                </c:ext>
              </c:extLst>
            </c:dLbl>
            <c:dLbl>
              <c:idx val="2"/>
              <c:tx>
                <c:rich>
                  <a:bodyPr/>
                  <a:lstStyle/>
                  <a:p>
                    <a:fld id="{DD2F746D-9A16-46F2-B5C9-629CF37497A9}"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5F9-4814-94C6-30DE28CC2FA4}"/>
                </c:ext>
              </c:extLst>
            </c:dLbl>
            <c:dLbl>
              <c:idx val="3"/>
              <c:tx>
                <c:rich>
                  <a:bodyPr/>
                  <a:lstStyle/>
                  <a:p>
                    <a:fld id="{95886E8E-6CE1-4F38-BEDB-12DB98838F35}"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5F9-4814-94C6-30DE28CC2FA4}"/>
                </c:ext>
              </c:extLst>
            </c:dLbl>
            <c:dLbl>
              <c:idx val="4"/>
              <c:tx>
                <c:rich>
                  <a:bodyPr/>
                  <a:lstStyle/>
                  <a:p>
                    <a:fld id="{82D79D90-BD7E-47CC-A300-710F18145B4D}"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5F9-4814-94C6-30DE28CC2FA4}"/>
                </c:ext>
              </c:extLst>
            </c:dLbl>
            <c:dLbl>
              <c:idx val="5"/>
              <c:tx>
                <c:rich>
                  <a:bodyPr/>
                  <a:lstStyle/>
                  <a:p>
                    <a:fld id="{6C8EF9F1-7DE4-4744-9506-959AD0290F7B}"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45F9-4814-94C6-30DE28CC2FA4}"/>
                </c:ext>
              </c:extLst>
            </c:dLbl>
            <c:dLbl>
              <c:idx val="6"/>
              <c:tx>
                <c:rich>
                  <a:bodyPr/>
                  <a:lstStyle/>
                  <a:p>
                    <a:fld id="{DFEAA624-3C7C-43E2-A1D5-0E367CD7D07B}"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45F9-4814-94C6-30DE28CC2FA4}"/>
                </c:ext>
              </c:extLst>
            </c:dLbl>
            <c:dLbl>
              <c:idx val="7"/>
              <c:tx>
                <c:rich>
                  <a:bodyPr/>
                  <a:lstStyle/>
                  <a:p>
                    <a:fld id="{FB835DB3-37E4-42EB-9E17-3742DF5E435F}"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45F9-4814-94C6-30DE28CC2FA4}"/>
                </c:ext>
              </c:extLst>
            </c:dLbl>
            <c:dLbl>
              <c:idx val="8"/>
              <c:tx>
                <c:rich>
                  <a:bodyPr/>
                  <a:lstStyle/>
                  <a:p>
                    <a:fld id="{FAE5B8D6-0F18-41A2-A995-8BFD9B469C94}"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45F9-4814-94C6-30DE28CC2FA4}"/>
                </c:ext>
              </c:extLst>
            </c:dLbl>
            <c:dLbl>
              <c:idx val="9"/>
              <c:tx>
                <c:rich>
                  <a:bodyPr/>
                  <a:lstStyle/>
                  <a:p>
                    <a:fld id="{B83DC797-0D77-4FC0-B1A3-3C9C3167610E}"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45F9-4814-94C6-30DE28CC2FA4}"/>
                </c:ext>
              </c:extLst>
            </c:dLbl>
            <c:dLbl>
              <c:idx val="10"/>
              <c:tx>
                <c:rich>
                  <a:bodyPr/>
                  <a:lstStyle/>
                  <a:p>
                    <a:fld id="{2C01E151-63E0-43EC-983C-FF4BB79DA171}"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45F9-4814-94C6-30DE28CC2FA4}"/>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DSA!$F$9:$F$19</c:f>
              <c:strCache>
                <c:ptCount val="11"/>
                <c:pt idx="0">
                  <c:v>Cost of Sepsis</c:v>
                </c:pt>
                <c:pt idx="1">
                  <c:v>Baseline risk of Sepsis in Whole blood</c:v>
                </c:pt>
                <c:pt idx="2">
                  <c:v>Transmissibility of Sepsis</c:v>
                </c:pt>
                <c:pt idx="3">
                  <c:v>Cost of PRT per treatment (in $)</c:v>
                </c:pt>
                <c:pt idx="4">
                  <c:v>Percent of donations not transfused</c:v>
                </c:pt>
                <c:pt idx="5">
                  <c:v>Baseline risk of HBV in Whole blood</c:v>
                </c:pt>
                <c:pt idx="6">
                  <c:v>Baseline risk of HCV in Whole blood</c:v>
                </c:pt>
                <c:pt idx="7">
                  <c:v>Cost of HCV</c:v>
                </c:pt>
                <c:pt idx="8">
                  <c:v>Cost of HBV</c:v>
                </c:pt>
                <c:pt idx="9">
                  <c:v>Fold risk reduction of Sepsis in Whole blood</c:v>
                </c:pt>
                <c:pt idx="10">
                  <c:v>Cost of Malaria</c:v>
                </c:pt>
              </c:strCache>
            </c:strRef>
          </c:cat>
          <c:val>
            <c:numRef>
              <c:f>DSA!$H$9:$H$19</c:f>
              <c:numCache>
                <c:formatCode>General</c:formatCode>
                <c:ptCount val="11"/>
                <c:pt idx="0">
                  <c:v>9726176.169415148</c:v>
                </c:pt>
                <c:pt idx="1">
                  <c:v>3193440.6407915941</c:v>
                </c:pt>
                <c:pt idx="2">
                  <c:v>2985025.2910727463</c:v>
                </c:pt>
                <c:pt idx="3">
                  <c:v>-1417518.5370780658</c:v>
                </c:pt>
                <c:pt idx="4">
                  <c:v>-410141.40367806377</c:v>
                </c:pt>
                <c:pt idx="5">
                  <c:v>737500.04306821094</c:v>
                </c:pt>
                <c:pt idx="6">
                  <c:v>706590.95116608648</c:v>
                </c:pt>
                <c:pt idx="7">
                  <c:v>743634.62682804582</c:v>
                </c:pt>
                <c:pt idx="8">
                  <c:v>731391.15523292427</c:v>
                </c:pt>
                <c:pt idx="9">
                  <c:v>287031.89566764596</c:v>
                </c:pt>
                <c:pt idx="10">
                  <c:v>395515.46341171814</c:v>
                </c:pt>
              </c:numCache>
            </c:numRef>
          </c:val>
          <c:extLst>
            <c:ext xmlns:c15="http://schemas.microsoft.com/office/drawing/2012/chart" uri="{02D57815-91ED-43cb-92C2-25804820EDAC}">
              <c15:datalabelsRange>
                <c15:f>DSA!$J$9:$J$28</c15:f>
                <c15:dlblRangeCache>
                  <c:ptCount val="20"/>
                  <c:pt idx="0">
                    <c:v> $9,730,000 </c:v>
                  </c:pt>
                  <c:pt idx="1">
                    <c:v> $3,190,000 </c:v>
                  </c:pt>
                  <c:pt idx="2">
                    <c:v> $2,990,000 </c:v>
                  </c:pt>
                  <c:pt idx="3">
                    <c:v> $(1,420,000)</c:v>
                  </c:pt>
                  <c:pt idx="4">
                    <c:v> $(410,000)</c:v>
                  </c:pt>
                  <c:pt idx="5">
                    <c:v> $738,000 </c:v>
                  </c:pt>
                  <c:pt idx="6">
                    <c:v> $707,000 </c:v>
                  </c:pt>
                  <c:pt idx="7">
                    <c:v> $744,000 </c:v>
                  </c:pt>
                  <c:pt idx="8">
                    <c:v> $731,000 </c:v>
                  </c:pt>
                  <c:pt idx="9">
                    <c:v> $287,000 </c:v>
                  </c:pt>
                  <c:pt idx="10">
                    <c:v> $396,000 </c:v>
                  </c:pt>
                  <c:pt idx="11">
                    <c:v> $323,000 </c:v>
                  </c:pt>
                  <c:pt idx="12">
                    <c:v> $324,000 </c:v>
                  </c:pt>
                  <c:pt idx="13">
                    <c:v> $297,000 </c:v>
                  </c:pt>
                  <c:pt idx="14">
                    <c:v> $330,000 </c:v>
                  </c:pt>
                  <c:pt idx="15">
                    <c:v> $177,000 </c:v>
                  </c:pt>
                  <c:pt idx="16">
                    <c:v> $332,000 </c:v>
                  </c:pt>
                  <c:pt idx="17">
                    <c:v> $202,000 </c:v>
                  </c:pt>
                  <c:pt idx="18">
                    <c:v> $306,000 </c:v>
                  </c:pt>
                  <c:pt idx="19">
                    <c:v> $202,000 </c:v>
                  </c:pt>
                </c15:dlblRangeCache>
              </c15:datalabelsRange>
            </c:ext>
            <c:ext xmlns:c16="http://schemas.microsoft.com/office/drawing/2014/chart" uri="{C3380CC4-5D6E-409C-BE32-E72D297353CC}">
              <c16:uniqueId val="{00000017-45F9-4814-94C6-30DE28CC2FA4}"/>
            </c:ext>
          </c:extLst>
        </c:ser>
        <c:dLbls>
          <c:dLblPos val="outEnd"/>
          <c:showLegendKey val="0"/>
          <c:showVal val="1"/>
          <c:showCatName val="0"/>
          <c:showSerName val="0"/>
          <c:showPercent val="0"/>
          <c:showBubbleSize val="0"/>
        </c:dLbls>
        <c:gapWidth val="121"/>
        <c:overlap val="100"/>
        <c:axId val="798175312"/>
        <c:axId val="798175640"/>
      </c:barChart>
      <c:catAx>
        <c:axId val="798175312"/>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100" b="0" i="0" u="none" strike="noStrike" kern="1200" baseline="0">
                <a:solidFill>
                  <a:schemeClr val="tx1">
                    <a:lumMod val="65000"/>
                    <a:lumOff val="35000"/>
                  </a:schemeClr>
                </a:solidFill>
                <a:latin typeface="+mn-lt"/>
                <a:ea typeface="+mn-ea"/>
                <a:cs typeface="+mn-cs"/>
              </a:defRPr>
            </a:pPr>
            <a:endParaRPr lang="en-US"/>
          </a:p>
        </c:txPr>
        <c:crossAx val="798175640"/>
        <c:crossesAt val="175601.35386054032"/>
        <c:auto val="1"/>
        <c:lblAlgn val="ctr"/>
        <c:lblOffset val="1000"/>
        <c:noMultiLvlLbl val="0"/>
      </c:catAx>
      <c:valAx>
        <c:axId val="798175640"/>
        <c:scaling>
          <c:orientation val="minMax"/>
        </c:scaling>
        <c:delete val="0"/>
        <c:axPos val="b"/>
        <c:title>
          <c:tx>
            <c:strRef>
              <c:f>Lookup!$G$3</c:f>
              <c:strCache>
                <c:ptCount val="1"/>
                <c:pt idx="0">
                  <c:v>Net savings of PRT ($)</c:v>
                </c:pt>
              </c:strCache>
            </c:strRef>
          </c:tx>
          <c:layout>
            <c:manualLayout>
              <c:xMode val="edge"/>
              <c:yMode val="edge"/>
              <c:x val="0.42199608729464372"/>
              <c:y val="0.9379340277777777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98175312"/>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AC6C8E-A502-447E-932E-E77A148E2EBE}"/>
              </a:ext>
            </a:extLst>
          </p:cNvPr>
          <p:cNvSpPr>
            <a:spLocks noGrp="1"/>
          </p:cNvSpPr>
          <p:nvPr>
            <p:ph type="hdr" sz="quarter"/>
          </p:nvPr>
        </p:nvSpPr>
        <p:spPr>
          <a:xfrm>
            <a:off x="0" y="0"/>
            <a:ext cx="3044719" cy="465614"/>
          </a:xfrm>
          <a:prstGeom prst="rect">
            <a:avLst/>
          </a:prstGeom>
        </p:spPr>
        <p:txBody>
          <a:bodyPr vert="horz" lIns="93360" tIns="46680" rIns="93360" bIns="4668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1BBC1B95-A553-42B5-BD16-771D745C2172}"/>
              </a:ext>
            </a:extLst>
          </p:cNvPr>
          <p:cNvSpPr>
            <a:spLocks noGrp="1"/>
          </p:cNvSpPr>
          <p:nvPr>
            <p:ph type="dt" sz="quarter" idx="1"/>
          </p:nvPr>
        </p:nvSpPr>
        <p:spPr>
          <a:xfrm>
            <a:off x="3979930" y="0"/>
            <a:ext cx="3044719" cy="465614"/>
          </a:xfrm>
          <a:prstGeom prst="rect">
            <a:avLst/>
          </a:prstGeom>
        </p:spPr>
        <p:txBody>
          <a:bodyPr vert="horz" wrap="square" lIns="93360" tIns="46680" rIns="93360" bIns="46680" numCol="1" anchor="t" anchorCtr="0" compatLnSpc="1">
            <a:prstTxWarp prst="textNoShape">
              <a:avLst/>
            </a:prstTxWarp>
          </a:bodyPr>
          <a:lstStyle>
            <a:lvl1pPr algn="r">
              <a:defRPr sz="1200">
                <a:latin typeface="Calibri" panose="020F0502020204030204" pitchFamily="34" charset="0"/>
              </a:defRPr>
            </a:lvl1pPr>
          </a:lstStyle>
          <a:p>
            <a:fld id="{3AD52D9B-B1C8-4571-B4CB-274B4C066A59}" type="datetimeFigureOut">
              <a:rPr lang="en-US" altLang="en-US"/>
              <a:pPr/>
              <a:t>12/15/2020</a:t>
            </a:fld>
            <a:endParaRPr lang="en-US" altLang="en-US"/>
          </a:p>
        </p:txBody>
      </p:sp>
      <p:sp>
        <p:nvSpPr>
          <p:cNvPr id="4" name="Footer Placeholder 3">
            <a:extLst>
              <a:ext uri="{FF2B5EF4-FFF2-40B4-BE49-F238E27FC236}">
                <a16:creationId xmlns:a16="http://schemas.microsoft.com/office/drawing/2014/main" id="{0847C144-6908-45A6-81C1-E8ED968E23EF}"/>
              </a:ext>
            </a:extLst>
          </p:cNvPr>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FFBEF55F-633D-426F-BFD9-0242FA739B48}"/>
              </a:ext>
            </a:extLst>
          </p:cNvPr>
          <p:cNvSpPr>
            <a:spLocks noGrp="1"/>
          </p:cNvSpPr>
          <p:nvPr>
            <p:ph type="sldNum" sz="quarter" idx="3"/>
          </p:nvPr>
        </p:nvSpPr>
        <p:spPr>
          <a:xfrm>
            <a:off x="3979930" y="8845045"/>
            <a:ext cx="3044719" cy="465614"/>
          </a:xfrm>
          <a:prstGeom prst="rect">
            <a:avLst/>
          </a:prstGeom>
        </p:spPr>
        <p:txBody>
          <a:bodyPr vert="horz" wrap="square" lIns="93360" tIns="46680" rIns="93360" bIns="46680" numCol="1" anchor="b" anchorCtr="0" compatLnSpc="1">
            <a:prstTxWarp prst="textNoShape">
              <a:avLst/>
            </a:prstTxWarp>
          </a:bodyPr>
          <a:lstStyle>
            <a:lvl1pPr algn="r">
              <a:defRPr sz="1200">
                <a:latin typeface="Calibri" panose="020F0502020204030204" pitchFamily="34" charset="0"/>
              </a:defRPr>
            </a:lvl1pPr>
          </a:lstStyle>
          <a:p>
            <a:fld id="{28EC1B12-0064-49CD-B64B-4BC06950FDB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DF5F12-9014-4180-8EFA-658ABC247E8B}"/>
              </a:ext>
            </a:extLst>
          </p:cNvPr>
          <p:cNvSpPr>
            <a:spLocks noGrp="1"/>
          </p:cNvSpPr>
          <p:nvPr>
            <p:ph type="hdr" sz="quarter"/>
          </p:nvPr>
        </p:nvSpPr>
        <p:spPr>
          <a:xfrm>
            <a:off x="0" y="0"/>
            <a:ext cx="3044719" cy="465614"/>
          </a:xfrm>
          <a:prstGeom prst="rect">
            <a:avLst/>
          </a:prstGeom>
        </p:spPr>
        <p:txBody>
          <a:bodyPr vert="horz" lIns="93360" tIns="46680" rIns="93360" bIns="4668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44ECB251-1D7B-4544-98F0-719A99F32441}"/>
              </a:ext>
            </a:extLst>
          </p:cNvPr>
          <p:cNvSpPr>
            <a:spLocks noGrp="1"/>
          </p:cNvSpPr>
          <p:nvPr>
            <p:ph type="dt" idx="1"/>
          </p:nvPr>
        </p:nvSpPr>
        <p:spPr>
          <a:xfrm>
            <a:off x="3979930" y="0"/>
            <a:ext cx="3044719" cy="465614"/>
          </a:xfrm>
          <a:prstGeom prst="rect">
            <a:avLst/>
          </a:prstGeom>
        </p:spPr>
        <p:txBody>
          <a:bodyPr vert="horz" wrap="square" lIns="93360" tIns="46680" rIns="93360" bIns="46680" numCol="1" anchor="t" anchorCtr="0" compatLnSpc="1">
            <a:prstTxWarp prst="textNoShape">
              <a:avLst/>
            </a:prstTxWarp>
          </a:bodyPr>
          <a:lstStyle>
            <a:lvl1pPr algn="r">
              <a:defRPr sz="1200">
                <a:latin typeface="Calibri" panose="020F0502020204030204" pitchFamily="34" charset="0"/>
              </a:defRPr>
            </a:lvl1pPr>
          </a:lstStyle>
          <a:p>
            <a:fld id="{B5F0F280-5429-41B0-ACFE-30B55A6EAD82}" type="datetimeFigureOut">
              <a:rPr lang="en-US" altLang="en-US"/>
              <a:pPr/>
              <a:t>12/15/2020</a:t>
            </a:fld>
            <a:endParaRPr lang="en-US" altLang="en-US"/>
          </a:p>
        </p:txBody>
      </p:sp>
      <p:sp>
        <p:nvSpPr>
          <p:cNvPr id="4" name="Slide Image Placeholder 3">
            <a:extLst>
              <a:ext uri="{FF2B5EF4-FFF2-40B4-BE49-F238E27FC236}">
                <a16:creationId xmlns:a16="http://schemas.microsoft.com/office/drawing/2014/main" id="{587FBAD1-3A1D-4DFA-A7FA-0A7DF728404C}"/>
              </a:ext>
            </a:extLst>
          </p:cNvPr>
          <p:cNvSpPr>
            <a:spLocks noGrp="1" noRot="1" noChangeAspect="1"/>
          </p:cNvSpPr>
          <p:nvPr>
            <p:ph type="sldImg" idx="2"/>
          </p:nvPr>
        </p:nvSpPr>
        <p:spPr>
          <a:xfrm>
            <a:off x="407988" y="698500"/>
            <a:ext cx="6210300" cy="3492500"/>
          </a:xfrm>
          <a:prstGeom prst="rect">
            <a:avLst/>
          </a:prstGeom>
          <a:noFill/>
          <a:ln w="12700">
            <a:solidFill>
              <a:prstClr val="black"/>
            </a:solidFill>
          </a:ln>
        </p:spPr>
        <p:txBody>
          <a:bodyPr vert="horz" lIns="93360" tIns="46680" rIns="93360" bIns="46680" rtlCol="0" anchor="ctr"/>
          <a:lstStyle/>
          <a:p>
            <a:pPr lvl="0"/>
            <a:endParaRPr lang="en-US" noProof="0" dirty="0"/>
          </a:p>
        </p:txBody>
      </p:sp>
      <p:sp>
        <p:nvSpPr>
          <p:cNvPr id="5" name="Notes Placeholder 4">
            <a:extLst>
              <a:ext uri="{FF2B5EF4-FFF2-40B4-BE49-F238E27FC236}">
                <a16:creationId xmlns:a16="http://schemas.microsoft.com/office/drawing/2014/main" id="{7D3A2C33-6FE8-480F-900F-F65D642C1C87}"/>
              </a:ext>
            </a:extLst>
          </p:cNvPr>
          <p:cNvSpPr>
            <a:spLocks noGrp="1"/>
          </p:cNvSpPr>
          <p:nvPr>
            <p:ph type="body" sz="quarter" idx="3"/>
          </p:nvPr>
        </p:nvSpPr>
        <p:spPr>
          <a:xfrm>
            <a:off x="702628" y="4423331"/>
            <a:ext cx="5621020" cy="4190524"/>
          </a:xfrm>
          <a:prstGeom prst="rect">
            <a:avLst/>
          </a:prstGeom>
        </p:spPr>
        <p:txBody>
          <a:bodyPr vert="horz" lIns="93360" tIns="46680" rIns="93360" bIns="4668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E574F4B-DE7A-4CD5-91BB-13C5DAB62002}"/>
              </a:ext>
            </a:extLst>
          </p:cNvPr>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E1597E39-42E9-4A1E-8FB6-E93EDEB0D5AB}"/>
              </a:ext>
            </a:extLst>
          </p:cNvPr>
          <p:cNvSpPr>
            <a:spLocks noGrp="1"/>
          </p:cNvSpPr>
          <p:nvPr>
            <p:ph type="sldNum" sz="quarter" idx="5"/>
          </p:nvPr>
        </p:nvSpPr>
        <p:spPr>
          <a:xfrm>
            <a:off x="3979930" y="8845045"/>
            <a:ext cx="3044719" cy="465614"/>
          </a:xfrm>
          <a:prstGeom prst="rect">
            <a:avLst/>
          </a:prstGeom>
        </p:spPr>
        <p:txBody>
          <a:bodyPr vert="horz" wrap="square" lIns="93360" tIns="46680" rIns="93360" bIns="46680" numCol="1" anchor="b" anchorCtr="0" compatLnSpc="1">
            <a:prstTxWarp prst="textNoShape">
              <a:avLst/>
            </a:prstTxWarp>
          </a:bodyPr>
          <a:lstStyle>
            <a:lvl1pPr algn="r">
              <a:defRPr sz="1200">
                <a:latin typeface="Calibri" panose="020F0502020204030204" pitchFamily="34" charset="0"/>
              </a:defRPr>
            </a:lvl1pPr>
          </a:lstStyle>
          <a:p>
            <a:fld id="{1C4AAF09-5804-4435-B2A9-B938D8D391D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to the ISBT for organizing this meeting. My name is Alton Russell, and today I will be presenting a health-economic study estimating the impact of whole blood pathogen inactivation in Ghana.</a:t>
            </a:r>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1</a:t>
            </a:fld>
            <a:endParaRPr lang="en-US" altLang="en-US"/>
          </a:p>
        </p:txBody>
      </p:sp>
    </p:spTree>
    <p:extLst>
      <p:ext uri="{BB962C8B-B14F-4D97-AF65-F5344CB8AC3E}">
        <p14:creationId xmlns:p14="http://schemas.microsoft.com/office/powerpoint/2010/main" val="131324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thank my collaborators, Dr. Shirley and Alex Owusu-Ofori, Dr. Betty Norman, and Dr. Eileen Micah in Ghana, along with Dr. Brian Custer at Vitalant Research Institute. Thank you for your attention.</a:t>
            </a:r>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18</a:t>
            </a:fld>
            <a:endParaRPr lang="en-US" altLang="en-US"/>
          </a:p>
        </p:txBody>
      </p:sp>
    </p:spTree>
    <p:extLst>
      <p:ext uri="{BB962C8B-B14F-4D97-AF65-F5344CB8AC3E}">
        <p14:creationId xmlns:p14="http://schemas.microsoft.com/office/powerpoint/2010/main" val="180683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B52"/>
                </a:solidFill>
                <a:effectLst/>
                <a:latin typeface="Arial" panose="020B0604020202020204" pitchFamily="34" charset="0"/>
              </a:rPr>
              <a:t>Sub-Saharan Africa has the highest rate of HIV and malaria infection in the world. Incidence of transfusion-related adverse events is higher when compared to western countries.</a:t>
            </a:r>
          </a:p>
          <a:p>
            <a:endParaRPr lang="en-US" b="0" i="0" dirty="0">
              <a:solidFill>
                <a:srgbClr val="444B52"/>
              </a:solidFill>
              <a:effectLst/>
              <a:latin typeface="Arial" panose="020B0604020202020204" pitchFamily="34" charset="0"/>
            </a:endParaRPr>
          </a:p>
          <a:p>
            <a:r>
              <a:rPr lang="en-US" b="0" i="0" dirty="0">
                <a:solidFill>
                  <a:srgbClr val="444B52"/>
                </a:solidFill>
                <a:effectLst/>
                <a:latin typeface="Arial" panose="020B0604020202020204" pitchFamily="34" charset="0"/>
              </a:rPr>
              <a:t>Pathogen inactivation is a technology that reduces the risk of transfusion-related adverse events using an additive, such as riboflavin, and UV light.</a:t>
            </a:r>
          </a:p>
          <a:p>
            <a:r>
              <a:rPr lang="en-US" b="0" i="0" dirty="0">
                <a:solidFill>
                  <a:srgbClr val="444B52"/>
                </a:solidFill>
                <a:effectLst/>
                <a:latin typeface="Arial" panose="020B0604020202020204" pitchFamily="34" charset="0"/>
              </a:rPr>
              <a:t>It is considered a promising technology, particularly for SSA. However, no health-economic assessments have been published.</a:t>
            </a:r>
            <a:endParaRPr lang="en-US" dirty="0"/>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3</a:t>
            </a:fld>
            <a:endParaRPr lang="en-US" altLang="en-US"/>
          </a:p>
        </p:txBody>
      </p:sp>
    </p:spTree>
    <p:extLst>
      <p:ext uri="{BB962C8B-B14F-4D97-AF65-F5344CB8AC3E}">
        <p14:creationId xmlns:p14="http://schemas.microsoft.com/office/powerpoint/2010/main" val="417224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focused on Ghana.</a:t>
            </a:r>
          </a:p>
          <a:p>
            <a:r>
              <a:rPr lang="en-US" dirty="0"/>
              <a:t>Like many SSA countries, whole blood transfusion is much more common that transfusion of components.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Donations are routinely screened for HIV-1/2 , hepatitis C, HBsAg, and syphilis using rapid tests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A recent study in Ghana estimated the impact of whole blood pathogen inactivation on TT-malaria. That study found that PI led to a 6 fold reduction in the rate of transfusion-transmitted malaria</a:t>
            </a:r>
          </a:p>
          <a:p>
            <a:endParaRPr lang="en-US" dirty="0"/>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4</a:t>
            </a:fld>
            <a:endParaRPr lang="en-US" altLang="en-US"/>
          </a:p>
        </p:txBody>
      </p:sp>
    </p:spTree>
    <p:extLst>
      <p:ext uri="{BB962C8B-B14F-4D97-AF65-F5344CB8AC3E}">
        <p14:creationId xmlns:p14="http://schemas.microsoft.com/office/powerpoint/2010/main" val="16738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8</a:t>
            </a:fld>
            <a:endParaRPr lang="en-US" altLang="en-US"/>
          </a:p>
        </p:txBody>
      </p:sp>
    </p:spTree>
    <p:extLst>
      <p:ext uri="{BB962C8B-B14F-4D97-AF65-F5344CB8AC3E}">
        <p14:creationId xmlns:p14="http://schemas.microsoft.com/office/powerpoint/2010/main" val="181301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infectious donations lead to a symptomatic outcome in recipients.</a:t>
            </a:r>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9</a:t>
            </a:fld>
            <a:endParaRPr lang="en-US" altLang="en-US"/>
          </a:p>
        </p:txBody>
      </p:sp>
    </p:spTree>
    <p:extLst>
      <p:ext uri="{BB962C8B-B14F-4D97-AF65-F5344CB8AC3E}">
        <p14:creationId xmlns:p14="http://schemas.microsoft.com/office/powerpoint/2010/main" val="89853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estimates are not based on detailed modeling of how patients transition between different health states after infection. We are developing state transition models that we plan to use to estimate costs but those are not yet ready to share publicly. </a:t>
            </a:r>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12</a:t>
            </a:fld>
            <a:endParaRPr lang="en-US" altLang="en-US"/>
          </a:p>
        </p:txBody>
      </p:sp>
    </p:spTree>
    <p:extLst>
      <p:ext uri="{BB962C8B-B14F-4D97-AF65-F5344CB8AC3E}">
        <p14:creationId xmlns:p14="http://schemas.microsoft.com/office/powerpoint/2010/main" val="193724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probabilistic sensitivity analysis, pathogen inactivation had positive net savings (meaning the savings from averted adverse events exceeded the cost of PI) 73% of the time.</a:t>
            </a:r>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14</a:t>
            </a:fld>
            <a:endParaRPr lang="en-US" altLang="en-US"/>
          </a:p>
        </p:txBody>
      </p:sp>
    </p:spTree>
    <p:extLst>
      <p:ext uri="{BB962C8B-B14F-4D97-AF65-F5344CB8AC3E}">
        <p14:creationId xmlns:p14="http://schemas.microsoft.com/office/powerpoint/2010/main" val="356686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looked at how sensitive our findings were to uncertainty in our input parameters. You’ll recall that for each input parameter, we defined a range of values we think the parameter is likely to take. What we’ve done varied each of the parameters one at a time along that range and observed the effect on our outcome of interest: the net savings of pathogen inactivation.</a:t>
            </a:r>
          </a:p>
          <a:p>
            <a:endParaRPr lang="en-US" dirty="0"/>
          </a:p>
          <a:p>
            <a:r>
              <a:rPr lang="en-US" dirty="0"/>
              <a:t>The net savings of pathogen inactivation was sensitive to several variables: For example, if the cost of treating sepsis is on the low end of our estimate, the net savings could be only $300,000 a year, and on the high end net savings could be nearly $13 million.</a:t>
            </a:r>
          </a:p>
          <a:p>
            <a:endParaRPr lang="en-US" dirty="0"/>
          </a:p>
          <a:p>
            <a:r>
              <a:rPr lang="en-US" b="1" dirty="0"/>
              <a:t>Click</a:t>
            </a:r>
            <a:endParaRPr lang="en-US" b="0" dirty="0"/>
          </a:p>
          <a:p>
            <a:r>
              <a:rPr lang="en-US" b="0" dirty="0"/>
              <a:t>However, we did not find that any </a:t>
            </a:r>
            <a:endParaRPr lang="en-US" b="1" dirty="0"/>
          </a:p>
          <a:p>
            <a:endParaRPr lang="en-US" dirty="0"/>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15</a:t>
            </a:fld>
            <a:endParaRPr lang="en-US" altLang="en-US"/>
          </a:p>
        </p:txBody>
      </p:sp>
    </p:spTree>
    <p:extLst>
      <p:ext uri="{BB962C8B-B14F-4D97-AF65-F5344CB8AC3E}">
        <p14:creationId xmlns:p14="http://schemas.microsoft.com/office/powerpoint/2010/main" val="3453289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study had several limitations:</a:t>
            </a:r>
          </a:p>
          <a:p>
            <a:pPr marL="171450" indent="-171450">
              <a:buFont typeface="Arial" panose="020B0604020202020204" pitchFamily="34" charset="0"/>
              <a:buChar char="•"/>
            </a:pPr>
            <a:r>
              <a:rPr lang="en-US" dirty="0"/>
              <a:t>We considered 7 major adverse events, but pathogen inactivation can also prevent other adverse outcomes, including emerging diseases.</a:t>
            </a:r>
          </a:p>
          <a:p>
            <a:pPr marL="171450" indent="-171450">
              <a:buFont typeface="Arial" panose="020B0604020202020204" pitchFamily="34" charset="0"/>
              <a:buChar char="•"/>
            </a:pPr>
            <a:r>
              <a:rPr lang="en-US" dirty="0"/>
              <a:t>We did not consider healthcare costs due to secondary infections, for example, if a transfusion recipient transmits HIV to a se</a:t>
            </a:r>
          </a:p>
          <a:p>
            <a:pPr marL="0" indent="0">
              <a:buFont typeface="Arial" panose="020B0604020202020204" pitchFamily="34" charset="0"/>
              <a:buNone/>
            </a:pPr>
            <a:r>
              <a:rPr lang="en-US" dirty="0"/>
              <a:t>By not considering these factors we could be underestimating the benefit of PI</a:t>
            </a:r>
          </a:p>
          <a:p>
            <a:pPr marL="171450" indent="-171450">
              <a:buFont typeface="Arial" panose="020B0604020202020204" pitchFamily="34" charset="0"/>
              <a:buChar char="•"/>
            </a:pPr>
            <a:r>
              <a:rPr lang="en-US" dirty="0"/>
              <a:t>We also assumed </a:t>
            </a:r>
            <a:r>
              <a:rPr lang="en-US" dirty="0" err="1"/>
              <a:t>recipeints</a:t>
            </a:r>
            <a:r>
              <a:rPr lang="en-US" dirty="0"/>
              <a:t> received treatments for adverse events, when in fact some may not receive treatment due to unaffordability or other reasons. If many people are not receiving treatment for adverse events then we could be overestimating the net savings of PI.</a:t>
            </a:r>
          </a:p>
          <a:p>
            <a:pPr marL="171450" indent="-171450">
              <a:buFont typeface="Arial" panose="020B0604020202020204" pitchFamily="34" charset="0"/>
              <a:buChar char="•"/>
            </a:pPr>
            <a:r>
              <a:rPr lang="en-US" dirty="0"/>
              <a:t>We also did not factor in capital costs of pathogen inactivation such as equipment purchases,</a:t>
            </a:r>
          </a:p>
          <a:p>
            <a:pPr marL="171450" indent="-171450">
              <a:buFont typeface="Arial" panose="020B0604020202020204" pitchFamily="34" charset="0"/>
              <a:buChar char="•"/>
            </a:pPr>
            <a:r>
              <a:rPr lang="en-US" dirty="0"/>
              <a:t>And we have not yet implemented our planed more detailed modeling of disease progression for the chronic viral infections</a:t>
            </a:r>
          </a:p>
        </p:txBody>
      </p:sp>
      <p:sp>
        <p:nvSpPr>
          <p:cNvPr id="4" name="Slide Number Placeholder 3"/>
          <p:cNvSpPr>
            <a:spLocks noGrp="1"/>
          </p:cNvSpPr>
          <p:nvPr>
            <p:ph type="sldNum" sz="quarter" idx="5"/>
          </p:nvPr>
        </p:nvSpPr>
        <p:spPr/>
        <p:txBody>
          <a:bodyPr/>
          <a:lstStyle/>
          <a:p>
            <a:fld id="{1C4AAF09-5804-4435-B2A9-B938D8D391DB}" type="slidenum">
              <a:rPr lang="en-US" altLang="en-US" smtClean="0"/>
              <a:pPr/>
              <a:t>16</a:t>
            </a:fld>
            <a:endParaRPr lang="en-US" altLang="en-US"/>
          </a:p>
        </p:txBody>
      </p:sp>
    </p:spTree>
    <p:extLst>
      <p:ext uri="{BB962C8B-B14F-4D97-AF65-F5344CB8AC3E}">
        <p14:creationId xmlns:p14="http://schemas.microsoft.com/office/powerpoint/2010/main" val="418110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F1FB2FD-5D85-41AD-B1F5-642E284DFE48}"/>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CED9AB4F-48EF-4F9D-BBC6-661F6D041E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7831928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C2730C-6472-48D8-9002-D62B731F5132}"/>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0826949C-06EA-42CF-9825-AEE3D525CE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194706381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5BF9A586-5B60-4DF0-845F-E20112CEEE67}"/>
              </a:ext>
            </a:extLst>
          </p:cNvPr>
          <p:cNvSpPr>
            <a:spLocks noGrp="1"/>
          </p:cNvSpPr>
          <p:nvPr>
            <p:ph type="sldNum" sz="quarter" idx="11"/>
          </p:nvPr>
        </p:nvSpPr>
        <p:spPr/>
        <p:txBody>
          <a:bodyPr/>
          <a:lstStyle/>
          <a:p>
            <a:fld id="{4B2C3416-CF68-4E07-AE53-9D99ECA23889}" type="slidenum">
              <a:rPr lang="en-US" altLang="en-US" smtClean="0"/>
              <a:pPr/>
              <a:t>‹#›</a:t>
            </a:fld>
            <a:endParaRPr lang="en-US" altLang="en-US"/>
          </a:p>
        </p:txBody>
      </p:sp>
    </p:spTree>
    <p:extLst>
      <p:ext uri="{BB962C8B-B14F-4D97-AF65-F5344CB8AC3E}">
        <p14:creationId xmlns:p14="http://schemas.microsoft.com/office/powerpoint/2010/main" val="7688737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87FABC0-DB2C-4DE5-B39F-B0A63B5FE313}"/>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B0503030403020204" pitchFamily="34" charset="0"/>
                <a:ea typeface="MS PGothic" panose="020B0600070205080204" pitchFamily="34" charset="-128"/>
              </a:defRPr>
            </a:lvl1pPr>
            <a:lvl2pPr marL="742950" indent="-285750" eaLnBrk="0" hangingPunct="0">
              <a:defRPr sz="2400">
                <a:solidFill>
                  <a:schemeClr val="tx1"/>
                </a:solidFill>
                <a:latin typeface="Source Sans Pro" panose="020B0503030403020204" pitchFamily="34" charset="0"/>
                <a:ea typeface="MS PGothic" panose="020B0600070205080204" pitchFamily="34" charset="-128"/>
              </a:defRPr>
            </a:lvl2pPr>
            <a:lvl3pPr marL="1143000" indent="-228600" eaLnBrk="0" hangingPunct="0">
              <a:defRPr sz="2400">
                <a:solidFill>
                  <a:schemeClr val="tx1"/>
                </a:solidFill>
                <a:latin typeface="Source Sans Pro" panose="020B0503030403020204" pitchFamily="34" charset="0"/>
                <a:ea typeface="MS PGothic" panose="020B0600070205080204" pitchFamily="34" charset="-128"/>
              </a:defRPr>
            </a:lvl3pPr>
            <a:lvl4pPr marL="1600200" indent="-228600" eaLnBrk="0" hangingPunct="0">
              <a:defRPr sz="2400">
                <a:solidFill>
                  <a:schemeClr val="tx1"/>
                </a:solidFill>
                <a:latin typeface="Source Sans Pro" panose="020B0503030403020204" pitchFamily="34" charset="0"/>
                <a:ea typeface="MS PGothic" panose="020B0600070205080204" pitchFamily="34" charset="-128"/>
              </a:defRPr>
            </a:lvl4pPr>
            <a:lvl5pPr marL="2057400" indent="-228600" eaLnBrk="0" hangingPunct="0">
              <a:defRPr sz="2400">
                <a:solidFill>
                  <a:schemeClr val="tx1"/>
                </a:solidFill>
                <a:latin typeface="Source Sans Pro" panose="020B0503030403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9pPr>
          </a:lstStyle>
          <a:p>
            <a:pPr algn="ctr" eaLnBrk="1" hangingPunct="1"/>
            <a:fld id="{4FAE13D4-C3F2-4BD3-92BB-6ADE0468D82B}"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a:extLst>
              <a:ext uri="{FF2B5EF4-FFF2-40B4-BE49-F238E27FC236}">
                <a16:creationId xmlns:a16="http://schemas.microsoft.com/office/drawing/2014/main" id="{64528DB1-567E-4F52-B85C-ED12B46DC469}"/>
              </a:ext>
            </a:extLst>
          </p:cNvPr>
          <p:cNvSpPr>
            <a:spLocks noGrp="1"/>
          </p:cNvSpPr>
          <p:nvPr>
            <p:ph type="sldNum" sz="quarter" idx="12"/>
          </p:nvPr>
        </p:nvSpPr>
        <p:spPr/>
        <p:txBody>
          <a:bodyPr/>
          <a:lstStyle/>
          <a:p>
            <a:fld id="{4B2C3416-CF68-4E07-AE53-9D99ECA23889}" type="slidenum">
              <a:rPr lang="en-US" altLang="en-US" smtClean="0"/>
              <a:pPr/>
              <a:t>‹#›</a:t>
            </a:fld>
            <a:endParaRPr lang="en-US" altLang="en-US"/>
          </a:p>
        </p:txBody>
      </p:sp>
    </p:spTree>
    <p:extLst>
      <p:ext uri="{BB962C8B-B14F-4D97-AF65-F5344CB8AC3E}">
        <p14:creationId xmlns:p14="http://schemas.microsoft.com/office/powerpoint/2010/main" val="114766352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a:extLst>
              <a:ext uri="{FF2B5EF4-FFF2-40B4-BE49-F238E27FC236}">
                <a16:creationId xmlns:a16="http://schemas.microsoft.com/office/drawing/2014/main" id="{E3BEC53B-B4FB-42F7-AB11-095A4AE3E749}"/>
              </a:ext>
            </a:extLst>
          </p:cNvPr>
          <p:cNvSpPr>
            <a:spLocks noGrp="1"/>
          </p:cNvSpPr>
          <p:nvPr>
            <p:ph type="sldNum" sz="quarter" idx="12"/>
          </p:nvPr>
        </p:nvSpPr>
        <p:spPr/>
        <p:txBody>
          <a:bodyPr/>
          <a:lstStyle/>
          <a:p>
            <a:fld id="{4B2C3416-CF68-4E07-AE53-9D99ECA23889}" type="slidenum">
              <a:rPr lang="en-US" altLang="en-US" smtClean="0"/>
              <a:pPr/>
              <a:t>‹#›</a:t>
            </a:fld>
            <a:endParaRPr lang="en-US" altLang="en-US"/>
          </a:p>
        </p:txBody>
      </p:sp>
    </p:spTree>
    <p:extLst>
      <p:ext uri="{BB962C8B-B14F-4D97-AF65-F5344CB8AC3E}">
        <p14:creationId xmlns:p14="http://schemas.microsoft.com/office/powerpoint/2010/main" val="147784376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a:extLst>
              <a:ext uri="{FF2B5EF4-FFF2-40B4-BE49-F238E27FC236}">
                <a16:creationId xmlns:a16="http://schemas.microsoft.com/office/drawing/2014/main" id="{97E8BA3E-3210-4A09-98F9-E696DA7D6477}"/>
              </a:ext>
            </a:extLst>
          </p:cNvPr>
          <p:cNvSpPr>
            <a:spLocks noGrp="1"/>
          </p:cNvSpPr>
          <p:nvPr>
            <p:ph type="sldNum" sz="quarter" idx="13"/>
          </p:nvPr>
        </p:nvSpPr>
        <p:spPr/>
        <p:txBody>
          <a:bodyPr/>
          <a:lstStyle/>
          <a:p>
            <a:fld id="{4B2C3416-CF68-4E07-AE53-9D99ECA23889}" type="slidenum">
              <a:rPr lang="en-US" altLang="en-US" smtClean="0"/>
              <a:pPr/>
              <a:t>‹#›</a:t>
            </a:fld>
            <a:endParaRPr lang="en-US" altLang="en-US"/>
          </a:p>
        </p:txBody>
      </p:sp>
    </p:spTree>
    <p:extLst>
      <p:ext uri="{BB962C8B-B14F-4D97-AF65-F5344CB8AC3E}">
        <p14:creationId xmlns:p14="http://schemas.microsoft.com/office/powerpoint/2010/main" val="548525723"/>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a:extLst>
              <a:ext uri="{FF2B5EF4-FFF2-40B4-BE49-F238E27FC236}">
                <a16:creationId xmlns:a16="http://schemas.microsoft.com/office/drawing/2014/main" id="{0EB77058-FDDF-4858-B298-673B86256874}"/>
              </a:ext>
            </a:extLst>
          </p:cNvPr>
          <p:cNvSpPr>
            <a:spLocks noGrp="1"/>
          </p:cNvSpPr>
          <p:nvPr>
            <p:ph type="sldNum" sz="quarter" idx="14"/>
          </p:nvPr>
        </p:nvSpPr>
        <p:spPr/>
        <p:txBody>
          <a:bodyPr/>
          <a:lstStyle/>
          <a:p>
            <a:fld id="{4B2C3416-CF68-4E07-AE53-9D99ECA23889}" type="slidenum">
              <a:rPr lang="en-US" altLang="en-US" smtClean="0"/>
              <a:pPr/>
              <a:t>‹#›</a:t>
            </a:fld>
            <a:endParaRPr lang="en-US" altLang="en-US"/>
          </a:p>
        </p:txBody>
      </p:sp>
    </p:spTree>
    <p:extLst>
      <p:ext uri="{BB962C8B-B14F-4D97-AF65-F5344CB8AC3E}">
        <p14:creationId xmlns:p14="http://schemas.microsoft.com/office/powerpoint/2010/main" val="387891197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 y="4807744"/>
            <a:ext cx="9155113" cy="3429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1664" y="4882754"/>
            <a:ext cx="1819275" cy="167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797875"/>
            <a:ext cx="8229600" cy="618473"/>
          </a:xfrm>
          <a:prstGeom prst="rect">
            <a:avLst/>
          </a:prstGeom>
        </p:spPr>
        <p:txBody>
          <a:bodyPr>
            <a:noAutofit/>
          </a:bodyPr>
          <a:lstStyle>
            <a:lvl1pPr algn="ctr">
              <a:defRPr sz="27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35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6348"/>
            <a:ext cx="8229600" cy="461897"/>
          </a:xfrm>
          <a:prstGeom prst="rect">
            <a:avLst/>
          </a:prstGeom>
        </p:spPr>
        <p:txBody>
          <a:bodyPr>
            <a:noAutofit/>
          </a:bodyPr>
          <a:lstStyle>
            <a:lvl1pPr marL="0" indent="0" algn="ctr">
              <a:buNone/>
              <a:defRPr sz="1500" cap="small" spc="225">
                <a:solidFill>
                  <a:srgbClr val="A4001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17881243"/>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1" y="4807744"/>
            <a:ext cx="9155113" cy="3429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0075" y="4882754"/>
            <a:ext cx="1817688" cy="167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9" y="1538765"/>
            <a:ext cx="2954337" cy="925830"/>
          </a:xfrm>
          <a:prstGeom prst="rect">
            <a:avLst/>
          </a:prstGeom>
        </p:spPr>
        <p:txBody>
          <a:bodyPr/>
          <a:lstStyle>
            <a:lvl1pPr algn="r">
              <a:defRPr sz="15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9" y="2571750"/>
            <a:ext cx="2954337" cy="932975"/>
          </a:xfrm>
          <a:prstGeom prst="rect">
            <a:avLst/>
          </a:prstGeom>
        </p:spPr>
        <p:txBody>
          <a:bodyPr/>
          <a:lstStyle>
            <a:lvl1pPr marL="0" indent="0" algn="r">
              <a:buNone/>
              <a:defRPr sz="900" cap="all" spc="225">
                <a:solidFill>
                  <a:srgbClr val="A4001D"/>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90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552197586"/>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2"/>
            <a:ext cx="7707862" cy="488024"/>
          </a:xfrm>
          <a:prstGeom prst="rect">
            <a:avLst/>
          </a:prstGeom>
        </p:spPr>
        <p:txBody>
          <a:bodyPr/>
          <a:lstStyle>
            <a:lvl1pPr algn="l">
              <a:defRPr sz="18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9"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679478"/>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0325" y="8335"/>
            <a:ext cx="457200" cy="457200"/>
          </a:xfrm>
          <a:prstGeom prst="rect">
            <a:avLst/>
          </a:prstGeom>
        </p:spPr>
        <p:txBody>
          <a:bodyPr wrap="none" lIns="34290" tIns="0" rIns="3429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32023905-DF02-DC49-91E6-DB2A968454F0}" type="slidenum">
              <a:rPr lang="en-US" sz="750" smtClean="0">
                <a:latin typeface="Arial"/>
                <a:ea typeface="+mn-ea"/>
                <a:cs typeface="+mn-cs"/>
              </a:rPr>
              <a:pPr fontAlgn="auto">
                <a:spcBef>
                  <a:spcPts val="0"/>
                </a:spcBef>
                <a:spcAft>
                  <a:spcPts val="0"/>
                </a:spcAft>
                <a:defRPr/>
              </a:pPr>
              <a:t>‹#›</a:t>
            </a:fld>
            <a:endParaRPr lang="en-US" sz="750" dirty="0">
              <a:latin typeface="Arial"/>
              <a:ea typeface="+mn-ea"/>
              <a:cs typeface="+mn-cs"/>
            </a:endParaRPr>
          </a:p>
        </p:txBody>
      </p:sp>
      <p:sp>
        <p:nvSpPr>
          <p:cNvPr id="7" name="Title 1"/>
          <p:cNvSpPr>
            <a:spLocks noGrp="1"/>
          </p:cNvSpPr>
          <p:nvPr>
            <p:ph type="title"/>
          </p:nvPr>
        </p:nvSpPr>
        <p:spPr>
          <a:xfrm>
            <a:off x="948776" y="359542"/>
            <a:ext cx="7707862" cy="488024"/>
          </a:xfrm>
          <a:prstGeom prst="rect">
            <a:avLst/>
          </a:prstGeom>
        </p:spPr>
        <p:txBody>
          <a:bodyPr/>
          <a:lstStyle>
            <a:lvl1pPr algn="l">
              <a:defRPr sz="18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9"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903513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FCAE90-D23F-4EEA-A80C-BF1DBAC17B73}"/>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8B1E55E-14E2-474F-ABC6-C0B0EA6A11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157187623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2"/>
            <a:ext cx="7707862" cy="488024"/>
          </a:xfrm>
          <a:prstGeom prst="rect">
            <a:avLst/>
          </a:prstGeom>
        </p:spPr>
        <p:txBody>
          <a:bodyPr/>
          <a:lstStyle>
            <a:lvl1pPr algn="l">
              <a:defRPr sz="18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6"/>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9" y="2841314"/>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4054279"/>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2"/>
            <a:ext cx="7707862" cy="488024"/>
          </a:xfrm>
          <a:prstGeom prst="rect">
            <a:avLst/>
          </a:prstGeom>
        </p:spPr>
        <p:txBody>
          <a:bodyPr/>
          <a:lstStyle>
            <a:lvl1pPr algn="l">
              <a:defRPr sz="18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9"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7"/>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344939"/>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2"/>
            <a:ext cx="7707862" cy="488024"/>
          </a:xfrm>
          <a:prstGeom prst="rect">
            <a:avLst/>
          </a:prstGeom>
        </p:spPr>
        <p:txBody>
          <a:bodyPr/>
          <a:lstStyle>
            <a:lvl1pPr algn="l">
              <a:defRPr sz="18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9" y="908687"/>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9"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7"/>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640912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318891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
        <p:nvSpPr>
          <p:cNvPr id="3" name="Slide Number Placeholder 2">
            <a:extLst>
              <a:ext uri="{FF2B5EF4-FFF2-40B4-BE49-F238E27FC236}">
                <a16:creationId xmlns:a16="http://schemas.microsoft.com/office/drawing/2014/main" id="{1AB4BAEC-1B73-474E-974B-EA3D31D4E90B}"/>
              </a:ext>
            </a:extLst>
          </p:cNvPr>
          <p:cNvSpPr>
            <a:spLocks noGrp="1"/>
          </p:cNvSpPr>
          <p:nvPr>
            <p:ph type="sldNum" sz="quarter" idx="11"/>
          </p:nvPr>
        </p:nvSpPr>
        <p:spPr/>
        <p:txBody>
          <a:bodyPr/>
          <a:lstStyle/>
          <a:p>
            <a:fld id="{AE20FD2C-E9A6-4AD7-A851-9BC0C69A3E24}" type="slidenum">
              <a:rPr lang="en-US" altLang="en-US" smtClean="0"/>
              <a:pPr/>
              <a:t>‹#›</a:t>
            </a:fld>
            <a:endParaRPr lang="en-US" altLang="en-US"/>
          </a:p>
        </p:txBody>
      </p:sp>
    </p:spTree>
    <p:extLst>
      <p:ext uri="{BB962C8B-B14F-4D97-AF65-F5344CB8AC3E}">
        <p14:creationId xmlns:p14="http://schemas.microsoft.com/office/powerpoint/2010/main" val="243809205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E4B61DA9-3B45-4526-AE22-657808E7370A}"/>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B0503030403020204" pitchFamily="34" charset="0"/>
                <a:ea typeface="MS PGothic" panose="020B0600070205080204" pitchFamily="34" charset="-128"/>
              </a:defRPr>
            </a:lvl1pPr>
            <a:lvl2pPr marL="742950" indent="-285750" eaLnBrk="0" hangingPunct="0">
              <a:defRPr sz="2400">
                <a:solidFill>
                  <a:schemeClr val="tx1"/>
                </a:solidFill>
                <a:latin typeface="Source Sans Pro" panose="020B0503030403020204" pitchFamily="34" charset="0"/>
                <a:ea typeface="MS PGothic" panose="020B0600070205080204" pitchFamily="34" charset="-128"/>
              </a:defRPr>
            </a:lvl2pPr>
            <a:lvl3pPr marL="1143000" indent="-228600" eaLnBrk="0" hangingPunct="0">
              <a:defRPr sz="2400">
                <a:solidFill>
                  <a:schemeClr val="tx1"/>
                </a:solidFill>
                <a:latin typeface="Source Sans Pro" panose="020B0503030403020204" pitchFamily="34" charset="0"/>
                <a:ea typeface="MS PGothic" panose="020B0600070205080204" pitchFamily="34" charset="-128"/>
              </a:defRPr>
            </a:lvl3pPr>
            <a:lvl4pPr marL="1600200" indent="-228600" eaLnBrk="0" hangingPunct="0">
              <a:defRPr sz="2400">
                <a:solidFill>
                  <a:schemeClr val="tx1"/>
                </a:solidFill>
                <a:latin typeface="Source Sans Pro" panose="020B0503030403020204" pitchFamily="34" charset="0"/>
                <a:ea typeface="MS PGothic" panose="020B0600070205080204" pitchFamily="34" charset="-128"/>
              </a:defRPr>
            </a:lvl4pPr>
            <a:lvl5pPr marL="2057400" indent="-228600" eaLnBrk="0" hangingPunct="0">
              <a:defRPr sz="2400">
                <a:solidFill>
                  <a:schemeClr val="tx1"/>
                </a:solidFill>
                <a:latin typeface="Source Sans Pro" panose="020B0503030403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MS PGothic" panose="020B0600070205080204" pitchFamily="34" charset="-128"/>
              </a:defRPr>
            </a:lvl9pPr>
          </a:lstStyle>
          <a:p>
            <a:pPr algn="ctr" eaLnBrk="1" hangingPunct="1"/>
            <a:fld id="{263ACAD8-1BDA-44A8-B5EE-FE5142EA4C10}"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73EF1452-7281-4F1A-B5C1-83284B053C50}"/>
              </a:ext>
            </a:extLst>
          </p:cNvPr>
          <p:cNvSpPr>
            <a:spLocks noGrp="1"/>
          </p:cNvSpPr>
          <p:nvPr>
            <p:ph type="sldNum" sz="quarter" idx="12"/>
          </p:nvPr>
        </p:nvSpPr>
        <p:spPr/>
        <p:txBody>
          <a:bodyPr/>
          <a:lstStyle/>
          <a:p>
            <a:fld id="{AE20FD2C-E9A6-4AD7-A851-9BC0C69A3E24}" type="slidenum">
              <a:rPr lang="en-US" altLang="en-US" smtClean="0"/>
              <a:pPr/>
              <a:t>‹#›</a:t>
            </a:fld>
            <a:endParaRPr lang="en-US" altLang="en-US"/>
          </a:p>
        </p:txBody>
      </p:sp>
    </p:spTree>
    <p:extLst>
      <p:ext uri="{BB962C8B-B14F-4D97-AF65-F5344CB8AC3E}">
        <p14:creationId xmlns:p14="http://schemas.microsoft.com/office/powerpoint/2010/main" val="318364128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3342EA2B-D26B-4AE9-B687-2FA2F8B96BD9}"/>
              </a:ext>
            </a:extLst>
          </p:cNvPr>
          <p:cNvSpPr>
            <a:spLocks noGrp="1"/>
          </p:cNvSpPr>
          <p:nvPr>
            <p:ph type="sldNum" sz="quarter" idx="12"/>
          </p:nvPr>
        </p:nvSpPr>
        <p:spPr/>
        <p:txBody>
          <a:bodyPr/>
          <a:lstStyle/>
          <a:p>
            <a:fld id="{AE20FD2C-E9A6-4AD7-A851-9BC0C69A3E24}" type="slidenum">
              <a:rPr lang="en-US" altLang="en-US" smtClean="0"/>
              <a:pPr/>
              <a:t>‹#›</a:t>
            </a:fld>
            <a:endParaRPr lang="en-US" altLang="en-US"/>
          </a:p>
        </p:txBody>
      </p:sp>
    </p:spTree>
    <p:extLst>
      <p:ext uri="{BB962C8B-B14F-4D97-AF65-F5344CB8AC3E}">
        <p14:creationId xmlns:p14="http://schemas.microsoft.com/office/powerpoint/2010/main" val="181037574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9930C608-61FA-4680-9AAC-F1E6E7D93BFF}"/>
              </a:ext>
            </a:extLst>
          </p:cNvPr>
          <p:cNvSpPr>
            <a:spLocks noGrp="1"/>
          </p:cNvSpPr>
          <p:nvPr>
            <p:ph type="sldNum" sz="quarter" idx="13"/>
          </p:nvPr>
        </p:nvSpPr>
        <p:spPr/>
        <p:txBody>
          <a:bodyPr/>
          <a:lstStyle/>
          <a:p>
            <a:fld id="{AE20FD2C-E9A6-4AD7-A851-9BC0C69A3E24}" type="slidenum">
              <a:rPr lang="en-US" altLang="en-US" smtClean="0"/>
              <a:pPr/>
              <a:t>‹#›</a:t>
            </a:fld>
            <a:endParaRPr lang="en-US" altLang="en-US"/>
          </a:p>
        </p:txBody>
      </p:sp>
    </p:spTree>
    <p:extLst>
      <p:ext uri="{BB962C8B-B14F-4D97-AF65-F5344CB8AC3E}">
        <p14:creationId xmlns:p14="http://schemas.microsoft.com/office/powerpoint/2010/main" val="371059745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7FDFF49F-A4D0-4FB1-B578-903A3091AA87}"/>
              </a:ext>
            </a:extLst>
          </p:cNvPr>
          <p:cNvSpPr>
            <a:spLocks noGrp="1"/>
          </p:cNvSpPr>
          <p:nvPr>
            <p:ph type="sldNum" sz="quarter" idx="14"/>
          </p:nvPr>
        </p:nvSpPr>
        <p:spPr/>
        <p:txBody>
          <a:bodyPr/>
          <a:lstStyle/>
          <a:p>
            <a:fld id="{AE20FD2C-E9A6-4AD7-A851-9BC0C69A3E24}" type="slidenum">
              <a:rPr lang="en-US" altLang="en-US" smtClean="0"/>
              <a:pPr/>
              <a:t>‹#›</a:t>
            </a:fld>
            <a:endParaRPr lang="en-US" altLang="en-US"/>
          </a:p>
        </p:txBody>
      </p:sp>
    </p:spTree>
    <p:extLst>
      <p:ext uri="{BB962C8B-B14F-4D97-AF65-F5344CB8AC3E}">
        <p14:creationId xmlns:p14="http://schemas.microsoft.com/office/powerpoint/2010/main" val="229404480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535F74A3-91C2-43F0-A04C-5150DD4F8F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A2D85EB-7D1A-4CC0-ADB3-A272A38A4377}"/>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F9AADCB1-EAFC-4C31-8B4E-50DDD6D9CE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9247249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DB575C0B-9D85-4E80-9BEA-AD68389585A7}"/>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41E2A211-1C48-450D-BA83-0ED3DC6EC432}"/>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4D5E4901-09DC-4D89-89B2-71DC562E9CAE}"/>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AE20FD2C-E9A6-4AD7-A851-9BC0C69A3E24}" type="slidenum">
              <a:rPr lang="en-US" altLang="en-US"/>
              <a:pPr/>
              <a:t>‹#›</a:t>
            </a:fld>
            <a:endParaRPr lang="en-US" altLang="en-US"/>
          </a:p>
        </p:txBody>
      </p:sp>
      <p:sp>
        <p:nvSpPr>
          <p:cNvPr id="10" name="Rectangle 9">
            <a:extLst>
              <a:ext uri="{FF2B5EF4-FFF2-40B4-BE49-F238E27FC236}">
                <a16:creationId xmlns:a16="http://schemas.microsoft.com/office/drawing/2014/main" id="{34E1DEC6-73CF-4AE3-8E30-7B17715439E6}"/>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C8230BB6-8202-4035-AEEF-762A48FF5711}"/>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MS PGothic" panose="020B0600070205080204" pitchFamily="34" charset="-128"/>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anose="05000000000000000000" pitchFamily="2" charset="2"/>
        <a:defRPr kern="1200" spc="20">
          <a:solidFill>
            <a:schemeClr val="tx1"/>
          </a:solidFill>
          <a:latin typeface="Arial"/>
          <a:ea typeface="MS PGothic" panose="020B0600070205080204" pitchFamily="34" charset="-128"/>
          <a:cs typeface="ＭＳ Ｐゴシック" charset="0"/>
        </a:defRPr>
      </a:lvl1pPr>
      <a:lvl2pPr marL="288925" indent="-288925" algn="l" defTabSz="457200" rtl="0" eaLnBrk="1" fontAlgn="base" hangingPunct="1">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1" fontAlgn="base" hangingPunct="1">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7BDE4599-64BE-43AB-9645-5495EB4AF284}"/>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69984F70-EE32-43A6-963F-094B3166229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8EE704A8-B476-4227-B31E-D02DCDF61E63}"/>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4B2C3416-CF68-4E07-AE53-9D99ECA23889}" type="slidenum">
              <a:rPr lang="en-US" altLang="en-US"/>
              <a:pPr/>
              <a:t>‹#›</a:t>
            </a:fld>
            <a:endParaRPr lang="en-US" altLang="en-US"/>
          </a:p>
        </p:txBody>
      </p:sp>
      <p:sp>
        <p:nvSpPr>
          <p:cNvPr id="7" name="Rectangle 6">
            <a:extLst>
              <a:ext uri="{FF2B5EF4-FFF2-40B4-BE49-F238E27FC236}">
                <a16:creationId xmlns:a16="http://schemas.microsoft.com/office/drawing/2014/main" id="{E091AD2A-414E-4AA0-ACDF-33E9EEF31C78}"/>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AF9B3D56-9FC7-4C85-AA01-9F6CEE1B3D2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MS PGothic" panose="020B0600070205080204" pitchFamily="34" charset="-128"/>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MS PGothic" panose="020B0600070205080204" pitchFamily="34" charset="-128"/>
          <a:cs typeface="ＭＳ Ｐゴシック" charset="0"/>
        </a:defRPr>
      </a:lvl1pPr>
      <a:lvl2pPr marL="288925" indent="-288925" algn="l" defTabSz="457200" rtl="0" eaLnBrk="0" fontAlgn="base" hangingPunct="0">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
          <p:cNvSpPr>
            <a:spLocks noGrp="1"/>
          </p:cNvSpPr>
          <p:nvPr>
            <p:ph type="title"/>
          </p:nvPr>
        </p:nvSpPr>
        <p:spPr bwMode="auto">
          <a:xfrm>
            <a:off x="949326" y="359569"/>
            <a:ext cx="7707313" cy="488156"/>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4" name="Text Placeholder 3"/>
          <p:cNvSpPr>
            <a:spLocks noGrp="1"/>
          </p:cNvSpPr>
          <p:nvPr>
            <p:ph type="body" idx="1"/>
          </p:nvPr>
        </p:nvSpPr>
        <p:spPr>
          <a:xfrm>
            <a:off x="949326" y="903685"/>
            <a:ext cx="7707313" cy="376356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09539" y="4811316"/>
            <a:ext cx="846137" cy="272653"/>
          </a:xfrm>
          <a:prstGeom prst="rect">
            <a:avLst/>
          </a:prstGeom>
        </p:spPr>
        <p:txBody>
          <a:bodyPr vert="horz" lIns="91440" tIns="45720" rIns="91440" bIns="45720" rtlCol="0" anchor="ctr"/>
          <a:lstStyle>
            <a:lvl1pPr algn="l" fontAlgn="auto">
              <a:spcBef>
                <a:spcPts val="0"/>
              </a:spcBef>
              <a:spcAft>
                <a:spcPts val="0"/>
              </a:spcAft>
              <a:defRPr sz="750">
                <a:solidFill>
                  <a:schemeClr val="tx1">
                    <a:tint val="75000"/>
                  </a:schemeClr>
                </a:solidFill>
                <a:latin typeface="Arial"/>
                <a:ea typeface="+mn-ea"/>
                <a:cs typeface="+mn-cs"/>
              </a:defRPr>
            </a:lvl1pPr>
          </a:lstStyle>
          <a:p>
            <a:fld id="{AE0CF68E-C737-0248-9ABF-A0389C52F75D}" type="slidenum">
              <a:rPr lang="en-US" smtClean="0"/>
              <a:t>‹#›</a:t>
            </a:fld>
            <a:endParaRPr lang="en-US"/>
          </a:p>
        </p:txBody>
      </p:sp>
      <p:sp>
        <p:nvSpPr>
          <p:cNvPr id="10" name="Rectangle 9"/>
          <p:cNvSpPr/>
          <p:nvPr/>
        </p:nvSpPr>
        <p:spPr>
          <a:xfrm>
            <a:off x="0" y="0"/>
            <a:ext cx="457200" cy="5150644"/>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latin typeface="Arial"/>
            </a:endParaRPr>
          </a:p>
        </p:txBody>
      </p:sp>
      <p:pic>
        <p:nvPicPr>
          <p:cNvPr id="1030" name="Picture 10" title="Stanford University"/>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46889" y="4856560"/>
            <a:ext cx="1817687" cy="167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70917"/>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Lst>
  <p:transition spd="slow">
    <p:fade/>
  </p:transition>
  <p:hf hdr="0" ftr="0" dt="0"/>
  <p:txStyles>
    <p:titleStyle>
      <a:lvl1pPr algn="l" defTabSz="342900" rtl="0" eaLnBrk="1" fontAlgn="base" hangingPunct="1">
        <a:lnSpc>
          <a:spcPct val="85000"/>
        </a:lnSpc>
        <a:spcBef>
          <a:spcPct val="0"/>
        </a:spcBef>
        <a:spcAft>
          <a:spcPct val="0"/>
        </a:spcAft>
        <a:defRPr sz="1800" kern="1200">
          <a:solidFill>
            <a:schemeClr val="bg2"/>
          </a:solidFill>
          <a:latin typeface="Arial"/>
          <a:ea typeface="ＭＳ Ｐゴシック" charset="0"/>
          <a:cs typeface="ＭＳ Ｐゴシック" charset="0"/>
        </a:defRPr>
      </a:lvl1pPr>
      <a:lvl2pPr algn="l" defTabSz="342900" rtl="0" eaLnBrk="1" fontAlgn="base" hangingPunct="1">
        <a:lnSpc>
          <a:spcPct val="85000"/>
        </a:lnSpc>
        <a:spcBef>
          <a:spcPct val="0"/>
        </a:spcBef>
        <a:spcAft>
          <a:spcPct val="0"/>
        </a:spcAft>
        <a:defRPr sz="1800">
          <a:solidFill>
            <a:schemeClr val="bg2"/>
          </a:solidFill>
          <a:latin typeface="Arial" charset="0"/>
          <a:ea typeface="ＭＳ Ｐゴシック" charset="0"/>
          <a:cs typeface="ＭＳ Ｐゴシック" charset="0"/>
        </a:defRPr>
      </a:lvl2pPr>
      <a:lvl3pPr algn="l" defTabSz="342900" rtl="0" eaLnBrk="1" fontAlgn="base" hangingPunct="1">
        <a:lnSpc>
          <a:spcPct val="85000"/>
        </a:lnSpc>
        <a:spcBef>
          <a:spcPct val="0"/>
        </a:spcBef>
        <a:spcAft>
          <a:spcPct val="0"/>
        </a:spcAft>
        <a:defRPr sz="1800">
          <a:solidFill>
            <a:schemeClr val="bg2"/>
          </a:solidFill>
          <a:latin typeface="Arial" charset="0"/>
          <a:ea typeface="ＭＳ Ｐゴシック" charset="0"/>
          <a:cs typeface="ＭＳ Ｐゴシック" charset="0"/>
        </a:defRPr>
      </a:lvl3pPr>
      <a:lvl4pPr algn="l" defTabSz="342900" rtl="0" eaLnBrk="1" fontAlgn="base" hangingPunct="1">
        <a:lnSpc>
          <a:spcPct val="85000"/>
        </a:lnSpc>
        <a:spcBef>
          <a:spcPct val="0"/>
        </a:spcBef>
        <a:spcAft>
          <a:spcPct val="0"/>
        </a:spcAft>
        <a:defRPr sz="1800">
          <a:solidFill>
            <a:schemeClr val="bg2"/>
          </a:solidFill>
          <a:latin typeface="Arial" charset="0"/>
          <a:ea typeface="ＭＳ Ｐゴシック" charset="0"/>
          <a:cs typeface="ＭＳ Ｐゴシック" charset="0"/>
        </a:defRPr>
      </a:lvl4pPr>
      <a:lvl5pPr algn="l" defTabSz="342900" rtl="0" eaLnBrk="1" fontAlgn="base" hangingPunct="1">
        <a:lnSpc>
          <a:spcPct val="85000"/>
        </a:lnSpc>
        <a:spcBef>
          <a:spcPct val="0"/>
        </a:spcBef>
        <a:spcAft>
          <a:spcPct val="0"/>
        </a:spcAft>
        <a:defRPr sz="1800">
          <a:solidFill>
            <a:schemeClr val="bg2"/>
          </a:solidFill>
          <a:latin typeface="Arial" charset="0"/>
          <a:ea typeface="ＭＳ Ｐゴシック" charset="0"/>
          <a:cs typeface="ＭＳ Ｐゴシック" charset="0"/>
        </a:defRPr>
      </a:lvl5pPr>
      <a:lvl6pPr marL="342900" algn="l" defTabSz="342900" rtl="0" eaLnBrk="1" fontAlgn="base" hangingPunct="1">
        <a:lnSpc>
          <a:spcPct val="85000"/>
        </a:lnSpc>
        <a:spcBef>
          <a:spcPct val="0"/>
        </a:spcBef>
        <a:spcAft>
          <a:spcPct val="0"/>
        </a:spcAft>
        <a:defRPr sz="1800">
          <a:solidFill>
            <a:schemeClr val="bg2"/>
          </a:solidFill>
          <a:latin typeface="Source Sans Pro Semibold" charset="0"/>
          <a:ea typeface="ＭＳ Ｐゴシック" charset="0"/>
          <a:cs typeface="ＭＳ Ｐゴシック" charset="0"/>
        </a:defRPr>
      </a:lvl6pPr>
      <a:lvl7pPr marL="685800" algn="l" defTabSz="342900" rtl="0" eaLnBrk="1" fontAlgn="base" hangingPunct="1">
        <a:lnSpc>
          <a:spcPct val="85000"/>
        </a:lnSpc>
        <a:spcBef>
          <a:spcPct val="0"/>
        </a:spcBef>
        <a:spcAft>
          <a:spcPct val="0"/>
        </a:spcAft>
        <a:defRPr sz="1800">
          <a:solidFill>
            <a:schemeClr val="bg2"/>
          </a:solidFill>
          <a:latin typeface="Source Sans Pro Semibold" charset="0"/>
          <a:ea typeface="ＭＳ Ｐゴシック" charset="0"/>
          <a:cs typeface="ＭＳ Ｐゴシック" charset="0"/>
        </a:defRPr>
      </a:lvl7pPr>
      <a:lvl8pPr marL="1028700" algn="l" defTabSz="342900" rtl="0" eaLnBrk="1" fontAlgn="base" hangingPunct="1">
        <a:lnSpc>
          <a:spcPct val="85000"/>
        </a:lnSpc>
        <a:spcBef>
          <a:spcPct val="0"/>
        </a:spcBef>
        <a:spcAft>
          <a:spcPct val="0"/>
        </a:spcAft>
        <a:defRPr sz="1800">
          <a:solidFill>
            <a:schemeClr val="bg2"/>
          </a:solidFill>
          <a:latin typeface="Source Sans Pro Semibold" charset="0"/>
          <a:ea typeface="ＭＳ Ｐゴシック" charset="0"/>
          <a:cs typeface="ＭＳ Ｐゴシック" charset="0"/>
        </a:defRPr>
      </a:lvl8pPr>
      <a:lvl9pPr marL="1371600" algn="l" defTabSz="342900" rtl="0" eaLnBrk="1" fontAlgn="base" hangingPunct="1">
        <a:lnSpc>
          <a:spcPct val="85000"/>
        </a:lnSpc>
        <a:spcBef>
          <a:spcPct val="0"/>
        </a:spcBef>
        <a:spcAft>
          <a:spcPct val="0"/>
        </a:spcAft>
        <a:defRPr sz="1800">
          <a:solidFill>
            <a:schemeClr val="bg2"/>
          </a:solidFill>
          <a:latin typeface="Source Sans Pro Semibold" charset="0"/>
          <a:ea typeface="ＭＳ Ｐゴシック" charset="0"/>
          <a:cs typeface="ＭＳ Ｐゴシック" charset="0"/>
        </a:defRPr>
      </a:lvl9pPr>
    </p:titleStyle>
    <p:bodyStyle>
      <a:lvl1pPr marL="257175" indent="-257175" algn="l" defTabSz="342900" rtl="0" eaLnBrk="1" fontAlgn="base" hangingPunct="1">
        <a:spcBef>
          <a:spcPct val="20000"/>
        </a:spcBef>
        <a:spcAft>
          <a:spcPct val="0"/>
        </a:spcAft>
        <a:buClr>
          <a:schemeClr val="bg2"/>
        </a:buClr>
        <a:buFont typeface="Wingdings" charset="0"/>
        <a:defRPr kern="1200" spc="15">
          <a:solidFill>
            <a:schemeClr val="tx1"/>
          </a:solidFill>
          <a:latin typeface="Arial"/>
          <a:ea typeface="ＭＳ Ｐゴシック" charset="0"/>
          <a:cs typeface="ＭＳ Ｐゴシック" charset="0"/>
        </a:defRPr>
      </a:lvl1pPr>
      <a:lvl2pPr marL="216694" indent="-216694" algn="l" defTabSz="3429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427435" indent="-169069" algn="l" defTabSz="3429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685800" indent="-170260" algn="l" defTabSz="3429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944166" indent="-170260" algn="l" defTabSz="3429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mailto:altonr@stanford.edu"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AD6BEAD-476E-4DC8-B4A0-4AC4290A4A5D}"/>
              </a:ext>
            </a:extLst>
          </p:cNvPr>
          <p:cNvSpPr txBox="1">
            <a:spLocks/>
          </p:cNvSpPr>
          <p:nvPr/>
        </p:nvSpPr>
        <p:spPr bwMode="auto">
          <a:xfrm>
            <a:off x="0" y="796169"/>
            <a:ext cx="9144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ctr" defTabSz="457200" rtl="0" eaLnBrk="1" fontAlgn="base" hangingPunct="1">
              <a:lnSpc>
                <a:spcPct val="85000"/>
              </a:lnSpc>
              <a:spcBef>
                <a:spcPct val="0"/>
              </a:spcBef>
              <a:spcAft>
                <a:spcPct val="0"/>
              </a:spcAft>
              <a:defRPr sz="3600" kern="1200">
                <a:solidFill>
                  <a:schemeClr val="tx1"/>
                </a:solidFill>
                <a:latin typeface="Arial"/>
                <a:ea typeface="MS PGothic" panose="020B0600070205080204" pitchFamily="34" charset="-128"/>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MS PGothic" panose="020B0600070205080204" pitchFamily="34" charset="-128"/>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a:lstStyle>
          <a:p>
            <a:r>
              <a:rPr lang="en-US" sz="3200"/>
              <a:t>Whole blood pathogen inactivation in Ghana</a:t>
            </a:r>
            <a:endParaRPr lang="en-US" altLang="en-US" sz="3200" b="1" dirty="0">
              <a:latin typeface="Arial" panose="020B0604020202020204" pitchFamily="34" charset="0"/>
            </a:endParaRPr>
          </a:p>
        </p:txBody>
      </p:sp>
      <p:sp>
        <p:nvSpPr>
          <p:cNvPr id="9" name="Subtitle 3">
            <a:extLst>
              <a:ext uri="{FF2B5EF4-FFF2-40B4-BE49-F238E27FC236}">
                <a16:creationId xmlns:a16="http://schemas.microsoft.com/office/drawing/2014/main" id="{47EC65B3-3F44-422A-A6C4-763E93FEF482}"/>
              </a:ext>
            </a:extLst>
          </p:cNvPr>
          <p:cNvSpPr txBox="1">
            <a:spLocks/>
          </p:cNvSpPr>
          <p:nvPr/>
        </p:nvSpPr>
        <p:spPr>
          <a:xfrm>
            <a:off x="1019782" y="1352876"/>
            <a:ext cx="7104434" cy="461963"/>
          </a:xfrm>
          <a:prstGeom prst="rect">
            <a:avLst/>
          </a:prstGeom>
        </p:spPr>
        <p:txBody>
          <a:bodyPr vert="horz" lIns="0" tIns="45720" rIns="0" bIns="45720" rtlCol="0">
            <a:noAutofit/>
          </a:bodyPr>
          <a:lstStyle>
            <a:lvl1pPr marL="0" indent="0" algn="ctr" defTabSz="457200" rtl="0" eaLnBrk="1" fontAlgn="base" hangingPunct="1">
              <a:spcBef>
                <a:spcPct val="20000"/>
              </a:spcBef>
              <a:spcAft>
                <a:spcPct val="0"/>
              </a:spcAft>
              <a:buClr>
                <a:schemeClr val="bg2"/>
              </a:buClr>
              <a:buFont typeface="Wingdings" panose="05000000000000000000" pitchFamily="2" charset="2"/>
              <a:buNone/>
              <a:defRPr sz="2100" kern="1200" cap="small" spc="300">
                <a:solidFill>
                  <a:srgbClr val="A4001D"/>
                </a:solidFill>
                <a:latin typeface="Arial"/>
                <a:ea typeface="MS PGothic" panose="020B0600070205080204" pitchFamily="34" charset="-128"/>
                <a:cs typeface="ＭＳ Ｐゴシック" charset="0"/>
              </a:defRPr>
            </a:lvl1pPr>
            <a:lvl2pPr marL="457200" indent="0" algn="ctr" defTabSz="457200" rtl="0" eaLnBrk="1" fontAlgn="base" hangingPunct="1">
              <a:spcBef>
                <a:spcPct val="20000"/>
              </a:spcBef>
              <a:spcAft>
                <a:spcPct val="0"/>
              </a:spcAft>
              <a:buClr>
                <a:schemeClr val="bg2"/>
              </a:buClr>
              <a:buFont typeface="Wingdings" panose="05000000000000000000" pitchFamily="2" charset="2"/>
              <a:buNone/>
              <a:defRPr kern="1200">
                <a:solidFill>
                  <a:schemeClr val="tx1">
                    <a:tint val="75000"/>
                  </a:schemeClr>
                </a:solidFill>
                <a:latin typeface="Arial"/>
                <a:ea typeface="MS PGothic" panose="020B0600070205080204" pitchFamily="34" charset="-128"/>
                <a:cs typeface="+mn-cs"/>
              </a:defRPr>
            </a:lvl2pPr>
            <a:lvl3pPr marL="914400" indent="0" algn="ctr" defTabSz="457200" rtl="0" eaLnBrk="1" fontAlgn="base" hangingPunct="1">
              <a:spcBef>
                <a:spcPct val="20000"/>
              </a:spcBef>
              <a:spcAft>
                <a:spcPct val="0"/>
              </a:spcAft>
              <a:buClr>
                <a:schemeClr val="bg2"/>
              </a:buClr>
              <a:buSzPct val="102000"/>
              <a:buFont typeface="Source Sans Pro" panose="020B0503030403020204" pitchFamily="34" charset="0"/>
              <a:buNone/>
              <a:defRPr kern="1200">
                <a:solidFill>
                  <a:schemeClr val="tx1">
                    <a:tint val="75000"/>
                  </a:schemeClr>
                </a:solidFill>
                <a:latin typeface="Arial"/>
                <a:ea typeface="MS PGothic" panose="020B0600070205080204" pitchFamily="34" charset="-128"/>
                <a:cs typeface="+mn-cs"/>
              </a:defRPr>
            </a:lvl3pPr>
            <a:lvl4pPr marL="1371600" indent="0" algn="ctr" defTabSz="457200" rtl="0" eaLnBrk="1" fontAlgn="base" hangingPunct="1">
              <a:spcBef>
                <a:spcPct val="20000"/>
              </a:spcBef>
              <a:spcAft>
                <a:spcPct val="0"/>
              </a:spcAft>
              <a:buClr>
                <a:schemeClr val="bg2"/>
              </a:buClr>
              <a:buFont typeface="Arial" panose="020B0604020202020204" pitchFamily="34" charset="0"/>
              <a:buNone/>
              <a:defRPr kern="1200">
                <a:solidFill>
                  <a:schemeClr val="tx1">
                    <a:tint val="75000"/>
                  </a:schemeClr>
                </a:solidFill>
                <a:latin typeface="Arial"/>
                <a:ea typeface="MS PGothic" panose="020B0600070205080204" pitchFamily="34" charset="-128"/>
                <a:cs typeface="+mn-cs"/>
              </a:defRPr>
            </a:lvl4pPr>
            <a:lvl5pPr marL="1828800" indent="0" algn="ctr" defTabSz="457200" rtl="0" eaLnBrk="1" fontAlgn="base" hangingPunct="1">
              <a:spcBef>
                <a:spcPct val="20000"/>
              </a:spcBef>
              <a:spcAft>
                <a:spcPct val="0"/>
              </a:spcAft>
              <a:buClr>
                <a:schemeClr val="bg2"/>
              </a:buClr>
              <a:buFont typeface="Source Sans Pro" panose="020B0503030403020204" pitchFamily="34" charset="0"/>
              <a:buNone/>
              <a:defRPr kern="1200">
                <a:solidFill>
                  <a:schemeClr val="tx1">
                    <a:tint val="75000"/>
                  </a:schemeClr>
                </a:solidFill>
                <a:latin typeface="Arial"/>
                <a:ea typeface="MS PGothic" panose="020B0600070205080204" pitchFamily="34"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a:t>Budget impact and risk assessment</a:t>
            </a:r>
            <a:endParaRPr lang="en-US" sz="2400" dirty="0"/>
          </a:p>
        </p:txBody>
      </p:sp>
      <p:sp>
        <p:nvSpPr>
          <p:cNvPr id="10" name="TextBox 9">
            <a:extLst>
              <a:ext uri="{FF2B5EF4-FFF2-40B4-BE49-F238E27FC236}">
                <a16:creationId xmlns:a16="http://schemas.microsoft.com/office/drawing/2014/main" id="{0ADB7C6C-7F81-4C0C-8F62-205A050379EF}"/>
              </a:ext>
            </a:extLst>
          </p:cNvPr>
          <p:cNvSpPr txBox="1"/>
          <p:nvPr/>
        </p:nvSpPr>
        <p:spPr>
          <a:xfrm>
            <a:off x="880799" y="2353410"/>
            <a:ext cx="7104435" cy="646331"/>
          </a:xfrm>
          <a:prstGeom prst="rect">
            <a:avLst/>
          </a:prstGeom>
          <a:noFill/>
        </p:spPr>
        <p:txBody>
          <a:bodyPr wrap="square" rtlCol="0">
            <a:spAutoFit/>
          </a:bodyPr>
          <a:lstStyle/>
          <a:p>
            <a:pPr algn="ctr"/>
            <a:r>
              <a:rPr lang="en-US" sz="1800" b="1" dirty="0">
                <a:solidFill>
                  <a:srgbClr val="000000"/>
                </a:solidFill>
                <a:effectLst/>
                <a:latin typeface="Arial" panose="020B0604020202020204" pitchFamily="34" charset="0"/>
                <a:ea typeface="Times New Roman" panose="02020603050405020304" pitchFamily="18" charset="0"/>
              </a:rPr>
              <a:t>W Alton Russell</a:t>
            </a:r>
            <a:r>
              <a:rPr lang="en-US" sz="1800" baseline="30000" dirty="0">
                <a:solidFill>
                  <a:srgbClr val="000000"/>
                </a:solidFill>
                <a:effectLst/>
                <a:latin typeface="Arial Unicode MS"/>
                <a:ea typeface="Times New Roman" panose="02020603050405020304" pitchFamily="18" charset="0"/>
                <a:cs typeface="Arial" panose="020B0604020202020204" pitchFamily="34" charset="0"/>
              </a:rPr>
              <a:t>1, 2</a:t>
            </a:r>
            <a:r>
              <a:rPr lang="en-US" sz="1800" dirty="0">
                <a:solidFill>
                  <a:srgbClr val="000000"/>
                </a:solidFill>
                <a:effectLst/>
                <a:latin typeface="Arial Unicode MS"/>
                <a:ea typeface="Times New Roman" panose="02020603050405020304" pitchFamily="18" charset="0"/>
                <a:cs typeface="Arial" panose="020B0604020202020204" pitchFamily="34" charset="0"/>
              </a:rPr>
              <a:t>, </a:t>
            </a:r>
            <a:r>
              <a:rPr lang="en-US" sz="1800" dirty="0">
                <a:solidFill>
                  <a:srgbClr val="000000"/>
                </a:solidFill>
                <a:effectLst/>
                <a:latin typeface="Arial" panose="020B0604020202020204" pitchFamily="34" charset="0"/>
                <a:ea typeface="Times New Roman" panose="02020603050405020304" pitchFamily="18" charset="0"/>
              </a:rPr>
              <a:t>Shirley</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Owusu-Ofori</a:t>
            </a:r>
            <a:r>
              <a:rPr lang="en-US" sz="1800" baseline="30000" dirty="0">
                <a:solidFill>
                  <a:srgbClr val="000000"/>
                </a:solidFill>
                <a:effectLst/>
                <a:latin typeface="Arial Unicode MS"/>
                <a:ea typeface="Times New Roman" panose="02020603050405020304" pitchFamily="18" charset="0"/>
                <a:cs typeface="Arial" panose="020B0604020202020204" pitchFamily="34" charset="0"/>
              </a:rPr>
              <a:t>3</a:t>
            </a:r>
            <a:r>
              <a:rPr lang="en-US" sz="1800" dirty="0">
                <a:solidFill>
                  <a:srgbClr val="000000"/>
                </a:solidFill>
                <a:effectLst/>
                <a:latin typeface="Arial Unicode MS"/>
                <a:ea typeface="Times New Roman" panose="02020603050405020304" pitchFamily="18" charset="0"/>
                <a:cs typeface="Arial" panose="020B0604020202020204" pitchFamily="34" charset="0"/>
              </a:rPr>
              <a:t>, </a:t>
            </a:r>
            <a:r>
              <a:rPr lang="en-US" sz="1800" dirty="0">
                <a:solidFill>
                  <a:srgbClr val="000000"/>
                </a:solidFill>
                <a:effectLst/>
                <a:latin typeface="Arial" panose="020B0604020202020204" pitchFamily="34" charset="0"/>
                <a:ea typeface="Times New Roman" panose="02020603050405020304" pitchFamily="18" charset="0"/>
              </a:rPr>
              <a:t>Alex</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Owusu-Ofori</a:t>
            </a:r>
            <a:r>
              <a:rPr lang="en-US" sz="1800" baseline="30000" dirty="0">
                <a:solidFill>
                  <a:srgbClr val="000000"/>
                </a:solidFill>
                <a:effectLst/>
                <a:latin typeface="Arial Unicode MS"/>
                <a:ea typeface="Times New Roman" panose="02020603050405020304" pitchFamily="18" charset="0"/>
                <a:cs typeface="Arial" panose="020B0604020202020204" pitchFamily="34" charset="0"/>
              </a:rPr>
              <a:t>3, 4</a:t>
            </a:r>
            <a:r>
              <a:rPr lang="en-US" sz="1800" dirty="0">
                <a:solidFill>
                  <a:srgbClr val="000000"/>
                </a:solidFill>
                <a:effectLst/>
                <a:latin typeface="Arial Unicode MS"/>
                <a:ea typeface="Times New Roman" panose="02020603050405020304" pitchFamily="18" charset="0"/>
                <a:cs typeface="Arial" panose="020B0604020202020204" pitchFamily="34" charset="0"/>
              </a:rPr>
              <a:t>, </a:t>
            </a:r>
            <a:r>
              <a:rPr lang="en-US" sz="1800" dirty="0">
                <a:solidFill>
                  <a:srgbClr val="000000"/>
                </a:solidFill>
                <a:effectLst/>
                <a:latin typeface="Arial" panose="020B0604020202020204" pitchFamily="34" charset="0"/>
                <a:ea typeface="Times New Roman" panose="02020603050405020304" pitchFamily="18" charset="0"/>
              </a:rPr>
              <a:t>Betty</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Norman</a:t>
            </a:r>
            <a:r>
              <a:rPr lang="en-US" sz="1800" baseline="30000" dirty="0">
                <a:solidFill>
                  <a:srgbClr val="000000"/>
                </a:solidFill>
                <a:effectLst/>
                <a:latin typeface="Arial Unicode MS"/>
                <a:ea typeface="Times New Roman" panose="02020603050405020304" pitchFamily="18" charset="0"/>
                <a:cs typeface="Arial" panose="020B0604020202020204" pitchFamily="34" charset="0"/>
              </a:rPr>
              <a:t>3, 4</a:t>
            </a:r>
            <a:r>
              <a:rPr lang="en-US" sz="1800" dirty="0">
                <a:solidFill>
                  <a:srgbClr val="000000"/>
                </a:solidFill>
                <a:effectLst/>
                <a:latin typeface="Arial Unicode MS"/>
                <a:ea typeface="Times New Roman" panose="02020603050405020304" pitchFamily="18" charset="0"/>
                <a:cs typeface="Arial" panose="020B0604020202020204" pitchFamily="34" charset="0"/>
              </a:rPr>
              <a:t>, </a:t>
            </a:r>
            <a:r>
              <a:rPr lang="en-US" sz="1800" dirty="0">
                <a:solidFill>
                  <a:srgbClr val="000000"/>
                </a:solidFill>
                <a:effectLst/>
                <a:latin typeface="Arial" panose="020B0604020202020204" pitchFamily="34" charset="0"/>
                <a:ea typeface="Times New Roman" panose="02020603050405020304" pitchFamily="18" charset="0"/>
              </a:rPr>
              <a:t>Eileen</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Micah</a:t>
            </a:r>
            <a:r>
              <a:rPr lang="en-US" sz="1800" baseline="30000" dirty="0">
                <a:solidFill>
                  <a:srgbClr val="000000"/>
                </a:solidFill>
                <a:effectLst/>
                <a:latin typeface="Arial Unicode MS"/>
                <a:ea typeface="Times New Roman" panose="02020603050405020304" pitchFamily="18" charset="0"/>
                <a:cs typeface="Arial" panose="020B0604020202020204" pitchFamily="34" charset="0"/>
              </a:rPr>
              <a:t>3, 4</a:t>
            </a:r>
            <a:r>
              <a:rPr lang="en-US" sz="1800" dirty="0">
                <a:solidFill>
                  <a:srgbClr val="000000"/>
                </a:solidFill>
                <a:effectLst/>
                <a:latin typeface="Arial Unicode MS"/>
                <a:ea typeface="Times New Roman" panose="02020603050405020304" pitchFamily="18" charset="0"/>
                <a:cs typeface="Arial" panose="020B0604020202020204" pitchFamily="34" charset="0"/>
              </a:rPr>
              <a:t>, </a:t>
            </a:r>
            <a:r>
              <a:rPr lang="en-US" sz="1800" dirty="0">
                <a:solidFill>
                  <a:srgbClr val="000000"/>
                </a:solidFill>
                <a:effectLst/>
                <a:latin typeface="Arial" panose="020B0604020202020204" pitchFamily="34" charset="0"/>
                <a:ea typeface="Times New Roman" panose="02020603050405020304" pitchFamily="18" charset="0"/>
              </a:rPr>
              <a:t>Brian</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Custer</a:t>
            </a:r>
            <a:r>
              <a:rPr lang="en-US" sz="1800" baseline="30000" dirty="0">
                <a:solidFill>
                  <a:srgbClr val="000000"/>
                </a:solidFill>
                <a:effectLst/>
                <a:latin typeface="Arial Unicode MS"/>
                <a:ea typeface="Times New Roman" panose="02020603050405020304" pitchFamily="18" charset="0"/>
                <a:cs typeface="Arial" panose="020B0604020202020204" pitchFamily="34" charset="0"/>
              </a:rPr>
              <a:t>2, 5</a:t>
            </a:r>
            <a:endParaRPr lang="en-US" dirty="0"/>
          </a:p>
        </p:txBody>
      </p:sp>
      <p:sp>
        <p:nvSpPr>
          <p:cNvPr id="11" name="TextBox 10">
            <a:extLst>
              <a:ext uri="{FF2B5EF4-FFF2-40B4-BE49-F238E27FC236}">
                <a16:creationId xmlns:a16="http://schemas.microsoft.com/office/drawing/2014/main" id="{E9EBDE72-64BD-44D2-81BD-60E61BB2BAD3}"/>
              </a:ext>
            </a:extLst>
          </p:cNvPr>
          <p:cNvSpPr txBox="1"/>
          <p:nvPr/>
        </p:nvSpPr>
        <p:spPr>
          <a:xfrm>
            <a:off x="1527799" y="2982033"/>
            <a:ext cx="6088399" cy="1169551"/>
          </a:xfrm>
          <a:prstGeom prst="rect">
            <a:avLst/>
          </a:prstGeom>
          <a:noFill/>
        </p:spPr>
        <p:txBody>
          <a:bodyPr wrap="square" rtlCol="0">
            <a:spAutoFit/>
          </a:bodyPr>
          <a:lstStyle/>
          <a:p>
            <a:r>
              <a:rPr lang="en-US" sz="1400" baseline="300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1</a:t>
            </a:r>
            <a:r>
              <a:rPr lang="en-US" sz="14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Stanford University, Stanford, United States</a:t>
            </a:r>
          </a:p>
          <a:p>
            <a:r>
              <a:rPr lang="en-US" sz="1400" baseline="300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2</a:t>
            </a:r>
            <a:r>
              <a:rPr lang="en-US" sz="14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Vitalant Research Institute, San Francisco, United States</a:t>
            </a:r>
          </a:p>
          <a:p>
            <a:r>
              <a:rPr lang="en-US" sz="1400" baseline="300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3</a:t>
            </a:r>
            <a:r>
              <a:rPr lang="en-US" sz="14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Komfo </a:t>
            </a:r>
            <a:r>
              <a:rPr lang="en-US" sz="1400" dirty="0" err="1">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Anokye</a:t>
            </a:r>
            <a:r>
              <a:rPr lang="en-US" sz="14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 Teaching Hospital, Kumasi, Ghana</a:t>
            </a:r>
          </a:p>
          <a:p>
            <a:r>
              <a:rPr lang="en-US" sz="1400" baseline="300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4</a:t>
            </a:r>
            <a:r>
              <a:rPr lang="en-US" sz="14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Kwame Nkrumah University of Science and Technology, Kumasi, Ghana </a:t>
            </a:r>
          </a:p>
          <a:p>
            <a:r>
              <a:rPr lang="en-US" sz="1400" baseline="30000" dirty="0">
                <a:solidFill>
                  <a:schemeClr val="tx1">
                    <a:lumMod val="50000"/>
                    <a:lumOff val="50000"/>
                  </a:schemeClr>
                </a:solidFill>
                <a:latin typeface="Arial Unicode MS"/>
                <a:ea typeface="Times New Roman" panose="02020603050405020304" pitchFamily="18" charset="0"/>
                <a:cs typeface="Arial" panose="020B0604020202020204" pitchFamily="34" charset="0"/>
              </a:rPr>
              <a:t>5</a:t>
            </a:r>
            <a:r>
              <a:rPr lang="en-US" sz="1400" dirty="0">
                <a:solidFill>
                  <a:schemeClr val="tx1">
                    <a:lumMod val="50000"/>
                    <a:lumOff val="50000"/>
                  </a:schemeClr>
                </a:solidFill>
                <a:effectLst/>
                <a:latin typeface="Arial Unicode MS"/>
                <a:ea typeface="Times New Roman" panose="02020603050405020304" pitchFamily="18" charset="0"/>
                <a:cs typeface="Arial" panose="020B0604020202020204" pitchFamily="34" charset="0"/>
              </a:rPr>
              <a:t>University of California San Francisco, San Francisco, United States</a:t>
            </a:r>
            <a:endParaRPr lang="en-US" sz="1400" dirty="0">
              <a:solidFill>
                <a:schemeClr val="tx1">
                  <a:lumMod val="50000"/>
                  <a:lumOff val="50000"/>
                </a:schemeClr>
              </a:solidFill>
            </a:endParaRPr>
          </a:p>
        </p:txBody>
      </p:sp>
      <p:sp>
        <p:nvSpPr>
          <p:cNvPr id="12" name="TextBox 11">
            <a:extLst>
              <a:ext uri="{FF2B5EF4-FFF2-40B4-BE49-F238E27FC236}">
                <a16:creationId xmlns:a16="http://schemas.microsoft.com/office/drawing/2014/main" id="{EBE9905E-7878-47F8-83E0-4AC564AC4084}"/>
              </a:ext>
            </a:extLst>
          </p:cNvPr>
          <p:cNvSpPr txBox="1"/>
          <p:nvPr/>
        </p:nvSpPr>
        <p:spPr>
          <a:xfrm>
            <a:off x="1193202" y="4412879"/>
            <a:ext cx="6792032" cy="369332"/>
          </a:xfrm>
          <a:prstGeom prst="rect">
            <a:avLst/>
          </a:prstGeom>
          <a:noFill/>
        </p:spPr>
        <p:txBody>
          <a:bodyPr wrap="square" rtlCol="0">
            <a:spAutoFit/>
          </a:bodyPr>
          <a:lstStyle/>
          <a:p>
            <a:pPr algn="ctr"/>
            <a:r>
              <a:rPr lang="en-US" dirty="0">
                <a:solidFill>
                  <a:schemeClr val="bg2"/>
                </a:solidFill>
              </a:rPr>
              <a:t>Presented at the 36</a:t>
            </a:r>
            <a:r>
              <a:rPr lang="en-US" baseline="30000" dirty="0">
                <a:solidFill>
                  <a:schemeClr val="bg2"/>
                </a:solidFill>
              </a:rPr>
              <a:t>th</a:t>
            </a:r>
            <a:r>
              <a:rPr lang="en-US" dirty="0">
                <a:solidFill>
                  <a:schemeClr val="bg2"/>
                </a:solidFill>
              </a:rPr>
              <a:t> International Congress of the ISBT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6B6A-2D0D-489D-8293-4B7082A9CCBF}"/>
              </a:ext>
            </a:extLst>
          </p:cNvPr>
          <p:cNvSpPr>
            <a:spLocks noGrp="1"/>
          </p:cNvSpPr>
          <p:nvPr>
            <p:ph type="title"/>
          </p:nvPr>
        </p:nvSpPr>
        <p:spPr/>
        <p:txBody>
          <a:bodyPr/>
          <a:lstStyle/>
          <a:p>
            <a:r>
              <a:rPr lang="en-US" dirty="0"/>
              <a:t>Impact of pathogen inactivation</a:t>
            </a:r>
          </a:p>
        </p:txBody>
      </p:sp>
      <p:graphicFrame>
        <p:nvGraphicFramePr>
          <p:cNvPr id="5" name="Content Placeholder 4">
            <a:extLst>
              <a:ext uri="{FF2B5EF4-FFF2-40B4-BE49-F238E27FC236}">
                <a16:creationId xmlns:a16="http://schemas.microsoft.com/office/drawing/2014/main" id="{71B2D59E-B999-4E30-AA99-7DD3C4FB7350}"/>
              </a:ext>
            </a:extLst>
          </p:cNvPr>
          <p:cNvGraphicFramePr>
            <a:graphicFrameLocks noGrp="1"/>
          </p:cNvGraphicFramePr>
          <p:nvPr>
            <p:ph sz="quarter" idx="10"/>
            <p:extLst>
              <p:ext uri="{D42A27DB-BD31-4B8C-83A1-F6EECF244321}">
                <p14:modId xmlns:p14="http://schemas.microsoft.com/office/powerpoint/2010/main" val="4101568654"/>
              </p:ext>
            </p:extLst>
          </p:nvPr>
        </p:nvGraphicFramePr>
        <p:xfrm>
          <a:off x="799004" y="1241275"/>
          <a:ext cx="8178873" cy="2049276"/>
        </p:xfrm>
        <a:graphic>
          <a:graphicData uri="http://schemas.openxmlformats.org/drawingml/2006/table">
            <a:tbl>
              <a:tblPr firstRow="1" firstCol="1" bandRow="1"/>
              <a:tblGrid>
                <a:gridCol w="3972633">
                  <a:extLst>
                    <a:ext uri="{9D8B030D-6E8A-4147-A177-3AD203B41FA5}">
                      <a16:colId xmlns:a16="http://schemas.microsoft.com/office/drawing/2014/main" val="4254969501"/>
                    </a:ext>
                  </a:extLst>
                </a:gridCol>
                <a:gridCol w="1188720">
                  <a:extLst>
                    <a:ext uri="{9D8B030D-6E8A-4147-A177-3AD203B41FA5}">
                      <a16:colId xmlns:a16="http://schemas.microsoft.com/office/drawing/2014/main" val="96593524"/>
                    </a:ext>
                  </a:extLst>
                </a:gridCol>
                <a:gridCol w="914400">
                  <a:extLst>
                    <a:ext uri="{9D8B030D-6E8A-4147-A177-3AD203B41FA5}">
                      <a16:colId xmlns:a16="http://schemas.microsoft.com/office/drawing/2014/main" val="2383506671"/>
                    </a:ext>
                  </a:extLst>
                </a:gridCol>
                <a:gridCol w="914400">
                  <a:extLst>
                    <a:ext uri="{9D8B030D-6E8A-4147-A177-3AD203B41FA5}">
                      <a16:colId xmlns:a16="http://schemas.microsoft.com/office/drawing/2014/main" val="3658546733"/>
                    </a:ext>
                  </a:extLst>
                </a:gridCol>
                <a:gridCol w="1188720">
                  <a:extLst>
                    <a:ext uri="{9D8B030D-6E8A-4147-A177-3AD203B41FA5}">
                      <a16:colId xmlns:a16="http://schemas.microsoft.com/office/drawing/2014/main" val="2869093236"/>
                    </a:ext>
                  </a:extLst>
                </a:gridCol>
              </a:tblGrid>
              <a:tr h="125307">
                <a:tc>
                  <a:txBody>
                    <a:bodyPr/>
                    <a:lstStyle/>
                    <a:p>
                      <a:pPr marL="0" marR="0">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Fold risk reduction of whole blood pathogen Inactivation</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Point estimate</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Min</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Max</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Distribution</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401563240"/>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HIV</a:t>
                      </a:r>
                      <a:r>
                        <a:rPr lang="en-US" sz="1400" baseline="30000" dirty="0">
                          <a:solidFill>
                            <a:srgbClr val="000000"/>
                          </a:solidFill>
                          <a:effectLst/>
                          <a:latin typeface="Arial" panose="020B0604020202020204" pitchFamily="34" charset="0"/>
                          <a:ea typeface="Times New Roman" panose="02020603050405020304" pitchFamily="18" charset="0"/>
                        </a:rPr>
                        <a:t>1</a:t>
                      </a:r>
                      <a:endParaRPr lang="en-US" sz="1400" baseline="300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20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19904038"/>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Sepsis</a:t>
                      </a:r>
                      <a:r>
                        <a:rPr kumimoji="0" lang="en-US" sz="1400" b="0" i="0" u="none" strike="noStrike" kern="1200" cap="none" spc="0" normalizeH="0" baseline="30000" noProof="0" dirty="0">
                          <a:ln>
                            <a:noFill/>
                          </a:ln>
                          <a:solidFill>
                            <a:srgbClr val="000000"/>
                          </a:solidFill>
                          <a:effectLst/>
                          <a:uLnTx/>
                          <a:uFillTx/>
                          <a:latin typeface="Arial" panose="020B0604020202020204" pitchFamily="34" charset="0"/>
                          <a:ea typeface="Times New Roman" panose="02020603050405020304" pitchFamily="18" charset="0"/>
                          <a:cs typeface="+mn-cs"/>
                        </a:rPr>
                        <a:t>1</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25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40</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51138990"/>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HCV</a:t>
                      </a:r>
                      <a:r>
                        <a:rPr kumimoji="0" lang="en-US" sz="1400" b="0" i="0" u="none" strike="noStrike" kern="1200" cap="none" spc="0" normalizeH="0" baseline="30000" noProof="0" dirty="0">
                          <a:ln>
                            <a:noFill/>
                          </a:ln>
                          <a:solidFill>
                            <a:srgbClr val="000000"/>
                          </a:solidFill>
                          <a:effectLst/>
                          <a:uLnTx/>
                          <a:uFillTx/>
                          <a:latin typeface="Arial" panose="020B0604020202020204" pitchFamily="34" charset="0"/>
                          <a:ea typeface="Times New Roman" panose="02020603050405020304" pitchFamily="18" charset="0"/>
                          <a:cs typeface="+mn-cs"/>
                        </a:rPr>
                        <a:t>1</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20</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40587421"/>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HBV</a:t>
                      </a:r>
                      <a:r>
                        <a:rPr kumimoji="0" lang="en-US" sz="1400" b="0" i="0" u="none" strike="noStrike" kern="1200" cap="none" spc="0" normalizeH="0" baseline="30000" noProof="0" dirty="0">
                          <a:ln>
                            <a:noFill/>
                          </a:ln>
                          <a:solidFill>
                            <a:srgbClr val="000000"/>
                          </a:solidFill>
                          <a:effectLst/>
                          <a:uLnTx/>
                          <a:uFillTx/>
                          <a:latin typeface="Arial" panose="020B0604020202020204" pitchFamily="34" charset="0"/>
                          <a:ea typeface="Times New Roman" panose="02020603050405020304" pitchFamily="18" charset="0"/>
                          <a:cs typeface="+mn-cs"/>
                        </a:rPr>
                        <a:t>1</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20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95002724"/>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Syphilis</a:t>
                      </a:r>
                      <a:r>
                        <a:rPr kumimoji="0" lang="en-US" sz="1400" b="0" i="0" u="none" strike="noStrike" kern="1200" cap="none" spc="0" normalizeH="0" baseline="30000" noProof="0" dirty="0">
                          <a:ln>
                            <a:noFill/>
                          </a:ln>
                          <a:solidFill>
                            <a:srgbClr val="000000"/>
                          </a:solidFill>
                          <a:effectLst/>
                          <a:uLnTx/>
                          <a:uFillTx/>
                          <a:latin typeface="Arial" panose="020B0604020202020204" pitchFamily="34" charset="0"/>
                          <a:ea typeface="Times New Roman" panose="02020603050405020304" pitchFamily="18" charset="0"/>
                          <a:cs typeface="+mn-cs"/>
                        </a:rPr>
                        <a:t>1</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20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96441349"/>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Malaria</a:t>
                      </a:r>
                      <a:r>
                        <a:rPr lang="en-US" sz="1400" baseline="30000" dirty="0">
                          <a:solidFill>
                            <a:srgbClr val="000000"/>
                          </a:solidFill>
                          <a:effectLst/>
                          <a:latin typeface="Arial" panose="020B0604020202020204" pitchFamily="34" charset="0"/>
                          <a:ea typeface="Times New Roman" panose="02020603050405020304" pitchFamily="18" charset="0"/>
                        </a:rPr>
                        <a:t>2</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6.054</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20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34295994"/>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Febrile non-hemolytic transfusion reaction</a:t>
                      </a:r>
                      <a:r>
                        <a:rPr lang="en-US" sz="1400" baseline="30000" dirty="0">
                          <a:solidFill>
                            <a:srgbClr val="000000"/>
                          </a:solidFill>
                          <a:effectLst/>
                          <a:latin typeface="Arial" panose="020B0604020202020204" pitchFamily="34" charset="0"/>
                          <a:ea typeface="Times New Roman" panose="02020603050405020304" pitchFamily="18" charset="0"/>
                        </a:rPr>
                        <a:t>3</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668250"/>
                  </a:ext>
                </a:extLst>
              </a:tr>
            </a:tbl>
          </a:graphicData>
        </a:graphic>
      </p:graphicFrame>
      <p:sp>
        <p:nvSpPr>
          <p:cNvPr id="6" name="Content Placeholder 2">
            <a:extLst>
              <a:ext uri="{FF2B5EF4-FFF2-40B4-BE49-F238E27FC236}">
                <a16:creationId xmlns:a16="http://schemas.microsoft.com/office/drawing/2014/main" id="{5006FD25-58CD-47D1-A1B1-2FC33B16CCC5}"/>
              </a:ext>
            </a:extLst>
          </p:cNvPr>
          <p:cNvSpPr txBox="1">
            <a:spLocks/>
          </p:cNvSpPr>
          <p:nvPr/>
        </p:nvSpPr>
        <p:spPr>
          <a:xfrm>
            <a:off x="955677" y="3543299"/>
            <a:ext cx="7700963" cy="1124427"/>
          </a:xfrm>
          <a:prstGeom prst="rect">
            <a:avLst/>
          </a:prstGeom>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panose="05000000000000000000" pitchFamily="2" charset="2"/>
              <a:defRPr kern="1200" spc="20">
                <a:solidFill>
                  <a:schemeClr val="tx1"/>
                </a:solidFill>
                <a:latin typeface="Arial"/>
                <a:ea typeface="MS PGothic" panose="020B0600070205080204" pitchFamily="34" charset="-128"/>
                <a:cs typeface="ＭＳ Ｐゴシック" charset="0"/>
              </a:defRPr>
            </a:lvl1pPr>
            <a:lvl2pPr marL="288925" indent="-288925" algn="l" defTabSz="457200" rtl="0" eaLnBrk="1" fontAlgn="base" hangingPunct="1">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1" fontAlgn="base" hangingPunct="1">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mj-lt"/>
              <a:buAutoNum type="arabicPeriod"/>
              <a:tabLst>
                <a:tab pos="400050" algn="l"/>
              </a:tabLst>
            </a:pPr>
            <a:r>
              <a:rPr lang="en-US" dirty="0"/>
              <a:t>Based on estimates from prior modeling studies</a:t>
            </a:r>
          </a:p>
          <a:p>
            <a:pPr>
              <a:buFont typeface="+mj-lt"/>
              <a:buAutoNum type="arabicPeriod"/>
              <a:tabLst>
                <a:tab pos="400050" algn="l"/>
              </a:tabLst>
            </a:pPr>
            <a:r>
              <a:rPr lang="en-US" dirty="0"/>
              <a:t>Based on AIMS randomized trial</a:t>
            </a:r>
          </a:p>
          <a:p>
            <a:pPr>
              <a:buFont typeface="+mj-lt"/>
              <a:buAutoNum type="arabicPeriod"/>
              <a:tabLst>
                <a:tab pos="400050" algn="l"/>
              </a:tabLst>
            </a:pPr>
            <a:r>
              <a:rPr lang="en-US" dirty="0"/>
              <a:t>Based on retrospective study of platelet pathogen inactivation</a:t>
            </a:r>
          </a:p>
        </p:txBody>
      </p:sp>
    </p:spTree>
    <p:extLst>
      <p:ext uri="{BB962C8B-B14F-4D97-AF65-F5344CB8AC3E}">
        <p14:creationId xmlns:p14="http://schemas.microsoft.com/office/powerpoint/2010/main" val="401932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26B5-6761-436C-8743-B873530087AB}"/>
              </a:ext>
            </a:extLst>
          </p:cNvPr>
          <p:cNvSpPr>
            <a:spLocks noGrp="1"/>
          </p:cNvSpPr>
          <p:nvPr>
            <p:ph type="title"/>
          </p:nvPr>
        </p:nvSpPr>
        <p:spPr/>
        <p:txBody>
          <a:bodyPr/>
          <a:lstStyle/>
          <a:p>
            <a:r>
              <a:rPr lang="en-US" dirty="0"/>
              <a:t>Cost estimation for acute adverse events</a:t>
            </a:r>
          </a:p>
        </p:txBody>
      </p:sp>
      <p:sp>
        <p:nvSpPr>
          <p:cNvPr id="3" name="Content Placeholder 2">
            <a:extLst>
              <a:ext uri="{FF2B5EF4-FFF2-40B4-BE49-F238E27FC236}">
                <a16:creationId xmlns:a16="http://schemas.microsoft.com/office/drawing/2014/main" id="{A10C6C65-B8C9-449E-B418-4FEED8FE189F}"/>
              </a:ext>
            </a:extLst>
          </p:cNvPr>
          <p:cNvSpPr>
            <a:spLocks noGrp="1"/>
          </p:cNvSpPr>
          <p:nvPr>
            <p:ph sz="quarter" idx="10"/>
          </p:nvPr>
        </p:nvSpPr>
        <p:spPr>
          <a:xfrm>
            <a:off x="955677" y="908685"/>
            <a:ext cx="7700963" cy="1110614"/>
          </a:xfrm>
        </p:spPr>
        <p:txBody>
          <a:bodyPr/>
          <a:lstStyle/>
          <a:p>
            <a:pPr>
              <a:buFont typeface="Arial" panose="020B0604020202020204" pitchFamily="34" charset="0"/>
              <a:buChar char="•"/>
            </a:pPr>
            <a:r>
              <a:rPr lang="en-US" dirty="0"/>
              <a:t>Costs for acute diseases calculated using micro-costing from data provided by clinicians at </a:t>
            </a:r>
            <a:r>
              <a:rPr lang="en-US" dirty="0" err="1"/>
              <a:t>Komfo</a:t>
            </a:r>
            <a:r>
              <a:rPr lang="en-US" dirty="0"/>
              <a:t> </a:t>
            </a:r>
            <a:r>
              <a:rPr lang="en-US" dirty="0" err="1"/>
              <a:t>Anokye</a:t>
            </a:r>
            <a:r>
              <a:rPr lang="en-US" dirty="0"/>
              <a:t> Teaching Hospital (KATH)</a:t>
            </a:r>
          </a:p>
          <a:p>
            <a:pPr>
              <a:buFont typeface="Arial" panose="020B0604020202020204" pitchFamily="34" charset="0"/>
              <a:buChar char="•"/>
            </a:pPr>
            <a:r>
              <a:rPr lang="en-US" dirty="0"/>
              <a:t>Assumed that all symptomatic adverse receive treatment</a:t>
            </a:r>
          </a:p>
        </p:txBody>
      </p:sp>
      <p:graphicFrame>
        <p:nvGraphicFramePr>
          <p:cNvPr id="4" name="Table 3">
            <a:extLst>
              <a:ext uri="{FF2B5EF4-FFF2-40B4-BE49-F238E27FC236}">
                <a16:creationId xmlns:a16="http://schemas.microsoft.com/office/drawing/2014/main" id="{02D52D4A-DDD2-4424-BE70-82BEC2E86E11}"/>
              </a:ext>
            </a:extLst>
          </p:cNvPr>
          <p:cNvGraphicFramePr>
            <a:graphicFrameLocks noGrp="1"/>
          </p:cNvGraphicFramePr>
          <p:nvPr/>
        </p:nvGraphicFramePr>
        <p:xfrm>
          <a:off x="723900" y="2045163"/>
          <a:ext cx="8039100" cy="1352934"/>
        </p:xfrm>
        <a:graphic>
          <a:graphicData uri="http://schemas.openxmlformats.org/drawingml/2006/table">
            <a:tbl>
              <a:tblPr firstRow="1" firstCol="1" bandRow="1"/>
              <a:tblGrid>
                <a:gridCol w="4754751">
                  <a:extLst>
                    <a:ext uri="{9D8B030D-6E8A-4147-A177-3AD203B41FA5}">
                      <a16:colId xmlns:a16="http://schemas.microsoft.com/office/drawing/2014/main" val="1158317139"/>
                    </a:ext>
                  </a:extLst>
                </a:gridCol>
                <a:gridCol w="1301171">
                  <a:extLst>
                    <a:ext uri="{9D8B030D-6E8A-4147-A177-3AD203B41FA5}">
                      <a16:colId xmlns:a16="http://schemas.microsoft.com/office/drawing/2014/main" val="3774659110"/>
                    </a:ext>
                  </a:extLst>
                </a:gridCol>
                <a:gridCol w="963856">
                  <a:extLst>
                    <a:ext uri="{9D8B030D-6E8A-4147-A177-3AD203B41FA5}">
                      <a16:colId xmlns:a16="http://schemas.microsoft.com/office/drawing/2014/main" val="3464186028"/>
                    </a:ext>
                  </a:extLst>
                </a:gridCol>
                <a:gridCol w="1019322">
                  <a:extLst>
                    <a:ext uri="{9D8B030D-6E8A-4147-A177-3AD203B41FA5}">
                      <a16:colId xmlns:a16="http://schemas.microsoft.com/office/drawing/2014/main" val="2205748683"/>
                    </a:ext>
                  </a:extLst>
                </a:gridCol>
              </a:tblGrid>
              <a:tr h="190500">
                <a:tc>
                  <a:txBody>
                    <a:bodyPr/>
                    <a:lstStyle/>
                    <a:p>
                      <a:pPr marL="0" marR="0">
                        <a:lnSpc>
                          <a:spcPct val="115000"/>
                        </a:lnSpc>
                        <a:spcBef>
                          <a:spcPts val="0"/>
                        </a:spcBef>
                        <a:spcAft>
                          <a:spcPts val="0"/>
                        </a:spcAft>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rPr>
                        <a:t>Sepsis</a:t>
                      </a:r>
                      <a:endParaRPr lang="en-US" sz="2400" b="1"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Estimate</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Min</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Max</a:t>
                      </a:r>
                      <a:r>
                        <a:rPr lang="en-US" sz="1400" dirty="0">
                          <a:solidFill>
                            <a:srgbClr val="000000"/>
                          </a:solidFill>
                          <a:effectLst/>
                          <a:latin typeface="Times New Roman" panose="02020603050405020304" pitchFamily="18" charset="0"/>
                          <a:ea typeface="Calibri" panose="020F0502020204030204" pitchFamily="34" charset="0"/>
                        </a:rPr>
                        <a:t> </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465091565"/>
                  </a:ext>
                </a:extLst>
              </a:tr>
              <a:tr h="190500">
                <a:tc>
                  <a:txBody>
                    <a:bodyPr/>
                    <a:lstStyle/>
                    <a:p>
                      <a:pPr marL="0" marR="0" indent="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Cost of additional hospitalization days</a:t>
                      </a:r>
                      <a:endParaRPr lang="en-US" sz="24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$60.00</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$40.00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$80.00</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630908586"/>
                  </a:ext>
                </a:extLst>
              </a:tr>
              <a:tr h="190500">
                <a:tc>
                  <a:txBody>
                    <a:bodyPr/>
                    <a:lstStyle/>
                    <a:p>
                      <a:pPr marL="0" marR="0" indent="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Number of additional hospitalization days </a:t>
                      </a:r>
                      <a:endParaRPr lang="en-US" sz="24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6</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8</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11817572"/>
                  </a:ext>
                </a:extLst>
              </a:tr>
              <a:tr h="190500">
                <a:tc>
                  <a:txBody>
                    <a:bodyPr/>
                    <a:lstStyle/>
                    <a:p>
                      <a:pPr marL="0" marR="0" indent="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Cost of medication</a:t>
                      </a:r>
                      <a:endParaRPr lang="en-US" sz="24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$372.00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$300.00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$1,000.00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5936250"/>
                  </a:ext>
                </a:extLst>
              </a:tr>
              <a:tr h="190500">
                <a:tc>
                  <a:txBody>
                    <a:bodyPr/>
                    <a:lstStyle/>
                    <a:p>
                      <a:pPr marL="0" marR="0" indent="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Probability of receiving medication</a:t>
                      </a:r>
                      <a:endParaRPr lang="en-US" sz="24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90%</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80%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100%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39527005"/>
                  </a:ext>
                </a:extLst>
              </a:tr>
              <a:tr h="190500">
                <a:tc>
                  <a:txBody>
                    <a:bodyPr/>
                    <a:lstStyle/>
                    <a:p>
                      <a:pPr marL="0" marR="0" indent="0">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Average total cost</a:t>
                      </a:r>
                      <a:endParaRPr lang="en-US" sz="24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$694.80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$400.00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$1,640.00</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4641648"/>
                  </a:ext>
                </a:extLst>
              </a:tr>
            </a:tbl>
          </a:graphicData>
        </a:graphic>
      </p:graphicFrame>
      <p:graphicFrame>
        <p:nvGraphicFramePr>
          <p:cNvPr id="8" name="Table 7">
            <a:extLst>
              <a:ext uri="{FF2B5EF4-FFF2-40B4-BE49-F238E27FC236}">
                <a16:creationId xmlns:a16="http://schemas.microsoft.com/office/drawing/2014/main" id="{662B0B06-C6FB-42B3-AA89-83F3F569B7DC}"/>
              </a:ext>
            </a:extLst>
          </p:cNvPr>
          <p:cNvGraphicFramePr>
            <a:graphicFrameLocks noGrp="1"/>
          </p:cNvGraphicFramePr>
          <p:nvPr/>
        </p:nvGraphicFramePr>
        <p:xfrm>
          <a:off x="723900" y="3652640"/>
          <a:ext cx="8039100" cy="901956"/>
        </p:xfrm>
        <a:graphic>
          <a:graphicData uri="http://schemas.openxmlformats.org/drawingml/2006/table">
            <a:tbl>
              <a:tblPr firstRow="1" firstCol="1" bandRow="1"/>
              <a:tblGrid>
                <a:gridCol w="4940731">
                  <a:extLst>
                    <a:ext uri="{9D8B030D-6E8A-4147-A177-3AD203B41FA5}">
                      <a16:colId xmlns:a16="http://schemas.microsoft.com/office/drawing/2014/main" val="1158317139"/>
                    </a:ext>
                  </a:extLst>
                </a:gridCol>
                <a:gridCol w="1115191">
                  <a:extLst>
                    <a:ext uri="{9D8B030D-6E8A-4147-A177-3AD203B41FA5}">
                      <a16:colId xmlns:a16="http://schemas.microsoft.com/office/drawing/2014/main" val="3774659110"/>
                    </a:ext>
                  </a:extLst>
                </a:gridCol>
                <a:gridCol w="963856">
                  <a:extLst>
                    <a:ext uri="{9D8B030D-6E8A-4147-A177-3AD203B41FA5}">
                      <a16:colId xmlns:a16="http://schemas.microsoft.com/office/drawing/2014/main" val="3464186028"/>
                    </a:ext>
                  </a:extLst>
                </a:gridCol>
                <a:gridCol w="1019322">
                  <a:extLst>
                    <a:ext uri="{9D8B030D-6E8A-4147-A177-3AD203B41FA5}">
                      <a16:colId xmlns:a16="http://schemas.microsoft.com/office/drawing/2014/main" val="2205748683"/>
                    </a:ext>
                  </a:extLst>
                </a:gridCol>
              </a:tblGrid>
              <a:tr h="190500">
                <a:tc>
                  <a:txBody>
                    <a:bodyPr/>
                    <a:lstStyle/>
                    <a:p>
                      <a:pPr marL="0" marR="0">
                        <a:lnSpc>
                          <a:spcPct val="115000"/>
                        </a:lnSpc>
                        <a:spcBef>
                          <a:spcPts val="0"/>
                        </a:spcBef>
                        <a:spcAft>
                          <a:spcPts val="0"/>
                        </a:spcAft>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rPr>
                        <a:t>Other acute adverse events</a:t>
                      </a:r>
                      <a:endParaRPr lang="en-US" sz="2400" b="1"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Total cost</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Min</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Max</a:t>
                      </a:r>
                      <a:r>
                        <a:rPr lang="en-US" sz="1400" dirty="0">
                          <a:solidFill>
                            <a:srgbClr val="000000"/>
                          </a:solidFill>
                          <a:effectLst/>
                          <a:latin typeface="Times New Roman" panose="02020603050405020304" pitchFamily="18" charset="0"/>
                          <a:ea typeface="Calibri" panose="020F0502020204030204" pitchFamily="34" charset="0"/>
                        </a:rPr>
                        <a:t> </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465091565"/>
                  </a:ext>
                </a:extLst>
              </a:tr>
              <a:tr h="190500">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Syphilis</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$60.00</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$40.00</a:t>
                      </a:r>
                      <a:endParaRPr lang="en-US" sz="240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$80.00</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630908586"/>
                  </a:ext>
                </a:extLst>
              </a:tr>
              <a:tr h="190500">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Malaria</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mn-cs"/>
                        </a:rPr>
                        <a:t>$28.50</a:t>
                      </a:r>
                      <a:endParaRPr lang="en-US" sz="1400" kern="1200" dirty="0">
                        <a:solidFill>
                          <a:srgbClr val="000000"/>
                        </a:solidFill>
                        <a:effectLst/>
                        <a:latin typeface="Arial" panose="020B0604020202020204" pitchFamily="34" charset="0"/>
                        <a:ea typeface="Calibri" panose="020F0502020204030204" pitchFamily="34" charset="0"/>
                        <a:cs typeface="+mn-cs"/>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mn-cs"/>
                        </a:rPr>
                        <a:t>$9.40</a:t>
                      </a:r>
                      <a:endParaRPr lang="en-US" sz="1400" kern="1200">
                        <a:solidFill>
                          <a:srgbClr val="000000"/>
                        </a:solidFill>
                        <a:effectLst/>
                        <a:latin typeface="Arial" panose="020B0604020202020204" pitchFamily="34" charset="0"/>
                        <a:ea typeface="Calibri" panose="020F0502020204030204" pitchFamily="34" charset="0"/>
                        <a:cs typeface="+mn-cs"/>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mn-cs"/>
                        </a:rPr>
                        <a:t>$63.40</a:t>
                      </a:r>
                      <a:endParaRPr lang="en-US" sz="1400" kern="1200" dirty="0">
                        <a:solidFill>
                          <a:srgbClr val="000000"/>
                        </a:solidFill>
                        <a:effectLst/>
                        <a:latin typeface="Arial" panose="020B0604020202020204" pitchFamily="34" charset="0"/>
                        <a:ea typeface="Calibri" panose="020F0502020204030204" pitchFamily="34" charset="0"/>
                        <a:cs typeface="+mn-cs"/>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11817572"/>
                  </a:ext>
                </a:extLst>
              </a:tr>
              <a:tr h="190500">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Febrile non-hemolytic transfusion reaction</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mn-cs"/>
                        </a:rPr>
                        <a:t>$85.00</a:t>
                      </a:r>
                      <a:endParaRPr lang="en-US" sz="1400" kern="1200">
                        <a:solidFill>
                          <a:srgbClr val="000000"/>
                        </a:solidFill>
                        <a:effectLst/>
                        <a:latin typeface="Arial" panose="020B0604020202020204" pitchFamily="34" charset="0"/>
                        <a:ea typeface="Calibri" panose="020F0502020204030204" pitchFamily="34" charset="0"/>
                        <a:cs typeface="+mn-cs"/>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mn-cs"/>
                        </a:rPr>
                        <a:t>$36.00</a:t>
                      </a:r>
                      <a:endParaRPr lang="en-US" sz="1400" kern="1200" dirty="0">
                        <a:solidFill>
                          <a:srgbClr val="000000"/>
                        </a:solidFill>
                        <a:effectLst/>
                        <a:latin typeface="Arial" panose="020B0604020202020204" pitchFamily="34" charset="0"/>
                        <a:ea typeface="Calibri" panose="020F0502020204030204" pitchFamily="34" charset="0"/>
                        <a:cs typeface="+mn-cs"/>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mn-cs"/>
                        </a:rPr>
                        <a:t>$174.00</a:t>
                      </a:r>
                      <a:endParaRPr lang="en-US" sz="1400" kern="1200" dirty="0">
                        <a:solidFill>
                          <a:srgbClr val="000000"/>
                        </a:solidFill>
                        <a:effectLst/>
                        <a:latin typeface="Arial" panose="020B0604020202020204" pitchFamily="34" charset="0"/>
                        <a:ea typeface="Calibri" panose="020F0502020204030204" pitchFamily="34" charset="0"/>
                        <a:cs typeface="+mn-cs"/>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36250"/>
                  </a:ext>
                </a:extLst>
              </a:tr>
            </a:tbl>
          </a:graphicData>
        </a:graphic>
      </p:graphicFrame>
    </p:spTree>
    <p:extLst>
      <p:ext uri="{BB962C8B-B14F-4D97-AF65-F5344CB8AC3E}">
        <p14:creationId xmlns:p14="http://schemas.microsoft.com/office/powerpoint/2010/main" val="3116695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0814-75BA-4A49-919A-DB6D2A8297EC}"/>
              </a:ext>
            </a:extLst>
          </p:cNvPr>
          <p:cNvSpPr>
            <a:spLocks noGrp="1"/>
          </p:cNvSpPr>
          <p:nvPr>
            <p:ph type="title"/>
          </p:nvPr>
        </p:nvSpPr>
        <p:spPr/>
        <p:txBody>
          <a:bodyPr/>
          <a:lstStyle/>
          <a:p>
            <a:r>
              <a:rPr lang="en-US" dirty="0"/>
              <a:t>Cost estimation for chronic viral infections</a:t>
            </a:r>
          </a:p>
        </p:txBody>
      </p:sp>
      <p:sp>
        <p:nvSpPr>
          <p:cNvPr id="3" name="Content Placeholder 2">
            <a:extLst>
              <a:ext uri="{FF2B5EF4-FFF2-40B4-BE49-F238E27FC236}">
                <a16:creationId xmlns:a16="http://schemas.microsoft.com/office/drawing/2014/main" id="{91D6C1E3-ADA3-4E85-BA0C-B9E5CFB752C4}"/>
              </a:ext>
            </a:extLst>
          </p:cNvPr>
          <p:cNvSpPr>
            <a:spLocks noGrp="1"/>
          </p:cNvSpPr>
          <p:nvPr>
            <p:ph sz="quarter" idx="10"/>
          </p:nvPr>
        </p:nvSpPr>
        <p:spPr>
          <a:xfrm>
            <a:off x="955677" y="2571749"/>
            <a:ext cx="7700963" cy="2095977"/>
          </a:xfrm>
        </p:spPr>
        <p:txBody>
          <a:bodyPr/>
          <a:lstStyle/>
          <a:p>
            <a:pPr>
              <a:buFont typeface="Arial" panose="020B0604020202020204" pitchFamily="34" charset="0"/>
              <a:buChar char="•"/>
            </a:pPr>
            <a:r>
              <a:rPr lang="en-US" dirty="0"/>
              <a:t>Estimates provided by clinicians at </a:t>
            </a:r>
            <a:r>
              <a:rPr lang="en-US" dirty="0" err="1"/>
              <a:t>Komfo</a:t>
            </a:r>
            <a:r>
              <a:rPr lang="en-US" dirty="0"/>
              <a:t> </a:t>
            </a:r>
            <a:r>
              <a:rPr lang="en-US" dirty="0" err="1"/>
              <a:t>Anokye</a:t>
            </a:r>
            <a:r>
              <a:rPr lang="en-US" dirty="0"/>
              <a:t> Teaching Hospital (HIV cost informed by recent costing study)</a:t>
            </a:r>
            <a:r>
              <a:rPr lang="en-US" baseline="30000" dirty="0"/>
              <a:t>1</a:t>
            </a:r>
          </a:p>
          <a:p>
            <a:pPr>
              <a:buFont typeface="Arial" panose="020B0604020202020204" pitchFamily="34" charset="0"/>
              <a:buChar char="•"/>
            </a:pPr>
            <a:r>
              <a:rPr lang="en-US" dirty="0"/>
              <a:t>Future costs discounted to present at 3%</a:t>
            </a:r>
          </a:p>
          <a:p>
            <a:pPr>
              <a:buFont typeface="Arial" panose="020B0604020202020204" pitchFamily="34" charset="0"/>
              <a:buChar char="•"/>
            </a:pPr>
            <a:r>
              <a:rPr lang="en-US" dirty="0"/>
              <a:t>Plan to update with detailed disease state transition modeling</a:t>
            </a:r>
          </a:p>
        </p:txBody>
      </p:sp>
      <p:graphicFrame>
        <p:nvGraphicFramePr>
          <p:cNvPr id="4" name="Table 3">
            <a:extLst>
              <a:ext uri="{FF2B5EF4-FFF2-40B4-BE49-F238E27FC236}">
                <a16:creationId xmlns:a16="http://schemas.microsoft.com/office/drawing/2014/main" id="{C259632F-8071-4CE5-9490-CF88E01AD6AB}"/>
              </a:ext>
            </a:extLst>
          </p:cNvPr>
          <p:cNvGraphicFramePr>
            <a:graphicFrameLocks noGrp="1"/>
          </p:cNvGraphicFramePr>
          <p:nvPr>
            <p:extLst>
              <p:ext uri="{D42A27DB-BD31-4B8C-83A1-F6EECF244321}">
                <p14:modId xmlns:p14="http://schemas.microsoft.com/office/powerpoint/2010/main" val="2807849508"/>
              </p:ext>
            </p:extLst>
          </p:nvPr>
        </p:nvGraphicFramePr>
        <p:xfrm>
          <a:off x="690168" y="1343392"/>
          <a:ext cx="8039100" cy="901956"/>
        </p:xfrm>
        <a:graphic>
          <a:graphicData uri="http://schemas.openxmlformats.org/drawingml/2006/table">
            <a:tbl>
              <a:tblPr firstRow="1" firstCol="1" bandRow="1"/>
              <a:tblGrid>
                <a:gridCol w="4940731">
                  <a:extLst>
                    <a:ext uri="{9D8B030D-6E8A-4147-A177-3AD203B41FA5}">
                      <a16:colId xmlns:a16="http://schemas.microsoft.com/office/drawing/2014/main" val="1158317139"/>
                    </a:ext>
                  </a:extLst>
                </a:gridCol>
                <a:gridCol w="1115191">
                  <a:extLst>
                    <a:ext uri="{9D8B030D-6E8A-4147-A177-3AD203B41FA5}">
                      <a16:colId xmlns:a16="http://schemas.microsoft.com/office/drawing/2014/main" val="3774659110"/>
                    </a:ext>
                  </a:extLst>
                </a:gridCol>
                <a:gridCol w="963856">
                  <a:extLst>
                    <a:ext uri="{9D8B030D-6E8A-4147-A177-3AD203B41FA5}">
                      <a16:colId xmlns:a16="http://schemas.microsoft.com/office/drawing/2014/main" val="3464186028"/>
                    </a:ext>
                  </a:extLst>
                </a:gridCol>
                <a:gridCol w="1019322">
                  <a:extLst>
                    <a:ext uri="{9D8B030D-6E8A-4147-A177-3AD203B41FA5}">
                      <a16:colId xmlns:a16="http://schemas.microsoft.com/office/drawing/2014/main" val="2205748683"/>
                    </a:ext>
                  </a:extLst>
                </a:gridCol>
              </a:tblGrid>
              <a:tr h="190500">
                <a:tc>
                  <a:txBody>
                    <a:bodyPr/>
                    <a:lstStyle/>
                    <a:p>
                      <a:pPr marL="0" marR="0">
                        <a:lnSpc>
                          <a:spcPct val="115000"/>
                        </a:lnSpc>
                        <a:spcBef>
                          <a:spcPts val="0"/>
                        </a:spcBef>
                        <a:spcAft>
                          <a:spcPts val="0"/>
                        </a:spcAft>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rPr>
                        <a:t>Chronic viral infection</a:t>
                      </a:r>
                      <a:endParaRPr lang="en-US" sz="2400" b="1"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Total cost</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Min</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Max</a:t>
                      </a:r>
                      <a:r>
                        <a:rPr lang="en-US" sz="1400" dirty="0">
                          <a:solidFill>
                            <a:srgbClr val="000000"/>
                          </a:solidFill>
                          <a:effectLst/>
                          <a:latin typeface="Times New Roman" panose="02020603050405020304" pitchFamily="18" charset="0"/>
                          <a:ea typeface="Calibri" panose="020F0502020204030204" pitchFamily="34" charset="0"/>
                        </a:rPr>
                        <a:t> </a:t>
                      </a:r>
                      <a:endParaRPr lang="en-US" sz="2400" dirty="0">
                        <a:effectLst/>
                        <a:latin typeface="Times New Roman" panose="02020603050405020304" pitchFamily="18" charset="0"/>
                        <a:ea typeface="Calibri" panose="020F0502020204030204" pitchFamily="34" charset="0"/>
                      </a:endParaRPr>
                    </a:p>
                  </a:txBody>
                  <a:tcPr marL="68580" marR="6858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465091565"/>
                  </a:ext>
                </a:extLst>
              </a:tr>
              <a:tr h="190500">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HIV</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Arial" panose="020B0604020202020204" pitchFamily="34" charset="0"/>
                        </a:rPr>
                        <a:t>$508.76</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Arial" panose="020B0604020202020204" pitchFamily="34" charset="0"/>
                        </a:rPr>
                        <a:t>$307.96</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Arial" panose="020B0604020202020204" pitchFamily="34" charset="0"/>
                        </a:rPr>
                        <a:t>$688.45</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630908586"/>
                  </a:ext>
                </a:extLst>
              </a:tr>
              <a:tr h="190500">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Calibri" panose="020F0502020204030204" pitchFamily="34" charset="0"/>
                        </a:rPr>
                        <a:t>Hepatitis B</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400" b="0" i="0" u="none" strike="noStrike" dirty="0">
                          <a:solidFill>
                            <a:srgbClr val="000000"/>
                          </a:solidFill>
                          <a:effectLst/>
                          <a:latin typeface="Arial" panose="020B0604020202020204" pitchFamily="34" charset="0"/>
                        </a:rPr>
                        <a:t>$537</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Arial" panose="020B0604020202020204" pitchFamily="34" charset="0"/>
                        </a:rPr>
                        <a:t>$377.1</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Arial" panose="020B0604020202020204" pitchFamily="34" charset="0"/>
                        </a:rPr>
                        <a:t>$1257</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11817572"/>
                  </a:ext>
                </a:extLst>
              </a:tr>
              <a:tr h="190500">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Hepatitis C</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$592</a:t>
                      </a: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$427</a:t>
                      </a: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$1325</a:t>
                      </a:r>
                    </a:p>
                  </a:txBody>
                  <a:tcPr marL="0" marR="0" marT="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36250"/>
                  </a:ext>
                </a:extLst>
              </a:tr>
            </a:tbl>
          </a:graphicData>
        </a:graphic>
      </p:graphicFrame>
      <p:sp>
        <p:nvSpPr>
          <p:cNvPr id="5" name="TextBox 4">
            <a:extLst>
              <a:ext uri="{FF2B5EF4-FFF2-40B4-BE49-F238E27FC236}">
                <a16:creationId xmlns:a16="http://schemas.microsoft.com/office/drawing/2014/main" id="{D9D81F7F-ECE5-4D0B-957F-4207D64C7CD2}"/>
              </a:ext>
            </a:extLst>
          </p:cNvPr>
          <p:cNvSpPr txBox="1"/>
          <p:nvPr/>
        </p:nvSpPr>
        <p:spPr>
          <a:xfrm>
            <a:off x="552450" y="4522349"/>
            <a:ext cx="5257800" cy="307777"/>
          </a:xfrm>
          <a:prstGeom prst="rect">
            <a:avLst/>
          </a:prstGeom>
          <a:noFill/>
        </p:spPr>
        <p:txBody>
          <a:bodyPr wrap="square">
            <a:spAutoFit/>
          </a:bodyPr>
          <a:lstStyle/>
          <a:p>
            <a:r>
              <a:rPr lang="en-US" sz="1400" dirty="0">
                <a:solidFill>
                  <a:schemeClr val="bg1">
                    <a:lumMod val="50000"/>
                  </a:schemeClr>
                </a:solidFill>
              </a:rPr>
              <a:t>1. Mikkelsen et. al. 2017 </a:t>
            </a:r>
            <a:r>
              <a:rPr lang="en-US" sz="1400" i="1" dirty="0">
                <a:solidFill>
                  <a:schemeClr val="bg1">
                    <a:lumMod val="50000"/>
                  </a:schemeClr>
                </a:solidFill>
              </a:rPr>
              <a:t>AIDS</a:t>
            </a:r>
          </a:p>
        </p:txBody>
      </p:sp>
    </p:spTree>
    <p:extLst>
      <p:ext uri="{BB962C8B-B14F-4D97-AF65-F5344CB8AC3E}">
        <p14:creationId xmlns:p14="http://schemas.microsoft.com/office/powerpoint/2010/main" val="399866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A0950F-8DBA-4D89-BB9B-4AAA22F9275D}"/>
              </a:ext>
            </a:extLst>
          </p:cNvPr>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7870D-67BD-47F3-B371-D06DE4757782}"/>
              </a:ext>
            </a:extLst>
          </p:cNvPr>
          <p:cNvSpPr>
            <a:spLocks noGrp="1"/>
          </p:cNvSpPr>
          <p:nvPr>
            <p:ph type="title"/>
          </p:nvPr>
        </p:nvSpPr>
        <p:spPr>
          <a:xfrm>
            <a:off x="405851" y="197818"/>
            <a:ext cx="7707862" cy="488024"/>
          </a:xfrm>
        </p:spPr>
        <p:txBody>
          <a:bodyPr/>
          <a:lstStyle/>
          <a:p>
            <a:r>
              <a:rPr lang="en-US" dirty="0"/>
              <a:t>Impact of pathogen inactivation in Ghana</a:t>
            </a:r>
          </a:p>
        </p:txBody>
      </p:sp>
      <p:sp>
        <p:nvSpPr>
          <p:cNvPr id="4" name="Slide Number Placeholder 3">
            <a:extLst>
              <a:ext uri="{FF2B5EF4-FFF2-40B4-BE49-F238E27FC236}">
                <a16:creationId xmlns:a16="http://schemas.microsoft.com/office/drawing/2014/main" id="{9BEE1CC3-C39F-4B17-87E3-C62EE3CAF277}"/>
              </a:ext>
            </a:extLst>
          </p:cNvPr>
          <p:cNvSpPr>
            <a:spLocks noGrp="1"/>
          </p:cNvSpPr>
          <p:nvPr>
            <p:ph type="sldNum" sz="quarter" idx="11"/>
          </p:nvPr>
        </p:nvSpPr>
        <p:spPr>
          <a:xfrm>
            <a:off x="109538" y="4918068"/>
            <a:ext cx="846137" cy="271462"/>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defTabSz="457200" rtl="0" fontAlgn="base">
              <a:spcBef>
                <a:spcPct val="0"/>
              </a:spcBef>
              <a:spcAft>
                <a:spcPct val="0"/>
              </a:spcAft>
              <a:defRPr sz="1000" kern="1200">
                <a:solidFill>
                  <a:srgbClr val="898989"/>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B0503030403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ource Sans Pro" panose="020B0503030403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ource Sans Pro" panose="020B0503030403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ource Sans Pro" panose="020B0503030403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ource Sans Pro" panose="020B0503030403020204" pitchFamily="34" charset="0"/>
                <a:ea typeface="MS PGothic" panose="020B0600070205080204" pitchFamily="34" charset="-128"/>
                <a:cs typeface="+mn-cs"/>
              </a:defRPr>
            </a:lvl9pPr>
          </a:lstStyle>
          <a:p>
            <a:fld id="{4B2C3416-CF68-4E07-AE53-9D99ECA23889}" type="slidenum">
              <a:rPr lang="en-US" altLang="en-US" smtClean="0"/>
              <a:pPr/>
              <a:t>13</a:t>
            </a:fld>
            <a:endParaRPr lang="en-US" altLang="en-US" dirty="0"/>
          </a:p>
        </p:txBody>
      </p:sp>
      <p:sp>
        <p:nvSpPr>
          <p:cNvPr id="6" name="Content Placeholder 2">
            <a:extLst>
              <a:ext uri="{FF2B5EF4-FFF2-40B4-BE49-F238E27FC236}">
                <a16:creationId xmlns:a16="http://schemas.microsoft.com/office/drawing/2014/main" id="{854F0F7F-169A-49B9-8807-48B88478E793}"/>
              </a:ext>
            </a:extLst>
          </p:cNvPr>
          <p:cNvSpPr txBox="1">
            <a:spLocks/>
          </p:cNvSpPr>
          <p:nvPr/>
        </p:nvSpPr>
        <p:spPr>
          <a:xfrm>
            <a:off x="3173016" y="3537888"/>
            <a:ext cx="2834640" cy="1325879"/>
          </a:xfrm>
          <a:prstGeom prst="rect">
            <a:avLst/>
          </a:prstGeom>
          <a:solidFill>
            <a:schemeClr val="bg2">
              <a:lumMod val="20000"/>
              <a:lumOff val="8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Annual healthcare savings from prevented adverse events:</a:t>
            </a:r>
          </a:p>
          <a:p>
            <a:pPr marL="0" indent="0" algn="ctr">
              <a:buNone/>
            </a:pPr>
            <a:r>
              <a:rPr lang="en-US" sz="2400" b="1" dirty="0"/>
              <a:t>USD $8.2 million</a:t>
            </a:r>
          </a:p>
          <a:p>
            <a:pPr marL="0" indent="0" algn="ctr">
              <a:buNone/>
            </a:pPr>
            <a:r>
              <a:rPr lang="en-US" sz="1600" dirty="0"/>
              <a:t>(95% CI $5.4 – $16.8 million)</a:t>
            </a:r>
          </a:p>
        </p:txBody>
      </p:sp>
      <p:sp>
        <p:nvSpPr>
          <p:cNvPr id="11" name="Content Placeholder 2">
            <a:extLst>
              <a:ext uri="{FF2B5EF4-FFF2-40B4-BE49-F238E27FC236}">
                <a16:creationId xmlns:a16="http://schemas.microsoft.com/office/drawing/2014/main" id="{45B2AEBF-F39E-4D5F-BDE4-78778C41D683}"/>
              </a:ext>
            </a:extLst>
          </p:cNvPr>
          <p:cNvSpPr txBox="1">
            <a:spLocks/>
          </p:cNvSpPr>
          <p:nvPr/>
        </p:nvSpPr>
        <p:spPr>
          <a:xfrm>
            <a:off x="146210" y="3537888"/>
            <a:ext cx="2834640" cy="1325879"/>
          </a:xfrm>
          <a:prstGeom prst="rect">
            <a:avLst/>
          </a:prstGeom>
          <a:solidFill>
            <a:schemeClr val="bg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500" dirty="0"/>
              <a:t>Adverse events prevented per year by whole blood PI:</a:t>
            </a:r>
          </a:p>
          <a:p>
            <a:pPr marL="0" indent="0" algn="ctr">
              <a:buFont typeface="Arial" panose="020B0604020202020204" pitchFamily="34" charset="0"/>
              <a:buNone/>
            </a:pPr>
            <a:r>
              <a:rPr lang="en-US" sz="2400" b="1" dirty="0"/>
              <a:t>19,600</a:t>
            </a:r>
          </a:p>
          <a:p>
            <a:pPr marL="0" indent="0" algn="ctr">
              <a:buFont typeface="Arial" panose="020B0604020202020204" pitchFamily="34" charset="0"/>
              <a:buNone/>
            </a:pPr>
            <a:r>
              <a:rPr lang="en-US" sz="1500" dirty="0"/>
              <a:t>(95% CI 15,200 – 28,800)</a:t>
            </a:r>
          </a:p>
        </p:txBody>
      </p:sp>
      <p:sp>
        <p:nvSpPr>
          <p:cNvPr id="13" name="Content Placeholder 2">
            <a:extLst>
              <a:ext uri="{FF2B5EF4-FFF2-40B4-BE49-F238E27FC236}">
                <a16:creationId xmlns:a16="http://schemas.microsoft.com/office/drawing/2014/main" id="{FCC2F1BE-8151-4DF4-8CC7-8F4B6AC5B080}"/>
              </a:ext>
            </a:extLst>
          </p:cNvPr>
          <p:cNvSpPr txBox="1">
            <a:spLocks/>
          </p:cNvSpPr>
          <p:nvPr/>
        </p:nvSpPr>
        <p:spPr>
          <a:xfrm>
            <a:off x="6199822" y="3537888"/>
            <a:ext cx="2834640" cy="1325879"/>
          </a:xfrm>
          <a:prstGeom prst="rect">
            <a:avLst/>
          </a:prstGeom>
          <a:solidFill>
            <a:schemeClr val="bg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dirty="0"/>
              <a:t>Annual net savings from implementing whole blood PI:</a:t>
            </a:r>
          </a:p>
          <a:p>
            <a:pPr marL="0" indent="0" algn="ctr">
              <a:buNone/>
            </a:pPr>
            <a:r>
              <a:rPr lang="en-US" sz="2400" b="1" dirty="0"/>
              <a:t>USD $0.2 million</a:t>
            </a:r>
          </a:p>
          <a:p>
            <a:pPr marL="0" indent="0" algn="ctr">
              <a:buNone/>
            </a:pPr>
            <a:r>
              <a:rPr lang="en-US" sz="1600" dirty="0"/>
              <a:t>(95% CI -$2.6 – $8.9 million)</a:t>
            </a:r>
          </a:p>
        </p:txBody>
      </p:sp>
      <p:graphicFrame>
        <p:nvGraphicFramePr>
          <p:cNvPr id="14" name="Chart 13">
            <a:extLst>
              <a:ext uri="{FF2B5EF4-FFF2-40B4-BE49-F238E27FC236}">
                <a16:creationId xmlns:a16="http://schemas.microsoft.com/office/drawing/2014/main" id="{815BB962-FE9E-4736-99C1-9D49A3A3A880}"/>
              </a:ext>
            </a:extLst>
          </p:cNvPr>
          <p:cNvGraphicFramePr>
            <a:graphicFrameLocks/>
          </p:cNvGraphicFramePr>
          <p:nvPr>
            <p:extLst>
              <p:ext uri="{D42A27DB-BD31-4B8C-83A1-F6EECF244321}">
                <p14:modId xmlns:p14="http://schemas.microsoft.com/office/powerpoint/2010/main" val="765510156"/>
              </p:ext>
            </p:extLst>
          </p:nvPr>
        </p:nvGraphicFramePr>
        <p:xfrm>
          <a:off x="109538" y="728719"/>
          <a:ext cx="29260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8B20A7D0-0EFF-45FA-AA63-074101CB6EA3}"/>
              </a:ext>
            </a:extLst>
          </p:cNvPr>
          <p:cNvGraphicFramePr>
            <a:graphicFrameLocks/>
          </p:cNvGraphicFramePr>
          <p:nvPr>
            <p:extLst>
              <p:ext uri="{D42A27DB-BD31-4B8C-83A1-F6EECF244321}">
                <p14:modId xmlns:p14="http://schemas.microsoft.com/office/powerpoint/2010/main" val="3896919690"/>
              </p:ext>
            </p:extLst>
          </p:nvPr>
        </p:nvGraphicFramePr>
        <p:xfrm>
          <a:off x="3127296" y="728719"/>
          <a:ext cx="292608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49352799-0EC8-4647-B01B-01BC14FD71D4}"/>
              </a:ext>
            </a:extLst>
          </p:cNvPr>
          <p:cNvGraphicFramePr>
            <a:graphicFrameLocks/>
          </p:cNvGraphicFramePr>
          <p:nvPr>
            <p:extLst>
              <p:ext uri="{D42A27DB-BD31-4B8C-83A1-F6EECF244321}">
                <p14:modId xmlns:p14="http://schemas.microsoft.com/office/powerpoint/2010/main" val="755579668"/>
              </p:ext>
            </p:extLst>
          </p:nvPr>
        </p:nvGraphicFramePr>
        <p:xfrm>
          <a:off x="6053376" y="749598"/>
          <a:ext cx="292608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8342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Graphic spid="15" grpId="0">
        <p:bldAsOne/>
      </p:bldGraphic>
      <p:bldGraphic spid="1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936-2C2B-4998-B894-1D4405427D5F}"/>
              </a:ext>
            </a:extLst>
          </p:cNvPr>
          <p:cNvSpPr>
            <a:spLocks noGrp="1"/>
          </p:cNvSpPr>
          <p:nvPr>
            <p:ph type="title"/>
          </p:nvPr>
        </p:nvSpPr>
        <p:spPr/>
        <p:txBody>
          <a:bodyPr/>
          <a:lstStyle/>
          <a:p>
            <a:r>
              <a:rPr lang="en-US" dirty="0"/>
              <a:t>Probabilistic sensitivity analysis results</a:t>
            </a:r>
          </a:p>
        </p:txBody>
      </p:sp>
      <p:graphicFrame>
        <p:nvGraphicFramePr>
          <p:cNvPr id="7" name="Chart 6">
            <a:extLst>
              <a:ext uri="{FF2B5EF4-FFF2-40B4-BE49-F238E27FC236}">
                <a16:creationId xmlns:a16="http://schemas.microsoft.com/office/drawing/2014/main" id="{00000000-0008-0000-0800-000005000000}"/>
              </a:ext>
            </a:extLst>
          </p:cNvPr>
          <p:cNvGraphicFramePr>
            <a:graphicFrameLocks/>
          </p:cNvGraphicFramePr>
          <p:nvPr>
            <p:extLst>
              <p:ext uri="{D42A27DB-BD31-4B8C-83A1-F6EECF244321}">
                <p14:modId xmlns:p14="http://schemas.microsoft.com/office/powerpoint/2010/main" val="1462719238"/>
              </p:ext>
            </p:extLst>
          </p:nvPr>
        </p:nvGraphicFramePr>
        <p:xfrm>
          <a:off x="1053193" y="1118487"/>
          <a:ext cx="7274378" cy="2930999"/>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8D9C29A8-9165-460B-9338-6FDC89E94661}"/>
              </a:ext>
            </a:extLst>
          </p:cNvPr>
          <p:cNvCxnSpPr>
            <a:cxnSpLocks/>
          </p:cNvCxnSpPr>
          <p:nvPr/>
        </p:nvCxnSpPr>
        <p:spPr>
          <a:xfrm flipV="1">
            <a:off x="4008664" y="2792186"/>
            <a:ext cx="0" cy="5715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FF67212-CA46-4D0A-B446-05ECE438D3E7}"/>
              </a:ext>
            </a:extLst>
          </p:cNvPr>
          <p:cNvCxnSpPr>
            <a:cxnSpLocks/>
          </p:cNvCxnSpPr>
          <p:nvPr/>
        </p:nvCxnSpPr>
        <p:spPr>
          <a:xfrm flipH="1">
            <a:off x="2066925" y="2792186"/>
            <a:ext cx="194174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7" name="TextBox 1">
            <a:extLst>
              <a:ext uri="{FF2B5EF4-FFF2-40B4-BE49-F238E27FC236}">
                <a16:creationId xmlns:a16="http://schemas.microsoft.com/office/drawing/2014/main" id="{5588A155-0506-4293-A187-70995E24A1CC}"/>
              </a:ext>
            </a:extLst>
          </p:cNvPr>
          <p:cNvSpPr txBox="1"/>
          <p:nvPr/>
        </p:nvSpPr>
        <p:spPr>
          <a:xfrm>
            <a:off x="2363339" y="2079285"/>
            <a:ext cx="1348912" cy="577440"/>
          </a:xfrm>
          <a:prstGeom prst="rect">
            <a:avLst/>
          </a:prstGeom>
          <a:solidFill>
            <a:srgbClr val="FFFFFF">
              <a:alpha val="40000"/>
            </a:srgbClr>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b="0" i="0" u="none" strike="noStrike" dirty="0">
                <a:solidFill>
                  <a:srgbClr val="000000"/>
                </a:solidFill>
                <a:latin typeface="Arial"/>
                <a:cs typeface="Arial"/>
              </a:rPr>
              <a:t>Net savings below $0 in </a:t>
            </a:r>
            <a:r>
              <a:rPr lang="en-US" sz="1200" b="1" i="0" u="none" strike="noStrike" dirty="0">
                <a:solidFill>
                  <a:srgbClr val="000000"/>
                </a:solidFill>
                <a:latin typeface="Arial"/>
                <a:cs typeface="Arial"/>
              </a:rPr>
              <a:t>27%</a:t>
            </a:r>
            <a:r>
              <a:rPr lang="en-US" sz="1200" b="0" i="0" u="none" strike="noStrike" dirty="0">
                <a:solidFill>
                  <a:srgbClr val="000000"/>
                </a:solidFill>
                <a:latin typeface="Arial"/>
                <a:cs typeface="Arial"/>
              </a:rPr>
              <a:t> of iterations </a:t>
            </a:r>
            <a:endParaRPr lang="en-US" sz="2000" dirty="0"/>
          </a:p>
        </p:txBody>
      </p:sp>
    </p:spTree>
    <p:extLst>
      <p:ext uri="{BB962C8B-B14F-4D97-AF65-F5344CB8AC3E}">
        <p14:creationId xmlns:p14="http://schemas.microsoft.com/office/powerpoint/2010/main" val="1065218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AD18-1AE6-4D9A-B85C-20A9879A49B9}"/>
              </a:ext>
            </a:extLst>
          </p:cNvPr>
          <p:cNvSpPr>
            <a:spLocks noGrp="1"/>
          </p:cNvSpPr>
          <p:nvPr>
            <p:ph type="title"/>
          </p:nvPr>
        </p:nvSpPr>
        <p:spPr>
          <a:xfrm>
            <a:off x="948776" y="115529"/>
            <a:ext cx="7707862" cy="488024"/>
          </a:xfrm>
        </p:spPr>
        <p:txBody>
          <a:bodyPr/>
          <a:lstStyle/>
          <a:p>
            <a:r>
              <a:rPr lang="en-US" dirty="0"/>
              <a:t>Sensitivity of net savings to parameters</a:t>
            </a:r>
          </a:p>
        </p:txBody>
      </p:sp>
      <p:graphicFrame>
        <p:nvGraphicFramePr>
          <p:cNvPr id="6" name="Chart 5">
            <a:extLst>
              <a:ext uri="{FF2B5EF4-FFF2-40B4-BE49-F238E27FC236}">
                <a16:creationId xmlns:a16="http://schemas.microsoft.com/office/drawing/2014/main" id="{1463CE89-2800-4FE2-851C-E352D2F3B6E5}"/>
              </a:ext>
            </a:extLst>
          </p:cNvPr>
          <p:cNvGraphicFramePr>
            <a:graphicFrameLocks noGrp="1"/>
          </p:cNvGraphicFramePr>
          <p:nvPr>
            <p:extLst>
              <p:ext uri="{D42A27DB-BD31-4B8C-83A1-F6EECF244321}">
                <p14:modId xmlns:p14="http://schemas.microsoft.com/office/powerpoint/2010/main" val="3887031150"/>
              </p:ext>
            </p:extLst>
          </p:nvPr>
        </p:nvGraphicFramePr>
        <p:xfrm>
          <a:off x="601662" y="603553"/>
          <a:ext cx="8229600" cy="43891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8383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D156-58C9-46C0-99FA-D8820A06F534}"/>
              </a:ext>
            </a:extLst>
          </p:cNvPr>
          <p:cNvSpPr>
            <a:spLocks noGrp="1"/>
          </p:cNvSpPr>
          <p:nvPr>
            <p:ph type="title"/>
          </p:nvPr>
        </p:nvSpPr>
        <p:spPr/>
        <p:txBody>
          <a:bodyPr/>
          <a:lstStyle/>
          <a:p>
            <a:r>
              <a:rPr lang="en-US" dirty="0"/>
              <a:t>Limitations</a:t>
            </a:r>
          </a:p>
        </p:txBody>
      </p:sp>
      <p:graphicFrame>
        <p:nvGraphicFramePr>
          <p:cNvPr id="4" name="Table 4">
            <a:extLst>
              <a:ext uri="{FF2B5EF4-FFF2-40B4-BE49-F238E27FC236}">
                <a16:creationId xmlns:a16="http://schemas.microsoft.com/office/drawing/2014/main" id="{2EA09FF7-DE22-468D-8A4A-7E084B63BDA1}"/>
              </a:ext>
            </a:extLst>
          </p:cNvPr>
          <p:cNvGraphicFramePr>
            <a:graphicFrameLocks noGrp="1"/>
          </p:cNvGraphicFramePr>
          <p:nvPr>
            <p:ph sz="quarter" idx="10"/>
            <p:extLst>
              <p:ext uri="{D42A27DB-BD31-4B8C-83A1-F6EECF244321}">
                <p14:modId xmlns:p14="http://schemas.microsoft.com/office/powerpoint/2010/main" val="2580576600"/>
              </p:ext>
            </p:extLst>
          </p:nvPr>
        </p:nvGraphicFramePr>
        <p:xfrm>
          <a:off x="787919" y="1222375"/>
          <a:ext cx="8029575" cy="2865120"/>
        </p:xfrm>
        <a:graphic>
          <a:graphicData uri="http://schemas.openxmlformats.org/drawingml/2006/table">
            <a:tbl>
              <a:tblPr firstRow="1">
                <a:tableStyleId>{5C22544A-7EE6-4342-B048-85BDC9FD1C3A}</a:tableStyleId>
              </a:tblPr>
              <a:tblGrid>
                <a:gridCol w="5178167">
                  <a:extLst>
                    <a:ext uri="{9D8B030D-6E8A-4147-A177-3AD203B41FA5}">
                      <a16:colId xmlns:a16="http://schemas.microsoft.com/office/drawing/2014/main" val="696721069"/>
                    </a:ext>
                  </a:extLst>
                </a:gridCol>
                <a:gridCol w="2851408">
                  <a:extLst>
                    <a:ext uri="{9D8B030D-6E8A-4147-A177-3AD203B41FA5}">
                      <a16:colId xmlns:a16="http://schemas.microsoft.com/office/drawing/2014/main" val="2096281722"/>
                    </a:ext>
                  </a:extLst>
                </a:gridCol>
              </a:tblGrid>
              <a:tr h="370840">
                <a:tc>
                  <a:txBody>
                    <a:bodyPr/>
                    <a:lstStyle/>
                    <a:p>
                      <a:r>
                        <a:rPr lang="en-US" dirty="0"/>
                        <a:t>Factor not considered</a:t>
                      </a:r>
                    </a:p>
                  </a:txBody>
                  <a:tcPr/>
                </a:tc>
                <a:tc>
                  <a:txBody>
                    <a:bodyPr/>
                    <a:lstStyle/>
                    <a:p>
                      <a:r>
                        <a:rPr lang="en-US" dirty="0"/>
                        <a:t>Possible bias</a:t>
                      </a:r>
                    </a:p>
                  </a:txBody>
                  <a:tcPr/>
                </a:tc>
                <a:extLst>
                  <a:ext uri="{0D108BD9-81ED-4DB2-BD59-A6C34878D82A}">
                    <a16:rowId xmlns:a16="http://schemas.microsoft.com/office/drawing/2014/main" val="3710876076"/>
                  </a:ext>
                </a:extLst>
              </a:tr>
              <a:tr h="370840">
                <a:tc>
                  <a:txBody>
                    <a:bodyPr/>
                    <a:lstStyle/>
                    <a:p>
                      <a:r>
                        <a:rPr lang="en-US" dirty="0"/>
                        <a:t>Other adverse events (including emerging diseases)</a:t>
                      </a:r>
                    </a:p>
                  </a:txBody>
                  <a:tcPr/>
                </a:tc>
                <a:tc>
                  <a:txBody>
                    <a:bodyPr/>
                    <a:lstStyle/>
                    <a:p>
                      <a:r>
                        <a:rPr lang="en-US" dirty="0"/>
                        <a:t>Underestimate benefit</a:t>
                      </a:r>
                    </a:p>
                  </a:txBody>
                  <a:tcPr/>
                </a:tc>
                <a:extLst>
                  <a:ext uri="{0D108BD9-81ED-4DB2-BD59-A6C34878D82A}">
                    <a16:rowId xmlns:a16="http://schemas.microsoft.com/office/drawing/2014/main" val="719927913"/>
                  </a:ext>
                </a:extLst>
              </a:tr>
              <a:tr h="370840">
                <a:tc>
                  <a:txBody>
                    <a:bodyPr/>
                    <a:lstStyle/>
                    <a:p>
                      <a:r>
                        <a:rPr lang="en-US" dirty="0"/>
                        <a:t>Secondary transmission (e.g., sexual partners)</a:t>
                      </a:r>
                    </a:p>
                  </a:txBody>
                  <a:tcPr/>
                </a:tc>
                <a:tc>
                  <a:txBody>
                    <a:bodyPr/>
                    <a:lstStyle/>
                    <a:p>
                      <a:r>
                        <a:rPr lang="en-US" dirty="0"/>
                        <a:t>Underestimate benefit</a:t>
                      </a:r>
                    </a:p>
                  </a:txBody>
                  <a:tcPr/>
                </a:tc>
                <a:extLst>
                  <a:ext uri="{0D108BD9-81ED-4DB2-BD59-A6C34878D82A}">
                    <a16:rowId xmlns:a16="http://schemas.microsoft.com/office/drawing/2014/main" val="14304006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Non-medical costs (transport, productivity loss)</a:t>
                      </a:r>
                    </a:p>
                  </a:txBody>
                  <a:tcPr/>
                </a:tc>
                <a:tc>
                  <a:txBody>
                    <a:bodyPr/>
                    <a:lstStyle/>
                    <a:p>
                      <a:r>
                        <a:rPr lang="en-US" dirty="0"/>
                        <a:t>Underestimate benefit</a:t>
                      </a:r>
                    </a:p>
                  </a:txBody>
                  <a:tcPr/>
                </a:tc>
                <a:extLst>
                  <a:ext uri="{0D108BD9-81ED-4DB2-BD59-A6C34878D82A}">
                    <a16:rowId xmlns:a16="http://schemas.microsoft.com/office/drawing/2014/main" val="971669804"/>
                  </a:ext>
                </a:extLst>
              </a:tr>
              <a:tr h="370840">
                <a:tc>
                  <a:txBody>
                    <a:bodyPr/>
                    <a:lstStyle/>
                    <a:p>
                      <a:r>
                        <a:rPr lang="en-US" dirty="0"/>
                        <a:t>Untreated adverse events</a:t>
                      </a:r>
                    </a:p>
                  </a:txBody>
                  <a:tcPr/>
                </a:tc>
                <a:tc>
                  <a:txBody>
                    <a:bodyPr/>
                    <a:lstStyle/>
                    <a:p>
                      <a:r>
                        <a:rPr lang="en-US" dirty="0"/>
                        <a:t>Overestimate benefit</a:t>
                      </a:r>
                    </a:p>
                  </a:txBody>
                  <a:tcPr/>
                </a:tc>
                <a:extLst>
                  <a:ext uri="{0D108BD9-81ED-4DB2-BD59-A6C34878D82A}">
                    <a16:rowId xmlns:a16="http://schemas.microsoft.com/office/drawing/2014/main" val="273864880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Capital costs of pathogen inactivation</a:t>
                      </a:r>
                    </a:p>
                  </a:txBody>
                  <a:tcPr/>
                </a:tc>
                <a:tc>
                  <a:txBody>
                    <a:bodyPr/>
                    <a:lstStyle/>
                    <a:p>
                      <a:r>
                        <a:rPr lang="en-US" dirty="0"/>
                        <a:t>Underestimate cost</a:t>
                      </a:r>
                    </a:p>
                  </a:txBody>
                  <a:tcPr/>
                </a:tc>
                <a:extLst>
                  <a:ext uri="{0D108BD9-81ED-4DB2-BD59-A6C34878D82A}">
                    <a16:rowId xmlns:a16="http://schemas.microsoft.com/office/drawing/2014/main" val="26497756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Detailed disease progression of chronic viral infections</a:t>
                      </a:r>
                    </a:p>
                  </a:txBody>
                  <a:tcPr/>
                </a:tc>
                <a:tc>
                  <a:txBody>
                    <a:bodyPr/>
                    <a:lstStyle/>
                    <a:p>
                      <a:r>
                        <a:rPr lang="en-US" dirty="0"/>
                        <a:t>Either direction</a:t>
                      </a:r>
                    </a:p>
                  </a:txBody>
                  <a:tcPr/>
                </a:tc>
                <a:extLst>
                  <a:ext uri="{0D108BD9-81ED-4DB2-BD59-A6C34878D82A}">
                    <a16:rowId xmlns:a16="http://schemas.microsoft.com/office/drawing/2014/main" val="512144761"/>
                  </a:ext>
                </a:extLst>
              </a:tr>
            </a:tbl>
          </a:graphicData>
        </a:graphic>
      </p:graphicFrame>
    </p:spTree>
    <p:extLst>
      <p:ext uri="{BB962C8B-B14F-4D97-AF65-F5344CB8AC3E}">
        <p14:creationId xmlns:p14="http://schemas.microsoft.com/office/powerpoint/2010/main" val="1130758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08F4-E078-413F-A98D-0ADCBB5A7C0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3C20C5D-5AE1-45B0-868F-132E812084F2}"/>
              </a:ext>
            </a:extLst>
          </p:cNvPr>
          <p:cNvSpPr>
            <a:spLocks noGrp="1"/>
          </p:cNvSpPr>
          <p:nvPr>
            <p:ph sz="quarter" idx="10"/>
          </p:nvPr>
        </p:nvSpPr>
        <p:spPr/>
        <p:txBody>
          <a:bodyPr/>
          <a:lstStyle/>
          <a:p>
            <a:pPr>
              <a:buFont typeface="Arial" panose="020B0604020202020204" pitchFamily="34" charset="0"/>
              <a:buChar char="•"/>
            </a:pPr>
            <a:r>
              <a:rPr lang="en-US" dirty="0"/>
              <a:t>Pathogen inactivation is likely to be cost-saving in Ghana from a healthcare payer perspective, assuming adverse events are treated</a:t>
            </a:r>
          </a:p>
          <a:p>
            <a:pPr>
              <a:buFont typeface="Arial" panose="020B0604020202020204" pitchFamily="34" charset="0"/>
              <a:buChar char="•"/>
            </a:pPr>
            <a:r>
              <a:rPr lang="en-US" dirty="0"/>
              <a:t>85% of savings due to averting sepsis infections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84554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607A-A61B-4B8B-B235-929ED4F7B46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366B51F-FB09-454B-AE98-E9B40498920A}"/>
              </a:ext>
            </a:extLst>
          </p:cNvPr>
          <p:cNvSpPr>
            <a:spLocks noGrp="1"/>
          </p:cNvSpPr>
          <p:nvPr>
            <p:ph sz="quarter" idx="10"/>
          </p:nvPr>
        </p:nvSpPr>
        <p:spPr>
          <a:xfrm>
            <a:off x="955677" y="908685"/>
            <a:ext cx="2492373" cy="3759042"/>
          </a:xfrm>
        </p:spPr>
        <p:txBody>
          <a:bodyPr/>
          <a:lstStyle/>
          <a:p>
            <a:r>
              <a:rPr lang="en-US" sz="1800" b="1" dirty="0">
                <a:solidFill>
                  <a:srgbClr val="000000"/>
                </a:solidFill>
                <a:effectLst/>
                <a:latin typeface="Arial" panose="020B0604020202020204" pitchFamily="34" charset="0"/>
                <a:ea typeface="Times New Roman" panose="02020603050405020304" pitchFamily="18" charset="0"/>
              </a:rPr>
              <a:t>Collaborators</a:t>
            </a:r>
          </a:p>
          <a:p>
            <a:r>
              <a:rPr lang="en-US" sz="1800" dirty="0">
                <a:solidFill>
                  <a:srgbClr val="000000"/>
                </a:solidFill>
                <a:effectLst/>
                <a:latin typeface="Arial" panose="020B0604020202020204" pitchFamily="34" charset="0"/>
                <a:ea typeface="Times New Roman" panose="02020603050405020304" pitchFamily="18" charset="0"/>
              </a:rPr>
              <a:t>Shirley</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Owusu-Ofori</a:t>
            </a:r>
          </a:p>
          <a:p>
            <a:r>
              <a:rPr lang="en-US" sz="1800" dirty="0">
                <a:solidFill>
                  <a:srgbClr val="000000"/>
                </a:solidFill>
                <a:effectLst/>
                <a:latin typeface="Arial" panose="020B0604020202020204" pitchFamily="34" charset="0"/>
                <a:ea typeface="Times New Roman" panose="02020603050405020304" pitchFamily="18" charset="0"/>
              </a:rPr>
              <a:t>Alex</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Owusu-Ofori</a:t>
            </a:r>
            <a:endParaRPr lang="en-US" baseline="30000" dirty="0">
              <a:solidFill>
                <a:srgbClr val="000000"/>
              </a:solidFill>
              <a:latin typeface="Arial Unicode MS"/>
              <a:ea typeface="Times New Roman" panose="02020603050405020304" pitchFamily="18" charset="0"/>
              <a:cs typeface="Arial" panose="020B0604020202020204" pitchFamily="34" charset="0"/>
            </a:endParaRPr>
          </a:p>
          <a:p>
            <a:r>
              <a:rPr lang="en-US" sz="1800" dirty="0">
                <a:solidFill>
                  <a:srgbClr val="000000"/>
                </a:solidFill>
                <a:effectLst/>
                <a:latin typeface="Arial" panose="020B0604020202020204" pitchFamily="34" charset="0"/>
                <a:ea typeface="Times New Roman" panose="02020603050405020304" pitchFamily="18" charset="0"/>
              </a:rPr>
              <a:t>Betty</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Norman</a:t>
            </a:r>
            <a:endParaRPr lang="en-US" baseline="30000" dirty="0">
              <a:solidFill>
                <a:srgbClr val="000000"/>
              </a:solidFill>
              <a:latin typeface="Arial Unicode MS"/>
              <a:ea typeface="Times New Roman" panose="02020603050405020304" pitchFamily="18" charset="0"/>
              <a:cs typeface="Arial" panose="020B0604020202020204" pitchFamily="34" charset="0"/>
            </a:endParaRPr>
          </a:p>
          <a:p>
            <a:r>
              <a:rPr lang="en-US" sz="1800" dirty="0">
                <a:solidFill>
                  <a:srgbClr val="000000"/>
                </a:solidFill>
                <a:effectLst/>
                <a:latin typeface="Arial" panose="020B0604020202020204" pitchFamily="34" charset="0"/>
                <a:ea typeface="Times New Roman" panose="02020603050405020304" pitchFamily="18" charset="0"/>
              </a:rPr>
              <a:t>Eileen</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Micah</a:t>
            </a:r>
            <a:endParaRPr lang="en-US" baseline="30000" dirty="0">
              <a:solidFill>
                <a:srgbClr val="000000"/>
              </a:solidFill>
              <a:latin typeface="Arial Unicode MS"/>
              <a:ea typeface="Times New Roman" panose="02020603050405020304" pitchFamily="18" charset="0"/>
              <a:cs typeface="Arial" panose="020B0604020202020204" pitchFamily="34" charset="0"/>
            </a:endParaRPr>
          </a:p>
          <a:p>
            <a:r>
              <a:rPr lang="en-US" sz="1800" dirty="0">
                <a:solidFill>
                  <a:srgbClr val="000000"/>
                </a:solidFill>
                <a:effectLst/>
                <a:latin typeface="Arial" panose="020B0604020202020204" pitchFamily="34" charset="0"/>
                <a:ea typeface="Times New Roman" panose="02020603050405020304" pitchFamily="18" charset="0"/>
              </a:rPr>
              <a:t>Brian</a:t>
            </a:r>
            <a:r>
              <a:rPr lang="en-US" sz="1800" b="1"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Custer</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Support</a:t>
            </a: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Terumo BCT</a:t>
            </a:r>
            <a:endParaRPr lang="en-US" dirty="0"/>
          </a:p>
        </p:txBody>
      </p:sp>
      <p:pic>
        <p:nvPicPr>
          <p:cNvPr id="4" name="Picture 6">
            <a:extLst>
              <a:ext uri="{FF2B5EF4-FFF2-40B4-BE49-F238E27FC236}">
                <a16:creationId xmlns:a16="http://schemas.microsoft.com/office/drawing/2014/main" id="{788EDECF-BE8F-4D7E-A1C2-5BD09F1F6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697" y="269572"/>
            <a:ext cx="3334426" cy="83360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KWAME NKRUMAH UNIVERSITY OF SCIENCE &amp; TECHNOLOGY">
            <a:extLst>
              <a:ext uri="{FF2B5EF4-FFF2-40B4-BE49-F238E27FC236}">
                <a16:creationId xmlns:a16="http://schemas.microsoft.com/office/drawing/2014/main" id="{12F51D36-F570-43C0-89D7-63A788ADF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497" y="1103179"/>
            <a:ext cx="3334426" cy="7700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A5B0AB9-DAA3-4B5A-BB1A-268891489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1497" y="1890239"/>
            <a:ext cx="2938463" cy="10748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B9725D-D145-4710-986C-23DC8F4E6BF9}"/>
              </a:ext>
            </a:extLst>
          </p:cNvPr>
          <p:cNvSpPr txBox="1"/>
          <p:nvPr/>
        </p:nvSpPr>
        <p:spPr>
          <a:xfrm>
            <a:off x="5554580" y="3453170"/>
            <a:ext cx="2994660" cy="923330"/>
          </a:xfrm>
          <a:prstGeom prst="rect">
            <a:avLst/>
          </a:prstGeom>
          <a:solidFill>
            <a:schemeClr val="bg1">
              <a:lumMod val="75000"/>
            </a:schemeClr>
          </a:solidFill>
        </p:spPr>
        <p:txBody>
          <a:bodyPr wrap="square" rtlCol="0">
            <a:spAutoFit/>
          </a:bodyPr>
          <a:lstStyle/>
          <a:p>
            <a:r>
              <a:rPr lang="en-US" dirty="0"/>
              <a:t>Alton Russell</a:t>
            </a:r>
          </a:p>
          <a:p>
            <a:r>
              <a:rPr lang="en-US" dirty="0">
                <a:hlinkClick r:id="rId6"/>
              </a:rPr>
              <a:t>altonr@stanford.edu</a:t>
            </a:r>
            <a:endParaRPr lang="en-US" dirty="0"/>
          </a:p>
          <a:p>
            <a:r>
              <a:rPr lang="en-US" dirty="0"/>
              <a:t>@altonrus on twitter</a:t>
            </a:r>
          </a:p>
        </p:txBody>
      </p:sp>
    </p:spTree>
    <p:extLst>
      <p:ext uri="{BB962C8B-B14F-4D97-AF65-F5344CB8AC3E}">
        <p14:creationId xmlns:p14="http://schemas.microsoft.com/office/powerpoint/2010/main" val="3204193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41FB-A87D-45AE-8293-7AB7FDC3628A}"/>
              </a:ext>
            </a:extLst>
          </p:cNvPr>
          <p:cNvSpPr>
            <a:spLocks noGrp="1"/>
          </p:cNvSpPr>
          <p:nvPr>
            <p:ph type="title"/>
          </p:nvPr>
        </p:nvSpPr>
        <p:spPr/>
        <p:txBody>
          <a:bodyPr/>
          <a:lstStyle/>
          <a:p>
            <a:r>
              <a:rPr lang="en-US" dirty="0"/>
              <a:t>Conflicts of Interest</a:t>
            </a:r>
          </a:p>
        </p:txBody>
      </p:sp>
      <p:sp>
        <p:nvSpPr>
          <p:cNvPr id="3" name="Content Placeholder 2">
            <a:extLst>
              <a:ext uri="{FF2B5EF4-FFF2-40B4-BE49-F238E27FC236}">
                <a16:creationId xmlns:a16="http://schemas.microsoft.com/office/drawing/2014/main" id="{2DA4C645-7351-4C7C-9CF7-511D2D2DF394}"/>
              </a:ext>
            </a:extLst>
          </p:cNvPr>
          <p:cNvSpPr>
            <a:spLocks noGrp="1"/>
          </p:cNvSpPr>
          <p:nvPr>
            <p:ph sz="quarter" idx="10"/>
          </p:nvPr>
        </p:nvSpPr>
        <p:spPr/>
        <p:txBody>
          <a:bodyPr/>
          <a:lstStyle/>
          <a:p>
            <a:pPr marL="0" indent="0"/>
            <a:r>
              <a:rPr lang="en-US" dirty="0"/>
              <a:t>I have received consulting fees from </a:t>
            </a:r>
            <a:r>
              <a:rPr lang="en-US" b="1" dirty="0"/>
              <a:t>Terumo BCT </a:t>
            </a:r>
            <a:r>
              <a:rPr lang="en-US" dirty="0"/>
              <a:t>in conjunction with this work.</a:t>
            </a:r>
          </a:p>
        </p:txBody>
      </p:sp>
    </p:spTree>
    <p:extLst>
      <p:ext uri="{BB962C8B-B14F-4D97-AF65-F5344CB8AC3E}">
        <p14:creationId xmlns:p14="http://schemas.microsoft.com/office/powerpoint/2010/main" val="4120912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2CA7-D4B4-4285-B2C4-1E644E27E27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3647839-BEBC-4768-B4E2-419CA6950A19}"/>
              </a:ext>
            </a:extLst>
          </p:cNvPr>
          <p:cNvSpPr>
            <a:spLocks noGrp="1"/>
          </p:cNvSpPr>
          <p:nvPr>
            <p:ph sz="quarter" idx="10"/>
          </p:nvPr>
        </p:nvSpPr>
        <p:spPr>
          <a:xfrm>
            <a:off x="955677" y="908685"/>
            <a:ext cx="3616323" cy="3759042"/>
          </a:xfrm>
        </p:spPr>
        <p:txBody>
          <a:bodyPr>
            <a:normAutofit/>
          </a:bodyPr>
          <a:lstStyle/>
          <a:p>
            <a:pPr>
              <a:buFont typeface="Arial" panose="020B0604020202020204" pitchFamily="34" charset="0"/>
              <a:buChar char="•"/>
            </a:pPr>
            <a:r>
              <a:rPr lang="en-US" dirty="0"/>
              <a:t>Sub-Saharan Africa has highest rates of HIV and malaria infection in the world</a:t>
            </a:r>
            <a:r>
              <a:rPr lang="en-US" baseline="30000" dirty="0"/>
              <a:t>1</a:t>
            </a:r>
            <a:r>
              <a:rPr lang="en-US" dirty="0"/>
              <a:t> </a:t>
            </a:r>
          </a:p>
          <a:p>
            <a:pPr>
              <a:buFont typeface="Arial" panose="020B0604020202020204" pitchFamily="34" charset="0"/>
              <a:buChar char="•"/>
            </a:pPr>
            <a:endParaRPr lang="en-US" dirty="0"/>
          </a:p>
          <a:p>
            <a:pPr>
              <a:buFont typeface="Arial" panose="020B0604020202020204" pitchFamily="34" charset="0"/>
              <a:buChar char="•"/>
            </a:pPr>
            <a:r>
              <a:rPr lang="en-US" dirty="0"/>
              <a:t>Pathogen inactivation promising technology for Sub-Saharan Africa</a:t>
            </a:r>
            <a:r>
              <a:rPr lang="en-US" baseline="30000" dirty="0"/>
              <a:t>2</a:t>
            </a:r>
            <a:endParaRPr lang="en-US" dirty="0">
              <a:solidFill>
                <a:schemeClr val="bg1">
                  <a:lumMod val="50000"/>
                </a:schemeClr>
              </a:solidFill>
            </a:endParaRPr>
          </a:p>
          <a:p>
            <a:pPr>
              <a:buFont typeface="Arial" panose="020B0604020202020204" pitchFamily="34" charset="0"/>
              <a:buChar char="•"/>
            </a:pPr>
            <a:endParaRPr lang="en-US" dirty="0"/>
          </a:p>
          <a:p>
            <a:pPr>
              <a:buFont typeface="Arial" panose="020B0604020202020204" pitchFamily="34" charset="0"/>
              <a:buChar char="•"/>
            </a:pPr>
            <a:r>
              <a:rPr lang="en-US" dirty="0"/>
              <a:t>No published health-economic assessment for Sub-Saharan Africa</a:t>
            </a:r>
          </a:p>
          <a:p>
            <a:pPr>
              <a:buFont typeface="Arial" panose="020B0604020202020204" pitchFamily="34" charset="0"/>
              <a:buChar char="•"/>
            </a:pPr>
            <a:endParaRPr lang="en-US" dirty="0"/>
          </a:p>
        </p:txBody>
      </p:sp>
      <p:pic>
        <p:nvPicPr>
          <p:cNvPr id="1026" name="Picture 2" descr="Diagram of the steps involved with the use of the Mirasol PRT System. Platelets or plasma product in an illumination/storage bag is combined with riboflavin solution to achieve approximately 50 μ mol/L and then exposed to 6.2 J/mL UV light. The treated product is then ready for clinical use or blood bank storage. Riboflavin remains in the treated blood product, no removal device is used. ">
            <a:extLst>
              <a:ext uri="{FF2B5EF4-FFF2-40B4-BE49-F238E27FC236}">
                <a16:creationId xmlns:a16="http://schemas.microsoft.com/office/drawing/2014/main" id="{68CCB1D6-8499-4463-A506-E3C7E6EE0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6" y="833903"/>
            <a:ext cx="3964572" cy="2514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9ECDDF-D609-445C-8273-E71EC82E751F}"/>
              </a:ext>
            </a:extLst>
          </p:cNvPr>
          <p:cNvSpPr txBox="1"/>
          <p:nvPr/>
        </p:nvSpPr>
        <p:spPr>
          <a:xfrm>
            <a:off x="5454869" y="3419638"/>
            <a:ext cx="3689131" cy="523220"/>
          </a:xfrm>
          <a:prstGeom prst="rect">
            <a:avLst/>
          </a:prstGeom>
          <a:noFill/>
        </p:spPr>
        <p:txBody>
          <a:bodyPr wrap="square" rtlCol="0">
            <a:spAutoFit/>
          </a:bodyPr>
          <a:lstStyle/>
          <a:p>
            <a:r>
              <a:rPr lang="en-US" sz="1400" dirty="0">
                <a:solidFill>
                  <a:schemeClr val="bg1">
                    <a:lumMod val="50000"/>
                  </a:schemeClr>
                </a:solidFill>
              </a:rPr>
              <a:t>Reddy et. al. 2008 </a:t>
            </a:r>
            <a:r>
              <a:rPr lang="en-US" sz="1400" i="1" dirty="0">
                <a:solidFill>
                  <a:schemeClr val="bg1">
                    <a:lumMod val="50000"/>
                  </a:schemeClr>
                </a:solidFill>
              </a:rPr>
              <a:t>Transfusion Medicine Reviews</a:t>
            </a:r>
          </a:p>
          <a:p>
            <a:endParaRPr lang="en-US" sz="1400" dirty="0">
              <a:solidFill>
                <a:schemeClr val="bg1">
                  <a:lumMod val="50000"/>
                </a:schemeClr>
              </a:solidFill>
            </a:endParaRPr>
          </a:p>
        </p:txBody>
      </p:sp>
      <p:sp>
        <p:nvSpPr>
          <p:cNvPr id="7" name="TextBox 6">
            <a:extLst>
              <a:ext uri="{FF2B5EF4-FFF2-40B4-BE49-F238E27FC236}">
                <a16:creationId xmlns:a16="http://schemas.microsoft.com/office/drawing/2014/main" id="{B5460CBD-6287-4808-A022-AAA18E07E680}"/>
              </a:ext>
            </a:extLst>
          </p:cNvPr>
          <p:cNvSpPr txBox="1"/>
          <p:nvPr/>
        </p:nvSpPr>
        <p:spPr>
          <a:xfrm>
            <a:off x="552450" y="4522349"/>
            <a:ext cx="5257800" cy="523220"/>
          </a:xfrm>
          <a:prstGeom prst="rect">
            <a:avLst/>
          </a:prstGeom>
          <a:noFill/>
        </p:spPr>
        <p:txBody>
          <a:bodyPr wrap="square">
            <a:spAutoFit/>
          </a:bodyPr>
          <a:lstStyle/>
          <a:p>
            <a:r>
              <a:rPr lang="en-US" sz="1400" dirty="0">
                <a:solidFill>
                  <a:schemeClr val="bg1">
                    <a:lumMod val="50000"/>
                  </a:schemeClr>
                </a:solidFill>
              </a:rPr>
              <a:t>1. Global Status Report on Blood Safety and Availability, WHO, 2016</a:t>
            </a:r>
          </a:p>
          <a:p>
            <a:r>
              <a:rPr lang="en-US" sz="1400" dirty="0">
                <a:solidFill>
                  <a:schemeClr val="bg1">
                    <a:lumMod val="50000"/>
                  </a:schemeClr>
                </a:solidFill>
              </a:rPr>
              <a:t>2. Ware et. al. 2018, </a:t>
            </a:r>
            <a:r>
              <a:rPr lang="en-US" sz="1400" i="1" dirty="0">
                <a:solidFill>
                  <a:schemeClr val="bg1">
                    <a:lumMod val="50000"/>
                  </a:schemeClr>
                </a:solidFill>
              </a:rPr>
              <a:t>Vox Sang.</a:t>
            </a:r>
          </a:p>
        </p:txBody>
      </p:sp>
    </p:spTree>
    <p:extLst>
      <p:ext uri="{BB962C8B-B14F-4D97-AF65-F5344CB8AC3E}">
        <p14:creationId xmlns:p14="http://schemas.microsoft.com/office/powerpoint/2010/main" val="4289477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51E750-E4AC-45A0-AD6A-992591131313}"/>
              </a:ext>
            </a:extLst>
          </p:cNvPr>
          <p:cNvSpPr/>
          <p:nvPr/>
        </p:nvSpPr>
        <p:spPr>
          <a:xfrm>
            <a:off x="6772275" y="4635119"/>
            <a:ext cx="2371724" cy="5083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DF4D9-5F92-4E9C-A092-06CAABE3F00D}"/>
              </a:ext>
            </a:extLst>
          </p:cNvPr>
          <p:cNvSpPr>
            <a:spLocks noGrp="1"/>
          </p:cNvSpPr>
          <p:nvPr>
            <p:ph type="title"/>
          </p:nvPr>
        </p:nvSpPr>
        <p:spPr/>
        <p:txBody>
          <a:bodyPr/>
          <a:lstStyle/>
          <a:p>
            <a:r>
              <a:rPr lang="en-US" dirty="0"/>
              <a:t>Blood safety in Ghana </a:t>
            </a:r>
          </a:p>
        </p:txBody>
      </p:sp>
      <p:sp>
        <p:nvSpPr>
          <p:cNvPr id="3" name="Content Placeholder 2">
            <a:extLst>
              <a:ext uri="{FF2B5EF4-FFF2-40B4-BE49-F238E27FC236}">
                <a16:creationId xmlns:a16="http://schemas.microsoft.com/office/drawing/2014/main" id="{41187682-36AB-4544-A221-099F170C7092}"/>
              </a:ext>
            </a:extLst>
          </p:cNvPr>
          <p:cNvSpPr>
            <a:spLocks noGrp="1"/>
          </p:cNvSpPr>
          <p:nvPr>
            <p:ph sz="quarter" idx="10"/>
          </p:nvPr>
        </p:nvSpPr>
        <p:spPr>
          <a:xfrm>
            <a:off x="955677" y="908685"/>
            <a:ext cx="4168773" cy="3759042"/>
          </a:xfrm>
        </p:spPr>
        <p:txBody>
          <a:bodyPr/>
          <a:lstStyle/>
          <a:p>
            <a:pPr>
              <a:buFont typeface="Arial" panose="020B0604020202020204" pitchFamily="34" charset="0"/>
              <a:buChar char="•"/>
            </a:pPr>
            <a:r>
              <a:rPr lang="en-US" dirty="0"/>
              <a:t>Whole blood transfusion is primary blood product</a:t>
            </a:r>
          </a:p>
          <a:p>
            <a:pPr>
              <a:buFont typeface="Arial" panose="020B0604020202020204" pitchFamily="34" charset="0"/>
              <a:buChar char="•"/>
            </a:pPr>
            <a:endParaRPr lang="en-US" dirty="0"/>
          </a:p>
          <a:p>
            <a:pPr>
              <a:buFont typeface="Arial" panose="020B0604020202020204" pitchFamily="34" charset="0"/>
              <a:buChar char="•"/>
            </a:pPr>
            <a:r>
              <a:rPr lang="en-US" dirty="0"/>
              <a:t>Donations screened for HIV-1/2 , hepatitis C, HBsAg, and syphilis</a:t>
            </a:r>
          </a:p>
          <a:p>
            <a:pPr>
              <a:buFont typeface="Arial" panose="020B0604020202020204" pitchFamily="34" charset="0"/>
              <a:buChar char="•"/>
            </a:pPr>
            <a:endParaRPr lang="en-US" dirty="0"/>
          </a:p>
          <a:p>
            <a:pPr>
              <a:buFont typeface="Arial" panose="020B0604020202020204" pitchFamily="34" charset="0"/>
              <a:buChar char="•"/>
            </a:pPr>
            <a:r>
              <a:rPr lang="en-US" dirty="0"/>
              <a:t>AIMS study: ~6-fold reduction in transfusion-transmitted malaria when whole blood pathogen inactivation used</a:t>
            </a:r>
            <a:r>
              <a:rPr lang="en-US" baseline="30000" dirty="0"/>
              <a:t>1</a:t>
            </a:r>
            <a:endParaRPr lang="en-US" baseline="30000" dirty="0">
              <a:solidFill>
                <a:schemeClr val="bg1">
                  <a:lumMod val="50000"/>
                </a:schemeClr>
              </a:solidFill>
            </a:endParaRPr>
          </a:p>
          <a:p>
            <a:pPr>
              <a:buFont typeface="Arial" panose="020B0604020202020204" pitchFamily="34" charset="0"/>
              <a:buChar char="•"/>
            </a:pPr>
            <a:endParaRPr lang="en-US" dirty="0"/>
          </a:p>
        </p:txBody>
      </p:sp>
      <p:pic>
        <p:nvPicPr>
          <p:cNvPr id="7170" name="Picture 2">
            <a:extLst>
              <a:ext uri="{FF2B5EF4-FFF2-40B4-BE49-F238E27FC236}">
                <a16:creationId xmlns:a16="http://schemas.microsoft.com/office/drawing/2014/main" id="{6D3F203E-61B1-4226-87A2-FEF66D7D1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247" y="1811179"/>
            <a:ext cx="3201752" cy="240131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hana apologises to Nigeria over attack on high commission's building">
            <a:extLst>
              <a:ext uri="{FF2B5EF4-FFF2-40B4-BE49-F238E27FC236}">
                <a16:creationId xmlns:a16="http://schemas.microsoft.com/office/drawing/2014/main" id="{0FDBA4EB-C7EF-409D-8F9F-809D9B9BA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247" y="6191"/>
            <a:ext cx="3201753" cy="180498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8F8EBAF0-264B-45BB-8401-A9978E93AD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247" y="4245662"/>
            <a:ext cx="3334426" cy="83360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NBS,G LOGO">
            <a:extLst>
              <a:ext uri="{FF2B5EF4-FFF2-40B4-BE49-F238E27FC236}">
                <a16:creationId xmlns:a16="http://schemas.microsoft.com/office/drawing/2014/main" id="{06DC5B94-3D74-4C19-872E-97184C9883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6681" y="640169"/>
            <a:ext cx="1407319" cy="14073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4C47986-3136-4D77-982E-6E6DAC2F32E1}"/>
              </a:ext>
            </a:extLst>
          </p:cNvPr>
          <p:cNvSpPr txBox="1"/>
          <p:nvPr/>
        </p:nvSpPr>
        <p:spPr>
          <a:xfrm>
            <a:off x="720726" y="4669215"/>
            <a:ext cx="4638674" cy="338554"/>
          </a:xfrm>
          <a:prstGeom prst="rect">
            <a:avLst/>
          </a:prstGeom>
          <a:noFill/>
        </p:spPr>
        <p:txBody>
          <a:bodyPr wrap="square">
            <a:spAutoFit/>
          </a:bodyPr>
          <a:lstStyle/>
          <a:p>
            <a:r>
              <a:rPr lang="en-US" sz="1600" dirty="0">
                <a:solidFill>
                  <a:schemeClr val="bg1">
                    <a:lumMod val="50000"/>
                  </a:schemeClr>
                </a:solidFill>
              </a:rPr>
              <a:t>1. Allain et. al. 2016 </a:t>
            </a:r>
            <a:r>
              <a:rPr lang="en-US" sz="1600" i="1" dirty="0">
                <a:solidFill>
                  <a:schemeClr val="bg1">
                    <a:lumMod val="50000"/>
                  </a:schemeClr>
                </a:solidFill>
              </a:rPr>
              <a:t>The Lancet</a:t>
            </a:r>
            <a:endParaRPr lang="en-US" sz="1600" dirty="0"/>
          </a:p>
        </p:txBody>
      </p:sp>
    </p:spTree>
    <p:extLst>
      <p:ext uri="{BB962C8B-B14F-4D97-AF65-F5344CB8AC3E}">
        <p14:creationId xmlns:p14="http://schemas.microsoft.com/office/powerpoint/2010/main" val="2453367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E0FA-A7BD-4E48-AE96-BC3CFE78BA6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DEB363A-0EA1-417B-92B5-638D610C025C}"/>
              </a:ext>
            </a:extLst>
          </p:cNvPr>
          <p:cNvSpPr>
            <a:spLocks noGrp="1"/>
          </p:cNvSpPr>
          <p:nvPr>
            <p:ph sz="quarter" idx="10"/>
          </p:nvPr>
        </p:nvSpPr>
        <p:spPr/>
        <p:txBody>
          <a:bodyPr/>
          <a:lstStyle/>
          <a:p>
            <a:pPr marL="0" indent="0"/>
            <a:r>
              <a:rPr lang="en-US" dirty="0"/>
              <a:t>Estimate how the addition of whole blood pathogen inactivation to the existing blood safety program in Ghana would impact: </a:t>
            </a:r>
          </a:p>
          <a:p>
            <a:pPr marL="0" indent="0"/>
            <a:endParaRPr lang="en-US" dirty="0"/>
          </a:p>
          <a:p>
            <a:pPr marL="285750" indent="-285750">
              <a:buFont typeface="Arial" panose="020B0604020202020204" pitchFamily="34" charset="0"/>
              <a:buChar char="•"/>
            </a:pPr>
            <a:r>
              <a:rPr lang="en-US" dirty="0"/>
              <a:t>Incidence of transfusion-related adverse outcomes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Net healthcare spending</a:t>
            </a:r>
          </a:p>
          <a:p>
            <a:pPr marL="512763" lvl="2" indent="-285750">
              <a:buFont typeface="Arial" panose="020B0604020202020204" pitchFamily="34" charset="0"/>
              <a:buChar char="•"/>
            </a:pPr>
            <a:r>
              <a:rPr lang="en-US" b="1" dirty="0">
                <a:solidFill>
                  <a:srgbClr val="FF0000"/>
                </a:solidFill>
              </a:rPr>
              <a:t>Cost</a:t>
            </a:r>
            <a:r>
              <a:rPr lang="en-US" dirty="0"/>
              <a:t> of implementing pathogen inactivation</a:t>
            </a:r>
          </a:p>
          <a:p>
            <a:pPr marL="512763" lvl="2" indent="-285750">
              <a:buFont typeface="Arial" panose="020B0604020202020204" pitchFamily="34" charset="0"/>
              <a:buChar char="•"/>
            </a:pPr>
            <a:r>
              <a:rPr lang="en-US" b="1" dirty="0">
                <a:solidFill>
                  <a:srgbClr val="00B050"/>
                </a:solidFill>
              </a:rPr>
              <a:t>Savings </a:t>
            </a:r>
            <a:r>
              <a:rPr lang="en-US" dirty="0"/>
              <a:t>due to averted transfusion related adverse events</a:t>
            </a:r>
          </a:p>
        </p:txBody>
      </p:sp>
    </p:spTree>
    <p:extLst>
      <p:ext uri="{BB962C8B-B14F-4D97-AF65-F5344CB8AC3E}">
        <p14:creationId xmlns:p14="http://schemas.microsoft.com/office/powerpoint/2010/main" val="1346476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876-93E4-4AE8-B286-D40E369E95F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E9DEB69-F9F9-496B-8634-A43697593212}"/>
              </a:ext>
            </a:extLst>
          </p:cNvPr>
          <p:cNvSpPr>
            <a:spLocks noGrp="1"/>
          </p:cNvSpPr>
          <p:nvPr>
            <p:ph sz="quarter" idx="10"/>
          </p:nvPr>
        </p:nvSpPr>
        <p:spPr/>
        <p:txBody>
          <a:bodyPr>
            <a:normAutofit fontScale="92500"/>
          </a:bodyPr>
          <a:lstStyle/>
          <a:p>
            <a:pPr>
              <a:buFont typeface="Arial" panose="020B0604020202020204" pitchFamily="34" charset="0"/>
              <a:buChar char="•"/>
            </a:pPr>
            <a:r>
              <a:rPr lang="en-US" dirty="0"/>
              <a:t>Decision-analytic model in Microsoft Excel</a:t>
            </a:r>
          </a:p>
          <a:p>
            <a:pPr>
              <a:buFont typeface="Arial" panose="020B0604020202020204" pitchFamily="34" charset="0"/>
              <a:buChar char="•"/>
            </a:pPr>
            <a:r>
              <a:rPr lang="en-US" dirty="0"/>
              <a:t>Estimated the number of adverse events with and without pathogen inactivation and associated healthcare costs</a:t>
            </a:r>
          </a:p>
          <a:p>
            <a:pPr>
              <a:buFont typeface="Arial" panose="020B0604020202020204" pitchFamily="34" charset="0"/>
              <a:buChar char="•"/>
            </a:pPr>
            <a:r>
              <a:rPr lang="en-US" dirty="0"/>
              <a:t>Outcome uncertainty estimated through probabilistic sensitivity analysis</a:t>
            </a:r>
          </a:p>
          <a:p>
            <a:pPr>
              <a:buFont typeface="Arial" panose="020B0604020202020204" pitchFamily="34" charset="0"/>
              <a:buChar char="•"/>
            </a:pPr>
            <a:r>
              <a:rPr lang="en-US" dirty="0"/>
              <a:t>7 adverse outcomes:</a:t>
            </a:r>
          </a:p>
          <a:p>
            <a:pPr lvl="2">
              <a:buFont typeface="Arial" panose="020B0604020202020204" pitchFamily="34" charset="0"/>
              <a:buChar char="•"/>
            </a:pPr>
            <a:r>
              <a:rPr lang="en-US" dirty="0"/>
              <a:t>HIV</a:t>
            </a:r>
          </a:p>
          <a:p>
            <a:pPr lvl="2">
              <a:buFont typeface="Arial" panose="020B0604020202020204" pitchFamily="34" charset="0"/>
              <a:buChar char="•"/>
            </a:pPr>
            <a:r>
              <a:rPr lang="en-US" dirty="0"/>
              <a:t>Hepatitis B (HBV)</a:t>
            </a:r>
          </a:p>
          <a:p>
            <a:pPr lvl="2">
              <a:buFont typeface="Arial" panose="020B0604020202020204" pitchFamily="34" charset="0"/>
              <a:buChar char="•"/>
            </a:pPr>
            <a:r>
              <a:rPr lang="en-US" dirty="0"/>
              <a:t>Hepatitis C (HCV)</a:t>
            </a:r>
          </a:p>
          <a:p>
            <a:pPr lvl="2">
              <a:buFont typeface="Arial" panose="020B0604020202020204" pitchFamily="34" charset="0"/>
              <a:buChar char="•"/>
            </a:pPr>
            <a:r>
              <a:rPr lang="en-US" dirty="0"/>
              <a:t>Syphilis</a:t>
            </a:r>
          </a:p>
          <a:p>
            <a:pPr lvl="2">
              <a:buFont typeface="Arial" panose="020B0604020202020204" pitchFamily="34" charset="0"/>
              <a:buChar char="•"/>
            </a:pPr>
            <a:r>
              <a:rPr lang="en-US" dirty="0"/>
              <a:t>Bacterial sepsis</a:t>
            </a:r>
          </a:p>
          <a:p>
            <a:pPr lvl="2">
              <a:buFont typeface="Arial" panose="020B0604020202020204" pitchFamily="34" charset="0"/>
              <a:buChar char="•"/>
            </a:pPr>
            <a:r>
              <a:rPr lang="en-US" dirty="0"/>
              <a:t>Malaria</a:t>
            </a:r>
          </a:p>
          <a:p>
            <a:pPr lvl="2">
              <a:buFont typeface="Arial" panose="020B0604020202020204" pitchFamily="34" charset="0"/>
              <a:buChar char="•"/>
            </a:pPr>
            <a:r>
              <a:rPr lang="en-US" dirty="0"/>
              <a:t>Febrile non-hemolytic transfusion reactions (FNHTRs)</a:t>
            </a:r>
          </a:p>
        </p:txBody>
      </p:sp>
    </p:spTree>
    <p:extLst>
      <p:ext uri="{BB962C8B-B14F-4D97-AF65-F5344CB8AC3E}">
        <p14:creationId xmlns:p14="http://schemas.microsoft.com/office/powerpoint/2010/main" val="1707683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6B6A-2D0D-489D-8293-4B7082A9CCBF}"/>
              </a:ext>
            </a:extLst>
          </p:cNvPr>
          <p:cNvSpPr>
            <a:spLocks noGrp="1"/>
          </p:cNvSpPr>
          <p:nvPr>
            <p:ph type="title"/>
          </p:nvPr>
        </p:nvSpPr>
        <p:spPr/>
        <p:txBody>
          <a:bodyPr/>
          <a:lstStyle/>
          <a:p>
            <a:r>
              <a:rPr lang="en-US" dirty="0"/>
              <a:t>Blood system parameters</a:t>
            </a:r>
          </a:p>
        </p:txBody>
      </p:sp>
      <p:graphicFrame>
        <p:nvGraphicFramePr>
          <p:cNvPr id="5" name="Content Placeholder 4">
            <a:extLst>
              <a:ext uri="{FF2B5EF4-FFF2-40B4-BE49-F238E27FC236}">
                <a16:creationId xmlns:a16="http://schemas.microsoft.com/office/drawing/2014/main" id="{71B2D59E-B999-4E30-AA99-7DD3C4FB7350}"/>
              </a:ext>
            </a:extLst>
          </p:cNvPr>
          <p:cNvGraphicFramePr>
            <a:graphicFrameLocks noGrp="1"/>
          </p:cNvGraphicFramePr>
          <p:nvPr>
            <p:ph sz="quarter" idx="10"/>
            <p:extLst>
              <p:ext uri="{D42A27DB-BD31-4B8C-83A1-F6EECF244321}">
                <p14:modId xmlns:p14="http://schemas.microsoft.com/office/powerpoint/2010/main" val="694567373"/>
              </p:ext>
            </p:extLst>
          </p:nvPr>
        </p:nvGraphicFramePr>
        <p:xfrm>
          <a:off x="799004" y="1032200"/>
          <a:ext cx="8178873" cy="1372809"/>
        </p:xfrm>
        <a:graphic>
          <a:graphicData uri="http://schemas.openxmlformats.org/drawingml/2006/table">
            <a:tbl>
              <a:tblPr firstRow="1" firstCol="1" bandRow="1"/>
              <a:tblGrid>
                <a:gridCol w="3972633">
                  <a:extLst>
                    <a:ext uri="{9D8B030D-6E8A-4147-A177-3AD203B41FA5}">
                      <a16:colId xmlns:a16="http://schemas.microsoft.com/office/drawing/2014/main" val="4254969501"/>
                    </a:ext>
                  </a:extLst>
                </a:gridCol>
                <a:gridCol w="1188720">
                  <a:extLst>
                    <a:ext uri="{9D8B030D-6E8A-4147-A177-3AD203B41FA5}">
                      <a16:colId xmlns:a16="http://schemas.microsoft.com/office/drawing/2014/main" val="96593524"/>
                    </a:ext>
                  </a:extLst>
                </a:gridCol>
                <a:gridCol w="914400">
                  <a:extLst>
                    <a:ext uri="{9D8B030D-6E8A-4147-A177-3AD203B41FA5}">
                      <a16:colId xmlns:a16="http://schemas.microsoft.com/office/drawing/2014/main" val="2383506671"/>
                    </a:ext>
                  </a:extLst>
                </a:gridCol>
                <a:gridCol w="914400">
                  <a:extLst>
                    <a:ext uri="{9D8B030D-6E8A-4147-A177-3AD203B41FA5}">
                      <a16:colId xmlns:a16="http://schemas.microsoft.com/office/drawing/2014/main" val="3658546733"/>
                    </a:ext>
                  </a:extLst>
                </a:gridCol>
                <a:gridCol w="1188720">
                  <a:extLst>
                    <a:ext uri="{9D8B030D-6E8A-4147-A177-3AD203B41FA5}">
                      <a16:colId xmlns:a16="http://schemas.microsoft.com/office/drawing/2014/main" val="2869093236"/>
                    </a:ext>
                  </a:extLst>
                </a:gridCol>
              </a:tblGrid>
              <a:tr h="125307">
                <a:tc>
                  <a:txBody>
                    <a:bodyPr/>
                    <a:lstStyle/>
                    <a:p>
                      <a:pPr marL="0" marR="0">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Blood system parameters:</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Point estimate</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Min</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Max</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Distribution</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401563240"/>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Number of whole blood units transfused</a:t>
                      </a:r>
                      <a:r>
                        <a:rPr lang="en-US" sz="1400" baseline="30000" dirty="0">
                          <a:solidFill>
                            <a:srgbClr val="000000"/>
                          </a:solidFill>
                          <a:effectLst/>
                          <a:latin typeface="Arial" panose="020B0604020202020204" pitchFamily="34" charset="0"/>
                          <a:ea typeface="Times New Roman" panose="02020603050405020304" pitchFamily="18" charset="0"/>
                        </a:rPr>
                        <a:t>1</a:t>
                      </a:r>
                      <a:endParaRPr lang="en-US" sz="1800" baseline="300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160,295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128236</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192354</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8897028"/>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Percent donations not transfused (Waste)</a:t>
                      </a:r>
                      <a:r>
                        <a:rPr lang="en-US" sz="1400" baseline="30000" dirty="0">
                          <a:solidFill>
                            <a:srgbClr val="000000"/>
                          </a:solidFill>
                          <a:effectLst/>
                          <a:latin typeface="Arial" panose="020B0604020202020204" pitchFamily="34" charset="0"/>
                          <a:ea typeface="Times New Roman" panose="02020603050405020304" pitchFamily="18" charset="0"/>
                        </a:rPr>
                        <a:t>2</a:t>
                      </a:r>
                      <a:endParaRPr lang="en-US" sz="1800" baseline="300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0.17</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238637412"/>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Cost of PI per treatment (USD$)</a:t>
                      </a:r>
                      <a:r>
                        <a:rPr lang="en-US" sz="1400" baseline="30000" dirty="0">
                          <a:solidFill>
                            <a:srgbClr val="000000"/>
                          </a:solidFill>
                          <a:effectLst/>
                          <a:latin typeface="Arial" panose="020B0604020202020204" pitchFamily="34" charset="0"/>
                          <a:ea typeface="Times New Roman" panose="02020603050405020304" pitchFamily="18" charset="0"/>
                        </a:rPr>
                        <a:t>3</a:t>
                      </a:r>
                      <a:endParaRPr lang="en-US" sz="1800" baseline="300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46</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36.8</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55.2</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35433447"/>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Number of donations per transfusion recipient</a:t>
                      </a:r>
                      <a:r>
                        <a:rPr lang="en-US" sz="1400" baseline="30000" dirty="0">
                          <a:solidFill>
                            <a:srgbClr val="000000"/>
                          </a:solidFill>
                          <a:effectLst/>
                          <a:latin typeface="Arial" panose="020B0604020202020204" pitchFamily="34" charset="0"/>
                          <a:ea typeface="Times New Roman" panose="02020603050405020304" pitchFamily="18" charset="0"/>
                        </a:rPr>
                        <a:t>4</a:t>
                      </a:r>
                      <a:endParaRPr lang="en-US" sz="1800" baseline="300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1.9</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2.3</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631154"/>
                  </a:ext>
                </a:extLst>
              </a:tr>
            </a:tbl>
          </a:graphicData>
        </a:graphic>
      </p:graphicFrame>
      <p:sp>
        <p:nvSpPr>
          <p:cNvPr id="7" name="Content Placeholder 2">
            <a:extLst>
              <a:ext uri="{FF2B5EF4-FFF2-40B4-BE49-F238E27FC236}">
                <a16:creationId xmlns:a16="http://schemas.microsoft.com/office/drawing/2014/main" id="{0FAEF233-0FD6-4CB5-9B1B-C42D5F370312}"/>
              </a:ext>
            </a:extLst>
          </p:cNvPr>
          <p:cNvSpPr txBox="1">
            <a:spLocks/>
          </p:cNvSpPr>
          <p:nvPr/>
        </p:nvSpPr>
        <p:spPr>
          <a:xfrm>
            <a:off x="955677" y="3543299"/>
            <a:ext cx="7700963" cy="1124427"/>
          </a:xfrm>
          <a:prstGeom prst="rect">
            <a:avLst/>
          </a:prstGeom>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panose="05000000000000000000" pitchFamily="2" charset="2"/>
              <a:defRPr kern="1200" spc="20">
                <a:solidFill>
                  <a:schemeClr val="tx1"/>
                </a:solidFill>
                <a:latin typeface="Arial"/>
                <a:ea typeface="MS PGothic" panose="020B0600070205080204" pitchFamily="34" charset="-128"/>
                <a:cs typeface="ＭＳ Ｐゴシック" charset="0"/>
              </a:defRPr>
            </a:lvl1pPr>
            <a:lvl2pPr marL="288925" indent="-288925" algn="l" defTabSz="457200" rtl="0" eaLnBrk="1" fontAlgn="base" hangingPunct="1">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1" fontAlgn="base" hangingPunct="1">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mj-lt"/>
              <a:buAutoNum type="arabicPeriod"/>
              <a:tabLst>
                <a:tab pos="400050" algn="l"/>
              </a:tabLst>
            </a:pPr>
            <a:endParaRPr lang="en-US" dirty="0"/>
          </a:p>
        </p:txBody>
      </p:sp>
      <p:sp>
        <p:nvSpPr>
          <p:cNvPr id="8" name="Content Placeholder 2">
            <a:extLst>
              <a:ext uri="{FF2B5EF4-FFF2-40B4-BE49-F238E27FC236}">
                <a16:creationId xmlns:a16="http://schemas.microsoft.com/office/drawing/2014/main" id="{3839069F-236A-4382-88A5-A72735D8BFF2}"/>
              </a:ext>
            </a:extLst>
          </p:cNvPr>
          <p:cNvSpPr txBox="1">
            <a:spLocks/>
          </p:cNvSpPr>
          <p:nvPr/>
        </p:nvSpPr>
        <p:spPr>
          <a:xfrm>
            <a:off x="1037958" y="2981084"/>
            <a:ext cx="7700963" cy="1686642"/>
          </a:xfrm>
          <a:prstGeom prst="rect">
            <a:avLst/>
          </a:prstGeom>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panose="05000000000000000000" pitchFamily="2" charset="2"/>
              <a:defRPr kern="1200" spc="20">
                <a:solidFill>
                  <a:schemeClr val="tx1"/>
                </a:solidFill>
                <a:latin typeface="Arial"/>
                <a:ea typeface="MS PGothic" panose="020B0600070205080204" pitchFamily="34" charset="-128"/>
                <a:cs typeface="ＭＳ Ｐゴシック" charset="0"/>
              </a:defRPr>
            </a:lvl1pPr>
            <a:lvl2pPr marL="288925" indent="-288925" algn="l" defTabSz="457200" rtl="0" eaLnBrk="1" fontAlgn="base" hangingPunct="1">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1" fontAlgn="base" hangingPunct="1">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mj-lt"/>
              <a:buAutoNum type="arabicPeriod"/>
              <a:tabLst>
                <a:tab pos="400050" algn="l"/>
              </a:tabLst>
            </a:pPr>
            <a:r>
              <a:rPr lang="en-US" dirty="0"/>
              <a:t>Based on WHO report</a:t>
            </a:r>
          </a:p>
          <a:p>
            <a:pPr>
              <a:buFont typeface="+mj-lt"/>
              <a:buAutoNum type="arabicPeriod"/>
              <a:tabLst>
                <a:tab pos="400050" algn="l"/>
              </a:tabLst>
            </a:pPr>
            <a:r>
              <a:rPr lang="en-US" dirty="0"/>
              <a:t>Data from local transfusion service</a:t>
            </a:r>
          </a:p>
          <a:p>
            <a:pPr>
              <a:buFont typeface="+mj-lt"/>
              <a:buAutoNum type="arabicPeriod"/>
              <a:tabLst>
                <a:tab pos="400050" algn="l"/>
              </a:tabLst>
            </a:pPr>
            <a:r>
              <a:rPr lang="en-US" dirty="0"/>
              <a:t>Provided by manufacturer (Terumo BCT)</a:t>
            </a:r>
          </a:p>
          <a:p>
            <a:pPr>
              <a:buFont typeface="+mj-lt"/>
              <a:buAutoNum type="arabicPeriod"/>
              <a:tabLst>
                <a:tab pos="400050" algn="l"/>
              </a:tabLst>
            </a:pPr>
            <a:r>
              <a:rPr lang="en-US" dirty="0"/>
              <a:t>Based on AIMS trial </a:t>
            </a:r>
          </a:p>
        </p:txBody>
      </p:sp>
    </p:spTree>
    <p:extLst>
      <p:ext uri="{BB962C8B-B14F-4D97-AF65-F5344CB8AC3E}">
        <p14:creationId xmlns:p14="http://schemas.microsoft.com/office/powerpoint/2010/main" val="411622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6C3A-2FF2-426E-90FC-E0A072667D8B}"/>
              </a:ext>
            </a:extLst>
          </p:cNvPr>
          <p:cNvSpPr>
            <a:spLocks noGrp="1"/>
          </p:cNvSpPr>
          <p:nvPr>
            <p:ph type="title"/>
          </p:nvPr>
        </p:nvSpPr>
        <p:spPr/>
        <p:txBody>
          <a:bodyPr/>
          <a:lstStyle/>
          <a:p>
            <a:r>
              <a:rPr lang="en-US" dirty="0"/>
              <a:t>Exposure risk without pathogen inactivation</a:t>
            </a:r>
          </a:p>
        </p:txBody>
      </p:sp>
      <p:sp>
        <p:nvSpPr>
          <p:cNvPr id="3" name="Content Placeholder 2">
            <a:extLst>
              <a:ext uri="{FF2B5EF4-FFF2-40B4-BE49-F238E27FC236}">
                <a16:creationId xmlns:a16="http://schemas.microsoft.com/office/drawing/2014/main" id="{529582CB-C936-452B-8BD2-13E2019F5F17}"/>
              </a:ext>
            </a:extLst>
          </p:cNvPr>
          <p:cNvSpPr>
            <a:spLocks noGrp="1"/>
          </p:cNvSpPr>
          <p:nvPr>
            <p:ph sz="quarter" idx="10"/>
          </p:nvPr>
        </p:nvSpPr>
        <p:spPr>
          <a:xfrm>
            <a:off x="955677" y="3543299"/>
            <a:ext cx="7700963" cy="1124427"/>
          </a:xfrm>
        </p:spPr>
        <p:txBody>
          <a:bodyPr/>
          <a:lstStyle/>
          <a:p>
            <a:pPr marL="285750" indent="-285750">
              <a:buFont typeface="Arial" panose="020B0604020202020204" pitchFamily="34" charset="0"/>
              <a:buChar char="•"/>
              <a:tabLst>
                <a:tab pos="400050" algn="l"/>
              </a:tabLst>
            </a:pPr>
            <a:r>
              <a:rPr lang="en-US" dirty="0"/>
              <a:t>Based on published estimates or unpublished hemovigilance data</a:t>
            </a:r>
          </a:p>
          <a:p>
            <a:pPr marL="285750" indent="-285750">
              <a:buFont typeface="Arial" panose="020B0604020202020204" pitchFamily="34" charset="0"/>
              <a:buChar char="•"/>
              <a:tabLst>
                <a:tab pos="400050" algn="l"/>
              </a:tabLst>
            </a:pPr>
            <a:r>
              <a:rPr lang="en-US" dirty="0"/>
              <a:t>Assumes donations screened for HIV-1/2 , hepatitis C, HBsAg, and syphilis</a:t>
            </a:r>
          </a:p>
        </p:txBody>
      </p:sp>
      <p:graphicFrame>
        <p:nvGraphicFramePr>
          <p:cNvPr id="4" name="Content Placeholder 4">
            <a:extLst>
              <a:ext uri="{FF2B5EF4-FFF2-40B4-BE49-F238E27FC236}">
                <a16:creationId xmlns:a16="http://schemas.microsoft.com/office/drawing/2014/main" id="{280397DD-C600-4ADB-81BE-6A32894CE745}"/>
              </a:ext>
            </a:extLst>
          </p:cNvPr>
          <p:cNvGraphicFramePr>
            <a:graphicFrameLocks/>
          </p:cNvGraphicFramePr>
          <p:nvPr/>
        </p:nvGraphicFramePr>
        <p:xfrm>
          <a:off x="799003" y="1228098"/>
          <a:ext cx="8178873" cy="2049276"/>
        </p:xfrm>
        <a:graphic>
          <a:graphicData uri="http://schemas.openxmlformats.org/drawingml/2006/table">
            <a:tbl>
              <a:tblPr firstRow="1" firstCol="1" bandRow="1"/>
              <a:tblGrid>
                <a:gridCol w="3972633">
                  <a:extLst>
                    <a:ext uri="{9D8B030D-6E8A-4147-A177-3AD203B41FA5}">
                      <a16:colId xmlns:a16="http://schemas.microsoft.com/office/drawing/2014/main" val="4254969501"/>
                    </a:ext>
                  </a:extLst>
                </a:gridCol>
                <a:gridCol w="1188720">
                  <a:extLst>
                    <a:ext uri="{9D8B030D-6E8A-4147-A177-3AD203B41FA5}">
                      <a16:colId xmlns:a16="http://schemas.microsoft.com/office/drawing/2014/main" val="96593524"/>
                    </a:ext>
                  </a:extLst>
                </a:gridCol>
                <a:gridCol w="914400">
                  <a:extLst>
                    <a:ext uri="{9D8B030D-6E8A-4147-A177-3AD203B41FA5}">
                      <a16:colId xmlns:a16="http://schemas.microsoft.com/office/drawing/2014/main" val="2383506671"/>
                    </a:ext>
                  </a:extLst>
                </a:gridCol>
                <a:gridCol w="914400">
                  <a:extLst>
                    <a:ext uri="{9D8B030D-6E8A-4147-A177-3AD203B41FA5}">
                      <a16:colId xmlns:a16="http://schemas.microsoft.com/office/drawing/2014/main" val="3658546733"/>
                    </a:ext>
                  </a:extLst>
                </a:gridCol>
                <a:gridCol w="1188720">
                  <a:extLst>
                    <a:ext uri="{9D8B030D-6E8A-4147-A177-3AD203B41FA5}">
                      <a16:colId xmlns:a16="http://schemas.microsoft.com/office/drawing/2014/main" val="2869093236"/>
                    </a:ext>
                  </a:extLst>
                </a:gridCol>
              </a:tblGrid>
              <a:tr h="125307">
                <a:tc>
                  <a:txBody>
                    <a:bodyPr/>
                    <a:lstStyle/>
                    <a:p>
                      <a:pPr marL="0" marR="0">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Baseline residual risk:</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Point estimate</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Min</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Max</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Distribution</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401563240"/>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HIV</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0.00112</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0.00036</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0.00324</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11994965"/>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HCV</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0.00540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0.00135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0.01216</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06984446"/>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HBV</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0.00940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0.00235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0.02116</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973726522"/>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Syphilis</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0.00064</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0.00034</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0.00092</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40620169"/>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Sepsis</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0.13000</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0.07557</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0.18586</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β(24, 168)</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56511515"/>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Malaria</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0.25000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0.198</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0.302</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β(91, 276)</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55928381"/>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Febrile non-hemolytic transfusion reaction</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0.03168</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0.01596</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0.05980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90811"/>
                  </a:ext>
                </a:extLst>
              </a:tr>
            </a:tbl>
          </a:graphicData>
        </a:graphic>
      </p:graphicFrame>
    </p:spTree>
    <p:extLst>
      <p:ext uri="{BB962C8B-B14F-4D97-AF65-F5344CB8AC3E}">
        <p14:creationId xmlns:p14="http://schemas.microsoft.com/office/powerpoint/2010/main" val="330273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6B6A-2D0D-489D-8293-4B7082A9CCBF}"/>
              </a:ext>
            </a:extLst>
          </p:cNvPr>
          <p:cNvSpPr>
            <a:spLocks noGrp="1"/>
          </p:cNvSpPr>
          <p:nvPr>
            <p:ph type="title"/>
          </p:nvPr>
        </p:nvSpPr>
        <p:spPr/>
        <p:txBody>
          <a:bodyPr/>
          <a:lstStyle/>
          <a:p>
            <a:r>
              <a:rPr lang="en-US" dirty="0"/>
              <a:t>Risk of symptomatic adverse outcome</a:t>
            </a:r>
          </a:p>
        </p:txBody>
      </p:sp>
      <p:graphicFrame>
        <p:nvGraphicFramePr>
          <p:cNvPr id="5" name="Content Placeholder 4">
            <a:extLst>
              <a:ext uri="{FF2B5EF4-FFF2-40B4-BE49-F238E27FC236}">
                <a16:creationId xmlns:a16="http://schemas.microsoft.com/office/drawing/2014/main" id="{71B2D59E-B999-4E30-AA99-7DD3C4FB7350}"/>
              </a:ext>
            </a:extLst>
          </p:cNvPr>
          <p:cNvGraphicFramePr>
            <a:graphicFrameLocks noGrp="1"/>
          </p:cNvGraphicFramePr>
          <p:nvPr>
            <p:ph sz="quarter" idx="10"/>
          </p:nvPr>
        </p:nvGraphicFramePr>
        <p:xfrm>
          <a:off x="799004" y="1241275"/>
          <a:ext cx="8178873" cy="2049276"/>
        </p:xfrm>
        <a:graphic>
          <a:graphicData uri="http://schemas.openxmlformats.org/drawingml/2006/table">
            <a:tbl>
              <a:tblPr firstRow="1" firstCol="1" bandRow="1"/>
              <a:tblGrid>
                <a:gridCol w="3972633">
                  <a:extLst>
                    <a:ext uri="{9D8B030D-6E8A-4147-A177-3AD203B41FA5}">
                      <a16:colId xmlns:a16="http://schemas.microsoft.com/office/drawing/2014/main" val="4254969501"/>
                    </a:ext>
                  </a:extLst>
                </a:gridCol>
                <a:gridCol w="1188720">
                  <a:extLst>
                    <a:ext uri="{9D8B030D-6E8A-4147-A177-3AD203B41FA5}">
                      <a16:colId xmlns:a16="http://schemas.microsoft.com/office/drawing/2014/main" val="96593524"/>
                    </a:ext>
                  </a:extLst>
                </a:gridCol>
                <a:gridCol w="914400">
                  <a:extLst>
                    <a:ext uri="{9D8B030D-6E8A-4147-A177-3AD203B41FA5}">
                      <a16:colId xmlns:a16="http://schemas.microsoft.com/office/drawing/2014/main" val="2383506671"/>
                    </a:ext>
                  </a:extLst>
                </a:gridCol>
                <a:gridCol w="914400">
                  <a:extLst>
                    <a:ext uri="{9D8B030D-6E8A-4147-A177-3AD203B41FA5}">
                      <a16:colId xmlns:a16="http://schemas.microsoft.com/office/drawing/2014/main" val="3658546733"/>
                    </a:ext>
                  </a:extLst>
                </a:gridCol>
                <a:gridCol w="1188720">
                  <a:extLst>
                    <a:ext uri="{9D8B030D-6E8A-4147-A177-3AD203B41FA5}">
                      <a16:colId xmlns:a16="http://schemas.microsoft.com/office/drawing/2014/main" val="2869093236"/>
                    </a:ext>
                  </a:extLst>
                </a:gridCol>
              </a:tblGrid>
              <a:tr h="125307">
                <a:tc>
                  <a:txBody>
                    <a:bodyPr/>
                    <a:lstStyle/>
                    <a:p>
                      <a:pPr marL="0" marR="0">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Symptomatic outcome risk</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Point estimate</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rPr>
                        <a:t>Min</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Max</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rPr>
                        <a:t>Distribution</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401563240"/>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HIV</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0.983</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Triangular</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64175073"/>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Sepsis</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106972458"/>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HCV </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27230531"/>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HBV</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0.552</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0.4</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0.7</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0544443"/>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Syphilis</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0.57</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069718843"/>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Malaria</a:t>
                      </a:r>
                      <a:endParaRPr lang="en-US" sz="18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0.185</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0.084</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0.337</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a:noFill/>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Triangular</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344446328"/>
                  </a:ext>
                </a:extLst>
              </a:tr>
              <a:tr h="12530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Febrile non-hemolytic transfusion reaction</a:t>
                      </a:r>
                      <a:endParaRPr lang="en-US" sz="1400" dirty="0">
                        <a:effectLst/>
                        <a:latin typeface="Times New Roman" panose="02020603050405020304" pitchFamily="18" charset="0"/>
                        <a:ea typeface="Calibri" panose="020F0502020204030204" pitchFamily="34" charset="0"/>
                      </a:endParaRPr>
                    </a:p>
                  </a:txBody>
                  <a:tcPr marL="59304" marR="59304" marT="0"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1</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rPr>
                        <a:t>-</a:t>
                      </a:r>
                      <a:endParaRPr lang="en-US" sz="1800">
                        <a:effectLst/>
                        <a:latin typeface="Times New Roman" panose="02020603050405020304" pitchFamily="18" charset="0"/>
                        <a:ea typeface="Calibri" panose="020F0502020204030204" pitchFamily="34" charset="0"/>
                      </a:endParaRPr>
                    </a:p>
                  </a:txBody>
                  <a:tcPr marL="59304" marR="59304"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endParaRPr>
                    </a:p>
                  </a:txBody>
                  <a:tcPr marL="59304" marR="59304" marT="0" marB="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298331"/>
                  </a:ext>
                </a:extLst>
              </a:tr>
            </a:tbl>
          </a:graphicData>
        </a:graphic>
      </p:graphicFrame>
      <p:sp>
        <p:nvSpPr>
          <p:cNvPr id="6" name="Content Placeholder 2">
            <a:extLst>
              <a:ext uri="{FF2B5EF4-FFF2-40B4-BE49-F238E27FC236}">
                <a16:creationId xmlns:a16="http://schemas.microsoft.com/office/drawing/2014/main" id="{E16171DE-E89F-4868-AC82-1D160806626F}"/>
              </a:ext>
            </a:extLst>
          </p:cNvPr>
          <p:cNvSpPr txBox="1">
            <a:spLocks/>
          </p:cNvSpPr>
          <p:nvPr/>
        </p:nvSpPr>
        <p:spPr>
          <a:xfrm>
            <a:off x="955677" y="3543299"/>
            <a:ext cx="7700963" cy="1124427"/>
          </a:xfrm>
          <a:prstGeom prst="rect">
            <a:avLst/>
          </a:prstGeom>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panose="05000000000000000000" pitchFamily="2" charset="2"/>
              <a:defRPr kern="1200" spc="20">
                <a:solidFill>
                  <a:schemeClr val="tx1"/>
                </a:solidFill>
                <a:latin typeface="Arial"/>
                <a:ea typeface="MS PGothic" panose="020B0600070205080204" pitchFamily="34" charset="-128"/>
                <a:cs typeface="ＭＳ Ｐゴシック" charset="0"/>
              </a:defRPr>
            </a:lvl1pPr>
            <a:lvl2pPr marL="288925" indent="-288925" algn="l" defTabSz="457200" rtl="0" eaLnBrk="1" fontAlgn="base" hangingPunct="1">
              <a:spcBef>
                <a:spcPct val="20000"/>
              </a:spcBef>
              <a:spcAft>
                <a:spcPct val="0"/>
              </a:spcAft>
              <a:buClr>
                <a:schemeClr val="bg2"/>
              </a:buClr>
              <a:buFont typeface="Wingdings" panose="05000000000000000000" pitchFamily="2" charset="2"/>
              <a:buChar char="§"/>
              <a:defRPr kern="1200">
                <a:solidFill>
                  <a:srgbClr val="595959"/>
                </a:solidFill>
                <a:latin typeface="Arial"/>
                <a:ea typeface="MS PGothic" panose="020B0600070205080204" pitchFamily="34" charset="-128"/>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Arial"/>
                <a:ea typeface="MS PGothic" panose="020B0600070205080204" pitchFamily="34" charset="-128"/>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MS PGothic" panose="020B0600070205080204" pitchFamily="34" charset="-128"/>
                <a:cs typeface="+mn-cs"/>
              </a:defRPr>
            </a:lvl4pPr>
            <a:lvl5pPr marL="1258888" indent="-227013" algn="l" defTabSz="457200" rtl="0" eaLnBrk="1" fontAlgn="base" hangingPunct="1">
              <a:spcBef>
                <a:spcPct val="20000"/>
              </a:spcBef>
              <a:spcAft>
                <a:spcPct val="0"/>
              </a:spcAft>
              <a:buClr>
                <a:schemeClr val="bg2"/>
              </a:buClr>
              <a:buFont typeface="Source Sans Pro" panose="020B0503030403020204" pitchFamily="34" charset="0"/>
              <a:buChar char="–"/>
              <a:defRPr kern="1200">
                <a:solidFill>
                  <a:srgbClr val="595959"/>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tabLst>
                <a:tab pos="400050" algn="l"/>
              </a:tabLst>
            </a:pPr>
            <a:r>
              <a:rPr lang="en-US" dirty="0"/>
              <a:t>HIV prevalence and HBV vaccination rate considered</a:t>
            </a:r>
          </a:p>
          <a:p>
            <a:pPr marL="285750" indent="-285750">
              <a:buFont typeface="Arial" panose="020B0604020202020204" pitchFamily="34" charset="0"/>
              <a:buChar char="•"/>
              <a:tabLst>
                <a:tab pos="400050" algn="l"/>
              </a:tabLst>
            </a:pPr>
            <a:r>
              <a:rPr lang="en-US" dirty="0"/>
              <a:t>Assumes syphilis transmission occurs in units stored &lt; 4 days</a:t>
            </a:r>
          </a:p>
          <a:p>
            <a:pPr marL="285750" indent="-285750">
              <a:buFont typeface="Arial" panose="020B0604020202020204" pitchFamily="34" charset="0"/>
              <a:buChar char="•"/>
              <a:tabLst>
                <a:tab pos="400050" algn="l"/>
              </a:tabLst>
            </a:pPr>
            <a:r>
              <a:rPr lang="en-US" dirty="0"/>
              <a:t>Malaria risk calculated based on AIMS study data </a:t>
            </a:r>
          </a:p>
        </p:txBody>
      </p:sp>
    </p:spTree>
    <p:extLst>
      <p:ext uri="{BB962C8B-B14F-4D97-AF65-F5344CB8AC3E}">
        <p14:creationId xmlns:p14="http://schemas.microsoft.com/office/powerpoint/2010/main" val="753289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U_Preso_4x3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6002</TotalTime>
  <Words>1659</Words>
  <Application>Microsoft Office PowerPoint</Application>
  <PresentationFormat>On-screen Show (16:9)</PresentationFormat>
  <Paragraphs>357</Paragraphs>
  <Slides>18</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Arial Unicode MS</vt:lpstr>
      <vt:lpstr>Calibri</vt:lpstr>
      <vt:lpstr>Source Sans Pro</vt:lpstr>
      <vt:lpstr>Source Sans Pro Semibold</vt:lpstr>
      <vt:lpstr>Times New Roman</vt:lpstr>
      <vt:lpstr>Wingdings</vt:lpstr>
      <vt:lpstr>SU_Preso_16x9_v6</vt:lpstr>
      <vt:lpstr>SU_Template_TopBar</vt:lpstr>
      <vt:lpstr>SU_Preso_4x3_v6</vt:lpstr>
      <vt:lpstr>PowerPoint Presentation</vt:lpstr>
      <vt:lpstr>Conflicts of Interest</vt:lpstr>
      <vt:lpstr>Background</vt:lpstr>
      <vt:lpstr>Blood safety in Ghana </vt:lpstr>
      <vt:lpstr>Objective</vt:lpstr>
      <vt:lpstr>Methods</vt:lpstr>
      <vt:lpstr>Blood system parameters</vt:lpstr>
      <vt:lpstr>Exposure risk without pathogen inactivation</vt:lpstr>
      <vt:lpstr>Risk of symptomatic adverse outcome</vt:lpstr>
      <vt:lpstr>Impact of pathogen inactivation</vt:lpstr>
      <vt:lpstr>Cost estimation for acute adverse events</vt:lpstr>
      <vt:lpstr>Cost estimation for chronic viral infections</vt:lpstr>
      <vt:lpstr>Impact of pathogen inactivation in Ghana</vt:lpstr>
      <vt:lpstr>Probabilistic sensitivity analysis results</vt:lpstr>
      <vt:lpstr>Sensitivity of net savings to parameters</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Defer, test or modify?</dc:title>
  <dc:creator>Alton Russell</dc:creator>
  <cp:lastModifiedBy>Alton Russell</cp:lastModifiedBy>
  <cp:revision>119</cp:revision>
  <dcterms:created xsi:type="dcterms:W3CDTF">2020-09-12T17:54:23Z</dcterms:created>
  <dcterms:modified xsi:type="dcterms:W3CDTF">2020-12-15T19:05:58Z</dcterms:modified>
</cp:coreProperties>
</file>