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44" r:id="rId2"/>
    <p:sldId id="435" r:id="rId3"/>
    <p:sldId id="436" r:id="rId4"/>
    <p:sldId id="439" r:id="rId5"/>
    <p:sldId id="438" r:id="rId6"/>
    <p:sldId id="440" r:id="rId7"/>
    <p:sldId id="443" r:id="rId8"/>
    <p:sldId id="428" r:id="rId9"/>
    <p:sldId id="442" r:id="rId10"/>
    <p:sldId id="445" r:id="rId11"/>
    <p:sldId id="446" r:id="rId12"/>
    <p:sldId id="447" r:id="rId13"/>
    <p:sldId id="434" r:id="rId14"/>
    <p:sldId id="431" r:id="rId15"/>
    <p:sldId id="427" r:id="rId16"/>
    <p:sldId id="432" r:id="rId17"/>
    <p:sldId id="433" r:id="rId18"/>
    <p:sldId id="423" r:id="rId19"/>
    <p:sldId id="430" r:id="rId20"/>
    <p:sldId id="425" r:id="rId21"/>
    <p:sldId id="41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3" autoAdjust="0"/>
    <p:restoredTop sz="96400" autoAdjust="0"/>
  </p:normalViewPr>
  <p:slideViewPr>
    <p:cSldViewPr snapToGrid="0">
      <p:cViewPr varScale="1">
        <p:scale>
          <a:sx n="107" d="100"/>
          <a:sy n="107" d="100"/>
        </p:scale>
        <p:origin x="7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736C17-D1A7-45B6-A690-675F8C628D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2DE7A3-60C8-4B59-A258-B0725A7B945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41FA7-DB3C-4022-B5CD-65436858532C}" type="datetimeFigureOut">
              <a:rPr lang="en-US" smtClean="0"/>
              <a:t>3/22/2021</a:t>
            </a:fld>
            <a:endParaRPr lang="en-US"/>
          </a:p>
        </p:txBody>
      </p:sp>
      <p:sp>
        <p:nvSpPr>
          <p:cNvPr id="4" name="Slide Image Placeholder 3">
            <a:extLst>
              <a:ext uri="{FF2B5EF4-FFF2-40B4-BE49-F238E27FC236}">
                <a16:creationId xmlns:a16="http://schemas.microsoft.com/office/drawing/2014/main" id="{59A04851-8C56-44A5-B823-6D36425B8BF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D6A31E70-70C4-40C9-969F-ABB2B2594B5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366163A-1E4C-45CF-AD95-33B79FDABB8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EC4598D8-D753-4E1C-88AA-6287DF4A726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1B0FB-D73F-42C8-9DC2-3AABFD86E0A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spcBef>
                <a:spcPts val="0"/>
              </a:spcBef>
              <a:spcAft>
                <a:spcPts val="0"/>
              </a:spcAft>
              <a:buSzPts val="1000"/>
              <a:buFont typeface="Arial" panose="020B0604020202020204" pitchFamily="34" charset="0"/>
              <a:buChar char="•"/>
              <a:tabLst>
                <a:tab pos="457200" algn="l"/>
              </a:tabLst>
            </a:pPr>
            <a:endParaRPr lang="en-US" sz="12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93B1BA07-0E2D-4E5F-AB31-FC00B96B2F91}" type="slidenum">
              <a:rPr lang="en-US" smtClean="0"/>
              <a:t>2</a:t>
            </a:fld>
            <a:endParaRPr lang="en-US"/>
          </a:p>
        </p:txBody>
      </p:sp>
    </p:spTree>
    <p:extLst>
      <p:ext uri="{BB962C8B-B14F-4D97-AF65-F5344CB8AC3E}">
        <p14:creationId xmlns:p14="http://schemas.microsoft.com/office/powerpoint/2010/main" val="1945682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SzPts val="1000"/>
              <a:buFont typeface="Symbol" panose="05050102010706020507" pitchFamily="18" charset="2"/>
              <a:buNone/>
              <a:tabLst>
                <a:tab pos="457200" algn="l"/>
              </a:tabLst>
            </a:pPr>
            <a:r>
              <a:rPr lang="en-US" sz="1800" dirty="0">
                <a:effectLst/>
                <a:latin typeface="Calibri" panose="020F0502020204030204" pitchFamily="34" charset="0"/>
                <a:ea typeface="Times New Roman" panose="02020603050405020304" pitchFamily="18" charset="0"/>
              </a:rPr>
              <a:t>Fraser 2016 does not have acute HCV patients getting treatment, but we do. Disutility of treatment with acute HCV?</a:t>
            </a:r>
            <a:endParaRPr lang="en-US" sz="1800" dirty="0">
              <a:effectLs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800" dirty="0">
                <a:effectLst/>
                <a:latin typeface="Calibri" panose="020F0502020204030204" pitchFamily="34" charset="0"/>
                <a:ea typeface="Times New Roman" panose="02020603050405020304" pitchFamily="18" charset="0"/>
              </a:rPr>
              <a:t>In Fraser 2016, when patients enter treatment they temporarily have a higher disutility weight. I chose the one with the smallest increase in disutility – SOF/LDV. Would you agree with that?</a:t>
            </a:r>
            <a:endParaRPr lang="en-US" sz="1800" dirty="0">
              <a:effectLst/>
              <a:latin typeface="Calibri" panose="020F0502020204030204" pitchFamily="34" charset="0"/>
              <a:ea typeface="Calibri" panose="020F0502020204030204" pitchFamily="34" charset="0"/>
            </a:endParaRPr>
          </a:p>
          <a:p>
            <a:pPr marL="0" marR="0" lvl="0" indent="0">
              <a:spcBef>
                <a:spcPts val="0"/>
              </a:spcBef>
              <a:spcAft>
                <a:spcPts val="0"/>
              </a:spcAft>
              <a:buSzPts val="1000"/>
              <a:buFont typeface="Symbol" panose="05050102010706020507" pitchFamily="18" charset="2"/>
              <a:buNone/>
              <a:tabLst>
                <a:tab pos="457200" algn="l"/>
              </a:tabLst>
            </a:pPr>
            <a:r>
              <a:rPr lang="en-US" sz="1800" dirty="0">
                <a:effectLst/>
                <a:latin typeface="Calibri" panose="020F0502020204030204" pitchFamily="34" charset="0"/>
                <a:ea typeface="Times New Roman" panose="02020603050405020304" pitchFamily="18" charset="0"/>
              </a:rPr>
              <a:t>Right now I’m applying the same disutility weights for the subclinical and treatment failure versions of chronic HCV, compensated </a:t>
            </a:r>
            <a:r>
              <a:rPr lang="en-US" sz="1800" dirty="0" err="1">
                <a:effectLst/>
                <a:latin typeface="Calibri" panose="020F0502020204030204" pitchFamily="34" charset="0"/>
                <a:ea typeface="Times New Roman" panose="02020603050405020304" pitchFamily="18" charset="0"/>
              </a:rPr>
              <a:t>cirhhosis</a:t>
            </a:r>
            <a:r>
              <a:rPr lang="en-US" sz="1800" dirty="0">
                <a:effectLst/>
                <a:latin typeface="Calibri" panose="020F0502020204030204" pitchFamily="34" charset="0"/>
                <a:ea typeface="Times New Roman" panose="02020603050405020304" pitchFamily="18" charset="0"/>
              </a:rPr>
              <a:t>, and decompensated cirrhosis. </a:t>
            </a:r>
            <a:endParaRPr lang="en-US"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rPr>
              <a:t>Fraser had a disutility of 0.13 for individuals in sustained viral remission if they developed cirrhosis before they were treated. Currently in our model, once someone clears their infection then they are in the “no infection” state and have no further costs or utility loss. Should I create a new state for people who develop cirrhosis before clearing their infection? If so, do they have annual medical costs related to the cirrhosis we should capture?</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3B1BA07-0E2D-4E5F-AB31-FC00B96B2F91}" type="slidenum">
              <a:rPr lang="en-US" smtClean="0"/>
              <a:t>3</a:t>
            </a:fld>
            <a:endParaRPr lang="en-US"/>
          </a:p>
        </p:txBody>
      </p:sp>
    </p:spTree>
    <p:extLst>
      <p:ext uri="{BB962C8B-B14F-4D97-AF65-F5344CB8AC3E}">
        <p14:creationId xmlns:p14="http://schemas.microsoft.com/office/powerpoint/2010/main" val="3302219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AIDS sequelae. </a:t>
            </a:r>
          </a:p>
          <a:p>
            <a:endParaRPr lang="en-US" dirty="0"/>
          </a:p>
          <a:p>
            <a:r>
              <a:rPr lang="en-US" dirty="0"/>
              <a:t>Stroke, neurological problems, cognitive problems. </a:t>
            </a:r>
          </a:p>
        </p:txBody>
      </p:sp>
      <p:sp>
        <p:nvSpPr>
          <p:cNvPr id="4" name="Slide Number Placeholder 3"/>
          <p:cNvSpPr>
            <a:spLocks noGrp="1"/>
          </p:cNvSpPr>
          <p:nvPr>
            <p:ph type="sldNum" sz="quarter" idx="5"/>
          </p:nvPr>
        </p:nvSpPr>
        <p:spPr/>
        <p:txBody>
          <a:bodyPr/>
          <a:lstStyle/>
          <a:p>
            <a:fld id="{0501B0FB-D73F-42C8-9DC2-3AABFD86E0A4}" type="slidenum">
              <a:rPr lang="en-US" smtClean="0"/>
              <a:t>10</a:t>
            </a:fld>
            <a:endParaRPr lang="en-US"/>
          </a:p>
        </p:txBody>
      </p:sp>
    </p:spTree>
    <p:extLst>
      <p:ext uri="{BB962C8B-B14F-4D97-AF65-F5344CB8AC3E}">
        <p14:creationId xmlns:p14="http://schemas.microsoft.com/office/powerpoint/2010/main" val="3331067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AIDS sequelae. </a:t>
            </a:r>
          </a:p>
          <a:p>
            <a:endParaRPr lang="en-US" dirty="0"/>
          </a:p>
          <a:p>
            <a:r>
              <a:rPr lang="en-US" dirty="0"/>
              <a:t>Stroke, neurological problems, cognitive problems. </a:t>
            </a:r>
          </a:p>
          <a:p>
            <a:endParaRPr lang="en-US" dirty="0"/>
          </a:p>
          <a:p>
            <a:r>
              <a:rPr lang="en-US" dirty="0"/>
              <a:t>Residual disability: dialysis for HIV patients, physical therapy ~$100/mo. Dialysis: ~$300/month. $1000 - $1500</a:t>
            </a:r>
          </a:p>
        </p:txBody>
      </p:sp>
      <p:sp>
        <p:nvSpPr>
          <p:cNvPr id="4" name="Slide Number Placeholder 3"/>
          <p:cNvSpPr>
            <a:spLocks noGrp="1"/>
          </p:cNvSpPr>
          <p:nvPr>
            <p:ph type="sldNum" sz="quarter" idx="5"/>
          </p:nvPr>
        </p:nvSpPr>
        <p:spPr/>
        <p:txBody>
          <a:bodyPr/>
          <a:lstStyle/>
          <a:p>
            <a:fld id="{0501B0FB-D73F-42C8-9DC2-3AABFD86E0A4}" type="slidenum">
              <a:rPr lang="en-US" smtClean="0"/>
              <a:t>11</a:t>
            </a:fld>
            <a:endParaRPr lang="en-US"/>
          </a:p>
        </p:txBody>
      </p:sp>
    </p:spTree>
    <p:extLst>
      <p:ext uri="{BB962C8B-B14F-4D97-AF65-F5344CB8AC3E}">
        <p14:creationId xmlns:p14="http://schemas.microsoft.com/office/powerpoint/2010/main" val="5178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AIDS sequelae. </a:t>
            </a:r>
          </a:p>
          <a:p>
            <a:endParaRPr lang="en-US" dirty="0"/>
          </a:p>
          <a:p>
            <a:r>
              <a:rPr lang="en-US" dirty="0"/>
              <a:t>Stroke, neurological problems, cognitive problems. </a:t>
            </a:r>
          </a:p>
          <a:p>
            <a:endParaRPr lang="en-US" dirty="0"/>
          </a:p>
          <a:p>
            <a:r>
              <a:rPr lang="en-US" dirty="0"/>
              <a:t>Residual disability: dialysis for HIV patients, physical therapy ~$100/mo. Dialysis: ~$300/month. $100 - $1500</a:t>
            </a:r>
          </a:p>
        </p:txBody>
      </p:sp>
      <p:sp>
        <p:nvSpPr>
          <p:cNvPr id="4" name="Slide Number Placeholder 3"/>
          <p:cNvSpPr>
            <a:spLocks noGrp="1"/>
          </p:cNvSpPr>
          <p:nvPr>
            <p:ph type="sldNum" sz="quarter" idx="5"/>
          </p:nvPr>
        </p:nvSpPr>
        <p:spPr/>
        <p:txBody>
          <a:bodyPr/>
          <a:lstStyle/>
          <a:p>
            <a:fld id="{0501B0FB-D73F-42C8-9DC2-3AABFD86E0A4}" type="slidenum">
              <a:rPr lang="en-US" smtClean="0"/>
              <a:t>12</a:t>
            </a:fld>
            <a:endParaRPr lang="en-US"/>
          </a:p>
        </p:txBody>
      </p:sp>
    </p:spTree>
    <p:extLst>
      <p:ext uri="{BB962C8B-B14F-4D97-AF65-F5344CB8AC3E}">
        <p14:creationId xmlns:p14="http://schemas.microsoft.com/office/powerpoint/2010/main" val="48669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E7BD-F44F-41E2-9B7E-9F8A526756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D236B9-2C1A-4BDF-9DCB-E8ADF74CDA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A6B552-39EB-4483-8A3E-5FEDC6D84680}"/>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5" name="Footer Placeholder 4">
            <a:extLst>
              <a:ext uri="{FF2B5EF4-FFF2-40B4-BE49-F238E27FC236}">
                <a16:creationId xmlns:a16="http://schemas.microsoft.com/office/drawing/2014/main" id="{1FA73F1D-AF9E-4219-8BEE-944300427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F5A8-2C7D-4B41-BF9E-E0DE9B650D15}"/>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307087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3DB0-BE57-4BC1-A864-6086F00AE4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8BA139-4347-4325-95B3-1223BBD90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2534D-C0E9-4851-A9C6-1C9EC4364602}"/>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5" name="Footer Placeholder 4">
            <a:extLst>
              <a:ext uri="{FF2B5EF4-FFF2-40B4-BE49-F238E27FC236}">
                <a16:creationId xmlns:a16="http://schemas.microsoft.com/office/drawing/2014/main" id="{B3122F5C-3E0E-4F34-97E4-2BAEF2D6E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76B4B-37C4-4297-8F7D-8A25C4D2128B}"/>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40387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6D254-FB81-42BF-97C0-FAD39D7EA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BDC9DB-BD6B-488B-88A2-35821B74F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A6BDF-74D8-43AA-81FB-A5847C742052}"/>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5" name="Footer Placeholder 4">
            <a:extLst>
              <a:ext uri="{FF2B5EF4-FFF2-40B4-BE49-F238E27FC236}">
                <a16:creationId xmlns:a16="http://schemas.microsoft.com/office/drawing/2014/main" id="{82635DBA-45CC-4357-B117-6CE3FB643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24723-3C74-4F89-BC14-7BD52F9E4255}"/>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180445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2EE3-F714-4D33-BAC6-BCB37ACAD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D5D4F-3409-441E-B732-7BC05AE83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96ACA-0C13-4D2B-ACC7-F54BD91DA8C6}"/>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5" name="Footer Placeholder 4">
            <a:extLst>
              <a:ext uri="{FF2B5EF4-FFF2-40B4-BE49-F238E27FC236}">
                <a16:creationId xmlns:a16="http://schemas.microsoft.com/office/drawing/2014/main" id="{2FCBC63B-23F0-4B5E-8A71-F33D208D1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EF10E-BF8C-401C-A4D1-493447CC00D4}"/>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33800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904A-C4B7-4CA1-A6B3-1E9A11735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501CF-2889-44D5-BF8C-112D1A6931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7A886F-0C57-44B4-9D19-CCB97D793EB4}"/>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5" name="Footer Placeholder 4">
            <a:extLst>
              <a:ext uri="{FF2B5EF4-FFF2-40B4-BE49-F238E27FC236}">
                <a16:creationId xmlns:a16="http://schemas.microsoft.com/office/drawing/2014/main" id="{5C1B55AD-260E-4DFE-BD05-E7C61E1CC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72AA2-ED4C-4133-9499-7FEBEBF40714}"/>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408282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739A-87AF-4156-AD90-7E63A9E77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84B023-CDE8-4CAC-9632-6FF75880C0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22F603-D6E7-444D-A5D2-E009406FA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C3505-C9DB-47DB-8FE8-9514475106E1}"/>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6" name="Footer Placeholder 5">
            <a:extLst>
              <a:ext uri="{FF2B5EF4-FFF2-40B4-BE49-F238E27FC236}">
                <a16:creationId xmlns:a16="http://schemas.microsoft.com/office/drawing/2014/main" id="{9E8FA71A-6732-45BF-BE55-487CCCD88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89ABB-0913-4AC7-8763-F55EDE46C837}"/>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287997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F194-EC48-4E7B-A948-D55C13ABA6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AC1F6F-319A-4755-98C8-EAACE8F181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DB2E3C-BF67-43A5-96FD-73E02C117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393E81-7CFF-4EDA-8223-66F8FD347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2425E4-337F-4AD4-A00A-DDBF2FD1A2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3C473C-2117-46EF-8762-5FEF4BD6ECA7}"/>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8" name="Footer Placeholder 7">
            <a:extLst>
              <a:ext uri="{FF2B5EF4-FFF2-40B4-BE49-F238E27FC236}">
                <a16:creationId xmlns:a16="http://schemas.microsoft.com/office/drawing/2014/main" id="{6524D18A-F7B9-4CE2-94A3-BFDA51091C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02385E-577F-405F-BD96-01EACD7D293E}"/>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200134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03E6-2E2D-40B7-BE6D-EE1B652F3D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0D2C69-7388-49C4-8E3F-6DF464641380}"/>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4" name="Footer Placeholder 3">
            <a:extLst>
              <a:ext uri="{FF2B5EF4-FFF2-40B4-BE49-F238E27FC236}">
                <a16:creationId xmlns:a16="http://schemas.microsoft.com/office/drawing/2014/main" id="{14DB1C25-0F1B-4B6C-A65F-6EB1D264D5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698058-C89C-4606-9E63-BD0F0D564D0F}"/>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217407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6E563-8334-45D5-A562-C8B7059EFFDF}"/>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3" name="Footer Placeholder 2">
            <a:extLst>
              <a:ext uri="{FF2B5EF4-FFF2-40B4-BE49-F238E27FC236}">
                <a16:creationId xmlns:a16="http://schemas.microsoft.com/office/drawing/2014/main" id="{FE32E9C8-AFE9-41E7-B103-B2E42DC624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1AD495-8787-456B-B7CA-A1B7DC805306}"/>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180967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8715-2768-47BB-B010-93C1F8522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AA5979-9A5B-4025-8B04-613E6E6CF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82039D-656E-4946-A111-D69A62294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55CC2-7A7F-44AB-9E96-663CDD45BBB7}"/>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6" name="Footer Placeholder 5">
            <a:extLst>
              <a:ext uri="{FF2B5EF4-FFF2-40B4-BE49-F238E27FC236}">
                <a16:creationId xmlns:a16="http://schemas.microsoft.com/office/drawing/2014/main" id="{147BB169-F1D9-46F8-96BA-27CD80656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C4BE2-E055-4333-877B-81D10414ABB2}"/>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423314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506E-2EC5-4AF1-9E34-F1401FC23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1AB588-4C0D-47AA-BC40-7003FFD90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78C1A8-3501-47C2-848E-EC6ECA7C9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5115D-C9B6-4322-8B7E-827EB6BB98F7}"/>
              </a:ext>
            </a:extLst>
          </p:cNvPr>
          <p:cNvSpPr>
            <a:spLocks noGrp="1"/>
          </p:cNvSpPr>
          <p:nvPr>
            <p:ph type="dt" sz="half" idx="10"/>
          </p:nvPr>
        </p:nvSpPr>
        <p:spPr/>
        <p:txBody>
          <a:bodyPr/>
          <a:lstStyle/>
          <a:p>
            <a:fld id="{60FAB766-9931-42DA-A84E-15D9C1150E6D}" type="datetimeFigureOut">
              <a:rPr lang="en-US" smtClean="0"/>
              <a:t>3/22/2021</a:t>
            </a:fld>
            <a:endParaRPr lang="en-US"/>
          </a:p>
        </p:txBody>
      </p:sp>
      <p:sp>
        <p:nvSpPr>
          <p:cNvPr id="6" name="Footer Placeholder 5">
            <a:extLst>
              <a:ext uri="{FF2B5EF4-FFF2-40B4-BE49-F238E27FC236}">
                <a16:creationId xmlns:a16="http://schemas.microsoft.com/office/drawing/2014/main" id="{E9F1EB33-989F-4CD8-ABD2-E012FCF15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576B5-87D1-409E-8E51-7C4379A09FCC}"/>
              </a:ext>
            </a:extLst>
          </p:cNvPr>
          <p:cNvSpPr>
            <a:spLocks noGrp="1"/>
          </p:cNvSpPr>
          <p:nvPr>
            <p:ph type="sldNum" sz="quarter" idx="12"/>
          </p:nvPr>
        </p:nvSpPr>
        <p:spPr/>
        <p:txBody>
          <a:bodyPr/>
          <a:lstStyle/>
          <a:p>
            <a:fld id="{7505F189-97F0-4470-8724-3129D6948DE7}" type="slidenum">
              <a:rPr lang="en-US" smtClean="0"/>
              <a:t>‹#›</a:t>
            </a:fld>
            <a:endParaRPr lang="en-US"/>
          </a:p>
        </p:txBody>
      </p:sp>
    </p:spTree>
    <p:extLst>
      <p:ext uri="{BB962C8B-B14F-4D97-AF65-F5344CB8AC3E}">
        <p14:creationId xmlns:p14="http://schemas.microsoft.com/office/powerpoint/2010/main" val="187509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0AAF1-62A2-4A59-AA0E-F6F51DB51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E0815-7E55-4CD9-90B2-190BAC506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B5DD5-3B4E-4ADF-B82C-EA4F28398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AB766-9931-42DA-A84E-15D9C1150E6D}" type="datetimeFigureOut">
              <a:rPr lang="en-US" smtClean="0"/>
              <a:t>3/22/2021</a:t>
            </a:fld>
            <a:endParaRPr lang="en-US"/>
          </a:p>
        </p:txBody>
      </p:sp>
      <p:sp>
        <p:nvSpPr>
          <p:cNvPr id="5" name="Footer Placeholder 4">
            <a:extLst>
              <a:ext uri="{FF2B5EF4-FFF2-40B4-BE49-F238E27FC236}">
                <a16:creationId xmlns:a16="http://schemas.microsoft.com/office/drawing/2014/main" id="{91F9FFDD-F916-462C-B54E-412A6A9A1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FF413C-DEA2-4882-8479-47DA486ED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5F189-97F0-4470-8724-3129D6948DE7}" type="slidenum">
              <a:rPr lang="en-US" smtClean="0"/>
              <a:t>‹#›</a:t>
            </a:fld>
            <a:endParaRPr lang="en-US"/>
          </a:p>
        </p:txBody>
      </p:sp>
    </p:spTree>
    <p:extLst>
      <p:ext uri="{BB962C8B-B14F-4D97-AF65-F5344CB8AC3E}">
        <p14:creationId xmlns:p14="http://schemas.microsoft.com/office/powerpoint/2010/main" val="4190483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cforum.biomedcentral.com/articles/10.1186/s13054-019-2501-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djusted life year">
            <a:extLst>
              <a:ext uri="{FF2B5EF4-FFF2-40B4-BE49-F238E27FC236}">
                <a16:creationId xmlns:a16="http://schemas.microsoft.com/office/drawing/2014/main" id="{2E499A30-7BF7-4C89-9539-AE8479C5A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08" y="91433"/>
            <a:ext cx="10723747" cy="35229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8842BF-59F3-4525-B7F8-135E7875A90A}"/>
              </a:ext>
            </a:extLst>
          </p:cNvPr>
          <p:cNvSpPr txBox="1"/>
          <p:nvPr/>
        </p:nvSpPr>
        <p:spPr>
          <a:xfrm>
            <a:off x="278733" y="4260080"/>
            <a:ext cx="3947101" cy="1200329"/>
          </a:xfrm>
          <a:prstGeom prst="rect">
            <a:avLst/>
          </a:prstGeom>
          <a:noFill/>
        </p:spPr>
        <p:txBody>
          <a:bodyPr wrap="square" rtlCol="0">
            <a:spAutoFit/>
          </a:bodyPr>
          <a:lstStyle/>
          <a:p>
            <a:r>
              <a:rPr lang="en-US" b="1" dirty="0"/>
              <a:t>Disability weights:</a:t>
            </a:r>
          </a:p>
          <a:p>
            <a:pPr marL="285750" indent="-285750">
              <a:buFont typeface="Arial" panose="020B0604020202020204" pitchFamily="34" charset="0"/>
              <a:buChar char="•"/>
            </a:pPr>
            <a:r>
              <a:rPr lang="en-US" dirty="0"/>
              <a:t>Perfectly healthy: 0</a:t>
            </a:r>
          </a:p>
          <a:p>
            <a:pPr marL="285750" indent="-285750">
              <a:buFont typeface="Arial" panose="020B0604020202020204" pitchFamily="34" charset="0"/>
              <a:buChar char="•"/>
            </a:pPr>
            <a:r>
              <a:rPr lang="en-US" dirty="0"/>
              <a:t>Dead: 1</a:t>
            </a:r>
          </a:p>
          <a:p>
            <a:pPr marL="285750" indent="-285750">
              <a:buFont typeface="Arial" panose="020B0604020202020204" pitchFamily="34" charset="0"/>
              <a:buChar char="•"/>
            </a:pPr>
            <a:r>
              <a:rPr lang="en-US" dirty="0"/>
              <a:t>Disease or disability: in between</a:t>
            </a:r>
          </a:p>
        </p:txBody>
      </p:sp>
      <p:sp>
        <p:nvSpPr>
          <p:cNvPr id="6" name="TextBox 5">
            <a:extLst>
              <a:ext uri="{FF2B5EF4-FFF2-40B4-BE49-F238E27FC236}">
                <a16:creationId xmlns:a16="http://schemas.microsoft.com/office/drawing/2014/main" id="{2BB52859-94AF-44B7-96AB-A2E07F974907}"/>
              </a:ext>
            </a:extLst>
          </p:cNvPr>
          <p:cNvSpPr txBox="1"/>
          <p:nvPr/>
        </p:nvSpPr>
        <p:spPr>
          <a:xfrm>
            <a:off x="6146073" y="4466048"/>
            <a:ext cx="3947101" cy="646331"/>
          </a:xfrm>
          <a:prstGeom prst="rect">
            <a:avLst/>
          </a:prstGeom>
          <a:noFill/>
        </p:spPr>
        <p:txBody>
          <a:bodyPr wrap="square" rtlCol="0">
            <a:spAutoFit/>
          </a:bodyPr>
          <a:lstStyle/>
          <a:p>
            <a:r>
              <a:rPr lang="en-US" b="1" dirty="0"/>
              <a:t>Calculating years lived with disability:</a:t>
            </a:r>
          </a:p>
          <a:p>
            <a:r>
              <a:rPr lang="en-US" dirty="0"/>
              <a:t>Duration with disease X disability weight</a:t>
            </a:r>
          </a:p>
        </p:txBody>
      </p:sp>
      <p:sp>
        <p:nvSpPr>
          <p:cNvPr id="5" name="Rectangle 4">
            <a:extLst>
              <a:ext uri="{FF2B5EF4-FFF2-40B4-BE49-F238E27FC236}">
                <a16:creationId xmlns:a16="http://schemas.microsoft.com/office/drawing/2014/main" id="{CA324C37-BE3B-4995-A94A-53811742DFDA}"/>
              </a:ext>
            </a:extLst>
          </p:cNvPr>
          <p:cNvSpPr/>
          <p:nvPr/>
        </p:nvSpPr>
        <p:spPr>
          <a:xfrm>
            <a:off x="6146074" y="5257782"/>
            <a:ext cx="4232366" cy="842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0.3*0.5 = 0.18 YLD </a:t>
            </a:r>
          </a:p>
        </p:txBody>
      </p:sp>
      <p:sp>
        <p:nvSpPr>
          <p:cNvPr id="8" name="Rectangle 7">
            <a:extLst>
              <a:ext uri="{FF2B5EF4-FFF2-40B4-BE49-F238E27FC236}">
                <a16:creationId xmlns:a16="http://schemas.microsoft.com/office/drawing/2014/main" id="{1AAB6F58-B3C6-4A0F-BD49-E4AE2E6D5136}"/>
              </a:ext>
            </a:extLst>
          </p:cNvPr>
          <p:cNvSpPr/>
          <p:nvPr/>
        </p:nvSpPr>
        <p:spPr>
          <a:xfrm>
            <a:off x="6146074" y="5767250"/>
            <a:ext cx="4232366" cy="333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308278-D387-476A-815D-9ADE170785D1}"/>
              </a:ext>
            </a:extLst>
          </p:cNvPr>
          <p:cNvSpPr txBox="1"/>
          <p:nvPr/>
        </p:nvSpPr>
        <p:spPr>
          <a:xfrm>
            <a:off x="5809705" y="6100335"/>
            <a:ext cx="672737" cy="646331"/>
          </a:xfrm>
          <a:prstGeom prst="rect">
            <a:avLst/>
          </a:prstGeom>
          <a:noFill/>
        </p:spPr>
        <p:txBody>
          <a:bodyPr wrap="square" rtlCol="0">
            <a:spAutoFit/>
          </a:bodyPr>
          <a:lstStyle/>
          <a:p>
            <a:pPr algn="ctr"/>
            <a:r>
              <a:rPr lang="en-US" dirty="0"/>
              <a:t>Time 0</a:t>
            </a:r>
          </a:p>
        </p:txBody>
      </p:sp>
      <p:sp>
        <p:nvSpPr>
          <p:cNvPr id="10" name="TextBox 9">
            <a:extLst>
              <a:ext uri="{FF2B5EF4-FFF2-40B4-BE49-F238E27FC236}">
                <a16:creationId xmlns:a16="http://schemas.microsoft.com/office/drawing/2014/main" id="{0DA2E0F2-8B47-46B1-9375-5253F00659A2}"/>
              </a:ext>
            </a:extLst>
          </p:cNvPr>
          <p:cNvSpPr txBox="1"/>
          <p:nvPr/>
        </p:nvSpPr>
        <p:spPr>
          <a:xfrm>
            <a:off x="10042071" y="6043730"/>
            <a:ext cx="672737" cy="646331"/>
          </a:xfrm>
          <a:prstGeom prst="rect">
            <a:avLst/>
          </a:prstGeom>
          <a:noFill/>
        </p:spPr>
        <p:txBody>
          <a:bodyPr wrap="square" rtlCol="0">
            <a:spAutoFit/>
          </a:bodyPr>
          <a:lstStyle/>
          <a:p>
            <a:pPr algn="ctr"/>
            <a:r>
              <a:rPr lang="en-US" dirty="0"/>
              <a:t>0.5 years</a:t>
            </a:r>
          </a:p>
        </p:txBody>
      </p:sp>
      <p:sp>
        <p:nvSpPr>
          <p:cNvPr id="11" name="TextBox 10">
            <a:extLst>
              <a:ext uri="{FF2B5EF4-FFF2-40B4-BE49-F238E27FC236}">
                <a16:creationId xmlns:a16="http://schemas.microsoft.com/office/drawing/2014/main" id="{FF5E1D80-DC3E-4FB7-A4A8-7A6182BE1BD1}"/>
              </a:ext>
            </a:extLst>
          </p:cNvPr>
          <p:cNvSpPr txBox="1"/>
          <p:nvPr/>
        </p:nvSpPr>
        <p:spPr>
          <a:xfrm>
            <a:off x="4454436" y="5548587"/>
            <a:ext cx="1925682" cy="646331"/>
          </a:xfrm>
          <a:prstGeom prst="rect">
            <a:avLst/>
          </a:prstGeom>
          <a:noFill/>
        </p:spPr>
        <p:txBody>
          <a:bodyPr wrap="square" rtlCol="0">
            <a:spAutoFit/>
          </a:bodyPr>
          <a:lstStyle/>
          <a:p>
            <a:pPr algn="ctr"/>
            <a:r>
              <a:rPr lang="en-US" dirty="0"/>
              <a:t>30% disability weight</a:t>
            </a:r>
          </a:p>
        </p:txBody>
      </p:sp>
    </p:spTree>
    <p:extLst>
      <p:ext uri="{BB962C8B-B14F-4D97-AF65-F5344CB8AC3E}">
        <p14:creationId xmlns:p14="http://schemas.microsoft.com/office/powerpoint/2010/main" val="375727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B1A7-C17E-4E0F-85F0-29120D908B60}"/>
              </a:ext>
            </a:extLst>
          </p:cNvPr>
          <p:cNvSpPr>
            <a:spLocks noGrp="1"/>
          </p:cNvSpPr>
          <p:nvPr>
            <p:ph type="title"/>
          </p:nvPr>
        </p:nvSpPr>
        <p:spPr/>
        <p:txBody>
          <a:bodyPr/>
          <a:lstStyle/>
          <a:p>
            <a:r>
              <a:rPr lang="en-US" dirty="0"/>
              <a:t>HIV Markov diagram disability weights</a:t>
            </a:r>
          </a:p>
        </p:txBody>
      </p:sp>
      <p:cxnSp>
        <p:nvCxnSpPr>
          <p:cNvPr id="114" name="Straight Arrow Connector 113">
            <a:extLst>
              <a:ext uri="{FF2B5EF4-FFF2-40B4-BE49-F238E27FC236}">
                <a16:creationId xmlns:a16="http://schemas.microsoft.com/office/drawing/2014/main" id="{DF90C499-A48D-4D13-83ED-760BF2196772}"/>
              </a:ext>
            </a:extLst>
          </p:cNvPr>
          <p:cNvCxnSpPr>
            <a:cxnSpLocks/>
            <a:endCxn id="90" idx="1"/>
          </p:cNvCxnSpPr>
          <p:nvPr/>
        </p:nvCxnSpPr>
        <p:spPr>
          <a:xfrm>
            <a:off x="9429007" y="2030710"/>
            <a:ext cx="0" cy="20867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867F8B-6311-4883-9036-A002FF3892D4}"/>
              </a:ext>
            </a:extLst>
          </p:cNvPr>
          <p:cNvCxnSpPr>
            <a:cxnSpLocks/>
          </p:cNvCxnSpPr>
          <p:nvPr/>
        </p:nvCxnSpPr>
        <p:spPr>
          <a:xfrm flipH="1">
            <a:off x="5930487" y="2043131"/>
            <a:ext cx="349852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44B8F5-6811-4195-967F-F5AD4AFA7FB8}"/>
              </a:ext>
            </a:extLst>
          </p:cNvPr>
          <p:cNvCxnSpPr>
            <a:cxnSpLocks/>
            <a:stCxn id="61" idx="7"/>
          </p:cNvCxnSpPr>
          <p:nvPr/>
        </p:nvCxnSpPr>
        <p:spPr>
          <a:xfrm flipV="1">
            <a:off x="5947163" y="2030710"/>
            <a:ext cx="0" cy="21223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50A37AC-4176-4D16-8530-5152C3889505}"/>
              </a:ext>
            </a:extLst>
          </p:cNvPr>
          <p:cNvCxnSpPr>
            <a:cxnSpLocks/>
          </p:cNvCxnSpPr>
          <p:nvPr/>
        </p:nvCxnSpPr>
        <p:spPr>
          <a:xfrm>
            <a:off x="2036420" y="1939270"/>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954C7B9-FE2E-4534-B3EF-36640B920C4E}"/>
              </a:ext>
            </a:extLst>
          </p:cNvPr>
          <p:cNvCxnSpPr>
            <a:cxnSpLocks/>
          </p:cNvCxnSpPr>
          <p:nvPr/>
        </p:nvCxnSpPr>
        <p:spPr>
          <a:xfrm>
            <a:off x="2036420" y="3114976"/>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3596636-6985-4D7D-BBF9-A370A7A5A36D}"/>
              </a:ext>
            </a:extLst>
          </p:cNvPr>
          <p:cNvCxnSpPr>
            <a:cxnSpLocks/>
            <a:stCxn id="84" idx="6"/>
            <a:endCxn id="58" idx="2"/>
          </p:cNvCxnSpPr>
          <p:nvPr/>
        </p:nvCxnSpPr>
        <p:spPr>
          <a:xfrm flipV="1">
            <a:off x="2996540" y="2501577"/>
            <a:ext cx="207085" cy="267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51ADBDF-4474-4245-8403-FE3F41962DDE}"/>
              </a:ext>
            </a:extLst>
          </p:cNvPr>
          <p:cNvCxnSpPr>
            <a:cxnSpLocks/>
            <a:stCxn id="58" idx="6"/>
            <a:endCxn id="61" idx="2"/>
          </p:cNvCxnSpPr>
          <p:nvPr/>
        </p:nvCxnSpPr>
        <p:spPr>
          <a:xfrm>
            <a:off x="4575225" y="2501577"/>
            <a:ext cx="201204"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85BFA9C-E6E3-4CF1-9F88-07AB50C59B88}"/>
              </a:ext>
            </a:extLst>
          </p:cNvPr>
          <p:cNvCxnSpPr>
            <a:cxnSpLocks/>
            <a:stCxn id="56" idx="6"/>
            <a:endCxn id="60" idx="2"/>
          </p:cNvCxnSpPr>
          <p:nvPr/>
        </p:nvCxnSpPr>
        <p:spPr>
          <a:xfrm flipV="1">
            <a:off x="2996540" y="3677283"/>
            <a:ext cx="207085" cy="267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B734618-E93B-4AC4-8B78-820601FF1F8A}"/>
              </a:ext>
            </a:extLst>
          </p:cNvPr>
          <p:cNvCxnSpPr>
            <a:cxnSpLocks/>
            <a:stCxn id="60" idx="6"/>
            <a:endCxn id="62" idx="2"/>
          </p:cNvCxnSpPr>
          <p:nvPr/>
        </p:nvCxnSpPr>
        <p:spPr>
          <a:xfrm flipV="1">
            <a:off x="4575225" y="3662661"/>
            <a:ext cx="258575" cy="1462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8C92FEB-2FAB-4556-91A8-D5ED9BAB4324}"/>
              </a:ext>
            </a:extLst>
          </p:cNvPr>
          <p:cNvCxnSpPr>
            <a:cxnSpLocks/>
            <a:stCxn id="62" idx="5"/>
            <a:endCxn id="65" idx="2"/>
          </p:cNvCxnSpPr>
          <p:nvPr/>
        </p:nvCxnSpPr>
        <p:spPr>
          <a:xfrm>
            <a:off x="6004534" y="3921292"/>
            <a:ext cx="137614" cy="26070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7045B75-04E6-490D-BFAB-D2288A35B82B}"/>
              </a:ext>
            </a:extLst>
          </p:cNvPr>
          <p:cNvCxnSpPr>
            <a:cxnSpLocks/>
            <a:stCxn id="84" idx="5"/>
            <a:endCxn id="56" idx="7"/>
          </p:cNvCxnSpPr>
          <p:nvPr/>
        </p:nvCxnSpPr>
        <p:spPr>
          <a:xfrm>
            <a:off x="2795674" y="2762882"/>
            <a:ext cx="0" cy="65844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5BFB3D-0450-4503-93BE-72CCAD29960A}"/>
              </a:ext>
            </a:extLst>
          </p:cNvPr>
          <p:cNvCxnSpPr>
            <a:cxnSpLocks/>
            <a:stCxn id="61" idx="6"/>
            <a:endCxn id="66" idx="2"/>
          </p:cNvCxnSpPr>
          <p:nvPr/>
        </p:nvCxnSpPr>
        <p:spPr>
          <a:xfrm flipV="1">
            <a:off x="6148029" y="2489732"/>
            <a:ext cx="412356" cy="1184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8AB49BC-B417-4CD1-9DFD-6FF846788652}"/>
              </a:ext>
            </a:extLst>
          </p:cNvPr>
          <p:cNvCxnSpPr>
            <a:cxnSpLocks/>
            <a:stCxn id="66" idx="6"/>
            <a:endCxn id="90" idx="2"/>
          </p:cNvCxnSpPr>
          <p:nvPr/>
        </p:nvCxnSpPr>
        <p:spPr>
          <a:xfrm>
            <a:off x="7518511" y="2489732"/>
            <a:ext cx="1749803" cy="828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4B03F19-DB45-4C37-966F-1CD93A88256E}"/>
              </a:ext>
            </a:extLst>
          </p:cNvPr>
          <p:cNvCxnSpPr>
            <a:cxnSpLocks/>
            <a:stCxn id="87" idx="6"/>
            <a:endCxn id="90" idx="3"/>
          </p:cNvCxnSpPr>
          <p:nvPr/>
        </p:nvCxnSpPr>
        <p:spPr>
          <a:xfrm flipV="1">
            <a:off x="9163093" y="2756648"/>
            <a:ext cx="265914" cy="26929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4297BC7-671B-4FBB-9557-1AE5975918FD}"/>
              </a:ext>
            </a:extLst>
          </p:cNvPr>
          <p:cNvCxnSpPr>
            <a:cxnSpLocks/>
            <a:stCxn id="88" idx="6"/>
            <a:endCxn id="90" idx="4"/>
          </p:cNvCxnSpPr>
          <p:nvPr/>
        </p:nvCxnSpPr>
        <p:spPr>
          <a:xfrm flipV="1">
            <a:off x="9163093" y="2863777"/>
            <a:ext cx="653861" cy="107430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33E2482-C23F-460B-96D6-544DDED500CE}"/>
              </a:ext>
            </a:extLst>
          </p:cNvPr>
          <p:cNvCxnSpPr>
            <a:cxnSpLocks/>
            <a:stCxn id="87" idx="4"/>
            <a:endCxn id="88" idx="0"/>
          </p:cNvCxnSpPr>
          <p:nvPr/>
        </p:nvCxnSpPr>
        <p:spPr>
          <a:xfrm>
            <a:off x="8431573" y="3391706"/>
            <a:ext cx="0" cy="18061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2ECE2F5-11C2-46BD-951E-93F767365E8D}"/>
              </a:ext>
            </a:extLst>
          </p:cNvPr>
          <p:cNvCxnSpPr>
            <a:cxnSpLocks/>
            <a:stCxn id="88" idx="1"/>
            <a:endCxn id="62" idx="6"/>
          </p:cNvCxnSpPr>
          <p:nvPr/>
        </p:nvCxnSpPr>
        <p:spPr>
          <a:xfrm flipH="1" flipV="1">
            <a:off x="6205400" y="3662661"/>
            <a:ext cx="1708910" cy="1679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92372D2-AB5D-4063-A6AD-0E4A53606253}"/>
              </a:ext>
            </a:extLst>
          </p:cNvPr>
          <p:cNvCxnSpPr>
            <a:cxnSpLocks/>
            <a:stCxn id="66" idx="5"/>
            <a:endCxn id="87" idx="2"/>
          </p:cNvCxnSpPr>
          <p:nvPr/>
        </p:nvCxnSpPr>
        <p:spPr>
          <a:xfrm>
            <a:off x="7378197" y="2748363"/>
            <a:ext cx="321856" cy="27758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D2666903-2B84-458B-9929-B8646D85E1EB}"/>
              </a:ext>
            </a:extLst>
          </p:cNvPr>
          <p:cNvSpPr/>
          <p:nvPr/>
        </p:nvSpPr>
        <p:spPr>
          <a:xfrm>
            <a:off x="1624940" y="2138491"/>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UD year 1 </a:t>
            </a:r>
            <a:r>
              <a:rPr lang="en-US" sz="1400" b="1" dirty="0">
                <a:solidFill>
                  <a:schemeClr val="tx1"/>
                </a:solidFill>
              </a:rPr>
              <a:t>0</a:t>
            </a:r>
            <a:endParaRPr lang="en-US" sz="1400" dirty="0">
              <a:solidFill>
                <a:schemeClr val="tx1"/>
              </a:solidFill>
            </a:endParaRPr>
          </a:p>
        </p:txBody>
      </p:sp>
      <p:sp>
        <p:nvSpPr>
          <p:cNvPr id="56" name="Oval 55">
            <a:extLst>
              <a:ext uri="{FF2B5EF4-FFF2-40B4-BE49-F238E27FC236}">
                <a16:creationId xmlns:a16="http://schemas.microsoft.com/office/drawing/2014/main" id="{A90FA3E2-C6DC-435E-9F3C-8586D1B0B1BA}"/>
              </a:ext>
            </a:extLst>
          </p:cNvPr>
          <p:cNvSpPr/>
          <p:nvPr/>
        </p:nvSpPr>
        <p:spPr>
          <a:xfrm>
            <a:off x="1624940" y="3314197"/>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1 </a:t>
            </a:r>
            <a:r>
              <a:rPr lang="en-US" sz="1400" b="1" dirty="0">
                <a:solidFill>
                  <a:schemeClr val="tx1"/>
                </a:solidFill>
              </a:rPr>
              <a:t>0.127</a:t>
            </a:r>
            <a:endParaRPr lang="en-US" sz="1400" dirty="0">
              <a:solidFill>
                <a:schemeClr val="tx1"/>
              </a:solidFill>
            </a:endParaRPr>
          </a:p>
        </p:txBody>
      </p:sp>
      <p:sp>
        <p:nvSpPr>
          <p:cNvPr id="60" name="Oval 59">
            <a:extLst>
              <a:ext uri="{FF2B5EF4-FFF2-40B4-BE49-F238E27FC236}">
                <a16:creationId xmlns:a16="http://schemas.microsoft.com/office/drawing/2014/main" id="{A7BB7B15-51BB-445E-B8A6-1B4844CB0661}"/>
              </a:ext>
            </a:extLst>
          </p:cNvPr>
          <p:cNvSpPr/>
          <p:nvPr/>
        </p:nvSpPr>
        <p:spPr>
          <a:xfrm>
            <a:off x="3203625" y="3311523"/>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2 </a:t>
            </a:r>
            <a:r>
              <a:rPr lang="en-US" sz="1400" b="1" dirty="0">
                <a:solidFill>
                  <a:schemeClr val="tx1"/>
                </a:solidFill>
              </a:rPr>
              <a:t>0.078</a:t>
            </a:r>
            <a:endParaRPr lang="en-US" sz="1400" dirty="0">
              <a:solidFill>
                <a:schemeClr val="tx1"/>
              </a:solidFill>
            </a:endParaRPr>
          </a:p>
        </p:txBody>
      </p:sp>
      <p:sp>
        <p:nvSpPr>
          <p:cNvPr id="62" name="Oval 61">
            <a:extLst>
              <a:ext uri="{FF2B5EF4-FFF2-40B4-BE49-F238E27FC236}">
                <a16:creationId xmlns:a16="http://schemas.microsoft.com/office/drawing/2014/main" id="{A7C95D6A-2A66-44F4-9674-E395407AC293}"/>
              </a:ext>
            </a:extLst>
          </p:cNvPr>
          <p:cNvSpPr/>
          <p:nvPr/>
        </p:nvSpPr>
        <p:spPr>
          <a:xfrm>
            <a:off x="4833800" y="3296901"/>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3 </a:t>
            </a:r>
            <a:r>
              <a:rPr lang="en-US" sz="1400" b="1" dirty="0">
                <a:solidFill>
                  <a:schemeClr val="tx1"/>
                </a:solidFill>
              </a:rPr>
              <a:t>0.078</a:t>
            </a:r>
            <a:endParaRPr lang="en-US" sz="1400" dirty="0">
              <a:solidFill>
                <a:schemeClr val="tx1"/>
              </a:solidFill>
            </a:endParaRPr>
          </a:p>
        </p:txBody>
      </p:sp>
      <p:sp>
        <p:nvSpPr>
          <p:cNvPr id="65" name="Oval 64">
            <a:extLst>
              <a:ext uri="{FF2B5EF4-FFF2-40B4-BE49-F238E27FC236}">
                <a16:creationId xmlns:a16="http://schemas.microsoft.com/office/drawing/2014/main" id="{3570EBDE-1921-44FD-BED2-546A6B3E5FFB}"/>
              </a:ext>
            </a:extLst>
          </p:cNvPr>
          <p:cNvSpPr/>
          <p:nvPr/>
        </p:nvSpPr>
        <p:spPr>
          <a:xfrm>
            <a:off x="6142148" y="3816241"/>
            <a:ext cx="137160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4+ </a:t>
            </a:r>
            <a:r>
              <a:rPr lang="en-US" sz="1400" b="1" dirty="0">
                <a:solidFill>
                  <a:schemeClr val="tx1"/>
                </a:solidFill>
              </a:rPr>
              <a:t>0.078</a:t>
            </a:r>
            <a:endParaRPr lang="en-US" sz="1400" dirty="0">
              <a:solidFill>
                <a:schemeClr val="tx1"/>
              </a:solidFill>
            </a:endParaRPr>
          </a:p>
        </p:txBody>
      </p:sp>
      <p:sp>
        <p:nvSpPr>
          <p:cNvPr id="66" name="Oval 65">
            <a:extLst>
              <a:ext uri="{FF2B5EF4-FFF2-40B4-BE49-F238E27FC236}">
                <a16:creationId xmlns:a16="http://schemas.microsoft.com/office/drawing/2014/main" id="{A8FFEC2D-090D-4317-9AE1-3D6CA9DCA6F7}"/>
              </a:ext>
            </a:extLst>
          </p:cNvPr>
          <p:cNvSpPr/>
          <p:nvPr/>
        </p:nvSpPr>
        <p:spPr>
          <a:xfrm>
            <a:off x="6560385" y="2123972"/>
            <a:ext cx="958126"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AIDS UD </a:t>
            </a:r>
            <a:r>
              <a:rPr lang="en-US" sz="1400" b="1" dirty="0">
                <a:solidFill>
                  <a:schemeClr val="tx1"/>
                </a:solidFill>
              </a:rPr>
              <a:t>0.137</a:t>
            </a:r>
            <a:endParaRPr lang="en-US" sz="1400" dirty="0">
              <a:solidFill>
                <a:schemeClr val="tx1"/>
              </a:solidFill>
            </a:endParaRPr>
          </a:p>
        </p:txBody>
      </p:sp>
      <p:sp>
        <p:nvSpPr>
          <p:cNvPr id="87" name="Oval 86">
            <a:extLst>
              <a:ext uri="{FF2B5EF4-FFF2-40B4-BE49-F238E27FC236}">
                <a16:creationId xmlns:a16="http://schemas.microsoft.com/office/drawing/2014/main" id="{F119091C-459A-46C1-8FF9-FEB8F45F4780}"/>
              </a:ext>
            </a:extLst>
          </p:cNvPr>
          <p:cNvSpPr/>
          <p:nvPr/>
        </p:nvSpPr>
        <p:spPr>
          <a:xfrm>
            <a:off x="7700053" y="2660186"/>
            <a:ext cx="146304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AIDS AVT year 1 </a:t>
            </a:r>
            <a:r>
              <a:rPr lang="en-US" sz="1400" b="1" dirty="0">
                <a:solidFill>
                  <a:schemeClr val="tx1"/>
                </a:solidFill>
              </a:rPr>
              <a:t>0.33</a:t>
            </a:r>
            <a:endParaRPr lang="en-US" sz="1400" dirty="0">
              <a:solidFill>
                <a:schemeClr val="tx1"/>
              </a:solidFill>
            </a:endParaRPr>
          </a:p>
        </p:txBody>
      </p:sp>
      <p:sp>
        <p:nvSpPr>
          <p:cNvPr id="88" name="Oval 87">
            <a:extLst>
              <a:ext uri="{FF2B5EF4-FFF2-40B4-BE49-F238E27FC236}">
                <a16:creationId xmlns:a16="http://schemas.microsoft.com/office/drawing/2014/main" id="{3AEF00B2-69C2-4E77-9F03-B4376329C158}"/>
              </a:ext>
            </a:extLst>
          </p:cNvPr>
          <p:cNvSpPr/>
          <p:nvPr/>
        </p:nvSpPr>
        <p:spPr>
          <a:xfrm>
            <a:off x="7700053" y="3572324"/>
            <a:ext cx="146304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AIDS AVT year 2 </a:t>
            </a:r>
            <a:r>
              <a:rPr lang="en-US" sz="1400" b="1" dirty="0">
                <a:solidFill>
                  <a:schemeClr val="tx1"/>
                </a:solidFill>
              </a:rPr>
              <a:t>0.204</a:t>
            </a:r>
            <a:endParaRPr lang="en-US" sz="1400" dirty="0">
              <a:solidFill>
                <a:schemeClr val="tx1"/>
              </a:solidFill>
            </a:endParaRPr>
          </a:p>
        </p:txBody>
      </p:sp>
      <p:sp>
        <p:nvSpPr>
          <p:cNvPr id="90" name="Oval 89">
            <a:extLst>
              <a:ext uri="{FF2B5EF4-FFF2-40B4-BE49-F238E27FC236}">
                <a16:creationId xmlns:a16="http://schemas.microsoft.com/office/drawing/2014/main" id="{6FAF644E-C871-45EA-8E77-A98D4F1A7320}"/>
              </a:ext>
            </a:extLst>
          </p:cNvPr>
          <p:cNvSpPr/>
          <p:nvPr/>
        </p:nvSpPr>
        <p:spPr>
          <a:xfrm>
            <a:off x="9268314" y="2132257"/>
            <a:ext cx="109728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death</a:t>
            </a:r>
          </a:p>
        </p:txBody>
      </p:sp>
      <p:cxnSp>
        <p:nvCxnSpPr>
          <p:cNvPr id="156" name="Straight Connector 155">
            <a:extLst>
              <a:ext uri="{FF2B5EF4-FFF2-40B4-BE49-F238E27FC236}">
                <a16:creationId xmlns:a16="http://schemas.microsoft.com/office/drawing/2014/main" id="{2F72921C-75B1-4080-9D96-43FFD7102837}"/>
              </a:ext>
            </a:extLst>
          </p:cNvPr>
          <p:cNvCxnSpPr>
            <a:cxnSpLocks/>
          </p:cNvCxnSpPr>
          <p:nvPr/>
        </p:nvCxnSpPr>
        <p:spPr>
          <a:xfrm flipH="1">
            <a:off x="2779153" y="3048813"/>
            <a:ext cx="218818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ADD2AB6-2951-4F47-927B-AFBBFC4B92A9}"/>
              </a:ext>
            </a:extLst>
          </p:cNvPr>
          <p:cNvCxnSpPr>
            <a:cxnSpLocks/>
            <a:stCxn id="58" idx="3"/>
          </p:cNvCxnSpPr>
          <p:nvPr/>
        </p:nvCxnSpPr>
        <p:spPr>
          <a:xfrm>
            <a:off x="3404491" y="2760208"/>
            <a:ext cx="0" cy="2886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F69B43-EFD1-4A55-B7EE-420D2D1FFCD4}"/>
              </a:ext>
            </a:extLst>
          </p:cNvPr>
          <p:cNvCxnSpPr>
            <a:cxnSpLocks/>
            <a:stCxn id="61" idx="3"/>
          </p:cNvCxnSpPr>
          <p:nvPr/>
        </p:nvCxnSpPr>
        <p:spPr>
          <a:xfrm>
            <a:off x="4977295" y="2760208"/>
            <a:ext cx="0" cy="3111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810D6EF6-5B92-41DC-A48C-8470F37EDD1A}"/>
              </a:ext>
            </a:extLst>
          </p:cNvPr>
          <p:cNvSpPr/>
          <p:nvPr/>
        </p:nvSpPr>
        <p:spPr>
          <a:xfrm>
            <a:off x="3203625" y="2135817"/>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UD year 2 </a:t>
            </a:r>
            <a:r>
              <a:rPr lang="en-US" sz="1400" b="1" dirty="0">
                <a:solidFill>
                  <a:schemeClr val="tx1"/>
                </a:solidFill>
              </a:rPr>
              <a:t>0</a:t>
            </a:r>
            <a:endParaRPr lang="en-US" sz="1400" dirty="0">
              <a:solidFill>
                <a:schemeClr val="tx1"/>
              </a:solidFill>
            </a:endParaRPr>
          </a:p>
        </p:txBody>
      </p:sp>
      <p:sp>
        <p:nvSpPr>
          <p:cNvPr id="61" name="Oval 60">
            <a:extLst>
              <a:ext uri="{FF2B5EF4-FFF2-40B4-BE49-F238E27FC236}">
                <a16:creationId xmlns:a16="http://schemas.microsoft.com/office/drawing/2014/main" id="{4F04E44D-18F3-4C78-95D7-B1CAA33E0565}"/>
              </a:ext>
            </a:extLst>
          </p:cNvPr>
          <p:cNvSpPr/>
          <p:nvPr/>
        </p:nvSpPr>
        <p:spPr>
          <a:xfrm>
            <a:off x="4776429" y="2135817"/>
            <a:ext cx="137160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UD year 3+ </a:t>
            </a:r>
            <a:r>
              <a:rPr lang="en-US" sz="1400" b="1" dirty="0">
                <a:solidFill>
                  <a:schemeClr val="tx1"/>
                </a:solidFill>
              </a:rPr>
              <a:t>0</a:t>
            </a:r>
            <a:endParaRPr lang="en-US" sz="1400" dirty="0">
              <a:solidFill>
                <a:schemeClr val="tx1"/>
              </a:solidFill>
            </a:endParaRPr>
          </a:p>
        </p:txBody>
      </p:sp>
      <p:sp>
        <p:nvSpPr>
          <p:cNvPr id="3" name="TextBox 2">
            <a:extLst>
              <a:ext uri="{FF2B5EF4-FFF2-40B4-BE49-F238E27FC236}">
                <a16:creationId xmlns:a16="http://schemas.microsoft.com/office/drawing/2014/main" id="{E4E39DBF-2F6D-4D47-9DA7-1CDBC9F55634}"/>
              </a:ext>
            </a:extLst>
          </p:cNvPr>
          <p:cNvSpPr txBox="1"/>
          <p:nvPr/>
        </p:nvSpPr>
        <p:spPr>
          <a:xfrm>
            <a:off x="344499" y="5010971"/>
            <a:ext cx="6395719" cy="307777"/>
          </a:xfrm>
          <a:prstGeom prst="rect">
            <a:avLst/>
          </a:prstGeom>
          <a:noFill/>
        </p:spPr>
        <p:txBody>
          <a:bodyPr wrap="square" rtlCol="0">
            <a:spAutoFit/>
          </a:bodyPr>
          <a:lstStyle/>
          <a:p>
            <a:r>
              <a:rPr lang="en-US" sz="1400" dirty="0"/>
              <a:t>Global burden of disease 2013 estimates.</a:t>
            </a:r>
          </a:p>
        </p:txBody>
      </p:sp>
      <p:pic>
        <p:nvPicPr>
          <p:cNvPr id="5" name="Picture 4">
            <a:extLst>
              <a:ext uri="{FF2B5EF4-FFF2-40B4-BE49-F238E27FC236}">
                <a16:creationId xmlns:a16="http://schemas.microsoft.com/office/drawing/2014/main" id="{ACE81DF9-41A5-450C-8231-226F0BC930F6}"/>
              </a:ext>
            </a:extLst>
          </p:cNvPr>
          <p:cNvPicPr>
            <a:picLocks noChangeAspect="1"/>
          </p:cNvPicPr>
          <p:nvPr/>
        </p:nvPicPr>
        <p:blipFill>
          <a:blip r:embed="rId3"/>
          <a:stretch>
            <a:fillRect/>
          </a:stretch>
        </p:blipFill>
        <p:spPr>
          <a:xfrm>
            <a:off x="446272" y="5379405"/>
            <a:ext cx="4068051" cy="712085"/>
          </a:xfrm>
          <a:prstGeom prst="rect">
            <a:avLst/>
          </a:prstGeom>
          <a:ln w="38100">
            <a:solidFill>
              <a:srgbClr val="C00000"/>
            </a:solidFill>
          </a:ln>
        </p:spPr>
      </p:pic>
      <p:sp>
        <p:nvSpPr>
          <p:cNvPr id="39" name="TextBox 38">
            <a:extLst>
              <a:ext uri="{FF2B5EF4-FFF2-40B4-BE49-F238E27FC236}">
                <a16:creationId xmlns:a16="http://schemas.microsoft.com/office/drawing/2014/main" id="{D0FB4DFF-EB66-4365-B6D5-9C1EC3A1709F}"/>
              </a:ext>
            </a:extLst>
          </p:cNvPr>
          <p:cNvSpPr txBox="1"/>
          <p:nvPr/>
        </p:nvSpPr>
        <p:spPr>
          <a:xfrm>
            <a:off x="5383573" y="5282063"/>
            <a:ext cx="6096000" cy="1384995"/>
          </a:xfrm>
          <a:prstGeom prst="rect">
            <a:avLst/>
          </a:prstGeom>
          <a:noFill/>
        </p:spPr>
        <p:txBody>
          <a:bodyPr wrap="square">
            <a:spAutoFit/>
          </a:bodyPr>
          <a:lstStyle/>
          <a:p>
            <a:pPr marL="285750" indent="-285750">
              <a:buFont typeface="Arial" panose="020B0604020202020204" pitchFamily="34" charset="0"/>
              <a:buChar char="•"/>
            </a:pPr>
            <a:r>
              <a:rPr lang="en-US" sz="1400" dirty="0"/>
              <a:t>Assume no disutility until year AVT initiated </a:t>
            </a:r>
          </a:p>
          <a:p>
            <a:pPr marL="285750" indent="-285750">
              <a:buFont typeface="Arial" panose="020B0604020202020204" pitchFamily="34" charset="0"/>
              <a:buChar char="•"/>
            </a:pPr>
            <a:r>
              <a:rPr lang="en-US" sz="1400" dirty="0"/>
              <a:t>AIDS undetected: 50% HIV symptomatic pre-AIDS</a:t>
            </a:r>
          </a:p>
          <a:p>
            <a:pPr marL="285750" indent="-285750">
              <a:buFont typeface="Arial" panose="020B0604020202020204" pitchFamily="34" charset="0"/>
              <a:buChar char="•"/>
            </a:pPr>
            <a:r>
              <a:rPr lang="en-US" sz="1400" dirty="0"/>
              <a:t>HIV AVT </a:t>
            </a:r>
            <a:r>
              <a:rPr lang="en-US" sz="1400" dirty="0" err="1"/>
              <a:t>yr</a:t>
            </a:r>
            <a:r>
              <a:rPr lang="en-US" sz="1400" dirty="0"/>
              <a:t> 1: 75%  “AVT” weight,  25% “symptomatic HIV” weight</a:t>
            </a:r>
          </a:p>
          <a:p>
            <a:pPr marL="285750" indent="-285750">
              <a:buFont typeface="Arial" panose="020B0604020202020204" pitchFamily="34" charset="0"/>
              <a:buChar char="•"/>
            </a:pPr>
            <a:r>
              <a:rPr lang="en-US" sz="1400" dirty="0"/>
              <a:t>AIDS AVT </a:t>
            </a:r>
            <a:r>
              <a:rPr lang="en-US" sz="1400" dirty="0" err="1"/>
              <a:t>yr</a:t>
            </a:r>
            <a:r>
              <a:rPr lang="en-US" sz="1400" dirty="0"/>
              <a:t> 1: 50% “AVT” weight, 50% “AIDS” weight</a:t>
            </a:r>
          </a:p>
          <a:p>
            <a:pPr marL="285750" indent="-285750">
              <a:buFont typeface="Arial" panose="020B0604020202020204" pitchFamily="34" charset="0"/>
              <a:buChar char="•"/>
            </a:pPr>
            <a:r>
              <a:rPr lang="en-US" sz="1400" dirty="0"/>
              <a:t>AIDS AVT </a:t>
            </a:r>
            <a:r>
              <a:rPr lang="en-US" sz="1400" dirty="0" err="1"/>
              <a:t>yr</a:t>
            </a:r>
            <a:r>
              <a:rPr lang="en-US" sz="1400" dirty="0"/>
              <a:t> 2: 75% “AVT” weight,  25% “AIDS” weight</a:t>
            </a:r>
          </a:p>
          <a:p>
            <a:pPr marL="285750" indent="-285750">
              <a:buFont typeface="Arial" panose="020B0604020202020204" pitchFamily="34" charset="0"/>
              <a:buChar char="•"/>
            </a:pPr>
            <a:endParaRPr lang="en-US" sz="1400" dirty="0"/>
          </a:p>
        </p:txBody>
      </p:sp>
      <p:sp>
        <p:nvSpPr>
          <p:cNvPr id="38" name="Oval 37">
            <a:extLst>
              <a:ext uri="{FF2B5EF4-FFF2-40B4-BE49-F238E27FC236}">
                <a16:creationId xmlns:a16="http://schemas.microsoft.com/office/drawing/2014/main" id="{BFF6AAE3-C98B-4DE3-BDCB-3A24F773413A}"/>
              </a:ext>
            </a:extLst>
          </p:cNvPr>
          <p:cNvSpPr/>
          <p:nvPr/>
        </p:nvSpPr>
        <p:spPr>
          <a:xfrm>
            <a:off x="9490023" y="3924228"/>
            <a:ext cx="1933446"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Residual disability</a:t>
            </a:r>
          </a:p>
          <a:p>
            <a:pPr algn="ctr"/>
            <a:r>
              <a:rPr lang="en-US" sz="1400" b="1" dirty="0">
                <a:solidFill>
                  <a:schemeClr val="tx1"/>
                </a:solidFill>
              </a:rPr>
              <a:t>0.204</a:t>
            </a:r>
            <a:endParaRPr lang="en-US" sz="1400" dirty="0">
              <a:solidFill>
                <a:schemeClr val="tx1"/>
              </a:solidFill>
            </a:endParaRPr>
          </a:p>
        </p:txBody>
      </p:sp>
      <p:cxnSp>
        <p:nvCxnSpPr>
          <p:cNvPr id="42" name="Straight Arrow Connector 41">
            <a:extLst>
              <a:ext uri="{FF2B5EF4-FFF2-40B4-BE49-F238E27FC236}">
                <a16:creationId xmlns:a16="http://schemas.microsoft.com/office/drawing/2014/main" id="{AAC26673-42BF-4EF3-95CA-BCA5BDB6E804}"/>
              </a:ext>
            </a:extLst>
          </p:cNvPr>
          <p:cNvCxnSpPr>
            <a:cxnSpLocks/>
            <a:stCxn id="88" idx="5"/>
            <a:endCxn id="38" idx="2"/>
          </p:cNvCxnSpPr>
          <p:nvPr/>
        </p:nvCxnSpPr>
        <p:spPr>
          <a:xfrm>
            <a:off x="8948836" y="4196715"/>
            <a:ext cx="541187" cy="9327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3FFC2D-683C-47D5-A66E-187DC46FBBB1}"/>
              </a:ext>
            </a:extLst>
          </p:cNvPr>
          <p:cNvSpPr txBox="1"/>
          <p:nvPr/>
        </p:nvSpPr>
        <p:spPr>
          <a:xfrm>
            <a:off x="6386942" y="3278519"/>
            <a:ext cx="1449462" cy="369332"/>
          </a:xfrm>
          <a:prstGeom prst="rect">
            <a:avLst/>
          </a:prstGeom>
          <a:noFill/>
        </p:spPr>
        <p:txBody>
          <a:bodyPr wrap="square" rtlCol="0">
            <a:spAutoFit/>
          </a:bodyPr>
          <a:lstStyle/>
          <a:p>
            <a:r>
              <a:rPr lang="en-US" dirty="0"/>
              <a:t>65%</a:t>
            </a:r>
          </a:p>
        </p:txBody>
      </p:sp>
      <p:sp>
        <p:nvSpPr>
          <p:cNvPr id="48" name="TextBox 47">
            <a:extLst>
              <a:ext uri="{FF2B5EF4-FFF2-40B4-BE49-F238E27FC236}">
                <a16:creationId xmlns:a16="http://schemas.microsoft.com/office/drawing/2014/main" id="{FBA984FC-BF8A-4F7E-8A34-83E2352C0979}"/>
              </a:ext>
            </a:extLst>
          </p:cNvPr>
          <p:cNvSpPr txBox="1"/>
          <p:nvPr/>
        </p:nvSpPr>
        <p:spPr>
          <a:xfrm>
            <a:off x="8768818" y="4264806"/>
            <a:ext cx="901222" cy="369332"/>
          </a:xfrm>
          <a:prstGeom prst="rect">
            <a:avLst/>
          </a:prstGeom>
          <a:noFill/>
        </p:spPr>
        <p:txBody>
          <a:bodyPr wrap="square" rtlCol="0">
            <a:spAutoFit/>
          </a:bodyPr>
          <a:lstStyle/>
          <a:p>
            <a:r>
              <a:rPr lang="en-US" dirty="0"/>
              <a:t>35%</a:t>
            </a:r>
          </a:p>
        </p:txBody>
      </p:sp>
    </p:spTree>
    <p:extLst>
      <p:ext uri="{BB962C8B-B14F-4D97-AF65-F5344CB8AC3E}">
        <p14:creationId xmlns:p14="http://schemas.microsoft.com/office/powerpoint/2010/main" val="3575375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B1A7-C17E-4E0F-85F0-29120D908B60}"/>
              </a:ext>
            </a:extLst>
          </p:cNvPr>
          <p:cNvSpPr>
            <a:spLocks noGrp="1"/>
          </p:cNvSpPr>
          <p:nvPr>
            <p:ph type="title"/>
          </p:nvPr>
        </p:nvSpPr>
        <p:spPr/>
        <p:txBody>
          <a:bodyPr/>
          <a:lstStyle/>
          <a:p>
            <a:r>
              <a:rPr lang="en-US" dirty="0"/>
              <a:t>HIV Markov diagram disability weights</a:t>
            </a:r>
          </a:p>
        </p:txBody>
      </p:sp>
      <p:cxnSp>
        <p:nvCxnSpPr>
          <p:cNvPr id="114" name="Straight Arrow Connector 113">
            <a:extLst>
              <a:ext uri="{FF2B5EF4-FFF2-40B4-BE49-F238E27FC236}">
                <a16:creationId xmlns:a16="http://schemas.microsoft.com/office/drawing/2014/main" id="{DF90C499-A48D-4D13-83ED-760BF2196772}"/>
              </a:ext>
            </a:extLst>
          </p:cNvPr>
          <p:cNvCxnSpPr>
            <a:cxnSpLocks/>
            <a:endCxn id="90" idx="1"/>
          </p:cNvCxnSpPr>
          <p:nvPr/>
        </p:nvCxnSpPr>
        <p:spPr>
          <a:xfrm>
            <a:off x="9429007" y="2030710"/>
            <a:ext cx="0" cy="20867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867F8B-6311-4883-9036-A002FF3892D4}"/>
              </a:ext>
            </a:extLst>
          </p:cNvPr>
          <p:cNvCxnSpPr>
            <a:cxnSpLocks/>
          </p:cNvCxnSpPr>
          <p:nvPr/>
        </p:nvCxnSpPr>
        <p:spPr>
          <a:xfrm flipH="1">
            <a:off x="5930487" y="2043131"/>
            <a:ext cx="349852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44B8F5-6811-4195-967F-F5AD4AFA7FB8}"/>
              </a:ext>
            </a:extLst>
          </p:cNvPr>
          <p:cNvCxnSpPr>
            <a:cxnSpLocks/>
            <a:stCxn id="61" idx="7"/>
          </p:cNvCxnSpPr>
          <p:nvPr/>
        </p:nvCxnSpPr>
        <p:spPr>
          <a:xfrm flipV="1">
            <a:off x="5947163" y="2030710"/>
            <a:ext cx="0" cy="21223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50A37AC-4176-4D16-8530-5152C3889505}"/>
              </a:ext>
            </a:extLst>
          </p:cNvPr>
          <p:cNvCxnSpPr>
            <a:cxnSpLocks/>
          </p:cNvCxnSpPr>
          <p:nvPr/>
        </p:nvCxnSpPr>
        <p:spPr>
          <a:xfrm>
            <a:off x="2036420" y="1939270"/>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954C7B9-FE2E-4534-B3EF-36640B920C4E}"/>
              </a:ext>
            </a:extLst>
          </p:cNvPr>
          <p:cNvCxnSpPr>
            <a:cxnSpLocks/>
          </p:cNvCxnSpPr>
          <p:nvPr/>
        </p:nvCxnSpPr>
        <p:spPr>
          <a:xfrm>
            <a:off x="2036420" y="3114976"/>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3596636-6985-4D7D-BBF9-A370A7A5A36D}"/>
              </a:ext>
            </a:extLst>
          </p:cNvPr>
          <p:cNvCxnSpPr>
            <a:cxnSpLocks/>
            <a:stCxn id="84" idx="6"/>
            <a:endCxn id="58" idx="2"/>
          </p:cNvCxnSpPr>
          <p:nvPr/>
        </p:nvCxnSpPr>
        <p:spPr>
          <a:xfrm flipV="1">
            <a:off x="2996540" y="2501577"/>
            <a:ext cx="207085" cy="267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51ADBDF-4474-4245-8403-FE3F41962DDE}"/>
              </a:ext>
            </a:extLst>
          </p:cNvPr>
          <p:cNvCxnSpPr>
            <a:cxnSpLocks/>
            <a:stCxn id="58" idx="6"/>
            <a:endCxn id="61" idx="2"/>
          </p:cNvCxnSpPr>
          <p:nvPr/>
        </p:nvCxnSpPr>
        <p:spPr>
          <a:xfrm>
            <a:off x="4575225" y="2501577"/>
            <a:ext cx="201204"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85BFA9C-E6E3-4CF1-9F88-07AB50C59B88}"/>
              </a:ext>
            </a:extLst>
          </p:cNvPr>
          <p:cNvCxnSpPr>
            <a:cxnSpLocks/>
            <a:stCxn id="56" idx="6"/>
            <a:endCxn id="60" idx="2"/>
          </p:cNvCxnSpPr>
          <p:nvPr/>
        </p:nvCxnSpPr>
        <p:spPr>
          <a:xfrm flipV="1">
            <a:off x="2996540" y="3677283"/>
            <a:ext cx="207085" cy="267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B734618-E93B-4AC4-8B78-820601FF1F8A}"/>
              </a:ext>
            </a:extLst>
          </p:cNvPr>
          <p:cNvCxnSpPr>
            <a:cxnSpLocks/>
            <a:stCxn id="60" idx="6"/>
            <a:endCxn id="62" idx="2"/>
          </p:cNvCxnSpPr>
          <p:nvPr/>
        </p:nvCxnSpPr>
        <p:spPr>
          <a:xfrm flipV="1">
            <a:off x="4575225" y="3662661"/>
            <a:ext cx="258575" cy="1462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8C92FEB-2FAB-4556-91A8-D5ED9BAB4324}"/>
              </a:ext>
            </a:extLst>
          </p:cNvPr>
          <p:cNvCxnSpPr>
            <a:cxnSpLocks/>
            <a:stCxn id="62" idx="5"/>
            <a:endCxn id="65" idx="2"/>
          </p:cNvCxnSpPr>
          <p:nvPr/>
        </p:nvCxnSpPr>
        <p:spPr>
          <a:xfrm>
            <a:off x="6004534" y="3921292"/>
            <a:ext cx="137614" cy="26070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7045B75-04E6-490D-BFAB-D2288A35B82B}"/>
              </a:ext>
            </a:extLst>
          </p:cNvPr>
          <p:cNvCxnSpPr>
            <a:cxnSpLocks/>
            <a:stCxn id="84" idx="5"/>
            <a:endCxn id="56" idx="7"/>
          </p:cNvCxnSpPr>
          <p:nvPr/>
        </p:nvCxnSpPr>
        <p:spPr>
          <a:xfrm>
            <a:off x="2795674" y="2762882"/>
            <a:ext cx="0" cy="65844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5BFB3D-0450-4503-93BE-72CCAD29960A}"/>
              </a:ext>
            </a:extLst>
          </p:cNvPr>
          <p:cNvCxnSpPr>
            <a:cxnSpLocks/>
            <a:stCxn id="61" idx="6"/>
            <a:endCxn id="66" idx="2"/>
          </p:cNvCxnSpPr>
          <p:nvPr/>
        </p:nvCxnSpPr>
        <p:spPr>
          <a:xfrm flipV="1">
            <a:off x="6148029" y="2489732"/>
            <a:ext cx="412356" cy="1184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8AB49BC-B417-4CD1-9DFD-6FF846788652}"/>
              </a:ext>
            </a:extLst>
          </p:cNvPr>
          <p:cNvCxnSpPr>
            <a:cxnSpLocks/>
            <a:stCxn id="66" idx="6"/>
            <a:endCxn id="90" idx="2"/>
          </p:cNvCxnSpPr>
          <p:nvPr/>
        </p:nvCxnSpPr>
        <p:spPr>
          <a:xfrm>
            <a:off x="7518511" y="2489732"/>
            <a:ext cx="1749803" cy="828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4B03F19-DB45-4C37-966F-1CD93A88256E}"/>
              </a:ext>
            </a:extLst>
          </p:cNvPr>
          <p:cNvCxnSpPr>
            <a:cxnSpLocks/>
            <a:stCxn id="87" idx="6"/>
            <a:endCxn id="90" idx="3"/>
          </p:cNvCxnSpPr>
          <p:nvPr/>
        </p:nvCxnSpPr>
        <p:spPr>
          <a:xfrm flipV="1">
            <a:off x="9163093" y="2756648"/>
            <a:ext cx="265914" cy="26929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4297BC7-671B-4FBB-9557-1AE5975918FD}"/>
              </a:ext>
            </a:extLst>
          </p:cNvPr>
          <p:cNvCxnSpPr>
            <a:cxnSpLocks/>
            <a:stCxn id="88" idx="6"/>
            <a:endCxn id="90" idx="4"/>
          </p:cNvCxnSpPr>
          <p:nvPr/>
        </p:nvCxnSpPr>
        <p:spPr>
          <a:xfrm flipV="1">
            <a:off x="9163093" y="2863777"/>
            <a:ext cx="653861" cy="107430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33E2482-C23F-460B-96D6-544DDED500CE}"/>
              </a:ext>
            </a:extLst>
          </p:cNvPr>
          <p:cNvCxnSpPr>
            <a:cxnSpLocks/>
            <a:stCxn id="87" idx="4"/>
            <a:endCxn id="88" idx="0"/>
          </p:cNvCxnSpPr>
          <p:nvPr/>
        </p:nvCxnSpPr>
        <p:spPr>
          <a:xfrm>
            <a:off x="8431573" y="3391706"/>
            <a:ext cx="0" cy="18061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2ECE2F5-11C2-46BD-951E-93F767365E8D}"/>
              </a:ext>
            </a:extLst>
          </p:cNvPr>
          <p:cNvCxnSpPr>
            <a:cxnSpLocks/>
            <a:stCxn id="88" idx="1"/>
            <a:endCxn id="62" idx="6"/>
          </p:cNvCxnSpPr>
          <p:nvPr/>
        </p:nvCxnSpPr>
        <p:spPr>
          <a:xfrm flipH="1" flipV="1">
            <a:off x="6205400" y="3662661"/>
            <a:ext cx="1708910" cy="1679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92372D2-AB5D-4063-A6AD-0E4A53606253}"/>
              </a:ext>
            </a:extLst>
          </p:cNvPr>
          <p:cNvCxnSpPr>
            <a:cxnSpLocks/>
            <a:stCxn id="66" idx="5"/>
            <a:endCxn id="87" idx="2"/>
          </p:cNvCxnSpPr>
          <p:nvPr/>
        </p:nvCxnSpPr>
        <p:spPr>
          <a:xfrm>
            <a:off x="7378197" y="2748363"/>
            <a:ext cx="321856" cy="27758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D2666903-2B84-458B-9929-B8646D85E1EB}"/>
              </a:ext>
            </a:extLst>
          </p:cNvPr>
          <p:cNvSpPr/>
          <p:nvPr/>
        </p:nvSpPr>
        <p:spPr>
          <a:xfrm>
            <a:off x="1624940" y="2138491"/>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UD year 1 </a:t>
            </a:r>
            <a:r>
              <a:rPr lang="en-US" sz="1400" b="1" dirty="0">
                <a:solidFill>
                  <a:schemeClr val="tx1"/>
                </a:solidFill>
              </a:rPr>
              <a:t>0</a:t>
            </a:r>
            <a:endParaRPr lang="en-US" sz="1400" dirty="0">
              <a:solidFill>
                <a:schemeClr val="tx1"/>
              </a:solidFill>
            </a:endParaRPr>
          </a:p>
        </p:txBody>
      </p:sp>
      <p:sp>
        <p:nvSpPr>
          <p:cNvPr id="56" name="Oval 55">
            <a:extLst>
              <a:ext uri="{FF2B5EF4-FFF2-40B4-BE49-F238E27FC236}">
                <a16:creationId xmlns:a16="http://schemas.microsoft.com/office/drawing/2014/main" id="{A90FA3E2-C6DC-435E-9F3C-8586D1B0B1BA}"/>
              </a:ext>
            </a:extLst>
          </p:cNvPr>
          <p:cNvSpPr/>
          <p:nvPr/>
        </p:nvSpPr>
        <p:spPr>
          <a:xfrm>
            <a:off x="1624940" y="3314197"/>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1 </a:t>
            </a:r>
            <a:r>
              <a:rPr lang="en-US" sz="1400" b="1" dirty="0">
                <a:solidFill>
                  <a:schemeClr val="tx1"/>
                </a:solidFill>
              </a:rPr>
              <a:t>0.127</a:t>
            </a:r>
            <a:endParaRPr lang="en-US" sz="1400" dirty="0">
              <a:solidFill>
                <a:schemeClr val="tx1"/>
              </a:solidFill>
            </a:endParaRPr>
          </a:p>
        </p:txBody>
      </p:sp>
      <p:sp>
        <p:nvSpPr>
          <p:cNvPr id="60" name="Oval 59">
            <a:extLst>
              <a:ext uri="{FF2B5EF4-FFF2-40B4-BE49-F238E27FC236}">
                <a16:creationId xmlns:a16="http://schemas.microsoft.com/office/drawing/2014/main" id="{A7BB7B15-51BB-445E-B8A6-1B4844CB0661}"/>
              </a:ext>
            </a:extLst>
          </p:cNvPr>
          <p:cNvSpPr/>
          <p:nvPr/>
        </p:nvSpPr>
        <p:spPr>
          <a:xfrm>
            <a:off x="3203625" y="3311523"/>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2 </a:t>
            </a:r>
            <a:r>
              <a:rPr lang="en-US" sz="1400" b="1" dirty="0">
                <a:solidFill>
                  <a:schemeClr val="tx1"/>
                </a:solidFill>
              </a:rPr>
              <a:t>0.078</a:t>
            </a:r>
            <a:endParaRPr lang="en-US" sz="1400" dirty="0">
              <a:solidFill>
                <a:schemeClr val="tx1"/>
              </a:solidFill>
            </a:endParaRPr>
          </a:p>
        </p:txBody>
      </p:sp>
      <p:sp>
        <p:nvSpPr>
          <p:cNvPr id="62" name="Oval 61">
            <a:extLst>
              <a:ext uri="{FF2B5EF4-FFF2-40B4-BE49-F238E27FC236}">
                <a16:creationId xmlns:a16="http://schemas.microsoft.com/office/drawing/2014/main" id="{A7C95D6A-2A66-44F4-9674-E395407AC293}"/>
              </a:ext>
            </a:extLst>
          </p:cNvPr>
          <p:cNvSpPr/>
          <p:nvPr/>
        </p:nvSpPr>
        <p:spPr>
          <a:xfrm>
            <a:off x="4833800" y="3296901"/>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3 </a:t>
            </a:r>
            <a:r>
              <a:rPr lang="en-US" sz="1400" b="1" dirty="0">
                <a:solidFill>
                  <a:schemeClr val="tx1"/>
                </a:solidFill>
              </a:rPr>
              <a:t>$57</a:t>
            </a:r>
            <a:endParaRPr lang="en-US" sz="1400" dirty="0">
              <a:solidFill>
                <a:schemeClr val="tx1"/>
              </a:solidFill>
            </a:endParaRPr>
          </a:p>
        </p:txBody>
      </p:sp>
      <p:sp>
        <p:nvSpPr>
          <p:cNvPr id="65" name="Oval 64">
            <a:extLst>
              <a:ext uri="{FF2B5EF4-FFF2-40B4-BE49-F238E27FC236}">
                <a16:creationId xmlns:a16="http://schemas.microsoft.com/office/drawing/2014/main" id="{3570EBDE-1921-44FD-BED2-546A6B3E5FFB}"/>
              </a:ext>
            </a:extLst>
          </p:cNvPr>
          <p:cNvSpPr/>
          <p:nvPr/>
        </p:nvSpPr>
        <p:spPr>
          <a:xfrm>
            <a:off x="6142148" y="3816241"/>
            <a:ext cx="137160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4+ </a:t>
            </a:r>
            <a:r>
              <a:rPr lang="en-US" sz="1400" b="1" dirty="0">
                <a:solidFill>
                  <a:schemeClr val="tx1"/>
                </a:solidFill>
              </a:rPr>
              <a:t>$46</a:t>
            </a:r>
            <a:endParaRPr lang="en-US" sz="1400" dirty="0">
              <a:solidFill>
                <a:schemeClr val="tx1"/>
              </a:solidFill>
            </a:endParaRPr>
          </a:p>
        </p:txBody>
      </p:sp>
      <p:sp>
        <p:nvSpPr>
          <p:cNvPr id="66" name="Oval 65">
            <a:extLst>
              <a:ext uri="{FF2B5EF4-FFF2-40B4-BE49-F238E27FC236}">
                <a16:creationId xmlns:a16="http://schemas.microsoft.com/office/drawing/2014/main" id="{A8FFEC2D-090D-4317-9AE1-3D6CA9DCA6F7}"/>
              </a:ext>
            </a:extLst>
          </p:cNvPr>
          <p:cNvSpPr/>
          <p:nvPr/>
        </p:nvSpPr>
        <p:spPr>
          <a:xfrm>
            <a:off x="6560385" y="2123972"/>
            <a:ext cx="958126"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AIDS UD </a:t>
            </a:r>
            <a:r>
              <a:rPr lang="en-US" sz="1400" b="1" dirty="0">
                <a:solidFill>
                  <a:schemeClr val="tx1"/>
                </a:solidFill>
              </a:rPr>
              <a:t>0.137</a:t>
            </a:r>
            <a:endParaRPr lang="en-US" sz="1400" dirty="0">
              <a:solidFill>
                <a:schemeClr val="tx1"/>
              </a:solidFill>
            </a:endParaRPr>
          </a:p>
        </p:txBody>
      </p:sp>
      <p:sp>
        <p:nvSpPr>
          <p:cNvPr id="87" name="Oval 86">
            <a:extLst>
              <a:ext uri="{FF2B5EF4-FFF2-40B4-BE49-F238E27FC236}">
                <a16:creationId xmlns:a16="http://schemas.microsoft.com/office/drawing/2014/main" id="{F119091C-459A-46C1-8FF9-FEB8F45F4780}"/>
              </a:ext>
            </a:extLst>
          </p:cNvPr>
          <p:cNvSpPr/>
          <p:nvPr/>
        </p:nvSpPr>
        <p:spPr>
          <a:xfrm>
            <a:off x="7700053" y="2660186"/>
            <a:ext cx="146304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AIDS AVT year 1 </a:t>
            </a:r>
            <a:r>
              <a:rPr lang="en-US" sz="1400" b="1" dirty="0">
                <a:solidFill>
                  <a:schemeClr val="tx1"/>
                </a:solidFill>
              </a:rPr>
              <a:t>$585</a:t>
            </a:r>
            <a:endParaRPr lang="en-US" sz="1400" dirty="0">
              <a:solidFill>
                <a:schemeClr val="tx1"/>
              </a:solidFill>
            </a:endParaRPr>
          </a:p>
        </p:txBody>
      </p:sp>
      <p:sp>
        <p:nvSpPr>
          <p:cNvPr id="88" name="Oval 87">
            <a:extLst>
              <a:ext uri="{FF2B5EF4-FFF2-40B4-BE49-F238E27FC236}">
                <a16:creationId xmlns:a16="http://schemas.microsoft.com/office/drawing/2014/main" id="{3AEF00B2-69C2-4E77-9F03-B4376329C158}"/>
              </a:ext>
            </a:extLst>
          </p:cNvPr>
          <p:cNvSpPr/>
          <p:nvPr/>
        </p:nvSpPr>
        <p:spPr>
          <a:xfrm>
            <a:off x="7700053" y="3572324"/>
            <a:ext cx="146304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AIDS AVT year 2 </a:t>
            </a:r>
            <a:r>
              <a:rPr lang="en-US" sz="1400" b="1" dirty="0">
                <a:solidFill>
                  <a:schemeClr val="tx1"/>
                </a:solidFill>
              </a:rPr>
              <a:t>$330</a:t>
            </a:r>
            <a:endParaRPr lang="en-US" sz="1400" dirty="0">
              <a:solidFill>
                <a:schemeClr val="tx1"/>
              </a:solidFill>
            </a:endParaRPr>
          </a:p>
        </p:txBody>
      </p:sp>
      <p:sp>
        <p:nvSpPr>
          <p:cNvPr id="90" name="Oval 89">
            <a:extLst>
              <a:ext uri="{FF2B5EF4-FFF2-40B4-BE49-F238E27FC236}">
                <a16:creationId xmlns:a16="http://schemas.microsoft.com/office/drawing/2014/main" id="{6FAF644E-C871-45EA-8E77-A98D4F1A7320}"/>
              </a:ext>
            </a:extLst>
          </p:cNvPr>
          <p:cNvSpPr/>
          <p:nvPr/>
        </p:nvSpPr>
        <p:spPr>
          <a:xfrm>
            <a:off x="9268314" y="2132257"/>
            <a:ext cx="109728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death</a:t>
            </a:r>
          </a:p>
        </p:txBody>
      </p:sp>
      <p:cxnSp>
        <p:nvCxnSpPr>
          <p:cNvPr id="156" name="Straight Connector 155">
            <a:extLst>
              <a:ext uri="{FF2B5EF4-FFF2-40B4-BE49-F238E27FC236}">
                <a16:creationId xmlns:a16="http://schemas.microsoft.com/office/drawing/2014/main" id="{2F72921C-75B1-4080-9D96-43FFD7102837}"/>
              </a:ext>
            </a:extLst>
          </p:cNvPr>
          <p:cNvCxnSpPr>
            <a:cxnSpLocks/>
          </p:cNvCxnSpPr>
          <p:nvPr/>
        </p:nvCxnSpPr>
        <p:spPr>
          <a:xfrm flipH="1">
            <a:off x="2779153" y="3048813"/>
            <a:ext cx="218818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ADD2AB6-2951-4F47-927B-AFBBFC4B92A9}"/>
              </a:ext>
            </a:extLst>
          </p:cNvPr>
          <p:cNvCxnSpPr>
            <a:cxnSpLocks/>
            <a:stCxn id="58" idx="3"/>
          </p:cNvCxnSpPr>
          <p:nvPr/>
        </p:nvCxnSpPr>
        <p:spPr>
          <a:xfrm>
            <a:off x="3404491" y="2760208"/>
            <a:ext cx="0" cy="2886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F69B43-EFD1-4A55-B7EE-420D2D1FFCD4}"/>
              </a:ext>
            </a:extLst>
          </p:cNvPr>
          <p:cNvCxnSpPr>
            <a:cxnSpLocks/>
            <a:stCxn id="61" idx="3"/>
          </p:cNvCxnSpPr>
          <p:nvPr/>
        </p:nvCxnSpPr>
        <p:spPr>
          <a:xfrm>
            <a:off x="4977295" y="2760208"/>
            <a:ext cx="0" cy="3111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810D6EF6-5B92-41DC-A48C-8470F37EDD1A}"/>
              </a:ext>
            </a:extLst>
          </p:cNvPr>
          <p:cNvSpPr/>
          <p:nvPr/>
        </p:nvSpPr>
        <p:spPr>
          <a:xfrm>
            <a:off x="3203625" y="2135817"/>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UD year 2 </a:t>
            </a:r>
            <a:r>
              <a:rPr lang="en-US" sz="1400" b="1" dirty="0">
                <a:solidFill>
                  <a:schemeClr val="tx1"/>
                </a:solidFill>
              </a:rPr>
              <a:t>0</a:t>
            </a:r>
            <a:endParaRPr lang="en-US" sz="1400" dirty="0">
              <a:solidFill>
                <a:schemeClr val="tx1"/>
              </a:solidFill>
            </a:endParaRPr>
          </a:p>
        </p:txBody>
      </p:sp>
      <p:sp>
        <p:nvSpPr>
          <p:cNvPr id="61" name="Oval 60">
            <a:extLst>
              <a:ext uri="{FF2B5EF4-FFF2-40B4-BE49-F238E27FC236}">
                <a16:creationId xmlns:a16="http://schemas.microsoft.com/office/drawing/2014/main" id="{4F04E44D-18F3-4C78-95D7-B1CAA33E0565}"/>
              </a:ext>
            </a:extLst>
          </p:cNvPr>
          <p:cNvSpPr/>
          <p:nvPr/>
        </p:nvSpPr>
        <p:spPr>
          <a:xfrm>
            <a:off x="4776429" y="2135817"/>
            <a:ext cx="137160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UD year 3+ </a:t>
            </a:r>
            <a:r>
              <a:rPr lang="en-US" sz="1400" b="1" dirty="0">
                <a:solidFill>
                  <a:schemeClr val="tx1"/>
                </a:solidFill>
              </a:rPr>
              <a:t>0</a:t>
            </a:r>
            <a:endParaRPr lang="en-US" sz="1400" dirty="0">
              <a:solidFill>
                <a:schemeClr val="tx1"/>
              </a:solidFill>
            </a:endParaRPr>
          </a:p>
        </p:txBody>
      </p:sp>
      <p:sp>
        <p:nvSpPr>
          <p:cNvPr id="3" name="TextBox 2">
            <a:extLst>
              <a:ext uri="{FF2B5EF4-FFF2-40B4-BE49-F238E27FC236}">
                <a16:creationId xmlns:a16="http://schemas.microsoft.com/office/drawing/2014/main" id="{E4E39DBF-2F6D-4D47-9DA7-1CDBC9F55634}"/>
              </a:ext>
            </a:extLst>
          </p:cNvPr>
          <p:cNvSpPr txBox="1"/>
          <p:nvPr/>
        </p:nvSpPr>
        <p:spPr>
          <a:xfrm>
            <a:off x="344499" y="5010971"/>
            <a:ext cx="6395719" cy="307777"/>
          </a:xfrm>
          <a:prstGeom prst="rect">
            <a:avLst/>
          </a:prstGeom>
          <a:noFill/>
        </p:spPr>
        <p:txBody>
          <a:bodyPr wrap="square" rtlCol="0">
            <a:spAutoFit/>
          </a:bodyPr>
          <a:lstStyle/>
          <a:p>
            <a:r>
              <a:rPr lang="en-US" sz="1400" dirty="0"/>
              <a:t>Global burden of disease 2013 estimates.</a:t>
            </a:r>
          </a:p>
        </p:txBody>
      </p:sp>
      <p:pic>
        <p:nvPicPr>
          <p:cNvPr id="5" name="Picture 4">
            <a:extLst>
              <a:ext uri="{FF2B5EF4-FFF2-40B4-BE49-F238E27FC236}">
                <a16:creationId xmlns:a16="http://schemas.microsoft.com/office/drawing/2014/main" id="{ACE81DF9-41A5-450C-8231-226F0BC930F6}"/>
              </a:ext>
            </a:extLst>
          </p:cNvPr>
          <p:cNvPicPr>
            <a:picLocks noChangeAspect="1"/>
          </p:cNvPicPr>
          <p:nvPr/>
        </p:nvPicPr>
        <p:blipFill>
          <a:blip r:embed="rId3"/>
          <a:stretch>
            <a:fillRect/>
          </a:stretch>
        </p:blipFill>
        <p:spPr>
          <a:xfrm>
            <a:off x="446272" y="5379405"/>
            <a:ext cx="4068051" cy="712085"/>
          </a:xfrm>
          <a:prstGeom prst="rect">
            <a:avLst/>
          </a:prstGeom>
          <a:ln w="38100">
            <a:solidFill>
              <a:srgbClr val="C00000"/>
            </a:solidFill>
          </a:ln>
        </p:spPr>
      </p:pic>
      <p:sp>
        <p:nvSpPr>
          <p:cNvPr id="39" name="TextBox 38">
            <a:extLst>
              <a:ext uri="{FF2B5EF4-FFF2-40B4-BE49-F238E27FC236}">
                <a16:creationId xmlns:a16="http://schemas.microsoft.com/office/drawing/2014/main" id="{D0FB4DFF-EB66-4365-B6D5-9C1EC3A1709F}"/>
              </a:ext>
            </a:extLst>
          </p:cNvPr>
          <p:cNvSpPr txBox="1"/>
          <p:nvPr/>
        </p:nvSpPr>
        <p:spPr>
          <a:xfrm>
            <a:off x="5383573" y="5282063"/>
            <a:ext cx="6096000" cy="1384995"/>
          </a:xfrm>
          <a:prstGeom prst="rect">
            <a:avLst/>
          </a:prstGeom>
          <a:noFill/>
        </p:spPr>
        <p:txBody>
          <a:bodyPr wrap="square">
            <a:spAutoFit/>
          </a:bodyPr>
          <a:lstStyle/>
          <a:p>
            <a:pPr marL="285750" indent="-285750">
              <a:buFont typeface="Arial" panose="020B0604020202020204" pitchFamily="34" charset="0"/>
              <a:buChar char="•"/>
            </a:pPr>
            <a:r>
              <a:rPr lang="en-US" sz="1400" dirty="0"/>
              <a:t>Assume no disutility until year AVT initiated </a:t>
            </a:r>
          </a:p>
          <a:p>
            <a:pPr marL="285750" indent="-285750">
              <a:buFont typeface="Arial" panose="020B0604020202020204" pitchFamily="34" charset="0"/>
              <a:buChar char="•"/>
            </a:pPr>
            <a:r>
              <a:rPr lang="en-US" sz="1400" dirty="0"/>
              <a:t>AIDS undetected: 50% HIV symptomatic pre-AIDS</a:t>
            </a:r>
          </a:p>
          <a:p>
            <a:pPr marL="285750" indent="-285750">
              <a:buFont typeface="Arial" panose="020B0604020202020204" pitchFamily="34" charset="0"/>
              <a:buChar char="•"/>
            </a:pPr>
            <a:r>
              <a:rPr lang="en-US" sz="1400" dirty="0"/>
              <a:t>HIV AVT </a:t>
            </a:r>
            <a:r>
              <a:rPr lang="en-US" sz="1400" dirty="0" err="1"/>
              <a:t>yr</a:t>
            </a:r>
            <a:r>
              <a:rPr lang="en-US" sz="1400" dirty="0"/>
              <a:t> 1: 75%  “AVT” weight,  25% “symptomatic HIV” weight</a:t>
            </a:r>
          </a:p>
          <a:p>
            <a:pPr marL="285750" indent="-285750">
              <a:buFont typeface="Arial" panose="020B0604020202020204" pitchFamily="34" charset="0"/>
              <a:buChar char="•"/>
            </a:pPr>
            <a:r>
              <a:rPr lang="en-US" sz="1400" dirty="0"/>
              <a:t>AIDS AVT </a:t>
            </a:r>
            <a:r>
              <a:rPr lang="en-US" sz="1400" dirty="0" err="1"/>
              <a:t>yr</a:t>
            </a:r>
            <a:r>
              <a:rPr lang="en-US" sz="1400" dirty="0"/>
              <a:t> 1: 50% “AVT” weight, 50% “AIDS” weight</a:t>
            </a:r>
          </a:p>
          <a:p>
            <a:pPr marL="285750" indent="-285750">
              <a:buFont typeface="Arial" panose="020B0604020202020204" pitchFamily="34" charset="0"/>
              <a:buChar char="•"/>
            </a:pPr>
            <a:r>
              <a:rPr lang="en-US" sz="1400" dirty="0"/>
              <a:t>AIDS AVT </a:t>
            </a:r>
            <a:r>
              <a:rPr lang="en-US" sz="1400" dirty="0" err="1"/>
              <a:t>yr</a:t>
            </a:r>
            <a:r>
              <a:rPr lang="en-US" sz="1400" dirty="0"/>
              <a:t> 2: 75% “AVT” weight,  25% “AIDS” weight</a:t>
            </a:r>
          </a:p>
          <a:p>
            <a:pPr marL="285750" indent="-285750">
              <a:buFont typeface="Arial" panose="020B0604020202020204" pitchFamily="34" charset="0"/>
              <a:buChar char="•"/>
            </a:pPr>
            <a:endParaRPr lang="en-US" sz="1400" dirty="0"/>
          </a:p>
        </p:txBody>
      </p:sp>
      <p:sp>
        <p:nvSpPr>
          <p:cNvPr id="38" name="Oval 37">
            <a:extLst>
              <a:ext uri="{FF2B5EF4-FFF2-40B4-BE49-F238E27FC236}">
                <a16:creationId xmlns:a16="http://schemas.microsoft.com/office/drawing/2014/main" id="{BFF6AAE3-C98B-4DE3-BDCB-3A24F773413A}"/>
              </a:ext>
            </a:extLst>
          </p:cNvPr>
          <p:cNvSpPr/>
          <p:nvPr/>
        </p:nvSpPr>
        <p:spPr>
          <a:xfrm>
            <a:off x="9490023" y="3924228"/>
            <a:ext cx="1933446"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Residual disability</a:t>
            </a:r>
          </a:p>
          <a:p>
            <a:pPr algn="ctr"/>
            <a:r>
              <a:rPr lang="en-US" sz="1400" b="1" dirty="0">
                <a:solidFill>
                  <a:schemeClr val="tx1"/>
                </a:solidFill>
              </a:rPr>
              <a:t>$1000-1500</a:t>
            </a:r>
          </a:p>
        </p:txBody>
      </p:sp>
      <p:cxnSp>
        <p:nvCxnSpPr>
          <p:cNvPr id="42" name="Straight Arrow Connector 41">
            <a:extLst>
              <a:ext uri="{FF2B5EF4-FFF2-40B4-BE49-F238E27FC236}">
                <a16:creationId xmlns:a16="http://schemas.microsoft.com/office/drawing/2014/main" id="{AAC26673-42BF-4EF3-95CA-BCA5BDB6E804}"/>
              </a:ext>
            </a:extLst>
          </p:cNvPr>
          <p:cNvCxnSpPr>
            <a:cxnSpLocks/>
            <a:stCxn id="88" idx="5"/>
            <a:endCxn id="38" idx="2"/>
          </p:cNvCxnSpPr>
          <p:nvPr/>
        </p:nvCxnSpPr>
        <p:spPr>
          <a:xfrm>
            <a:off x="8948836" y="4196715"/>
            <a:ext cx="541187" cy="9327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3FFC2D-683C-47D5-A66E-187DC46FBBB1}"/>
              </a:ext>
            </a:extLst>
          </p:cNvPr>
          <p:cNvSpPr txBox="1"/>
          <p:nvPr/>
        </p:nvSpPr>
        <p:spPr>
          <a:xfrm>
            <a:off x="6386942" y="3278519"/>
            <a:ext cx="1449462" cy="369332"/>
          </a:xfrm>
          <a:prstGeom prst="rect">
            <a:avLst/>
          </a:prstGeom>
          <a:noFill/>
        </p:spPr>
        <p:txBody>
          <a:bodyPr wrap="square" rtlCol="0">
            <a:spAutoFit/>
          </a:bodyPr>
          <a:lstStyle/>
          <a:p>
            <a:r>
              <a:rPr lang="en-US" dirty="0"/>
              <a:t>65%</a:t>
            </a:r>
          </a:p>
        </p:txBody>
      </p:sp>
      <p:sp>
        <p:nvSpPr>
          <p:cNvPr id="48" name="TextBox 47">
            <a:extLst>
              <a:ext uri="{FF2B5EF4-FFF2-40B4-BE49-F238E27FC236}">
                <a16:creationId xmlns:a16="http://schemas.microsoft.com/office/drawing/2014/main" id="{FBA984FC-BF8A-4F7E-8A34-83E2352C0979}"/>
              </a:ext>
            </a:extLst>
          </p:cNvPr>
          <p:cNvSpPr txBox="1"/>
          <p:nvPr/>
        </p:nvSpPr>
        <p:spPr>
          <a:xfrm>
            <a:off x="8768818" y="4264806"/>
            <a:ext cx="901222" cy="369332"/>
          </a:xfrm>
          <a:prstGeom prst="rect">
            <a:avLst/>
          </a:prstGeom>
          <a:noFill/>
        </p:spPr>
        <p:txBody>
          <a:bodyPr wrap="square" rtlCol="0">
            <a:spAutoFit/>
          </a:bodyPr>
          <a:lstStyle/>
          <a:p>
            <a:r>
              <a:rPr lang="en-US" dirty="0"/>
              <a:t>35%</a:t>
            </a:r>
          </a:p>
        </p:txBody>
      </p:sp>
    </p:spTree>
    <p:extLst>
      <p:ext uri="{BB962C8B-B14F-4D97-AF65-F5344CB8AC3E}">
        <p14:creationId xmlns:p14="http://schemas.microsoft.com/office/powerpoint/2010/main" val="163507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B1A7-C17E-4E0F-85F0-29120D908B60}"/>
              </a:ext>
            </a:extLst>
          </p:cNvPr>
          <p:cNvSpPr>
            <a:spLocks noGrp="1"/>
          </p:cNvSpPr>
          <p:nvPr>
            <p:ph type="title"/>
          </p:nvPr>
        </p:nvSpPr>
        <p:spPr/>
        <p:txBody>
          <a:bodyPr/>
          <a:lstStyle/>
          <a:p>
            <a:r>
              <a:rPr lang="en-US" dirty="0"/>
              <a:t>HIV Markov diagram disability weights</a:t>
            </a:r>
          </a:p>
        </p:txBody>
      </p:sp>
      <p:cxnSp>
        <p:nvCxnSpPr>
          <p:cNvPr id="114" name="Straight Arrow Connector 113">
            <a:extLst>
              <a:ext uri="{FF2B5EF4-FFF2-40B4-BE49-F238E27FC236}">
                <a16:creationId xmlns:a16="http://schemas.microsoft.com/office/drawing/2014/main" id="{DF90C499-A48D-4D13-83ED-760BF2196772}"/>
              </a:ext>
            </a:extLst>
          </p:cNvPr>
          <p:cNvCxnSpPr>
            <a:cxnSpLocks/>
            <a:endCxn id="90" idx="1"/>
          </p:cNvCxnSpPr>
          <p:nvPr/>
        </p:nvCxnSpPr>
        <p:spPr>
          <a:xfrm>
            <a:off x="9429007" y="2030710"/>
            <a:ext cx="0" cy="20867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867F8B-6311-4883-9036-A002FF3892D4}"/>
              </a:ext>
            </a:extLst>
          </p:cNvPr>
          <p:cNvCxnSpPr>
            <a:cxnSpLocks/>
          </p:cNvCxnSpPr>
          <p:nvPr/>
        </p:nvCxnSpPr>
        <p:spPr>
          <a:xfrm flipH="1">
            <a:off x="5930487" y="2043131"/>
            <a:ext cx="349852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44B8F5-6811-4195-967F-F5AD4AFA7FB8}"/>
              </a:ext>
            </a:extLst>
          </p:cNvPr>
          <p:cNvCxnSpPr>
            <a:cxnSpLocks/>
            <a:stCxn id="61" idx="7"/>
          </p:cNvCxnSpPr>
          <p:nvPr/>
        </p:nvCxnSpPr>
        <p:spPr>
          <a:xfrm flipV="1">
            <a:off x="5947163" y="2030710"/>
            <a:ext cx="0" cy="21223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50A37AC-4176-4D16-8530-5152C3889505}"/>
              </a:ext>
            </a:extLst>
          </p:cNvPr>
          <p:cNvCxnSpPr>
            <a:cxnSpLocks/>
          </p:cNvCxnSpPr>
          <p:nvPr/>
        </p:nvCxnSpPr>
        <p:spPr>
          <a:xfrm>
            <a:off x="2036420" y="1939270"/>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954C7B9-FE2E-4534-B3EF-36640B920C4E}"/>
              </a:ext>
            </a:extLst>
          </p:cNvPr>
          <p:cNvCxnSpPr>
            <a:cxnSpLocks/>
          </p:cNvCxnSpPr>
          <p:nvPr/>
        </p:nvCxnSpPr>
        <p:spPr>
          <a:xfrm>
            <a:off x="2036420" y="3114976"/>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3596636-6985-4D7D-BBF9-A370A7A5A36D}"/>
              </a:ext>
            </a:extLst>
          </p:cNvPr>
          <p:cNvCxnSpPr>
            <a:cxnSpLocks/>
            <a:stCxn id="84" idx="6"/>
            <a:endCxn id="58" idx="2"/>
          </p:cNvCxnSpPr>
          <p:nvPr/>
        </p:nvCxnSpPr>
        <p:spPr>
          <a:xfrm flipV="1">
            <a:off x="2996540" y="2501577"/>
            <a:ext cx="207085" cy="267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51ADBDF-4474-4245-8403-FE3F41962DDE}"/>
              </a:ext>
            </a:extLst>
          </p:cNvPr>
          <p:cNvCxnSpPr>
            <a:cxnSpLocks/>
            <a:stCxn id="58" idx="6"/>
            <a:endCxn id="61" idx="2"/>
          </p:cNvCxnSpPr>
          <p:nvPr/>
        </p:nvCxnSpPr>
        <p:spPr>
          <a:xfrm>
            <a:off x="4575225" y="2501577"/>
            <a:ext cx="201204"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85BFA9C-E6E3-4CF1-9F88-07AB50C59B88}"/>
              </a:ext>
            </a:extLst>
          </p:cNvPr>
          <p:cNvCxnSpPr>
            <a:cxnSpLocks/>
            <a:stCxn id="56" idx="6"/>
            <a:endCxn id="60" idx="2"/>
          </p:cNvCxnSpPr>
          <p:nvPr/>
        </p:nvCxnSpPr>
        <p:spPr>
          <a:xfrm flipV="1">
            <a:off x="2996540" y="3677283"/>
            <a:ext cx="207085" cy="267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B734618-E93B-4AC4-8B78-820601FF1F8A}"/>
              </a:ext>
            </a:extLst>
          </p:cNvPr>
          <p:cNvCxnSpPr>
            <a:cxnSpLocks/>
            <a:stCxn id="60" idx="6"/>
            <a:endCxn id="62" idx="2"/>
          </p:cNvCxnSpPr>
          <p:nvPr/>
        </p:nvCxnSpPr>
        <p:spPr>
          <a:xfrm flipV="1">
            <a:off x="4575225" y="3662661"/>
            <a:ext cx="258575" cy="1462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8C92FEB-2FAB-4556-91A8-D5ED9BAB4324}"/>
              </a:ext>
            </a:extLst>
          </p:cNvPr>
          <p:cNvCxnSpPr>
            <a:cxnSpLocks/>
            <a:stCxn id="62" idx="5"/>
            <a:endCxn id="65" idx="2"/>
          </p:cNvCxnSpPr>
          <p:nvPr/>
        </p:nvCxnSpPr>
        <p:spPr>
          <a:xfrm>
            <a:off x="6004534" y="3921292"/>
            <a:ext cx="137614" cy="26070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7045B75-04E6-490D-BFAB-D2288A35B82B}"/>
              </a:ext>
            </a:extLst>
          </p:cNvPr>
          <p:cNvCxnSpPr>
            <a:cxnSpLocks/>
            <a:stCxn id="84" idx="5"/>
            <a:endCxn id="56" idx="7"/>
          </p:cNvCxnSpPr>
          <p:nvPr/>
        </p:nvCxnSpPr>
        <p:spPr>
          <a:xfrm>
            <a:off x="2795674" y="2762882"/>
            <a:ext cx="0" cy="65844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5BFB3D-0450-4503-93BE-72CCAD29960A}"/>
              </a:ext>
            </a:extLst>
          </p:cNvPr>
          <p:cNvCxnSpPr>
            <a:cxnSpLocks/>
            <a:stCxn id="61" idx="6"/>
            <a:endCxn id="66" idx="2"/>
          </p:cNvCxnSpPr>
          <p:nvPr/>
        </p:nvCxnSpPr>
        <p:spPr>
          <a:xfrm flipV="1">
            <a:off x="6148029" y="2489732"/>
            <a:ext cx="412356" cy="1184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8AB49BC-B417-4CD1-9DFD-6FF846788652}"/>
              </a:ext>
            </a:extLst>
          </p:cNvPr>
          <p:cNvCxnSpPr>
            <a:cxnSpLocks/>
            <a:stCxn id="66" idx="6"/>
            <a:endCxn id="90" idx="2"/>
          </p:cNvCxnSpPr>
          <p:nvPr/>
        </p:nvCxnSpPr>
        <p:spPr>
          <a:xfrm>
            <a:off x="7518511" y="2489732"/>
            <a:ext cx="1749803" cy="828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4B03F19-DB45-4C37-966F-1CD93A88256E}"/>
              </a:ext>
            </a:extLst>
          </p:cNvPr>
          <p:cNvCxnSpPr>
            <a:cxnSpLocks/>
            <a:stCxn id="87" idx="6"/>
            <a:endCxn id="90" idx="3"/>
          </p:cNvCxnSpPr>
          <p:nvPr/>
        </p:nvCxnSpPr>
        <p:spPr>
          <a:xfrm flipV="1">
            <a:off x="9163093" y="2756648"/>
            <a:ext cx="265914" cy="26929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4297BC7-671B-4FBB-9557-1AE5975918FD}"/>
              </a:ext>
            </a:extLst>
          </p:cNvPr>
          <p:cNvCxnSpPr>
            <a:cxnSpLocks/>
            <a:stCxn id="88" idx="6"/>
            <a:endCxn id="90" idx="4"/>
          </p:cNvCxnSpPr>
          <p:nvPr/>
        </p:nvCxnSpPr>
        <p:spPr>
          <a:xfrm flipV="1">
            <a:off x="9163093" y="2863777"/>
            <a:ext cx="653861" cy="107430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33E2482-C23F-460B-96D6-544DDED500CE}"/>
              </a:ext>
            </a:extLst>
          </p:cNvPr>
          <p:cNvCxnSpPr>
            <a:cxnSpLocks/>
            <a:stCxn id="87" idx="4"/>
            <a:endCxn id="88" idx="0"/>
          </p:cNvCxnSpPr>
          <p:nvPr/>
        </p:nvCxnSpPr>
        <p:spPr>
          <a:xfrm>
            <a:off x="8431573" y="3391706"/>
            <a:ext cx="0" cy="18061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2ECE2F5-11C2-46BD-951E-93F767365E8D}"/>
              </a:ext>
            </a:extLst>
          </p:cNvPr>
          <p:cNvCxnSpPr>
            <a:cxnSpLocks/>
            <a:stCxn id="88" idx="1"/>
            <a:endCxn id="62" idx="6"/>
          </p:cNvCxnSpPr>
          <p:nvPr/>
        </p:nvCxnSpPr>
        <p:spPr>
          <a:xfrm flipH="1" flipV="1">
            <a:off x="6205400" y="3662661"/>
            <a:ext cx="1708910" cy="1679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92372D2-AB5D-4063-A6AD-0E4A53606253}"/>
              </a:ext>
            </a:extLst>
          </p:cNvPr>
          <p:cNvCxnSpPr>
            <a:cxnSpLocks/>
            <a:stCxn id="66" idx="5"/>
            <a:endCxn id="87" idx="2"/>
          </p:cNvCxnSpPr>
          <p:nvPr/>
        </p:nvCxnSpPr>
        <p:spPr>
          <a:xfrm>
            <a:off x="7378197" y="2748363"/>
            <a:ext cx="321856" cy="27758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D2666903-2B84-458B-9929-B8646D85E1EB}"/>
              </a:ext>
            </a:extLst>
          </p:cNvPr>
          <p:cNvSpPr/>
          <p:nvPr/>
        </p:nvSpPr>
        <p:spPr>
          <a:xfrm>
            <a:off x="1624940" y="2138491"/>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UD year 1 </a:t>
            </a:r>
            <a:r>
              <a:rPr lang="en-US" sz="1400" b="1" dirty="0">
                <a:solidFill>
                  <a:schemeClr val="tx1"/>
                </a:solidFill>
              </a:rPr>
              <a:t>0</a:t>
            </a:r>
            <a:endParaRPr lang="en-US" sz="1400" dirty="0">
              <a:solidFill>
                <a:schemeClr val="tx1"/>
              </a:solidFill>
            </a:endParaRPr>
          </a:p>
        </p:txBody>
      </p:sp>
      <p:sp>
        <p:nvSpPr>
          <p:cNvPr id="56" name="Oval 55">
            <a:extLst>
              <a:ext uri="{FF2B5EF4-FFF2-40B4-BE49-F238E27FC236}">
                <a16:creationId xmlns:a16="http://schemas.microsoft.com/office/drawing/2014/main" id="{A90FA3E2-C6DC-435E-9F3C-8586D1B0B1BA}"/>
              </a:ext>
            </a:extLst>
          </p:cNvPr>
          <p:cNvSpPr/>
          <p:nvPr/>
        </p:nvSpPr>
        <p:spPr>
          <a:xfrm>
            <a:off x="1624940" y="3314197"/>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1 </a:t>
            </a:r>
            <a:r>
              <a:rPr lang="en-US" sz="1400" b="1" dirty="0">
                <a:solidFill>
                  <a:schemeClr val="tx1"/>
                </a:solidFill>
              </a:rPr>
              <a:t>0.127</a:t>
            </a:r>
            <a:endParaRPr lang="en-US" sz="1400" dirty="0">
              <a:solidFill>
                <a:schemeClr val="tx1"/>
              </a:solidFill>
            </a:endParaRPr>
          </a:p>
        </p:txBody>
      </p:sp>
      <p:sp>
        <p:nvSpPr>
          <p:cNvPr id="60" name="Oval 59">
            <a:extLst>
              <a:ext uri="{FF2B5EF4-FFF2-40B4-BE49-F238E27FC236}">
                <a16:creationId xmlns:a16="http://schemas.microsoft.com/office/drawing/2014/main" id="{A7BB7B15-51BB-445E-B8A6-1B4844CB0661}"/>
              </a:ext>
            </a:extLst>
          </p:cNvPr>
          <p:cNvSpPr/>
          <p:nvPr/>
        </p:nvSpPr>
        <p:spPr>
          <a:xfrm>
            <a:off x="3203625" y="3311523"/>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2 </a:t>
            </a:r>
            <a:r>
              <a:rPr lang="en-US" sz="1400" b="1" dirty="0">
                <a:solidFill>
                  <a:schemeClr val="tx1"/>
                </a:solidFill>
              </a:rPr>
              <a:t>0.078</a:t>
            </a:r>
            <a:endParaRPr lang="en-US" sz="1400" dirty="0">
              <a:solidFill>
                <a:schemeClr val="tx1"/>
              </a:solidFill>
            </a:endParaRPr>
          </a:p>
        </p:txBody>
      </p:sp>
      <p:sp>
        <p:nvSpPr>
          <p:cNvPr id="62" name="Oval 61">
            <a:extLst>
              <a:ext uri="{FF2B5EF4-FFF2-40B4-BE49-F238E27FC236}">
                <a16:creationId xmlns:a16="http://schemas.microsoft.com/office/drawing/2014/main" id="{A7C95D6A-2A66-44F4-9674-E395407AC293}"/>
              </a:ext>
            </a:extLst>
          </p:cNvPr>
          <p:cNvSpPr/>
          <p:nvPr/>
        </p:nvSpPr>
        <p:spPr>
          <a:xfrm>
            <a:off x="4833800" y="3296901"/>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3 </a:t>
            </a:r>
            <a:r>
              <a:rPr lang="en-US" sz="1400" b="1" dirty="0">
                <a:solidFill>
                  <a:schemeClr val="tx1"/>
                </a:solidFill>
              </a:rPr>
              <a:t>$57</a:t>
            </a:r>
            <a:endParaRPr lang="en-US" sz="1400" dirty="0">
              <a:solidFill>
                <a:schemeClr val="tx1"/>
              </a:solidFill>
            </a:endParaRPr>
          </a:p>
        </p:txBody>
      </p:sp>
      <p:sp>
        <p:nvSpPr>
          <p:cNvPr id="65" name="Oval 64">
            <a:extLst>
              <a:ext uri="{FF2B5EF4-FFF2-40B4-BE49-F238E27FC236}">
                <a16:creationId xmlns:a16="http://schemas.microsoft.com/office/drawing/2014/main" id="{3570EBDE-1921-44FD-BED2-546A6B3E5FFB}"/>
              </a:ext>
            </a:extLst>
          </p:cNvPr>
          <p:cNvSpPr/>
          <p:nvPr/>
        </p:nvSpPr>
        <p:spPr>
          <a:xfrm>
            <a:off x="6142148" y="3816241"/>
            <a:ext cx="137160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AVT year 4+ </a:t>
            </a:r>
            <a:r>
              <a:rPr lang="en-US" sz="1400" b="1" dirty="0">
                <a:solidFill>
                  <a:schemeClr val="tx1"/>
                </a:solidFill>
              </a:rPr>
              <a:t>$46</a:t>
            </a:r>
            <a:endParaRPr lang="en-US" sz="1400" dirty="0">
              <a:solidFill>
                <a:schemeClr val="tx1"/>
              </a:solidFill>
            </a:endParaRPr>
          </a:p>
        </p:txBody>
      </p:sp>
      <p:sp>
        <p:nvSpPr>
          <p:cNvPr id="66" name="Oval 65">
            <a:extLst>
              <a:ext uri="{FF2B5EF4-FFF2-40B4-BE49-F238E27FC236}">
                <a16:creationId xmlns:a16="http://schemas.microsoft.com/office/drawing/2014/main" id="{A8FFEC2D-090D-4317-9AE1-3D6CA9DCA6F7}"/>
              </a:ext>
            </a:extLst>
          </p:cNvPr>
          <p:cNvSpPr/>
          <p:nvPr/>
        </p:nvSpPr>
        <p:spPr>
          <a:xfrm>
            <a:off x="6560385" y="2123972"/>
            <a:ext cx="958126"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AIDS UD </a:t>
            </a:r>
            <a:r>
              <a:rPr lang="en-US" sz="1400" b="1" dirty="0">
                <a:solidFill>
                  <a:schemeClr val="tx1"/>
                </a:solidFill>
              </a:rPr>
              <a:t>0.137</a:t>
            </a:r>
            <a:endParaRPr lang="en-US" sz="1400" dirty="0">
              <a:solidFill>
                <a:schemeClr val="tx1"/>
              </a:solidFill>
            </a:endParaRPr>
          </a:p>
        </p:txBody>
      </p:sp>
      <p:sp>
        <p:nvSpPr>
          <p:cNvPr id="87" name="Oval 86">
            <a:extLst>
              <a:ext uri="{FF2B5EF4-FFF2-40B4-BE49-F238E27FC236}">
                <a16:creationId xmlns:a16="http://schemas.microsoft.com/office/drawing/2014/main" id="{F119091C-459A-46C1-8FF9-FEB8F45F4780}"/>
              </a:ext>
            </a:extLst>
          </p:cNvPr>
          <p:cNvSpPr/>
          <p:nvPr/>
        </p:nvSpPr>
        <p:spPr>
          <a:xfrm>
            <a:off x="7700053" y="2660186"/>
            <a:ext cx="146304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AIDS AVT year 1 </a:t>
            </a:r>
            <a:r>
              <a:rPr lang="en-US" sz="1400" b="1" dirty="0">
                <a:solidFill>
                  <a:schemeClr val="tx1"/>
                </a:solidFill>
              </a:rPr>
              <a:t>30%</a:t>
            </a:r>
            <a:endParaRPr lang="en-US" sz="1400" dirty="0">
              <a:solidFill>
                <a:schemeClr val="tx1"/>
              </a:solidFill>
            </a:endParaRPr>
          </a:p>
        </p:txBody>
      </p:sp>
      <p:sp>
        <p:nvSpPr>
          <p:cNvPr id="88" name="Oval 87">
            <a:extLst>
              <a:ext uri="{FF2B5EF4-FFF2-40B4-BE49-F238E27FC236}">
                <a16:creationId xmlns:a16="http://schemas.microsoft.com/office/drawing/2014/main" id="{3AEF00B2-69C2-4E77-9F03-B4376329C158}"/>
              </a:ext>
            </a:extLst>
          </p:cNvPr>
          <p:cNvSpPr/>
          <p:nvPr/>
        </p:nvSpPr>
        <p:spPr>
          <a:xfrm>
            <a:off x="7700053" y="3572324"/>
            <a:ext cx="146304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AIDS AVT year 2 </a:t>
            </a:r>
            <a:r>
              <a:rPr lang="en-US" sz="1400" b="1" dirty="0">
                <a:solidFill>
                  <a:schemeClr val="tx1"/>
                </a:solidFill>
              </a:rPr>
              <a:t>15%</a:t>
            </a:r>
            <a:endParaRPr lang="en-US" sz="1400" dirty="0">
              <a:solidFill>
                <a:schemeClr val="tx1"/>
              </a:solidFill>
            </a:endParaRPr>
          </a:p>
        </p:txBody>
      </p:sp>
      <p:sp>
        <p:nvSpPr>
          <p:cNvPr id="90" name="Oval 89">
            <a:extLst>
              <a:ext uri="{FF2B5EF4-FFF2-40B4-BE49-F238E27FC236}">
                <a16:creationId xmlns:a16="http://schemas.microsoft.com/office/drawing/2014/main" id="{6FAF644E-C871-45EA-8E77-A98D4F1A7320}"/>
              </a:ext>
            </a:extLst>
          </p:cNvPr>
          <p:cNvSpPr/>
          <p:nvPr/>
        </p:nvSpPr>
        <p:spPr>
          <a:xfrm>
            <a:off x="9268314" y="2132257"/>
            <a:ext cx="109728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death</a:t>
            </a:r>
          </a:p>
        </p:txBody>
      </p:sp>
      <p:cxnSp>
        <p:nvCxnSpPr>
          <p:cNvPr id="156" name="Straight Connector 155">
            <a:extLst>
              <a:ext uri="{FF2B5EF4-FFF2-40B4-BE49-F238E27FC236}">
                <a16:creationId xmlns:a16="http://schemas.microsoft.com/office/drawing/2014/main" id="{2F72921C-75B1-4080-9D96-43FFD7102837}"/>
              </a:ext>
            </a:extLst>
          </p:cNvPr>
          <p:cNvCxnSpPr>
            <a:cxnSpLocks/>
          </p:cNvCxnSpPr>
          <p:nvPr/>
        </p:nvCxnSpPr>
        <p:spPr>
          <a:xfrm flipH="1">
            <a:off x="2779153" y="3048813"/>
            <a:ext cx="218818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ADD2AB6-2951-4F47-927B-AFBBFC4B92A9}"/>
              </a:ext>
            </a:extLst>
          </p:cNvPr>
          <p:cNvCxnSpPr>
            <a:cxnSpLocks/>
            <a:stCxn id="58" idx="3"/>
          </p:cNvCxnSpPr>
          <p:nvPr/>
        </p:nvCxnSpPr>
        <p:spPr>
          <a:xfrm>
            <a:off x="3404491" y="2760208"/>
            <a:ext cx="0" cy="2886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F69B43-EFD1-4A55-B7EE-420D2D1FFCD4}"/>
              </a:ext>
            </a:extLst>
          </p:cNvPr>
          <p:cNvCxnSpPr>
            <a:cxnSpLocks/>
            <a:stCxn id="61" idx="3"/>
          </p:cNvCxnSpPr>
          <p:nvPr/>
        </p:nvCxnSpPr>
        <p:spPr>
          <a:xfrm>
            <a:off x="4977295" y="2760208"/>
            <a:ext cx="0" cy="3111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810D6EF6-5B92-41DC-A48C-8470F37EDD1A}"/>
              </a:ext>
            </a:extLst>
          </p:cNvPr>
          <p:cNvSpPr/>
          <p:nvPr/>
        </p:nvSpPr>
        <p:spPr>
          <a:xfrm>
            <a:off x="3203625" y="2135817"/>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UD year 2 </a:t>
            </a:r>
            <a:r>
              <a:rPr lang="en-US" sz="1400" b="1" dirty="0">
                <a:solidFill>
                  <a:schemeClr val="tx1"/>
                </a:solidFill>
              </a:rPr>
              <a:t>0</a:t>
            </a:r>
            <a:endParaRPr lang="en-US" sz="1400" dirty="0">
              <a:solidFill>
                <a:schemeClr val="tx1"/>
              </a:solidFill>
            </a:endParaRPr>
          </a:p>
        </p:txBody>
      </p:sp>
      <p:sp>
        <p:nvSpPr>
          <p:cNvPr id="61" name="Oval 60">
            <a:extLst>
              <a:ext uri="{FF2B5EF4-FFF2-40B4-BE49-F238E27FC236}">
                <a16:creationId xmlns:a16="http://schemas.microsoft.com/office/drawing/2014/main" id="{4F04E44D-18F3-4C78-95D7-B1CAA33E0565}"/>
              </a:ext>
            </a:extLst>
          </p:cNvPr>
          <p:cNvSpPr/>
          <p:nvPr/>
        </p:nvSpPr>
        <p:spPr>
          <a:xfrm>
            <a:off x="4776429" y="2135817"/>
            <a:ext cx="137160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HIV UD year 3+ </a:t>
            </a:r>
            <a:r>
              <a:rPr lang="en-US" sz="1400" b="1" dirty="0">
                <a:solidFill>
                  <a:schemeClr val="tx1"/>
                </a:solidFill>
              </a:rPr>
              <a:t>0</a:t>
            </a:r>
            <a:endParaRPr lang="en-US" sz="1400" dirty="0">
              <a:solidFill>
                <a:schemeClr val="tx1"/>
              </a:solidFill>
            </a:endParaRPr>
          </a:p>
        </p:txBody>
      </p:sp>
      <p:sp>
        <p:nvSpPr>
          <p:cNvPr id="3" name="TextBox 2">
            <a:extLst>
              <a:ext uri="{FF2B5EF4-FFF2-40B4-BE49-F238E27FC236}">
                <a16:creationId xmlns:a16="http://schemas.microsoft.com/office/drawing/2014/main" id="{E4E39DBF-2F6D-4D47-9DA7-1CDBC9F55634}"/>
              </a:ext>
            </a:extLst>
          </p:cNvPr>
          <p:cNvSpPr txBox="1"/>
          <p:nvPr/>
        </p:nvSpPr>
        <p:spPr>
          <a:xfrm>
            <a:off x="344499" y="5010971"/>
            <a:ext cx="6395719" cy="307777"/>
          </a:xfrm>
          <a:prstGeom prst="rect">
            <a:avLst/>
          </a:prstGeom>
          <a:noFill/>
        </p:spPr>
        <p:txBody>
          <a:bodyPr wrap="square" rtlCol="0">
            <a:spAutoFit/>
          </a:bodyPr>
          <a:lstStyle/>
          <a:p>
            <a:r>
              <a:rPr lang="en-US" sz="1400" dirty="0"/>
              <a:t>Global burden of disease 2013 estimates.</a:t>
            </a:r>
          </a:p>
        </p:txBody>
      </p:sp>
      <p:pic>
        <p:nvPicPr>
          <p:cNvPr id="5" name="Picture 4">
            <a:extLst>
              <a:ext uri="{FF2B5EF4-FFF2-40B4-BE49-F238E27FC236}">
                <a16:creationId xmlns:a16="http://schemas.microsoft.com/office/drawing/2014/main" id="{ACE81DF9-41A5-450C-8231-226F0BC930F6}"/>
              </a:ext>
            </a:extLst>
          </p:cNvPr>
          <p:cNvPicPr>
            <a:picLocks noChangeAspect="1"/>
          </p:cNvPicPr>
          <p:nvPr/>
        </p:nvPicPr>
        <p:blipFill>
          <a:blip r:embed="rId3"/>
          <a:stretch>
            <a:fillRect/>
          </a:stretch>
        </p:blipFill>
        <p:spPr>
          <a:xfrm>
            <a:off x="446272" y="5379405"/>
            <a:ext cx="4068051" cy="712085"/>
          </a:xfrm>
          <a:prstGeom prst="rect">
            <a:avLst/>
          </a:prstGeom>
          <a:ln w="38100">
            <a:solidFill>
              <a:srgbClr val="C00000"/>
            </a:solidFill>
          </a:ln>
        </p:spPr>
      </p:pic>
      <p:sp>
        <p:nvSpPr>
          <p:cNvPr id="39" name="TextBox 38">
            <a:extLst>
              <a:ext uri="{FF2B5EF4-FFF2-40B4-BE49-F238E27FC236}">
                <a16:creationId xmlns:a16="http://schemas.microsoft.com/office/drawing/2014/main" id="{D0FB4DFF-EB66-4365-B6D5-9C1EC3A1709F}"/>
              </a:ext>
            </a:extLst>
          </p:cNvPr>
          <p:cNvSpPr txBox="1"/>
          <p:nvPr/>
        </p:nvSpPr>
        <p:spPr>
          <a:xfrm>
            <a:off x="5383573" y="5282063"/>
            <a:ext cx="6096000" cy="1384995"/>
          </a:xfrm>
          <a:prstGeom prst="rect">
            <a:avLst/>
          </a:prstGeom>
          <a:noFill/>
        </p:spPr>
        <p:txBody>
          <a:bodyPr wrap="square">
            <a:spAutoFit/>
          </a:bodyPr>
          <a:lstStyle/>
          <a:p>
            <a:pPr marL="285750" indent="-285750">
              <a:buFont typeface="Arial" panose="020B0604020202020204" pitchFamily="34" charset="0"/>
              <a:buChar char="•"/>
            </a:pPr>
            <a:r>
              <a:rPr lang="en-US" sz="1400" dirty="0"/>
              <a:t>Assume no disutility until year AVT initiated </a:t>
            </a:r>
          </a:p>
          <a:p>
            <a:pPr marL="285750" indent="-285750">
              <a:buFont typeface="Arial" panose="020B0604020202020204" pitchFamily="34" charset="0"/>
              <a:buChar char="•"/>
            </a:pPr>
            <a:r>
              <a:rPr lang="en-US" sz="1400" dirty="0"/>
              <a:t>AIDS undetected: 50% HIV symptomatic pre-AIDS</a:t>
            </a:r>
          </a:p>
          <a:p>
            <a:pPr marL="285750" indent="-285750">
              <a:buFont typeface="Arial" panose="020B0604020202020204" pitchFamily="34" charset="0"/>
              <a:buChar char="•"/>
            </a:pPr>
            <a:r>
              <a:rPr lang="en-US" sz="1400" dirty="0"/>
              <a:t>HIV AVT </a:t>
            </a:r>
            <a:r>
              <a:rPr lang="en-US" sz="1400" dirty="0" err="1"/>
              <a:t>yr</a:t>
            </a:r>
            <a:r>
              <a:rPr lang="en-US" sz="1400" dirty="0"/>
              <a:t> 1: 75%  “AVT” weight,  25% “symptomatic HIV” weight</a:t>
            </a:r>
          </a:p>
          <a:p>
            <a:pPr marL="285750" indent="-285750">
              <a:buFont typeface="Arial" panose="020B0604020202020204" pitchFamily="34" charset="0"/>
              <a:buChar char="•"/>
            </a:pPr>
            <a:r>
              <a:rPr lang="en-US" sz="1400" dirty="0"/>
              <a:t>AIDS AVT </a:t>
            </a:r>
            <a:r>
              <a:rPr lang="en-US" sz="1400" dirty="0" err="1"/>
              <a:t>yr</a:t>
            </a:r>
            <a:r>
              <a:rPr lang="en-US" sz="1400" dirty="0"/>
              <a:t> 1: 50% “AVT” weight, 50% “AIDS” weight</a:t>
            </a:r>
          </a:p>
          <a:p>
            <a:pPr marL="285750" indent="-285750">
              <a:buFont typeface="Arial" panose="020B0604020202020204" pitchFamily="34" charset="0"/>
              <a:buChar char="•"/>
            </a:pPr>
            <a:r>
              <a:rPr lang="en-US" sz="1400" dirty="0"/>
              <a:t>AIDS AVT </a:t>
            </a:r>
            <a:r>
              <a:rPr lang="en-US" sz="1400" dirty="0" err="1"/>
              <a:t>yr</a:t>
            </a:r>
            <a:r>
              <a:rPr lang="en-US" sz="1400" dirty="0"/>
              <a:t> 2: 75% “AVT” weight,  25% “AIDS” weight</a:t>
            </a:r>
          </a:p>
          <a:p>
            <a:pPr marL="285750" indent="-285750">
              <a:buFont typeface="Arial" panose="020B0604020202020204" pitchFamily="34" charset="0"/>
              <a:buChar char="•"/>
            </a:pPr>
            <a:endParaRPr lang="en-US" sz="1400" dirty="0"/>
          </a:p>
        </p:txBody>
      </p:sp>
      <p:sp>
        <p:nvSpPr>
          <p:cNvPr id="38" name="Oval 37">
            <a:extLst>
              <a:ext uri="{FF2B5EF4-FFF2-40B4-BE49-F238E27FC236}">
                <a16:creationId xmlns:a16="http://schemas.microsoft.com/office/drawing/2014/main" id="{BFF6AAE3-C98B-4DE3-BDCB-3A24F773413A}"/>
              </a:ext>
            </a:extLst>
          </p:cNvPr>
          <p:cNvSpPr/>
          <p:nvPr/>
        </p:nvSpPr>
        <p:spPr>
          <a:xfrm>
            <a:off x="9490023" y="3924228"/>
            <a:ext cx="1933446"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Residual disability</a:t>
            </a:r>
          </a:p>
          <a:p>
            <a:pPr algn="ctr"/>
            <a:r>
              <a:rPr lang="en-US" sz="1400" b="1" dirty="0">
                <a:solidFill>
                  <a:schemeClr val="tx1"/>
                </a:solidFill>
              </a:rPr>
              <a:t>15%</a:t>
            </a:r>
          </a:p>
        </p:txBody>
      </p:sp>
      <p:cxnSp>
        <p:nvCxnSpPr>
          <p:cNvPr id="42" name="Straight Arrow Connector 41">
            <a:extLst>
              <a:ext uri="{FF2B5EF4-FFF2-40B4-BE49-F238E27FC236}">
                <a16:creationId xmlns:a16="http://schemas.microsoft.com/office/drawing/2014/main" id="{AAC26673-42BF-4EF3-95CA-BCA5BDB6E804}"/>
              </a:ext>
            </a:extLst>
          </p:cNvPr>
          <p:cNvCxnSpPr>
            <a:cxnSpLocks/>
            <a:stCxn id="88" idx="5"/>
            <a:endCxn id="38" idx="2"/>
          </p:cNvCxnSpPr>
          <p:nvPr/>
        </p:nvCxnSpPr>
        <p:spPr>
          <a:xfrm>
            <a:off x="8948836" y="4196715"/>
            <a:ext cx="541187" cy="9327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3FFC2D-683C-47D5-A66E-187DC46FBBB1}"/>
              </a:ext>
            </a:extLst>
          </p:cNvPr>
          <p:cNvSpPr txBox="1"/>
          <p:nvPr/>
        </p:nvSpPr>
        <p:spPr>
          <a:xfrm>
            <a:off x="6386942" y="3278519"/>
            <a:ext cx="1449462" cy="369332"/>
          </a:xfrm>
          <a:prstGeom prst="rect">
            <a:avLst/>
          </a:prstGeom>
          <a:noFill/>
        </p:spPr>
        <p:txBody>
          <a:bodyPr wrap="square" rtlCol="0">
            <a:spAutoFit/>
          </a:bodyPr>
          <a:lstStyle/>
          <a:p>
            <a:r>
              <a:rPr lang="en-US" dirty="0"/>
              <a:t>65%</a:t>
            </a:r>
          </a:p>
        </p:txBody>
      </p:sp>
      <p:sp>
        <p:nvSpPr>
          <p:cNvPr id="48" name="TextBox 47">
            <a:extLst>
              <a:ext uri="{FF2B5EF4-FFF2-40B4-BE49-F238E27FC236}">
                <a16:creationId xmlns:a16="http://schemas.microsoft.com/office/drawing/2014/main" id="{FBA984FC-BF8A-4F7E-8A34-83E2352C0979}"/>
              </a:ext>
            </a:extLst>
          </p:cNvPr>
          <p:cNvSpPr txBox="1"/>
          <p:nvPr/>
        </p:nvSpPr>
        <p:spPr>
          <a:xfrm>
            <a:off x="8768818" y="4264806"/>
            <a:ext cx="901222" cy="369332"/>
          </a:xfrm>
          <a:prstGeom prst="rect">
            <a:avLst/>
          </a:prstGeom>
          <a:noFill/>
        </p:spPr>
        <p:txBody>
          <a:bodyPr wrap="square" rtlCol="0">
            <a:spAutoFit/>
          </a:bodyPr>
          <a:lstStyle/>
          <a:p>
            <a:r>
              <a:rPr lang="en-US" dirty="0"/>
              <a:t>35%</a:t>
            </a:r>
          </a:p>
        </p:txBody>
      </p:sp>
    </p:spTree>
    <p:extLst>
      <p:ext uri="{BB962C8B-B14F-4D97-AF65-F5344CB8AC3E}">
        <p14:creationId xmlns:p14="http://schemas.microsoft.com/office/powerpoint/2010/main" val="2017963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DA42A564-A00F-4DC2-AA3C-2E907F097233}"/>
              </a:ext>
            </a:extLst>
          </p:cNvPr>
          <p:cNvCxnSpPr>
            <a:cxnSpLocks/>
            <a:stCxn id="35" idx="0"/>
            <a:endCxn id="90" idx="5"/>
          </p:cNvCxnSpPr>
          <p:nvPr/>
        </p:nvCxnSpPr>
        <p:spPr>
          <a:xfrm flipH="1" flipV="1">
            <a:off x="9418161" y="2828493"/>
            <a:ext cx="441008" cy="105959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0BB73E6-B529-4245-9734-5A7D463DFECC}"/>
              </a:ext>
            </a:extLst>
          </p:cNvPr>
          <p:cNvCxnSpPr>
            <a:cxnSpLocks/>
            <a:stCxn id="88" idx="6"/>
            <a:endCxn id="35" idx="2"/>
          </p:cNvCxnSpPr>
          <p:nvPr/>
        </p:nvCxnSpPr>
        <p:spPr>
          <a:xfrm>
            <a:off x="8376353" y="4009929"/>
            <a:ext cx="186305" cy="24391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5A5B1A7-C17E-4E0F-85F0-29120D908B60}"/>
              </a:ext>
            </a:extLst>
          </p:cNvPr>
          <p:cNvSpPr>
            <a:spLocks noGrp="1"/>
          </p:cNvSpPr>
          <p:nvPr>
            <p:ph type="title"/>
          </p:nvPr>
        </p:nvSpPr>
        <p:spPr/>
        <p:txBody>
          <a:bodyPr/>
          <a:lstStyle/>
          <a:p>
            <a:r>
              <a:rPr lang="en-US" dirty="0"/>
              <a:t>HIV Markov diagram</a:t>
            </a:r>
          </a:p>
        </p:txBody>
      </p:sp>
      <p:cxnSp>
        <p:nvCxnSpPr>
          <p:cNvPr id="114" name="Straight Arrow Connector 113">
            <a:extLst>
              <a:ext uri="{FF2B5EF4-FFF2-40B4-BE49-F238E27FC236}">
                <a16:creationId xmlns:a16="http://schemas.microsoft.com/office/drawing/2014/main" id="{DF90C499-A48D-4D13-83ED-760BF2196772}"/>
              </a:ext>
            </a:extLst>
          </p:cNvPr>
          <p:cNvCxnSpPr>
            <a:cxnSpLocks/>
            <a:endCxn id="90" idx="1"/>
          </p:cNvCxnSpPr>
          <p:nvPr/>
        </p:nvCxnSpPr>
        <p:spPr>
          <a:xfrm>
            <a:off x="8642267" y="2102555"/>
            <a:ext cx="0" cy="20867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867F8B-6311-4883-9036-A002FF3892D4}"/>
              </a:ext>
            </a:extLst>
          </p:cNvPr>
          <p:cNvCxnSpPr>
            <a:cxnSpLocks/>
          </p:cNvCxnSpPr>
          <p:nvPr/>
        </p:nvCxnSpPr>
        <p:spPr>
          <a:xfrm flipH="1">
            <a:off x="5143747" y="2114976"/>
            <a:ext cx="349852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44B8F5-6811-4195-967F-F5AD4AFA7FB8}"/>
              </a:ext>
            </a:extLst>
          </p:cNvPr>
          <p:cNvCxnSpPr>
            <a:cxnSpLocks/>
            <a:stCxn id="61" idx="7"/>
          </p:cNvCxnSpPr>
          <p:nvPr/>
        </p:nvCxnSpPr>
        <p:spPr>
          <a:xfrm flipV="1">
            <a:off x="5160423" y="2102555"/>
            <a:ext cx="0" cy="21223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50A37AC-4176-4D16-8530-5152C3889505}"/>
              </a:ext>
            </a:extLst>
          </p:cNvPr>
          <p:cNvCxnSpPr>
            <a:cxnSpLocks/>
          </p:cNvCxnSpPr>
          <p:nvPr/>
        </p:nvCxnSpPr>
        <p:spPr>
          <a:xfrm>
            <a:off x="1249680" y="2011115"/>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954C7B9-FE2E-4534-B3EF-36640B920C4E}"/>
              </a:ext>
            </a:extLst>
          </p:cNvPr>
          <p:cNvCxnSpPr>
            <a:cxnSpLocks/>
          </p:cNvCxnSpPr>
          <p:nvPr/>
        </p:nvCxnSpPr>
        <p:spPr>
          <a:xfrm>
            <a:off x="1249680" y="3186821"/>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3596636-6985-4D7D-BBF9-A370A7A5A36D}"/>
              </a:ext>
            </a:extLst>
          </p:cNvPr>
          <p:cNvCxnSpPr>
            <a:cxnSpLocks/>
            <a:stCxn id="84" idx="6"/>
            <a:endCxn id="58" idx="2"/>
          </p:cNvCxnSpPr>
          <p:nvPr/>
        </p:nvCxnSpPr>
        <p:spPr>
          <a:xfrm flipV="1">
            <a:off x="2209800" y="2573422"/>
            <a:ext cx="207085" cy="267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51ADBDF-4474-4245-8403-FE3F41962DDE}"/>
              </a:ext>
            </a:extLst>
          </p:cNvPr>
          <p:cNvCxnSpPr>
            <a:cxnSpLocks/>
            <a:stCxn id="58" idx="6"/>
            <a:endCxn id="61" idx="2"/>
          </p:cNvCxnSpPr>
          <p:nvPr/>
        </p:nvCxnSpPr>
        <p:spPr>
          <a:xfrm>
            <a:off x="3788485" y="2573422"/>
            <a:ext cx="201204"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85BFA9C-E6E3-4CF1-9F88-07AB50C59B88}"/>
              </a:ext>
            </a:extLst>
          </p:cNvPr>
          <p:cNvCxnSpPr>
            <a:cxnSpLocks/>
            <a:stCxn id="56" idx="6"/>
            <a:endCxn id="60" idx="2"/>
          </p:cNvCxnSpPr>
          <p:nvPr/>
        </p:nvCxnSpPr>
        <p:spPr>
          <a:xfrm flipV="1">
            <a:off x="2209800" y="3749128"/>
            <a:ext cx="207085" cy="267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B734618-E93B-4AC4-8B78-820601FF1F8A}"/>
              </a:ext>
            </a:extLst>
          </p:cNvPr>
          <p:cNvCxnSpPr>
            <a:cxnSpLocks/>
            <a:stCxn id="60" idx="6"/>
            <a:endCxn id="62" idx="2"/>
          </p:cNvCxnSpPr>
          <p:nvPr/>
        </p:nvCxnSpPr>
        <p:spPr>
          <a:xfrm>
            <a:off x="3788485" y="3749128"/>
            <a:ext cx="19532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8C92FEB-2FAB-4556-91A8-D5ED9BAB4324}"/>
              </a:ext>
            </a:extLst>
          </p:cNvPr>
          <p:cNvCxnSpPr>
            <a:cxnSpLocks/>
            <a:stCxn id="62" idx="5"/>
            <a:endCxn id="65" idx="2"/>
          </p:cNvCxnSpPr>
          <p:nvPr/>
        </p:nvCxnSpPr>
        <p:spPr>
          <a:xfrm>
            <a:off x="5154542" y="4007759"/>
            <a:ext cx="200866" cy="24608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7045B75-04E6-490D-BFAB-D2288A35B82B}"/>
              </a:ext>
            </a:extLst>
          </p:cNvPr>
          <p:cNvCxnSpPr>
            <a:cxnSpLocks/>
            <a:stCxn id="84" idx="5"/>
            <a:endCxn id="56" idx="7"/>
          </p:cNvCxnSpPr>
          <p:nvPr/>
        </p:nvCxnSpPr>
        <p:spPr>
          <a:xfrm>
            <a:off x="2008934" y="2834727"/>
            <a:ext cx="0" cy="65844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5BFB3D-0450-4503-93BE-72CCAD29960A}"/>
              </a:ext>
            </a:extLst>
          </p:cNvPr>
          <p:cNvCxnSpPr>
            <a:cxnSpLocks/>
            <a:stCxn id="61" idx="6"/>
            <a:endCxn id="66" idx="2"/>
          </p:cNvCxnSpPr>
          <p:nvPr/>
        </p:nvCxnSpPr>
        <p:spPr>
          <a:xfrm flipV="1">
            <a:off x="5361289" y="2561577"/>
            <a:ext cx="412356" cy="1184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8AB49BC-B417-4CD1-9DFD-6FF846788652}"/>
              </a:ext>
            </a:extLst>
          </p:cNvPr>
          <p:cNvCxnSpPr>
            <a:cxnSpLocks/>
            <a:stCxn id="66" idx="6"/>
            <a:endCxn id="90" idx="2"/>
          </p:cNvCxnSpPr>
          <p:nvPr/>
        </p:nvCxnSpPr>
        <p:spPr>
          <a:xfrm>
            <a:off x="6731771" y="2561577"/>
            <a:ext cx="1749803" cy="828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4B03F19-DB45-4C37-966F-1CD93A88256E}"/>
              </a:ext>
            </a:extLst>
          </p:cNvPr>
          <p:cNvCxnSpPr>
            <a:cxnSpLocks/>
            <a:stCxn id="87" idx="6"/>
            <a:endCxn id="90" idx="3"/>
          </p:cNvCxnSpPr>
          <p:nvPr/>
        </p:nvCxnSpPr>
        <p:spPr>
          <a:xfrm flipV="1">
            <a:off x="8376353" y="2828493"/>
            <a:ext cx="265914" cy="26929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4297BC7-671B-4FBB-9557-1AE5975918FD}"/>
              </a:ext>
            </a:extLst>
          </p:cNvPr>
          <p:cNvCxnSpPr>
            <a:cxnSpLocks/>
            <a:stCxn id="88" idx="6"/>
            <a:endCxn id="90" idx="4"/>
          </p:cNvCxnSpPr>
          <p:nvPr/>
        </p:nvCxnSpPr>
        <p:spPr>
          <a:xfrm flipV="1">
            <a:off x="8376353" y="2935622"/>
            <a:ext cx="653861" cy="107430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33E2482-C23F-460B-96D6-544DDED500CE}"/>
              </a:ext>
            </a:extLst>
          </p:cNvPr>
          <p:cNvCxnSpPr>
            <a:cxnSpLocks/>
            <a:stCxn id="87" idx="4"/>
            <a:endCxn id="88" idx="0"/>
          </p:cNvCxnSpPr>
          <p:nvPr/>
        </p:nvCxnSpPr>
        <p:spPr>
          <a:xfrm>
            <a:off x="7644833" y="3463551"/>
            <a:ext cx="0" cy="18061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2ECE2F5-11C2-46BD-951E-93F767365E8D}"/>
              </a:ext>
            </a:extLst>
          </p:cNvPr>
          <p:cNvCxnSpPr>
            <a:cxnSpLocks/>
            <a:stCxn id="88" idx="1"/>
            <a:endCxn id="62" idx="6"/>
          </p:cNvCxnSpPr>
          <p:nvPr/>
        </p:nvCxnSpPr>
        <p:spPr>
          <a:xfrm flipH="1" flipV="1">
            <a:off x="5355408" y="3749128"/>
            <a:ext cx="1772162" cy="217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92372D2-AB5D-4063-A6AD-0E4A53606253}"/>
              </a:ext>
            </a:extLst>
          </p:cNvPr>
          <p:cNvCxnSpPr>
            <a:cxnSpLocks/>
            <a:stCxn id="66" idx="5"/>
            <a:endCxn id="87" idx="2"/>
          </p:cNvCxnSpPr>
          <p:nvPr/>
        </p:nvCxnSpPr>
        <p:spPr>
          <a:xfrm>
            <a:off x="6591457" y="2820208"/>
            <a:ext cx="321856" cy="27758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D2666903-2B84-458B-9929-B8646D85E1EB}"/>
              </a:ext>
            </a:extLst>
          </p:cNvPr>
          <p:cNvSpPr/>
          <p:nvPr/>
        </p:nvSpPr>
        <p:spPr>
          <a:xfrm>
            <a:off x="838200" y="2210336"/>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HIV UD </a:t>
            </a:r>
            <a:r>
              <a:rPr lang="en-US" dirty="0" err="1">
                <a:solidFill>
                  <a:schemeClr val="tx1"/>
                </a:solidFill>
              </a:rPr>
              <a:t>yr</a:t>
            </a:r>
            <a:r>
              <a:rPr lang="en-US" dirty="0">
                <a:solidFill>
                  <a:schemeClr val="tx1"/>
                </a:solidFill>
              </a:rPr>
              <a:t> 1</a:t>
            </a:r>
          </a:p>
        </p:txBody>
      </p:sp>
      <p:sp>
        <p:nvSpPr>
          <p:cNvPr id="56" name="Oval 55">
            <a:extLst>
              <a:ext uri="{FF2B5EF4-FFF2-40B4-BE49-F238E27FC236}">
                <a16:creationId xmlns:a16="http://schemas.microsoft.com/office/drawing/2014/main" id="{A90FA3E2-C6DC-435E-9F3C-8586D1B0B1BA}"/>
              </a:ext>
            </a:extLst>
          </p:cNvPr>
          <p:cNvSpPr/>
          <p:nvPr/>
        </p:nvSpPr>
        <p:spPr>
          <a:xfrm>
            <a:off x="838200" y="3386042"/>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HIV AVT </a:t>
            </a:r>
            <a:r>
              <a:rPr lang="en-US" dirty="0" err="1">
                <a:solidFill>
                  <a:schemeClr val="tx1"/>
                </a:solidFill>
              </a:rPr>
              <a:t>yr</a:t>
            </a:r>
            <a:r>
              <a:rPr lang="en-US" dirty="0">
                <a:solidFill>
                  <a:schemeClr val="tx1"/>
                </a:solidFill>
              </a:rPr>
              <a:t> 1</a:t>
            </a:r>
          </a:p>
        </p:txBody>
      </p:sp>
      <p:sp>
        <p:nvSpPr>
          <p:cNvPr id="60" name="Oval 59">
            <a:extLst>
              <a:ext uri="{FF2B5EF4-FFF2-40B4-BE49-F238E27FC236}">
                <a16:creationId xmlns:a16="http://schemas.microsoft.com/office/drawing/2014/main" id="{A7BB7B15-51BB-445E-B8A6-1B4844CB0661}"/>
              </a:ext>
            </a:extLst>
          </p:cNvPr>
          <p:cNvSpPr/>
          <p:nvPr/>
        </p:nvSpPr>
        <p:spPr>
          <a:xfrm>
            <a:off x="2416885" y="3383368"/>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HIV AVT </a:t>
            </a:r>
            <a:r>
              <a:rPr lang="en-US" dirty="0" err="1">
                <a:solidFill>
                  <a:schemeClr val="tx1"/>
                </a:solidFill>
              </a:rPr>
              <a:t>yr</a:t>
            </a:r>
            <a:r>
              <a:rPr lang="en-US" dirty="0">
                <a:solidFill>
                  <a:schemeClr val="tx1"/>
                </a:solidFill>
              </a:rPr>
              <a:t> 2</a:t>
            </a:r>
          </a:p>
        </p:txBody>
      </p:sp>
      <p:sp>
        <p:nvSpPr>
          <p:cNvPr id="62" name="Oval 61">
            <a:extLst>
              <a:ext uri="{FF2B5EF4-FFF2-40B4-BE49-F238E27FC236}">
                <a16:creationId xmlns:a16="http://schemas.microsoft.com/office/drawing/2014/main" id="{A7C95D6A-2A66-44F4-9674-E395407AC293}"/>
              </a:ext>
            </a:extLst>
          </p:cNvPr>
          <p:cNvSpPr/>
          <p:nvPr/>
        </p:nvSpPr>
        <p:spPr>
          <a:xfrm>
            <a:off x="3983808" y="3383368"/>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HIV AVT </a:t>
            </a:r>
            <a:r>
              <a:rPr lang="en-US" dirty="0" err="1">
                <a:solidFill>
                  <a:schemeClr val="tx1"/>
                </a:solidFill>
              </a:rPr>
              <a:t>yr</a:t>
            </a:r>
            <a:r>
              <a:rPr lang="en-US" dirty="0">
                <a:solidFill>
                  <a:schemeClr val="tx1"/>
                </a:solidFill>
              </a:rPr>
              <a:t> 3</a:t>
            </a:r>
          </a:p>
        </p:txBody>
      </p:sp>
      <p:sp>
        <p:nvSpPr>
          <p:cNvPr id="65" name="Oval 64">
            <a:extLst>
              <a:ext uri="{FF2B5EF4-FFF2-40B4-BE49-F238E27FC236}">
                <a16:creationId xmlns:a16="http://schemas.microsoft.com/office/drawing/2014/main" id="{3570EBDE-1921-44FD-BED2-546A6B3E5FFB}"/>
              </a:ext>
            </a:extLst>
          </p:cNvPr>
          <p:cNvSpPr/>
          <p:nvPr/>
        </p:nvSpPr>
        <p:spPr>
          <a:xfrm>
            <a:off x="5355408" y="3888086"/>
            <a:ext cx="137160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HIV AVT </a:t>
            </a:r>
            <a:r>
              <a:rPr lang="en-US" dirty="0" err="1">
                <a:solidFill>
                  <a:schemeClr val="tx1"/>
                </a:solidFill>
              </a:rPr>
              <a:t>yr</a:t>
            </a:r>
            <a:r>
              <a:rPr lang="en-US" dirty="0">
                <a:solidFill>
                  <a:schemeClr val="tx1"/>
                </a:solidFill>
              </a:rPr>
              <a:t> 4+</a:t>
            </a:r>
          </a:p>
        </p:txBody>
      </p:sp>
      <p:sp>
        <p:nvSpPr>
          <p:cNvPr id="66" name="Oval 65">
            <a:extLst>
              <a:ext uri="{FF2B5EF4-FFF2-40B4-BE49-F238E27FC236}">
                <a16:creationId xmlns:a16="http://schemas.microsoft.com/office/drawing/2014/main" id="{A8FFEC2D-090D-4317-9AE1-3D6CA9DCA6F7}"/>
              </a:ext>
            </a:extLst>
          </p:cNvPr>
          <p:cNvSpPr/>
          <p:nvPr/>
        </p:nvSpPr>
        <p:spPr>
          <a:xfrm>
            <a:off x="5773645" y="2195817"/>
            <a:ext cx="958126"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AIDS UD</a:t>
            </a:r>
          </a:p>
        </p:txBody>
      </p:sp>
      <p:sp>
        <p:nvSpPr>
          <p:cNvPr id="87" name="Oval 86">
            <a:extLst>
              <a:ext uri="{FF2B5EF4-FFF2-40B4-BE49-F238E27FC236}">
                <a16:creationId xmlns:a16="http://schemas.microsoft.com/office/drawing/2014/main" id="{F119091C-459A-46C1-8FF9-FEB8F45F4780}"/>
              </a:ext>
            </a:extLst>
          </p:cNvPr>
          <p:cNvSpPr/>
          <p:nvPr/>
        </p:nvSpPr>
        <p:spPr>
          <a:xfrm>
            <a:off x="6913313" y="2732031"/>
            <a:ext cx="146304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AIDS AVT </a:t>
            </a:r>
            <a:r>
              <a:rPr lang="en-US" dirty="0" err="1">
                <a:solidFill>
                  <a:schemeClr val="tx1"/>
                </a:solidFill>
              </a:rPr>
              <a:t>yr</a:t>
            </a:r>
            <a:r>
              <a:rPr lang="en-US" dirty="0">
                <a:solidFill>
                  <a:schemeClr val="tx1"/>
                </a:solidFill>
              </a:rPr>
              <a:t> 1</a:t>
            </a:r>
          </a:p>
        </p:txBody>
      </p:sp>
      <p:sp>
        <p:nvSpPr>
          <p:cNvPr id="88" name="Oval 87">
            <a:extLst>
              <a:ext uri="{FF2B5EF4-FFF2-40B4-BE49-F238E27FC236}">
                <a16:creationId xmlns:a16="http://schemas.microsoft.com/office/drawing/2014/main" id="{3AEF00B2-69C2-4E77-9F03-B4376329C158}"/>
              </a:ext>
            </a:extLst>
          </p:cNvPr>
          <p:cNvSpPr/>
          <p:nvPr/>
        </p:nvSpPr>
        <p:spPr>
          <a:xfrm>
            <a:off x="6913313" y="3644169"/>
            <a:ext cx="146304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AIDS AVT </a:t>
            </a:r>
            <a:r>
              <a:rPr lang="en-US" dirty="0" err="1">
                <a:solidFill>
                  <a:schemeClr val="tx1"/>
                </a:solidFill>
              </a:rPr>
              <a:t>yr</a:t>
            </a:r>
            <a:r>
              <a:rPr lang="en-US" dirty="0">
                <a:solidFill>
                  <a:schemeClr val="tx1"/>
                </a:solidFill>
              </a:rPr>
              <a:t> 2</a:t>
            </a:r>
          </a:p>
        </p:txBody>
      </p:sp>
      <p:sp>
        <p:nvSpPr>
          <p:cNvPr id="90" name="Oval 89">
            <a:extLst>
              <a:ext uri="{FF2B5EF4-FFF2-40B4-BE49-F238E27FC236}">
                <a16:creationId xmlns:a16="http://schemas.microsoft.com/office/drawing/2014/main" id="{6FAF644E-C871-45EA-8E77-A98D4F1A7320}"/>
              </a:ext>
            </a:extLst>
          </p:cNvPr>
          <p:cNvSpPr/>
          <p:nvPr/>
        </p:nvSpPr>
        <p:spPr>
          <a:xfrm>
            <a:off x="8481574" y="2204102"/>
            <a:ext cx="109728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HIV death</a:t>
            </a:r>
          </a:p>
        </p:txBody>
      </p:sp>
      <p:cxnSp>
        <p:nvCxnSpPr>
          <p:cNvPr id="156" name="Straight Connector 155">
            <a:extLst>
              <a:ext uri="{FF2B5EF4-FFF2-40B4-BE49-F238E27FC236}">
                <a16:creationId xmlns:a16="http://schemas.microsoft.com/office/drawing/2014/main" id="{2F72921C-75B1-4080-9D96-43FFD7102837}"/>
              </a:ext>
            </a:extLst>
          </p:cNvPr>
          <p:cNvCxnSpPr>
            <a:cxnSpLocks/>
          </p:cNvCxnSpPr>
          <p:nvPr/>
        </p:nvCxnSpPr>
        <p:spPr>
          <a:xfrm flipH="1">
            <a:off x="1992413" y="3120658"/>
            <a:ext cx="218818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ADD2AB6-2951-4F47-927B-AFBBFC4B92A9}"/>
              </a:ext>
            </a:extLst>
          </p:cNvPr>
          <p:cNvCxnSpPr>
            <a:cxnSpLocks/>
            <a:stCxn id="58" idx="3"/>
          </p:cNvCxnSpPr>
          <p:nvPr/>
        </p:nvCxnSpPr>
        <p:spPr>
          <a:xfrm>
            <a:off x="2617751" y="2832053"/>
            <a:ext cx="0" cy="28860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F69B43-EFD1-4A55-B7EE-420D2D1FFCD4}"/>
              </a:ext>
            </a:extLst>
          </p:cNvPr>
          <p:cNvCxnSpPr>
            <a:cxnSpLocks/>
            <a:stCxn id="61" idx="3"/>
          </p:cNvCxnSpPr>
          <p:nvPr/>
        </p:nvCxnSpPr>
        <p:spPr>
          <a:xfrm>
            <a:off x="4190555" y="2832053"/>
            <a:ext cx="0" cy="31117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810D6EF6-5B92-41DC-A48C-8470F37EDD1A}"/>
              </a:ext>
            </a:extLst>
          </p:cNvPr>
          <p:cNvSpPr/>
          <p:nvPr/>
        </p:nvSpPr>
        <p:spPr>
          <a:xfrm>
            <a:off x="2416885" y="2207662"/>
            <a:ext cx="1371600" cy="731520"/>
          </a:xfrm>
          <a:prstGeom prst="ellipse">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HIV UD </a:t>
            </a:r>
            <a:r>
              <a:rPr lang="en-US" dirty="0" err="1">
                <a:solidFill>
                  <a:schemeClr val="tx1"/>
                </a:solidFill>
              </a:rPr>
              <a:t>yr</a:t>
            </a:r>
            <a:r>
              <a:rPr lang="en-US" dirty="0">
                <a:solidFill>
                  <a:schemeClr val="tx1"/>
                </a:solidFill>
              </a:rPr>
              <a:t> 2</a:t>
            </a:r>
          </a:p>
        </p:txBody>
      </p:sp>
      <p:sp>
        <p:nvSpPr>
          <p:cNvPr id="61" name="Oval 60">
            <a:extLst>
              <a:ext uri="{FF2B5EF4-FFF2-40B4-BE49-F238E27FC236}">
                <a16:creationId xmlns:a16="http://schemas.microsoft.com/office/drawing/2014/main" id="{4F04E44D-18F3-4C78-95D7-B1CAA33E0565}"/>
              </a:ext>
            </a:extLst>
          </p:cNvPr>
          <p:cNvSpPr/>
          <p:nvPr/>
        </p:nvSpPr>
        <p:spPr>
          <a:xfrm>
            <a:off x="3989689" y="2207662"/>
            <a:ext cx="1371600" cy="731520"/>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HIV UD </a:t>
            </a:r>
            <a:r>
              <a:rPr lang="en-US" dirty="0" err="1">
                <a:solidFill>
                  <a:schemeClr val="tx1"/>
                </a:solidFill>
              </a:rPr>
              <a:t>yr</a:t>
            </a:r>
            <a:r>
              <a:rPr lang="en-US" dirty="0">
                <a:solidFill>
                  <a:schemeClr val="tx1"/>
                </a:solidFill>
              </a:rPr>
              <a:t> 3+</a:t>
            </a:r>
          </a:p>
        </p:txBody>
      </p:sp>
      <p:sp>
        <p:nvSpPr>
          <p:cNvPr id="35" name="Oval 34">
            <a:extLst>
              <a:ext uri="{FF2B5EF4-FFF2-40B4-BE49-F238E27FC236}">
                <a16:creationId xmlns:a16="http://schemas.microsoft.com/office/drawing/2014/main" id="{FA463D4D-025B-484E-A17B-BD6E031C4FFF}"/>
              </a:ext>
            </a:extLst>
          </p:cNvPr>
          <p:cNvSpPr/>
          <p:nvPr/>
        </p:nvSpPr>
        <p:spPr>
          <a:xfrm>
            <a:off x="8562658" y="3888085"/>
            <a:ext cx="2593022" cy="731521"/>
          </a:xfrm>
          <a:prstGeom prst="ellipse">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AIDS AVT residual disability </a:t>
            </a:r>
            <a:r>
              <a:rPr lang="en-US" dirty="0" err="1">
                <a:solidFill>
                  <a:schemeClr val="tx1"/>
                </a:solidFill>
              </a:rPr>
              <a:t>yr</a:t>
            </a:r>
            <a:r>
              <a:rPr lang="en-US" dirty="0">
                <a:solidFill>
                  <a:schemeClr val="tx1"/>
                </a:solidFill>
              </a:rPr>
              <a:t> 3+</a:t>
            </a:r>
          </a:p>
        </p:txBody>
      </p:sp>
    </p:spTree>
    <p:extLst>
      <p:ext uri="{BB962C8B-B14F-4D97-AF65-F5344CB8AC3E}">
        <p14:creationId xmlns:p14="http://schemas.microsoft.com/office/powerpoint/2010/main" val="416411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E86D-A681-4BD1-ACEC-96F604870A28}"/>
              </a:ext>
            </a:extLst>
          </p:cNvPr>
          <p:cNvSpPr>
            <a:spLocks noGrp="1"/>
          </p:cNvSpPr>
          <p:nvPr>
            <p:ph type="title"/>
          </p:nvPr>
        </p:nvSpPr>
        <p:spPr/>
        <p:txBody>
          <a:bodyPr/>
          <a:lstStyle/>
          <a:p>
            <a:r>
              <a:rPr lang="en-US" dirty="0"/>
              <a:t>HCV transition matrix</a:t>
            </a:r>
          </a:p>
        </p:txBody>
      </p:sp>
      <p:pic>
        <p:nvPicPr>
          <p:cNvPr id="5" name="Content Placeholder 4">
            <a:extLst>
              <a:ext uri="{FF2B5EF4-FFF2-40B4-BE49-F238E27FC236}">
                <a16:creationId xmlns:a16="http://schemas.microsoft.com/office/drawing/2014/main" id="{9AE3357D-E712-4C19-A828-D9C04CB6A594}"/>
              </a:ext>
            </a:extLst>
          </p:cNvPr>
          <p:cNvPicPr>
            <a:picLocks noGrp="1" noChangeAspect="1"/>
          </p:cNvPicPr>
          <p:nvPr>
            <p:ph idx="1"/>
          </p:nvPr>
        </p:nvPicPr>
        <p:blipFill>
          <a:blip r:embed="rId2"/>
          <a:stretch>
            <a:fillRect/>
          </a:stretch>
        </p:blipFill>
        <p:spPr>
          <a:xfrm>
            <a:off x="838200" y="2888934"/>
            <a:ext cx="10515600" cy="2224719"/>
          </a:xfrm>
          <a:prstGeom prst="rect">
            <a:avLst/>
          </a:prstGeom>
        </p:spPr>
      </p:pic>
    </p:spTree>
    <p:extLst>
      <p:ext uri="{BB962C8B-B14F-4D97-AF65-F5344CB8AC3E}">
        <p14:creationId xmlns:p14="http://schemas.microsoft.com/office/powerpoint/2010/main" val="365517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8" name="Straight Connector 207">
            <a:extLst>
              <a:ext uri="{FF2B5EF4-FFF2-40B4-BE49-F238E27FC236}">
                <a16:creationId xmlns:a16="http://schemas.microsoft.com/office/drawing/2014/main" id="{2BB571A3-E3B8-48E5-9101-CE32765DFAFF}"/>
              </a:ext>
            </a:extLst>
          </p:cNvPr>
          <p:cNvCxnSpPr>
            <a:cxnSpLocks/>
            <a:endCxn id="9" idx="0"/>
          </p:cNvCxnSpPr>
          <p:nvPr/>
        </p:nvCxnSpPr>
        <p:spPr>
          <a:xfrm>
            <a:off x="2798075" y="4171950"/>
            <a:ext cx="0" cy="12460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667D9E8-4D1C-4042-9617-1C03FBA3712D}"/>
              </a:ext>
            </a:extLst>
          </p:cNvPr>
          <p:cNvCxnSpPr>
            <a:cxnSpLocks/>
          </p:cNvCxnSpPr>
          <p:nvPr/>
        </p:nvCxnSpPr>
        <p:spPr>
          <a:xfrm>
            <a:off x="2798075" y="4192258"/>
            <a:ext cx="158645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28E93C1-7AA2-45FD-A622-1ED6A1FEC96D}"/>
              </a:ext>
            </a:extLst>
          </p:cNvPr>
          <p:cNvCxnSpPr>
            <a:cxnSpLocks/>
          </p:cNvCxnSpPr>
          <p:nvPr/>
        </p:nvCxnSpPr>
        <p:spPr>
          <a:xfrm flipV="1">
            <a:off x="4374911" y="4006550"/>
            <a:ext cx="0" cy="19913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4CEB321-EB06-481E-A138-074C67B55439}"/>
              </a:ext>
            </a:extLst>
          </p:cNvPr>
          <p:cNvCxnSpPr>
            <a:cxnSpLocks/>
            <a:stCxn id="8" idx="0"/>
          </p:cNvCxnSpPr>
          <p:nvPr/>
        </p:nvCxnSpPr>
        <p:spPr>
          <a:xfrm flipV="1">
            <a:off x="2798075" y="1419997"/>
            <a:ext cx="0" cy="18668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B00F58F-03F7-4B51-80FC-1096099D4763}"/>
              </a:ext>
            </a:extLst>
          </p:cNvPr>
          <p:cNvCxnSpPr>
            <a:cxnSpLocks/>
          </p:cNvCxnSpPr>
          <p:nvPr/>
        </p:nvCxnSpPr>
        <p:spPr>
          <a:xfrm flipH="1">
            <a:off x="2798075" y="1419997"/>
            <a:ext cx="782804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2FD0AA6-932F-40ED-AD53-66B08CCA8D5B}"/>
              </a:ext>
            </a:extLst>
          </p:cNvPr>
          <p:cNvCxnSpPr>
            <a:cxnSpLocks/>
            <a:endCxn id="61" idx="7"/>
          </p:cNvCxnSpPr>
          <p:nvPr/>
        </p:nvCxnSpPr>
        <p:spPr>
          <a:xfrm>
            <a:off x="10626122" y="1412394"/>
            <a:ext cx="28398" cy="145777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7B0E6F2-FCDC-4D32-A923-37B576F13C33}"/>
              </a:ext>
            </a:extLst>
          </p:cNvPr>
          <p:cNvCxnSpPr>
            <a:cxnSpLocks/>
            <a:stCxn id="19" idx="0"/>
          </p:cNvCxnSpPr>
          <p:nvPr/>
        </p:nvCxnSpPr>
        <p:spPr>
          <a:xfrm flipV="1">
            <a:off x="4919238" y="1412394"/>
            <a:ext cx="0" cy="1942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A4C95F0-CC9C-489C-8A07-134B8BE33162}"/>
              </a:ext>
            </a:extLst>
          </p:cNvPr>
          <p:cNvCxnSpPr>
            <a:cxnSpLocks/>
            <a:stCxn id="52" idx="0"/>
          </p:cNvCxnSpPr>
          <p:nvPr/>
        </p:nvCxnSpPr>
        <p:spPr>
          <a:xfrm flipV="1">
            <a:off x="7010400" y="1419997"/>
            <a:ext cx="0" cy="18668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F66825E-1360-4D06-8877-CD332978B123}"/>
              </a:ext>
            </a:extLst>
          </p:cNvPr>
          <p:cNvCxnSpPr>
            <a:cxnSpLocks/>
            <a:stCxn id="62" idx="0"/>
          </p:cNvCxnSpPr>
          <p:nvPr/>
        </p:nvCxnSpPr>
        <p:spPr>
          <a:xfrm flipV="1">
            <a:off x="8635472" y="1419997"/>
            <a:ext cx="0" cy="186681"/>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251D04A-25FC-4A43-BA82-3567461C3DDF}"/>
              </a:ext>
            </a:extLst>
          </p:cNvPr>
          <p:cNvCxnSpPr>
            <a:cxnSpLocks/>
            <a:stCxn id="63" idx="0"/>
          </p:cNvCxnSpPr>
          <p:nvPr/>
        </p:nvCxnSpPr>
        <p:spPr>
          <a:xfrm flipV="1">
            <a:off x="9759635" y="1412395"/>
            <a:ext cx="0" cy="19428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3153D7C-604F-47AA-B47C-F56ACFEAC79D}"/>
              </a:ext>
            </a:extLst>
          </p:cNvPr>
          <p:cNvCxnSpPr>
            <a:cxnSpLocks/>
          </p:cNvCxnSpPr>
          <p:nvPr/>
        </p:nvCxnSpPr>
        <p:spPr>
          <a:xfrm flipV="1">
            <a:off x="3817584" y="1419997"/>
            <a:ext cx="0" cy="113157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E91C3CD-AB3C-454F-B06B-C6D4055ED165}"/>
              </a:ext>
            </a:extLst>
          </p:cNvPr>
          <p:cNvCxnSpPr>
            <a:cxnSpLocks/>
            <a:endCxn id="128" idx="5"/>
          </p:cNvCxnSpPr>
          <p:nvPr/>
        </p:nvCxnSpPr>
        <p:spPr>
          <a:xfrm flipH="1">
            <a:off x="4210376" y="4006550"/>
            <a:ext cx="644414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777054B-6829-4371-AE84-FFAFF46A952C}"/>
              </a:ext>
            </a:extLst>
          </p:cNvPr>
          <p:cNvCxnSpPr>
            <a:cxnSpLocks/>
            <a:endCxn id="61" idx="5"/>
          </p:cNvCxnSpPr>
          <p:nvPr/>
        </p:nvCxnSpPr>
        <p:spPr>
          <a:xfrm flipV="1">
            <a:off x="10654520" y="3387428"/>
            <a:ext cx="0" cy="61912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1D061CD-D322-4FAB-A682-6456E2E7727A}"/>
              </a:ext>
            </a:extLst>
          </p:cNvPr>
          <p:cNvCxnSpPr>
            <a:cxnSpLocks/>
            <a:stCxn id="65" idx="0"/>
          </p:cNvCxnSpPr>
          <p:nvPr/>
        </p:nvCxnSpPr>
        <p:spPr>
          <a:xfrm flipV="1">
            <a:off x="8635472" y="4010361"/>
            <a:ext cx="0" cy="28619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37F3016-CD03-4424-8554-BC125D57A6E6}"/>
              </a:ext>
            </a:extLst>
          </p:cNvPr>
          <p:cNvCxnSpPr>
            <a:cxnSpLocks/>
            <a:endCxn id="66" idx="0"/>
          </p:cNvCxnSpPr>
          <p:nvPr/>
        </p:nvCxnSpPr>
        <p:spPr>
          <a:xfrm>
            <a:off x="9759635" y="4006550"/>
            <a:ext cx="0" cy="29000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6F33662-175F-4407-BB67-1011F3819C76}"/>
              </a:ext>
            </a:extLst>
          </p:cNvPr>
          <p:cNvCxnSpPr>
            <a:cxnSpLocks/>
            <a:endCxn id="4" idx="0"/>
          </p:cNvCxnSpPr>
          <p:nvPr/>
        </p:nvCxnSpPr>
        <p:spPr>
          <a:xfrm>
            <a:off x="757840" y="1412393"/>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D61CCB-0A7C-4D04-B1F7-CB6C8A50173A}"/>
              </a:ext>
            </a:extLst>
          </p:cNvPr>
          <p:cNvCxnSpPr>
            <a:cxnSpLocks/>
            <a:stCxn id="4" idx="6"/>
            <a:endCxn id="8" idx="2"/>
          </p:cNvCxnSpPr>
          <p:nvPr/>
        </p:nvCxnSpPr>
        <p:spPr>
          <a:xfrm>
            <a:off x="1662198" y="1972441"/>
            <a:ext cx="175757"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E38C63-E30B-4CE6-8D9F-8F04327D8456}"/>
              </a:ext>
            </a:extLst>
          </p:cNvPr>
          <p:cNvCxnSpPr>
            <a:cxnSpLocks/>
            <a:stCxn id="6" idx="6"/>
            <a:endCxn id="9" idx="2"/>
          </p:cNvCxnSpPr>
          <p:nvPr/>
        </p:nvCxnSpPr>
        <p:spPr>
          <a:xfrm>
            <a:off x="1662198" y="4662319"/>
            <a:ext cx="175757"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AE1F40-C85A-477B-902F-2B63FB7E9CD6}"/>
              </a:ext>
            </a:extLst>
          </p:cNvPr>
          <p:cNvCxnSpPr>
            <a:cxnSpLocks/>
            <a:stCxn id="8" idx="6"/>
            <a:endCxn id="19" idx="2"/>
          </p:cNvCxnSpPr>
          <p:nvPr/>
        </p:nvCxnSpPr>
        <p:spPr>
          <a:xfrm>
            <a:off x="3758195" y="1972441"/>
            <a:ext cx="20092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30A490-FDA4-4D7A-A4E8-0756718620E9}"/>
              </a:ext>
            </a:extLst>
          </p:cNvPr>
          <p:cNvCxnSpPr>
            <a:cxnSpLocks/>
            <a:stCxn id="9" idx="6"/>
            <a:endCxn id="20" idx="2"/>
          </p:cNvCxnSpPr>
          <p:nvPr/>
        </p:nvCxnSpPr>
        <p:spPr>
          <a:xfrm>
            <a:off x="3758195" y="4662319"/>
            <a:ext cx="1842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14EB323-FE1A-458F-8046-03695581C163}"/>
              </a:ext>
            </a:extLst>
          </p:cNvPr>
          <p:cNvCxnSpPr>
            <a:cxnSpLocks/>
            <a:stCxn id="4" idx="5"/>
            <a:endCxn id="27" idx="0"/>
          </p:cNvCxnSpPr>
          <p:nvPr/>
        </p:nvCxnSpPr>
        <p:spPr>
          <a:xfrm>
            <a:off x="1461332" y="2231072"/>
            <a:ext cx="11071" cy="72054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08F1D69-827B-418D-96F8-78C663E31FDF}"/>
              </a:ext>
            </a:extLst>
          </p:cNvPr>
          <p:cNvCxnSpPr>
            <a:cxnSpLocks/>
            <a:stCxn id="6" idx="7"/>
            <a:endCxn id="27" idx="4"/>
          </p:cNvCxnSpPr>
          <p:nvPr/>
        </p:nvCxnSpPr>
        <p:spPr>
          <a:xfrm flipV="1">
            <a:off x="1461332" y="3683140"/>
            <a:ext cx="11071" cy="72054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747905-CBA1-4C4F-AD0A-34DACFA65F02}"/>
              </a:ext>
            </a:extLst>
          </p:cNvPr>
          <p:cNvCxnSpPr>
            <a:cxnSpLocks/>
            <a:stCxn id="19" idx="3"/>
            <a:endCxn id="28" idx="7"/>
          </p:cNvCxnSpPr>
          <p:nvPr/>
        </p:nvCxnSpPr>
        <p:spPr>
          <a:xfrm flipH="1">
            <a:off x="4234931" y="2231072"/>
            <a:ext cx="5400" cy="42762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AB21F28-6E34-496B-BA95-7C8C41875503}"/>
              </a:ext>
            </a:extLst>
          </p:cNvPr>
          <p:cNvCxnSpPr>
            <a:cxnSpLocks/>
            <a:stCxn id="20" idx="1"/>
            <a:endCxn id="128" idx="5"/>
          </p:cNvCxnSpPr>
          <p:nvPr/>
        </p:nvCxnSpPr>
        <p:spPr>
          <a:xfrm flipH="1" flipV="1">
            <a:off x="4210376" y="4006550"/>
            <a:ext cx="13288" cy="3971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5AD549C-1B01-4C8F-A055-F01602BB0E8E}"/>
              </a:ext>
            </a:extLst>
          </p:cNvPr>
          <p:cNvCxnSpPr>
            <a:cxnSpLocks/>
            <a:stCxn id="28" idx="2"/>
            <a:endCxn id="27" idx="7"/>
          </p:cNvCxnSpPr>
          <p:nvPr/>
        </p:nvCxnSpPr>
        <p:spPr>
          <a:xfrm flipH="1">
            <a:off x="1989666" y="2917330"/>
            <a:ext cx="840384" cy="14141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1612DB-4DD1-488B-B3B3-8860ABA2149A}"/>
              </a:ext>
            </a:extLst>
          </p:cNvPr>
          <p:cNvCxnSpPr>
            <a:cxnSpLocks/>
            <a:stCxn id="52" idx="4"/>
            <a:endCxn id="53" idx="0"/>
          </p:cNvCxnSpPr>
          <p:nvPr/>
        </p:nvCxnSpPr>
        <p:spPr>
          <a:xfrm>
            <a:off x="7010400" y="2344099"/>
            <a:ext cx="0" cy="19524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12A0A34-DAA7-4F62-962F-13959D0EC910}"/>
              </a:ext>
            </a:extLst>
          </p:cNvPr>
          <p:cNvCxnSpPr>
            <a:cxnSpLocks/>
            <a:stCxn id="53" idx="4"/>
            <a:endCxn id="57" idx="0"/>
          </p:cNvCxnSpPr>
          <p:nvPr/>
        </p:nvCxnSpPr>
        <p:spPr>
          <a:xfrm>
            <a:off x="7010400" y="5028077"/>
            <a:ext cx="1592" cy="20193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5F236AD-903E-48BD-91BA-340755CEB949}"/>
              </a:ext>
            </a:extLst>
          </p:cNvPr>
          <p:cNvCxnSpPr>
            <a:cxnSpLocks/>
            <a:stCxn id="19" idx="6"/>
            <a:endCxn id="52" idx="2"/>
          </p:cNvCxnSpPr>
          <p:nvPr/>
        </p:nvCxnSpPr>
        <p:spPr>
          <a:xfrm>
            <a:off x="5879358" y="1972441"/>
            <a:ext cx="216642" cy="294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97E839F-6CE0-427D-9E95-416B63A3AAB7}"/>
              </a:ext>
            </a:extLst>
          </p:cNvPr>
          <p:cNvCxnSpPr>
            <a:cxnSpLocks/>
            <a:endCxn id="19" idx="5"/>
          </p:cNvCxnSpPr>
          <p:nvPr/>
        </p:nvCxnSpPr>
        <p:spPr>
          <a:xfrm flipV="1">
            <a:off x="5598145" y="2231072"/>
            <a:ext cx="0" cy="21381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FAD45AE-E198-4285-80C6-BB3821034D08}"/>
              </a:ext>
            </a:extLst>
          </p:cNvPr>
          <p:cNvCxnSpPr>
            <a:cxnSpLocks/>
          </p:cNvCxnSpPr>
          <p:nvPr/>
        </p:nvCxnSpPr>
        <p:spPr>
          <a:xfrm flipH="1">
            <a:off x="5579269" y="2444886"/>
            <a:ext cx="278251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D6913E7E-B6D1-458C-97FF-1F5E6C342EB1}"/>
              </a:ext>
            </a:extLst>
          </p:cNvPr>
          <p:cNvCxnSpPr>
            <a:cxnSpLocks/>
            <a:endCxn id="62" idx="3"/>
          </p:cNvCxnSpPr>
          <p:nvPr/>
        </p:nvCxnSpPr>
        <p:spPr>
          <a:xfrm flipV="1">
            <a:off x="8344512" y="2231069"/>
            <a:ext cx="0" cy="21381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8D6AF18-0E1D-4386-A04A-7E7DEB9FBB44}"/>
              </a:ext>
            </a:extLst>
          </p:cNvPr>
          <p:cNvCxnSpPr>
            <a:cxnSpLocks/>
            <a:stCxn id="128" idx="2"/>
            <a:endCxn id="27" idx="5"/>
          </p:cNvCxnSpPr>
          <p:nvPr/>
        </p:nvCxnSpPr>
        <p:spPr>
          <a:xfrm flipH="1" flipV="1">
            <a:off x="1989666" y="3576011"/>
            <a:ext cx="815829" cy="17190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4AEC2F5-AA02-442E-9D4A-1A4CB042FBB4}"/>
              </a:ext>
            </a:extLst>
          </p:cNvPr>
          <p:cNvCxnSpPr>
            <a:cxnSpLocks/>
            <a:endCxn id="28" idx="6"/>
          </p:cNvCxnSpPr>
          <p:nvPr/>
        </p:nvCxnSpPr>
        <p:spPr>
          <a:xfrm flipH="1">
            <a:off x="4475970" y="2917330"/>
            <a:ext cx="190578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99E728F-D2B8-4E77-97EC-F4B7BD59AF8F}"/>
              </a:ext>
            </a:extLst>
          </p:cNvPr>
          <p:cNvCxnSpPr>
            <a:cxnSpLocks/>
            <a:endCxn id="52" idx="3"/>
          </p:cNvCxnSpPr>
          <p:nvPr/>
        </p:nvCxnSpPr>
        <p:spPr>
          <a:xfrm flipV="1">
            <a:off x="6363822" y="2236106"/>
            <a:ext cx="0" cy="68122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BBC1B14-D0D9-4435-9F4F-39F25554BF03}"/>
              </a:ext>
            </a:extLst>
          </p:cNvPr>
          <p:cNvCxnSpPr>
            <a:cxnSpLocks/>
            <a:endCxn id="128" idx="6"/>
          </p:cNvCxnSpPr>
          <p:nvPr/>
        </p:nvCxnSpPr>
        <p:spPr>
          <a:xfrm flipH="1">
            <a:off x="4451415" y="3747919"/>
            <a:ext cx="191240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F468FD4-3140-4106-AF0F-531E4556F747}"/>
              </a:ext>
            </a:extLst>
          </p:cNvPr>
          <p:cNvCxnSpPr>
            <a:cxnSpLocks/>
            <a:endCxn id="53" idx="1"/>
          </p:cNvCxnSpPr>
          <p:nvPr/>
        </p:nvCxnSpPr>
        <p:spPr>
          <a:xfrm>
            <a:off x="6345497" y="3747919"/>
            <a:ext cx="18325" cy="65576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2672E0B-A61D-4B28-9291-9A1A44F9EC92}"/>
              </a:ext>
            </a:extLst>
          </p:cNvPr>
          <p:cNvCxnSpPr>
            <a:cxnSpLocks/>
            <a:stCxn id="19" idx="4"/>
            <a:endCxn id="20" idx="0"/>
          </p:cNvCxnSpPr>
          <p:nvPr/>
        </p:nvCxnSpPr>
        <p:spPr>
          <a:xfrm flipH="1">
            <a:off x="4902571" y="2338201"/>
            <a:ext cx="16667" cy="19583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DE88EEE-F25F-4634-AB45-BD982391F952}"/>
              </a:ext>
            </a:extLst>
          </p:cNvPr>
          <p:cNvCxnSpPr>
            <a:cxnSpLocks/>
            <a:stCxn id="52" idx="6"/>
            <a:endCxn id="62" idx="2"/>
          </p:cNvCxnSpPr>
          <p:nvPr/>
        </p:nvCxnSpPr>
        <p:spPr>
          <a:xfrm flipV="1">
            <a:off x="7924800" y="1972438"/>
            <a:ext cx="299192" cy="295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E8DA613-8DFC-45E2-8D4F-042FB5822CA7}"/>
              </a:ext>
            </a:extLst>
          </p:cNvPr>
          <p:cNvCxnSpPr>
            <a:cxnSpLocks/>
            <a:stCxn id="62" idx="6"/>
            <a:endCxn id="63" idx="2"/>
          </p:cNvCxnSpPr>
          <p:nvPr/>
        </p:nvCxnSpPr>
        <p:spPr>
          <a:xfrm flipV="1">
            <a:off x="9046952" y="1972437"/>
            <a:ext cx="301203" cy="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5097ECB9-C77A-4856-9CE5-3EE65E32AB46}"/>
              </a:ext>
            </a:extLst>
          </p:cNvPr>
          <p:cNvCxnSpPr>
            <a:cxnSpLocks/>
            <a:stCxn id="53" idx="6"/>
            <a:endCxn id="65" idx="2"/>
          </p:cNvCxnSpPr>
          <p:nvPr/>
        </p:nvCxnSpPr>
        <p:spPr>
          <a:xfrm>
            <a:off x="7924800" y="4662317"/>
            <a:ext cx="299192" cy="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733DB72E-3752-4CBA-B26B-7456A29250AB}"/>
              </a:ext>
            </a:extLst>
          </p:cNvPr>
          <p:cNvCxnSpPr>
            <a:cxnSpLocks/>
            <a:stCxn id="53" idx="7"/>
          </p:cNvCxnSpPr>
          <p:nvPr/>
        </p:nvCxnSpPr>
        <p:spPr>
          <a:xfrm flipV="1">
            <a:off x="7656978" y="4006550"/>
            <a:ext cx="0" cy="39713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5B12356-7699-4BBF-A65D-EF6CC7825608}"/>
              </a:ext>
            </a:extLst>
          </p:cNvPr>
          <p:cNvCxnSpPr>
            <a:cxnSpLocks/>
          </p:cNvCxnSpPr>
          <p:nvPr/>
        </p:nvCxnSpPr>
        <p:spPr>
          <a:xfrm flipH="1">
            <a:off x="9046952" y="2572217"/>
            <a:ext cx="2478454" cy="1674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90597755-C64A-4475-9E77-724E0FE46E5A}"/>
              </a:ext>
            </a:extLst>
          </p:cNvPr>
          <p:cNvCxnSpPr>
            <a:cxnSpLocks/>
            <a:endCxn id="62" idx="6"/>
          </p:cNvCxnSpPr>
          <p:nvPr/>
        </p:nvCxnSpPr>
        <p:spPr>
          <a:xfrm flipV="1">
            <a:off x="9046952" y="1972438"/>
            <a:ext cx="0" cy="637412"/>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F17EBB9F-E2CB-4DF9-8D56-C33289DD8393}"/>
              </a:ext>
            </a:extLst>
          </p:cNvPr>
          <p:cNvCxnSpPr>
            <a:cxnSpLocks/>
            <a:endCxn id="64" idx="0"/>
          </p:cNvCxnSpPr>
          <p:nvPr/>
        </p:nvCxnSpPr>
        <p:spPr>
          <a:xfrm>
            <a:off x="11525404" y="2551570"/>
            <a:ext cx="0" cy="21146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D9A80A8-9655-4973-B849-31BB49273037}"/>
              </a:ext>
            </a:extLst>
          </p:cNvPr>
          <p:cNvCxnSpPr>
            <a:cxnSpLocks/>
            <a:endCxn id="63" idx="2"/>
          </p:cNvCxnSpPr>
          <p:nvPr/>
        </p:nvCxnSpPr>
        <p:spPr>
          <a:xfrm flipH="1" flipV="1">
            <a:off x="9348155" y="1972437"/>
            <a:ext cx="11836" cy="61890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CD6000-A04A-4ED9-BDB7-EC38D0637D23}"/>
              </a:ext>
            </a:extLst>
          </p:cNvPr>
          <p:cNvCxnSpPr>
            <a:cxnSpLocks/>
            <a:endCxn id="62" idx="4"/>
          </p:cNvCxnSpPr>
          <p:nvPr/>
        </p:nvCxnSpPr>
        <p:spPr>
          <a:xfrm flipH="1" flipV="1">
            <a:off x="8635472" y="2338198"/>
            <a:ext cx="6633" cy="82508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35097C0D-C34C-4838-9A05-BC6A8B4E0D5F}"/>
              </a:ext>
            </a:extLst>
          </p:cNvPr>
          <p:cNvCxnSpPr>
            <a:cxnSpLocks/>
            <a:endCxn id="61" idx="2"/>
          </p:cNvCxnSpPr>
          <p:nvPr/>
        </p:nvCxnSpPr>
        <p:spPr>
          <a:xfrm flipV="1">
            <a:off x="8642105" y="3128797"/>
            <a:ext cx="1309975" cy="1510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876B646C-B694-4AAD-88F8-B73DD40DB6C2}"/>
              </a:ext>
            </a:extLst>
          </p:cNvPr>
          <p:cNvCxnSpPr>
            <a:cxnSpLocks/>
            <a:stCxn id="63" idx="5"/>
            <a:endCxn id="61" idx="1"/>
          </p:cNvCxnSpPr>
          <p:nvPr/>
        </p:nvCxnSpPr>
        <p:spPr>
          <a:xfrm>
            <a:off x="10050595" y="2231068"/>
            <a:ext cx="22005" cy="63909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F4AE0B6E-13B6-45EE-ACDB-55499244821D}"/>
              </a:ext>
            </a:extLst>
          </p:cNvPr>
          <p:cNvCxnSpPr>
            <a:cxnSpLocks/>
            <a:stCxn id="61" idx="6"/>
            <a:endCxn id="64" idx="2"/>
          </p:cNvCxnSpPr>
          <p:nvPr/>
        </p:nvCxnSpPr>
        <p:spPr>
          <a:xfrm>
            <a:off x="10775040" y="3128797"/>
            <a:ext cx="23048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CEBD9C48-048C-4634-A355-EAB6C2C4CCD7}"/>
              </a:ext>
            </a:extLst>
          </p:cNvPr>
          <p:cNvCxnSpPr>
            <a:cxnSpLocks/>
            <a:stCxn id="62" idx="5"/>
            <a:endCxn id="65" idx="7"/>
          </p:cNvCxnSpPr>
          <p:nvPr/>
        </p:nvCxnSpPr>
        <p:spPr>
          <a:xfrm>
            <a:off x="8926432" y="2231069"/>
            <a:ext cx="0" cy="217261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0FECCF7-D421-4D2B-9930-7FFB894FE0D7}"/>
              </a:ext>
            </a:extLst>
          </p:cNvPr>
          <p:cNvCxnSpPr>
            <a:cxnSpLocks/>
            <a:stCxn id="63" idx="3"/>
            <a:endCxn id="66" idx="1"/>
          </p:cNvCxnSpPr>
          <p:nvPr/>
        </p:nvCxnSpPr>
        <p:spPr>
          <a:xfrm>
            <a:off x="9468675" y="2231068"/>
            <a:ext cx="0" cy="217261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5E9418B-0FDE-4C17-92A5-B75BED7AFAFD}"/>
              </a:ext>
            </a:extLst>
          </p:cNvPr>
          <p:cNvSpPr/>
          <p:nvPr/>
        </p:nvSpPr>
        <p:spPr>
          <a:xfrm>
            <a:off x="290598" y="1606681"/>
            <a:ext cx="1371600" cy="731520"/>
          </a:xfrm>
          <a:prstGeom prst="ellipse">
            <a:avLst/>
          </a:prstGeom>
          <a:solidFill>
            <a:schemeClr val="accent5">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Acute </a:t>
            </a:r>
          </a:p>
          <a:p>
            <a:pPr algn="ctr"/>
            <a:r>
              <a:rPr lang="en-US" dirty="0">
                <a:solidFill>
                  <a:schemeClr val="tx1"/>
                </a:solidFill>
              </a:rPr>
              <a:t>SC</a:t>
            </a:r>
          </a:p>
        </p:txBody>
      </p:sp>
      <p:sp>
        <p:nvSpPr>
          <p:cNvPr id="6" name="Oval 5">
            <a:extLst>
              <a:ext uri="{FF2B5EF4-FFF2-40B4-BE49-F238E27FC236}">
                <a16:creationId xmlns:a16="http://schemas.microsoft.com/office/drawing/2014/main" id="{55BF501F-ACA6-4A8C-9448-35D4587C2317}"/>
              </a:ext>
            </a:extLst>
          </p:cNvPr>
          <p:cNvSpPr/>
          <p:nvPr/>
        </p:nvSpPr>
        <p:spPr>
          <a:xfrm>
            <a:off x="290598" y="4296559"/>
            <a:ext cx="1371600" cy="731520"/>
          </a:xfrm>
          <a:prstGeom prst="ellipse">
            <a:avLst/>
          </a:prstGeom>
          <a:solidFill>
            <a:schemeClr val="accent5">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Acute </a:t>
            </a:r>
          </a:p>
          <a:p>
            <a:pPr algn="ctr"/>
            <a:r>
              <a:rPr lang="en-US" sz="1700" dirty="0">
                <a:solidFill>
                  <a:schemeClr val="tx1"/>
                </a:solidFill>
              </a:rPr>
              <a:t>CM</a:t>
            </a:r>
          </a:p>
        </p:txBody>
      </p:sp>
      <p:sp>
        <p:nvSpPr>
          <p:cNvPr id="8" name="Oval 7">
            <a:extLst>
              <a:ext uri="{FF2B5EF4-FFF2-40B4-BE49-F238E27FC236}">
                <a16:creationId xmlns:a16="http://schemas.microsoft.com/office/drawing/2014/main" id="{99FA9FCD-44A4-4A85-9F92-9A1689B4272E}"/>
              </a:ext>
            </a:extLst>
          </p:cNvPr>
          <p:cNvSpPr/>
          <p:nvPr/>
        </p:nvSpPr>
        <p:spPr>
          <a:xfrm>
            <a:off x="1837955" y="1606681"/>
            <a:ext cx="19202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Immune tolerant SC</a:t>
            </a:r>
          </a:p>
        </p:txBody>
      </p:sp>
      <p:sp>
        <p:nvSpPr>
          <p:cNvPr id="9" name="Oval 8">
            <a:extLst>
              <a:ext uri="{FF2B5EF4-FFF2-40B4-BE49-F238E27FC236}">
                <a16:creationId xmlns:a16="http://schemas.microsoft.com/office/drawing/2014/main" id="{F8C4FCEF-2817-4848-97E7-B70A471B2DD0}"/>
              </a:ext>
            </a:extLst>
          </p:cNvPr>
          <p:cNvSpPr/>
          <p:nvPr/>
        </p:nvSpPr>
        <p:spPr>
          <a:xfrm>
            <a:off x="1837955" y="4296559"/>
            <a:ext cx="19202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Immune tolerant CM</a:t>
            </a:r>
          </a:p>
        </p:txBody>
      </p:sp>
      <p:sp>
        <p:nvSpPr>
          <p:cNvPr id="19" name="Oval 18">
            <a:extLst>
              <a:ext uri="{FF2B5EF4-FFF2-40B4-BE49-F238E27FC236}">
                <a16:creationId xmlns:a16="http://schemas.microsoft.com/office/drawing/2014/main" id="{2810E530-A46F-4BEF-9050-229359290DD2}"/>
              </a:ext>
            </a:extLst>
          </p:cNvPr>
          <p:cNvSpPr/>
          <p:nvPr/>
        </p:nvSpPr>
        <p:spPr>
          <a:xfrm>
            <a:off x="3959118" y="1606681"/>
            <a:ext cx="19202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Immune reactive SC</a:t>
            </a:r>
          </a:p>
        </p:txBody>
      </p:sp>
      <p:sp>
        <p:nvSpPr>
          <p:cNvPr id="27" name="Oval 26">
            <a:extLst>
              <a:ext uri="{FF2B5EF4-FFF2-40B4-BE49-F238E27FC236}">
                <a16:creationId xmlns:a16="http://schemas.microsoft.com/office/drawing/2014/main" id="{3BCD5D3D-F726-4919-B200-181DAE48AABD}"/>
              </a:ext>
            </a:extLst>
          </p:cNvPr>
          <p:cNvSpPr/>
          <p:nvPr/>
        </p:nvSpPr>
        <p:spPr>
          <a:xfrm>
            <a:off x="740883" y="2951620"/>
            <a:ext cx="14630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infection</a:t>
            </a:r>
          </a:p>
        </p:txBody>
      </p:sp>
      <p:sp>
        <p:nvSpPr>
          <p:cNvPr id="28" name="Oval 27">
            <a:extLst>
              <a:ext uri="{FF2B5EF4-FFF2-40B4-BE49-F238E27FC236}">
                <a16:creationId xmlns:a16="http://schemas.microsoft.com/office/drawing/2014/main" id="{4A8F37E3-3775-4E12-9566-733EDEBDAE80}"/>
              </a:ext>
            </a:extLst>
          </p:cNvPr>
          <p:cNvSpPr/>
          <p:nvPr/>
        </p:nvSpPr>
        <p:spPr>
          <a:xfrm>
            <a:off x="2830050" y="2551570"/>
            <a:ext cx="164592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Inactive carrier SC</a:t>
            </a:r>
          </a:p>
        </p:txBody>
      </p:sp>
      <p:sp>
        <p:nvSpPr>
          <p:cNvPr id="52" name="Oval 51">
            <a:extLst>
              <a:ext uri="{FF2B5EF4-FFF2-40B4-BE49-F238E27FC236}">
                <a16:creationId xmlns:a16="http://schemas.microsoft.com/office/drawing/2014/main" id="{FC59DA28-2CC5-434E-A554-7A9291A4380E}"/>
              </a:ext>
            </a:extLst>
          </p:cNvPr>
          <p:cNvSpPr/>
          <p:nvPr/>
        </p:nvSpPr>
        <p:spPr>
          <a:xfrm>
            <a:off x="6096000" y="1606680"/>
            <a:ext cx="1828800"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Chronic </a:t>
            </a:r>
            <a:r>
              <a:rPr lang="en-US" dirty="0" err="1">
                <a:solidFill>
                  <a:schemeClr val="tx1"/>
                </a:solidFill>
              </a:rPr>
              <a:t>HBeAg</a:t>
            </a:r>
            <a:r>
              <a:rPr lang="en-US" dirty="0">
                <a:solidFill>
                  <a:schemeClr val="tx1"/>
                </a:solidFill>
              </a:rPr>
              <a:t>- SC</a:t>
            </a:r>
          </a:p>
        </p:txBody>
      </p:sp>
      <p:sp>
        <p:nvSpPr>
          <p:cNvPr id="57" name="Oval 56">
            <a:extLst>
              <a:ext uri="{FF2B5EF4-FFF2-40B4-BE49-F238E27FC236}">
                <a16:creationId xmlns:a16="http://schemas.microsoft.com/office/drawing/2014/main" id="{5A2F0700-39B7-4732-82D5-6B593368BA85}"/>
              </a:ext>
            </a:extLst>
          </p:cNvPr>
          <p:cNvSpPr/>
          <p:nvPr/>
        </p:nvSpPr>
        <p:spPr>
          <a:xfrm>
            <a:off x="6097592" y="5230008"/>
            <a:ext cx="1828800"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Chronic </a:t>
            </a:r>
            <a:r>
              <a:rPr lang="en-US" dirty="0" err="1">
                <a:solidFill>
                  <a:schemeClr val="tx1"/>
                </a:solidFill>
              </a:rPr>
              <a:t>HBeAg</a:t>
            </a:r>
            <a:r>
              <a:rPr lang="en-US" dirty="0">
                <a:solidFill>
                  <a:schemeClr val="tx1"/>
                </a:solidFill>
              </a:rPr>
              <a:t>- AVT</a:t>
            </a:r>
          </a:p>
        </p:txBody>
      </p:sp>
      <p:sp>
        <p:nvSpPr>
          <p:cNvPr id="61" name="Oval 60">
            <a:extLst>
              <a:ext uri="{FF2B5EF4-FFF2-40B4-BE49-F238E27FC236}">
                <a16:creationId xmlns:a16="http://schemas.microsoft.com/office/drawing/2014/main" id="{E6BB4E16-FC6A-49BD-B2A6-3933D8E9915F}"/>
              </a:ext>
            </a:extLst>
          </p:cNvPr>
          <p:cNvSpPr/>
          <p:nvPr/>
        </p:nvSpPr>
        <p:spPr>
          <a:xfrm>
            <a:off x="9952080" y="2763037"/>
            <a:ext cx="82296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HCC</a:t>
            </a:r>
          </a:p>
        </p:txBody>
      </p:sp>
      <p:sp>
        <p:nvSpPr>
          <p:cNvPr id="62" name="Oval 61">
            <a:extLst>
              <a:ext uri="{FF2B5EF4-FFF2-40B4-BE49-F238E27FC236}">
                <a16:creationId xmlns:a16="http://schemas.microsoft.com/office/drawing/2014/main" id="{AA0044ED-0DC2-46F2-AD4B-E09AB4FBF24A}"/>
              </a:ext>
            </a:extLst>
          </p:cNvPr>
          <p:cNvSpPr/>
          <p:nvPr/>
        </p:nvSpPr>
        <p:spPr>
          <a:xfrm>
            <a:off x="8223992" y="1606678"/>
            <a:ext cx="82296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 SC</a:t>
            </a:r>
          </a:p>
        </p:txBody>
      </p:sp>
      <p:sp>
        <p:nvSpPr>
          <p:cNvPr id="63" name="Oval 62">
            <a:extLst>
              <a:ext uri="{FF2B5EF4-FFF2-40B4-BE49-F238E27FC236}">
                <a16:creationId xmlns:a16="http://schemas.microsoft.com/office/drawing/2014/main" id="{5861DB6F-9088-4219-B76B-CA9350A86D9C}"/>
              </a:ext>
            </a:extLst>
          </p:cNvPr>
          <p:cNvSpPr/>
          <p:nvPr/>
        </p:nvSpPr>
        <p:spPr>
          <a:xfrm>
            <a:off x="9348155" y="1606677"/>
            <a:ext cx="82296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DCC SC</a:t>
            </a:r>
          </a:p>
        </p:txBody>
      </p:sp>
      <p:sp>
        <p:nvSpPr>
          <p:cNvPr id="64" name="Oval 63">
            <a:extLst>
              <a:ext uri="{FF2B5EF4-FFF2-40B4-BE49-F238E27FC236}">
                <a16:creationId xmlns:a16="http://schemas.microsoft.com/office/drawing/2014/main" id="{B31C84DF-1695-44CC-90F8-466DDE3FD93B}"/>
              </a:ext>
            </a:extLst>
          </p:cNvPr>
          <p:cNvSpPr/>
          <p:nvPr/>
        </p:nvSpPr>
        <p:spPr>
          <a:xfrm>
            <a:off x="11005523" y="2763037"/>
            <a:ext cx="1039762"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HBV death</a:t>
            </a:r>
          </a:p>
        </p:txBody>
      </p:sp>
      <p:sp>
        <p:nvSpPr>
          <p:cNvPr id="65" name="Oval 64">
            <a:extLst>
              <a:ext uri="{FF2B5EF4-FFF2-40B4-BE49-F238E27FC236}">
                <a16:creationId xmlns:a16="http://schemas.microsoft.com/office/drawing/2014/main" id="{6E60D886-1602-4B24-B622-55784AB21822}"/>
              </a:ext>
            </a:extLst>
          </p:cNvPr>
          <p:cNvSpPr/>
          <p:nvPr/>
        </p:nvSpPr>
        <p:spPr>
          <a:xfrm>
            <a:off x="8223992" y="4296559"/>
            <a:ext cx="82296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 AVT</a:t>
            </a:r>
          </a:p>
        </p:txBody>
      </p:sp>
      <p:sp>
        <p:nvSpPr>
          <p:cNvPr id="66" name="Oval 65">
            <a:extLst>
              <a:ext uri="{FF2B5EF4-FFF2-40B4-BE49-F238E27FC236}">
                <a16:creationId xmlns:a16="http://schemas.microsoft.com/office/drawing/2014/main" id="{F88CF5EA-3A5D-4C8C-A848-C1F8259D628D}"/>
              </a:ext>
            </a:extLst>
          </p:cNvPr>
          <p:cNvSpPr/>
          <p:nvPr/>
        </p:nvSpPr>
        <p:spPr>
          <a:xfrm>
            <a:off x="9348155" y="4296557"/>
            <a:ext cx="82296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DCC AVT</a:t>
            </a:r>
          </a:p>
        </p:txBody>
      </p:sp>
      <p:sp>
        <p:nvSpPr>
          <p:cNvPr id="128" name="Oval 127">
            <a:extLst>
              <a:ext uri="{FF2B5EF4-FFF2-40B4-BE49-F238E27FC236}">
                <a16:creationId xmlns:a16="http://schemas.microsoft.com/office/drawing/2014/main" id="{6C07D116-83C0-4E80-B39E-B29D63DD767F}"/>
              </a:ext>
            </a:extLst>
          </p:cNvPr>
          <p:cNvSpPr/>
          <p:nvPr/>
        </p:nvSpPr>
        <p:spPr>
          <a:xfrm>
            <a:off x="2805495" y="3382159"/>
            <a:ext cx="164592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Inactive carrier CM</a:t>
            </a:r>
          </a:p>
        </p:txBody>
      </p:sp>
      <p:sp>
        <p:nvSpPr>
          <p:cNvPr id="20" name="Oval 19">
            <a:extLst>
              <a:ext uri="{FF2B5EF4-FFF2-40B4-BE49-F238E27FC236}">
                <a16:creationId xmlns:a16="http://schemas.microsoft.com/office/drawing/2014/main" id="{BC87B424-4A41-400E-9E21-D68DAE48F084}"/>
              </a:ext>
            </a:extLst>
          </p:cNvPr>
          <p:cNvSpPr/>
          <p:nvPr/>
        </p:nvSpPr>
        <p:spPr>
          <a:xfrm>
            <a:off x="3942451" y="4296559"/>
            <a:ext cx="19202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Immune reactive AVT</a:t>
            </a:r>
          </a:p>
        </p:txBody>
      </p:sp>
      <p:sp>
        <p:nvSpPr>
          <p:cNvPr id="53" name="Oval 52">
            <a:extLst>
              <a:ext uri="{FF2B5EF4-FFF2-40B4-BE49-F238E27FC236}">
                <a16:creationId xmlns:a16="http://schemas.microsoft.com/office/drawing/2014/main" id="{A7EBFDC8-18AA-4C8D-8AAA-1CA36D464186}"/>
              </a:ext>
            </a:extLst>
          </p:cNvPr>
          <p:cNvSpPr/>
          <p:nvPr/>
        </p:nvSpPr>
        <p:spPr>
          <a:xfrm>
            <a:off x="6096000" y="4296557"/>
            <a:ext cx="18288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Chronic </a:t>
            </a:r>
            <a:r>
              <a:rPr lang="en-US" dirty="0" err="1">
                <a:solidFill>
                  <a:schemeClr val="tx1"/>
                </a:solidFill>
              </a:rPr>
              <a:t>HBeAg</a:t>
            </a:r>
            <a:r>
              <a:rPr lang="en-US" dirty="0">
                <a:solidFill>
                  <a:schemeClr val="tx1"/>
                </a:solidFill>
              </a:rPr>
              <a:t>- CM</a:t>
            </a:r>
          </a:p>
        </p:txBody>
      </p:sp>
      <p:sp>
        <p:nvSpPr>
          <p:cNvPr id="305" name="Title 1">
            <a:extLst>
              <a:ext uri="{FF2B5EF4-FFF2-40B4-BE49-F238E27FC236}">
                <a16:creationId xmlns:a16="http://schemas.microsoft.com/office/drawing/2014/main" id="{9CA30E01-2A67-4BCC-88B2-7C69E9423798}"/>
              </a:ext>
            </a:extLst>
          </p:cNvPr>
          <p:cNvSpPr>
            <a:spLocks noGrp="1"/>
          </p:cNvSpPr>
          <p:nvPr>
            <p:ph type="title"/>
          </p:nvPr>
        </p:nvSpPr>
        <p:spPr>
          <a:xfrm>
            <a:off x="745464" y="81686"/>
            <a:ext cx="10515600" cy="878567"/>
          </a:xfrm>
        </p:spPr>
        <p:txBody>
          <a:bodyPr/>
          <a:lstStyle/>
          <a:p>
            <a:r>
              <a:rPr lang="en-US" dirty="0"/>
              <a:t>HBV Markov diagram</a:t>
            </a:r>
          </a:p>
        </p:txBody>
      </p:sp>
      <p:cxnSp>
        <p:nvCxnSpPr>
          <p:cNvPr id="308" name="Straight Arrow Connector 307">
            <a:extLst>
              <a:ext uri="{FF2B5EF4-FFF2-40B4-BE49-F238E27FC236}">
                <a16:creationId xmlns:a16="http://schemas.microsoft.com/office/drawing/2014/main" id="{B4CF13D3-90D3-47CC-BB91-A9C303C98242}"/>
              </a:ext>
            </a:extLst>
          </p:cNvPr>
          <p:cNvCxnSpPr>
            <a:cxnSpLocks/>
          </p:cNvCxnSpPr>
          <p:nvPr/>
        </p:nvCxnSpPr>
        <p:spPr>
          <a:xfrm>
            <a:off x="785543" y="4080977"/>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54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551C-65D5-4084-932D-3D1AC89DCF0C}"/>
              </a:ext>
            </a:extLst>
          </p:cNvPr>
          <p:cNvSpPr>
            <a:spLocks noGrp="1"/>
          </p:cNvSpPr>
          <p:nvPr>
            <p:ph type="title"/>
          </p:nvPr>
        </p:nvSpPr>
        <p:spPr/>
        <p:txBody>
          <a:bodyPr/>
          <a:lstStyle/>
          <a:p>
            <a:r>
              <a:rPr lang="en-US" dirty="0"/>
              <a:t>HBV transition matrix</a:t>
            </a:r>
          </a:p>
        </p:txBody>
      </p:sp>
      <p:sp>
        <p:nvSpPr>
          <p:cNvPr id="3" name="Content Placeholder 2">
            <a:extLst>
              <a:ext uri="{FF2B5EF4-FFF2-40B4-BE49-F238E27FC236}">
                <a16:creationId xmlns:a16="http://schemas.microsoft.com/office/drawing/2014/main" id="{442A9325-CBC7-4049-BDF6-8E69ED35865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1775DBB-41E8-4F2C-8011-49B362A266DC}"/>
              </a:ext>
            </a:extLst>
          </p:cNvPr>
          <p:cNvPicPr>
            <a:picLocks noChangeAspect="1"/>
          </p:cNvPicPr>
          <p:nvPr/>
        </p:nvPicPr>
        <p:blipFill>
          <a:blip r:embed="rId2"/>
          <a:stretch>
            <a:fillRect/>
          </a:stretch>
        </p:blipFill>
        <p:spPr>
          <a:xfrm>
            <a:off x="0" y="2140571"/>
            <a:ext cx="12192000" cy="2576858"/>
          </a:xfrm>
          <a:prstGeom prst="rect">
            <a:avLst/>
          </a:prstGeom>
        </p:spPr>
      </p:pic>
    </p:spTree>
    <p:extLst>
      <p:ext uri="{BB962C8B-B14F-4D97-AF65-F5344CB8AC3E}">
        <p14:creationId xmlns:p14="http://schemas.microsoft.com/office/powerpoint/2010/main" val="173828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F3B3-792E-4CF2-BC27-8905C5FCF93E}"/>
              </a:ext>
            </a:extLst>
          </p:cNvPr>
          <p:cNvSpPr>
            <a:spLocks noGrp="1"/>
          </p:cNvSpPr>
          <p:nvPr>
            <p:ph type="title"/>
          </p:nvPr>
        </p:nvSpPr>
        <p:spPr/>
        <p:txBody>
          <a:bodyPr/>
          <a:lstStyle/>
          <a:p>
            <a:r>
              <a:rPr lang="en-US" dirty="0"/>
              <a:t>HIV transition matrix</a:t>
            </a:r>
          </a:p>
        </p:txBody>
      </p:sp>
      <p:sp>
        <p:nvSpPr>
          <p:cNvPr id="4" name="Content Placeholder 3">
            <a:extLst>
              <a:ext uri="{FF2B5EF4-FFF2-40B4-BE49-F238E27FC236}">
                <a16:creationId xmlns:a16="http://schemas.microsoft.com/office/drawing/2014/main" id="{D9CBD403-B41C-4048-8389-4F18460F8A7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8F8239A-74B3-4B40-BB4C-DCF05CB992C0}"/>
              </a:ext>
            </a:extLst>
          </p:cNvPr>
          <p:cNvPicPr>
            <a:picLocks noChangeAspect="1"/>
          </p:cNvPicPr>
          <p:nvPr/>
        </p:nvPicPr>
        <p:blipFill>
          <a:blip r:embed="rId2"/>
          <a:stretch>
            <a:fillRect/>
          </a:stretch>
        </p:blipFill>
        <p:spPr>
          <a:xfrm>
            <a:off x="1109662" y="2371725"/>
            <a:ext cx="9972675" cy="2114550"/>
          </a:xfrm>
          <a:prstGeom prst="rect">
            <a:avLst/>
          </a:prstGeom>
        </p:spPr>
      </p:pic>
    </p:spTree>
    <p:extLst>
      <p:ext uri="{BB962C8B-B14F-4D97-AF65-F5344CB8AC3E}">
        <p14:creationId xmlns:p14="http://schemas.microsoft.com/office/powerpoint/2010/main" val="105541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B074B72-9EF9-4300-ADAD-2FBDBFB550C5}"/>
              </a:ext>
            </a:extLst>
          </p:cNvPr>
          <p:cNvSpPr/>
          <p:nvPr/>
        </p:nvSpPr>
        <p:spPr>
          <a:xfrm>
            <a:off x="365760" y="4846319"/>
            <a:ext cx="11978640" cy="3657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D3EDA58-3FCC-48FC-9857-2D7786F5828D}"/>
              </a:ext>
            </a:extLst>
          </p:cNvPr>
          <p:cNvSpPr/>
          <p:nvPr/>
        </p:nvSpPr>
        <p:spPr>
          <a:xfrm>
            <a:off x="365760" y="8503916"/>
            <a:ext cx="11978640" cy="28625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E0878-BBF7-406D-92AF-B421C3F49AC9}"/>
              </a:ext>
            </a:extLst>
          </p:cNvPr>
          <p:cNvSpPr/>
          <p:nvPr/>
        </p:nvSpPr>
        <p:spPr>
          <a:xfrm>
            <a:off x="9463494" y="7341287"/>
            <a:ext cx="2673596" cy="2290963"/>
          </a:xfrm>
          <a:prstGeom prst="rect">
            <a:avLst/>
          </a:prstGeom>
          <a:solidFill>
            <a:schemeClr val="bg1"/>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2D620B2-34D5-4E9C-AAF5-AAC3931A06B5}"/>
              </a:ext>
            </a:extLst>
          </p:cNvPr>
          <p:cNvSpPr/>
          <p:nvPr/>
        </p:nvSpPr>
        <p:spPr>
          <a:xfrm>
            <a:off x="365760" y="0"/>
            <a:ext cx="11978640" cy="4846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67036-6DD7-4742-ADE3-869614F12BE2}"/>
              </a:ext>
            </a:extLst>
          </p:cNvPr>
          <p:cNvSpPr/>
          <p:nvPr/>
        </p:nvSpPr>
        <p:spPr>
          <a:xfrm>
            <a:off x="0" y="0"/>
            <a:ext cx="365760" cy="4846320"/>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ysClr val="windowText" lastClr="000000"/>
                </a:solidFill>
              </a:rPr>
              <a:t>HBV</a:t>
            </a:r>
          </a:p>
        </p:txBody>
      </p:sp>
      <p:sp>
        <p:nvSpPr>
          <p:cNvPr id="8" name="Rectangle 7">
            <a:extLst>
              <a:ext uri="{FF2B5EF4-FFF2-40B4-BE49-F238E27FC236}">
                <a16:creationId xmlns:a16="http://schemas.microsoft.com/office/drawing/2014/main" id="{808F262E-C827-4610-975A-CFF6C14746BE}"/>
              </a:ext>
            </a:extLst>
          </p:cNvPr>
          <p:cNvSpPr/>
          <p:nvPr/>
        </p:nvSpPr>
        <p:spPr>
          <a:xfrm>
            <a:off x="0" y="4846320"/>
            <a:ext cx="365760" cy="3657600"/>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ysClr val="windowText" lastClr="000000"/>
                </a:solidFill>
              </a:rPr>
              <a:t>HCV</a:t>
            </a:r>
          </a:p>
        </p:txBody>
      </p:sp>
      <p:sp>
        <p:nvSpPr>
          <p:cNvPr id="9" name="Rectangle 8">
            <a:extLst>
              <a:ext uri="{FF2B5EF4-FFF2-40B4-BE49-F238E27FC236}">
                <a16:creationId xmlns:a16="http://schemas.microsoft.com/office/drawing/2014/main" id="{956DAF58-A547-44CA-B08C-98E3F5B49716}"/>
              </a:ext>
            </a:extLst>
          </p:cNvPr>
          <p:cNvSpPr/>
          <p:nvPr/>
        </p:nvSpPr>
        <p:spPr>
          <a:xfrm>
            <a:off x="0" y="8503919"/>
            <a:ext cx="365760" cy="2862580"/>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ysClr val="windowText" lastClr="000000"/>
                </a:solidFill>
              </a:rPr>
              <a:t>HIV</a:t>
            </a:r>
          </a:p>
        </p:txBody>
      </p:sp>
      <p:sp>
        <p:nvSpPr>
          <p:cNvPr id="31" name="Oval 30">
            <a:extLst>
              <a:ext uri="{FF2B5EF4-FFF2-40B4-BE49-F238E27FC236}">
                <a16:creationId xmlns:a16="http://schemas.microsoft.com/office/drawing/2014/main" id="{165E8EC1-641A-409E-858F-D194BB385BB0}"/>
              </a:ext>
            </a:extLst>
          </p:cNvPr>
          <p:cNvSpPr/>
          <p:nvPr/>
        </p:nvSpPr>
        <p:spPr>
          <a:xfrm>
            <a:off x="9575257" y="7890913"/>
            <a:ext cx="545833" cy="235455"/>
          </a:xfrm>
          <a:prstGeom prst="ellipse">
            <a:avLst/>
          </a:prstGeom>
          <a:solidFill>
            <a:schemeClr val="bg1">
              <a:lumMod val="8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2" name="Straight Arrow Connector 31">
            <a:extLst>
              <a:ext uri="{FF2B5EF4-FFF2-40B4-BE49-F238E27FC236}">
                <a16:creationId xmlns:a16="http://schemas.microsoft.com/office/drawing/2014/main" id="{EF747F1C-DE1E-40EC-9C26-C57FEFDB8C09}"/>
              </a:ext>
            </a:extLst>
          </p:cNvPr>
          <p:cNvCxnSpPr>
            <a:cxnSpLocks/>
          </p:cNvCxnSpPr>
          <p:nvPr/>
        </p:nvCxnSpPr>
        <p:spPr>
          <a:xfrm>
            <a:off x="9742322" y="8634196"/>
            <a:ext cx="211702" cy="20840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F0F39E2-530D-4ABC-AE91-115743ED20E2}"/>
              </a:ext>
            </a:extLst>
          </p:cNvPr>
          <p:cNvCxnSpPr>
            <a:cxnSpLocks/>
          </p:cNvCxnSpPr>
          <p:nvPr/>
        </p:nvCxnSpPr>
        <p:spPr>
          <a:xfrm>
            <a:off x="9720292" y="9121848"/>
            <a:ext cx="303735" cy="301003"/>
          </a:xfrm>
          <a:prstGeom prst="straightConnector1">
            <a:avLst/>
          </a:prstGeom>
          <a:ln w="38100">
            <a:solidFill>
              <a:srgbClr val="A22E8C"/>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518D462-015E-4FFC-829B-FA79FD8D64C4}"/>
              </a:ext>
            </a:extLst>
          </p:cNvPr>
          <p:cNvSpPr txBox="1"/>
          <p:nvPr/>
        </p:nvSpPr>
        <p:spPr>
          <a:xfrm>
            <a:off x="10303139" y="7736589"/>
            <a:ext cx="1833950" cy="1754326"/>
          </a:xfrm>
          <a:prstGeom prst="rect">
            <a:avLst/>
          </a:prstGeom>
          <a:noFill/>
        </p:spPr>
        <p:txBody>
          <a:bodyPr wrap="square" rtlCol="0">
            <a:spAutoFit/>
          </a:bodyPr>
          <a:lstStyle/>
          <a:p>
            <a:r>
              <a:rPr lang="en-US" dirty="0"/>
              <a:t>Transient state </a:t>
            </a:r>
          </a:p>
          <a:p>
            <a:r>
              <a:rPr lang="en-US" dirty="0"/>
              <a:t>(no self-loop)</a:t>
            </a:r>
          </a:p>
          <a:p>
            <a:endParaRPr lang="en-US" dirty="0"/>
          </a:p>
          <a:p>
            <a:r>
              <a:rPr lang="en-US" dirty="0"/>
              <a:t>Initial state</a:t>
            </a:r>
          </a:p>
          <a:p>
            <a:endParaRPr lang="en-US" dirty="0"/>
          </a:p>
          <a:p>
            <a:r>
              <a:rPr lang="en-US" dirty="0"/>
              <a:t>Treatment uptake</a:t>
            </a:r>
          </a:p>
        </p:txBody>
      </p:sp>
      <p:sp>
        <p:nvSpPr>
          <p:cNvPr id="35" name="Rectangle 34">
            <a:extLst>
              <a:ext uri="{FF2B5EF4-FFF2-40B4-BE49-F238E27FC236}">
                <a16:creationId xmlns:a16="http://schemas.microsoft.com/office/drawing/2014/main" id="{F8406100-E4DB-42BE-BD05-D57F2B1A2B14}"/>
              </a:ext>
            </a:extLst>
          </p:cNvPr>
          <p:cNvSpPr/>
          <p:nvPr/>
        </p:nvSpPr>
        <p:spPr>
          <a:xfrm>
            <a:off x="9463493" y="7341287"/>
            <a:ext cx="2673596" cy="264870"/>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ysClr val="windowText" lastClr="000000"/>
                </a:solidFill>
              </a:rPr>
              <a:t>Key</a:t>
            </a:r>
          </a:p>
        </p:txBody>
      </p:sp>
      <p:pic>
        <p:nvPicPr>
          <p:cNvPr id="2" name="Picture 1">
            <a:extLst>
              <a:ext uri="{FF2B5EF4-FFF2-40B4-BE49-F238E27FC236}">
                <a16:creationId xmlns:a16="http://schemas.microsoft.com/office/drawing/2014/main" id="{572E9CC1-62BA-4EF4-83A2-1A8ADCB3B3FA}"/>
              </a:ext>
            </a:extLst>
          </p:cNvPr>
          <p:cNvPicPr>
            <a:picLocks noChangeAspect="1"/>
          </p:cNvPicPr>
          <p:nvPr/>
        </p:nvPicPr>
        <p:blipFill>
          <a:blip r:embed="rId2"/>
          <a:stretch>
            <a:fillRect/>
          </a:stretch>
        </p:blipFill>
        <p:spPr>
          <a:xfrm>
            <a:off x="469337" y="116338"/>
            <a:ext cx="11784589" cy="4621169"/>
          </a:xfrm>
          <a:prstGeom prst="rect">
            <a:avLst/>
          </a:prstGeom>
        </p:spPr>
      </p:pic>
      <p:pic>
        <p:nvPicPr>
          <p:cNvPr id="3" name="Picture 2">
            <a:extLst>
              <a:ext uri="{FF2B5EF4-FFF2-40B4-BE49-F238E27FC236}">
                <a16:creationId xmlns:a16="http://schemas.microsoft.com/office/drawing/2014/main" id="{964ED69D-4802-4FDE-BAC1-0F7179625055}"/>
              </a:ext>
            </a:extLst>
          </p:cNvPr>
          <p:cNvPicPr>
            <a:picLocks noChangeAspect="1"/>
          </p:cNvPicPr>
          <p:nvPr/>
        </p:nvPicPr>
        <p:blipFill>
          <a:blip r:embed="rId3"/>
          <a:stretch>
            <a:fillRect/>
          </a:stretch>
        </p:blipFill>
        <p:spPr>
          <a:xfrm>
            <a:off x="469337" y="4968479"/>
            <a:ext cx="10053175" cy="3420152"/>
          </a:xfrm>
          <a:prstGeom prst="rect">
            <a:avLst/>
          </a:prstGeom>
        </p:spPr>
      </p:pic>
      <p:pic>
        <p:nvPicPr>
          <p:cNvPr id="5" name="Picture 4">
            <a:extLst>
              <a:ext uri="{FF2B5EF4-FFF2-40B4-BE49-F238E27FC236}">
                <a16:creationId xmlns:a16="http://schemas.microsoft.com/office/drawing/2014/main" id="{13FCD238-B60D-49EF-A93D-05803650DCF8}"/>
              </a:ext>
            </a:extLst>
          </p:cNvPr>
          <p:cNvPicPr>
            <a:picLocks noChangeAspect="1"/>
          </p:cNvPicPr>
          <p:nvPr/>
        </p:nvPicPr>
        <p:blipFill>
          <a:blip r:embed="rId4"/>
          <a:stretch>
            <a:fillRect/>
          </a:stretch>
        </p:blipFill>
        <p:spPr>
          <a:xfrm>
            <a:off x="469337" y="8627313"/>
            <a:ext cx="8766808" cy="2682472"/>
          </a:xfrm>
          <a:prstGeom prst="rect">
            <a:avLst/>
          </a:prstGeom>
        </p:spPr>
      </p:pic>
      <p:pic>
        <p:nvPicPr>
          <p:cNvPr id="6" name="Picture 5">
            <a:extLst>
              <a:ext uri="{FF2B5EF4-FFF2-40B4-BE49-F238E27FC236}">
                <a16:creationId xmlns:a16="http://schemas.microsoft.com/office/drawing/2014/main" id="{0F70D0BF-6D71-45CC-B463-D7A1617EF017}"/>
              </a:ext>
            </a:extLst>
          </p:cNvPr>
          <p:cNvPicPr>
            <a:picLocks noChangeAspect="1"/>
          </p:cNvPicPr>
          <p:nvPr/>
        </p:nvPicPr>
        <p:blipFill>
          <a:blip r:embed="rId5"/>
          <a:stretch>
            <a:fillRect/>
          </a:stretch>
        </p:blipFill>
        <p:spPr>
          <a:xfrm>
            <a:off x="469337" y="8633409"/>
            <a:ext cx="10345809" cy="2676376"/>
          </a:xfrm>
          <a:prstGeom prst="rect">
            <a:avLst/>
          </a:prstGeom>
        </p:spPr>
      </p:pic>
    </p:spTree>
    <p:extLst>
      <p:ext uri="{BB962C8B-B14F-4D97-AF65-F5344CB8AC3E}">
        <p14:creationId xmlns:p14="http://schemas.microsoft.com/office/powerpoint/2010/main" val="231247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3EA660-B3E3-4007-8856-6944418102DD}"/>
              </a:ext>
            </a:extLst>
          </p:cNvPr>
          <p:cNvPicPr>
            <a:picLocks noChangeAspect="1"/>
          </p:cNvPicPr>
          <p:nvPr/>
        </p:nvPicPr>
        <p:blipFill>
          <a:blip r:embed="rId2"/>
          <a:stretch>
            <a:fillRect/>
          </a:stretch>
        </p:blipFill>
        <p:spPr>
          <a:xfrm>
            <a:off x="2368108" y="0"/>
            <a:ext cx="7455783" cy="6858000"/>
          </a:xfrm>
          <a:prstGeom prst="rect">
            <a:avLst/>
          </a:prstGeom>
        </p:spPr>
      </p:pic>
    </p:spTree>
    <p:extLst>
      <p:ext uri="{BB962C8B-B14F-4D97-AF65-F5344CB8AC3E}">
        <p14:creationId xmlns:p14="http://schemas.microsoft.com/office/powerpoint/2010/main" val="237336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B1A7-C17E-4E0F-85F0-29120D908B60}"/>
              </a:ext>
            </a:extLst>
          </p:cNvPr>
          <p:cNvSpPr>
            <a:spLocks noGrp="1"/>
          </p:cNvSpPr>
          <p:nvPr>
            <p:ph type="title"/>
          </p:nvPr>
        </p:nvSpPr>
        <p:spPr>
          <a:xfrm>
            <a:off x="1028700" y="0"/>
            <a:ext cx="10515600" cy="1325563"/>
          </a:xfrm>
        </p:spPr>
        <p:txBody>
          <a:bodyPr/>
          <a:lstStyle/>
          <a:p>
            <a:r>
              <a:rPr lang="en-US" dirty="0"/>
              <a:t>HCV Markov diagram </a:t>
            </a:r>
            <a:r>
              <a:rPr lang="en-US" b="1" dirty="0"/>
              <a:t>disability weights</a:t>
            </a:r>
          </a:p>
        </p:txBody>
      </p:sp>
      <p:cxnSp>
        <p:nvCxnSpPr>
          <p:cNvPr id="38" name="Straight Arrow Connector 37">
            <a:extLst>
              <a:ext uri="{FF2B5EF4-FFF2-40B4-BE49-F238E27FC236}">
                <a16:creationId xmlns:a16="http://schemas.microsoft.com/office/drawing/2014/main" id="{DE8B29DB-BE47-426C-916B-E79B788477B8}"/>
              </a:ext>
            </a:extLst>
          </p:cNvPr>
          <p:cNvCxnSpPr>
            <a:cxnSpLocks/>
            <a:stCxn id="84" idx="6"/>
            <a:endCxn id="4" idx="2"/>
          </p:cNvCxnSpPr>
          <p:nvPr/>
        </p:nvCxnSpPr>
        <p:spPr>
          <a:xfrm>
            <a:off x="1493608" y="1890544"/>
            <a:ext cx="638988" cy="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4EBEDE3-AB95-4176-86AD-CABB9E886FCF}"/>
              </a:ext>
            </a:extLst>
          </p:cNvPr>
          <p:cNvCxnSpPr>
            <a:cxnSpLocks/>
            <a:stCxn id="31" idx="7"/>
            <a:endCxn id="21" idx="3"/>
          </p:cNvCxnSpPr>
          <p:nvPr/>
        </p:nvCxnSpPr>
        <p:spPr>
          <a:xfrm flipV="1">
            <a:off x="1319524" y="2965709"/>
            <a:ext cx="3212" cy="24694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5F495FA-8D81-4460-BCF5-C1652D74F038}"/>
              </a:ext>
            </a:extLst>
          </p:cNvPr>
          <p:cNvCxnSpPr>
            <a:cxnSpLocks/>
            <a:stCxn id="84" idx="5"/>
            <a:endCxn id="21" idx="1"/>
          </p:cNvCxnSpPr>
          <p:nvPr/>
        </p:nvCxnSpPr>
        <p:spPr>
          <a:xfrm>
            <a:off x="1319524" y="2149175"/>
            <a:ext cx="3212" cy="2992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8F5708-F216-4EAB-BCCE-91FA3A69FECE}"/>
              </a:ext>
            </a:extLst>
          </p:cNvPr>
          <p:cNvCxnSpPr>
            <a:cxnSpLocks/>
            <a:endCxn id="55" idx="2"/>
          </p:cNvCxnSpPr>
          <p:nvPr/>
        </p:nvCxnSpPr>
        <p:spPr>
          <a:xfrm>
            <a:off x="893587" y="4192197"/>
            <a:ext cx="241267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825A060-609B-4B0B-891A-BF0500F96509}"/>
              </a:ext>
            </a:extLst>
          </p:cNvPr>
          <p:cNvCxnSpPr>
            <a:cxnSpLocks/>
            <a:stCxn id="22" idx="5"/>
            <a:endCxn id="55" idx="1"/>
          </p:cNvCxnSpPr>
          <p:nvPr/>
        </p:nvCxnSpPr>
        <p:spPr>
          <a:xfrm>
            <a:off x="3537477" y="3729911"/>
            <a:ext cx="9825" cy="20365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2EE4AED-294F-4C79-9044-D905CBB1671A}"/>
              </a:ext>
            </a:extLst>
          </p:cNvPr>
          <p:cNvCxnSpPr>
            <a:cxnSpLocks/>
            <a:stCxn id="20" idx="5"/>
            <a:endCxn id="44" idx="1"/>
          </p:cNvCxnSpPr>
          <p:nvPr/>
        </p:nvCxnSpPr>
        <p:spPr>
          <a:xfrm>
            <a:off x="5417629" y="3729911"/>
            <a:ext cx="2119" cy="20365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525D8E-FD37-4017-B787-907B26F217DB}"/>
              </a:ext>
            </a:extLst>
          </p:cNvPr>
          <p:cNvCxnSpPr>
            <a:cxnSpLocks/>
            <a:stCxn id="37" idx="5"/>
            <a:endCxn id="47" idx="1"/>
          </p:cNvCxnSpPr>
          <p:nvPr/>
        </p:nvCxnSpPr>
        <p:spPr>
          <a:xfrm>
            <a:off x="7244218" y="3729911"/>
            <a:ext cx="15871" cy="20365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DB72558-0498-4CC0-AD86-EBDFF0BA10C7}"/>
              </a:ext>
            </a:extLst>
          </p:cNvPr>
          <p:cNvCxnSpPr>
            <a:cxnSpLocks/>
            <a:endCxn id="21" idx="6"/>
          </p:cNvCxnSpPr>
          <p:nvPr/>
        </p:nvCxnSpPr>
        <p:spPr>
          <a:xfrm flipH="1">
            <a:off x="2571519" y="2707078"/>
            <a:ext cx="4242358"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037A145-8FAF-4E5F-BBE9-A6D115998578}"/>
              </a:ext>
            </a:extLst>
          </p:cNvPr>
          <p:cNvCxnSpPr>
            <a:cxnSpLocks/>
            <a:stCxn id="22" idx="0"/>
          </p:cNvCxnSpPr>
          <p:nvPr/>
        </p:nvCxnSpPr>
        <p:spPr>
          <a:xfrm flipV="1">
            <a:off x="2955556" y="2707078"/>
            <a:ext cx="0" cy="39844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080DFB8-E54C-43FB-9D1E-1298118BF86B}"/>
              </a:ext>
            </a:extLst>
          </p:cNvPr>
          <p:cNvCxnSpPr>
            <a:cxnSpLocks/>
            <a:stCxn id="20" idx="0"/>
          </p:cNvCxnSpPr>
          <p:nvPr/>
        </p:nvCxnSpPr>
        <p:spPr>
          <a:xfrm flipV="1">
            <a:off x="4965024" y="2719031"/>
            <a:ext cx="0" cy="38648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C6F7347-8D0B-4C88-8CF5-86FE54B99C2A}"/>
              </a:ext>
            </a:extLst>
          </p:cNvPr>
          <p:cNvCxnSpPr>
            <a:cxnSpLocks/>
            <a:stCxn id="37" idx="0"/>
          </p:cNvCxnSpPr>
          <p:nvPr/>
        </p:nvCxnSpPr>
        <p:spPr>
          <a:xfrm flipV="1">
            <a:off x="6791613" y="2707078"/>
            <a:ext cx="0" cy="39844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EE3BDAB-0257-4A61-BE44-8740D3FF6429}"/>
              </a:ext>
            </a:extLst>
          </p:cNvPr>
          <p:cNvCxnSpPr>
            <a:cxnSpLocks/>
            <a:stCxn id="4" idx="5"/>
            <a:endCxn id="22" idx="7"/>
          </p:cNvCxnSpPr>
          <p:nvPr/>
        </p:nvCxnSpPr>
        <p:spPr>
          <a:xfrm>
            <a:off x="3537477" y="2149176"/>
            <a:ext cx="0" cy="106347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93536BC-CA1E-416D-91D8-2265C82A6A03}"/>
              </a:ext>
            </a:extLst>
          </p:cNvPr>
          <p:cNvCxnSpPr>
            <a:cxnSpLocks/>
            <a:stCxn id="5" idx="3"/>
            <a:endCxn id="20" idx="1"/>
          </p:cNvCxnSpPr>
          <p:nvPr/>
        </p:nvCxnSpPr>
        <p:spPr>
          <a:xfrm flipH="1">
            <a:off x="4512419" y="2149176"/>
            <a:ext cx="19618" cy="106347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88CCAAE-FAA2-47A7-AFE0-1ED2F430727D}"/>
              </a:ext>
            </a:extLst>
          </p:cNvPr>
          <p:cNvCxnSpPr>
            <a:cxnSpLocks/>
            <a:stCxn id="6" idx="3"/>
            <a:endCxn id="37" idx="1"/>
          </p:cNvCxnSpPr>
          <p:nvPr/>
        </p:nvCxnSpPr>
        <p:spPr>
          <a:xfrm>
            <a:off x="6339008" y="2149174"/>
            <a:ext cx="0" cy="106347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0C86212-4475-4616-9C5C-9C9AAFF5FFA5}"/>
              </a:ext>
            </a:extLst>
          </p:cNvPr>
          <p:cNvCxnSpPr>
            <a:cxnSpLocks/>
            <a:stCxn id="5" idx="6"/>
            <a:endCxn id="6" idx="2"/>
          </p:cNvCxnSpPr>
          <p:nvPr/>
        </p:nvCxnSpPr>
        <p:spPr>
          <a:xfrm flipV="1">
            <a:off x="5624722" y="1890543"/>
            <a:ext cx="526811" cy="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9056295-C056-477D-8D04-C463673D0B62}"/>
              </a:ext>
            </a:extLst>
          </p:cNvPr>
          <p:cNvCxnSpPr>
            <a:cxnSpLocks/>
            <a:stCxn id="55" idx="6"/>
            <a:endCxn id="44" idx="2"/>
          </p:cNvCxnSpPr>
          <p:nvPr/>
        </p:nvCxnSpPr>
        <p:spPr>
          <a:xfrm>
            <a:off x="4952183" y="4192197"/>
            <a:ext cx="280090"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A1B8A2D-FA7B-4682-A953-03276257885D}"/>
              </a:ext>
            </a:extLst>
          </p:cNvPr>
          <p:cNvCxnSpPr>
            <a:cxnSpLocks/>
            <a:stCxn id="44" idx="6"/>
            <a:endCxn id="47" idx="2"/>
          </p:cNvCxnSpPr>
          <p:nvPr/>
        </p:nvCxnSpPr>
        <p:spPr>
          <a:xfrm>
            <a:off x="6512433" y="4192197"/>
            <a:ext cx="560181"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DF90C499-A48D-4D13-83ED-760BF2196772}"/>
              </a:ext>
            </a:extLst>
          </p:cNvPr>
          <p:cNvCxnSpPr>
            <a:cxnSpLocks/>
            <a:endCxn id="7" idx="1"/>
          </p:cNvCxnSpPr>
          <p:nvPr/>
        </p:nvCxnSpPr>
        <p:spPr>
          <a:xfrm>
            <a:off x="8007967" y="2446562"/>
            <a:ext cx="0" cy="22262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867F8B-6311-4883-9036-A002FF3892D4}"/>
              </a:ext>
            </a:extLst>
          </p:cNvPr>
          <p:cNvCxnSpPr>
            <a:cxnSpLocks/>
          </p:cNvCxnSpPr>
          <p:nvPr/>
        </p:nvCxnSpPr>
        <p:spPr>
          <a:xfrm flipH="1">
            <a:off x="5437249" y="2446562"/>
            <a:ext cx="258868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44B8F5-6811-4195-967F-F5AD4AFA7FB8}"/>
              </a:ext>
            </a:extLst>
          </p:cNvPr>
          <p:cNvCxnSpPr>
            <a:cxnSpLocks/>
            <a:endCxn id="5" idx="5"/>
          </p:cNvCxnSpPr>
          <p:nvPr/>
        </p:nvCxnSpPr>
        <p:spPr>
          <a:xfrm flipV="1">
            <a:off x="5437247" y="2149176"/>
            <a:ext cx="0" cy="29738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C1DDDA-ED21-4B2C-BC03-724FF3500906}"/>
              </a:ext>
            </a:extLst>
          </p:cNvPr>
          <p:cNvCxnSpPr>
            <a:cxnSpLocks/>
            <a:stCxn id="6" idx="5"/>
          </p:cNvCxnSpPr>
          <p:nvPr/>
        </p:nvCxnSpPr>
        <p:spPr>
          <a:xfrm>
            <a:off x="7244218" y="2149174"/>
            <a:ext cx="7935" cy="31635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3E1D76E-BA8D-4A07-B8BF-B3E577A18D71}"/>
              </a:ext>
            </a:extLst>
          </p:cNvPr>
          <p:cNvCxnSpPr>
            <a:cxnSpLocks/>
          </p:cNvCxnSpPr>
          <p:nvPr/>
        </p:nvCxnSpPr>
        <p:spPr>
          <a:xfrm flipH="1">
            <a:off x="6324958" y="4713512"/>
            <a:ext cx="2386777"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CF924DC-86D1-475C-AFD9-C63A17356CB7}"/>
              </a:ext>
            </a:extLst>
          </p:cNvPr>
          <p:cNvCxnSpPr>
            <a:cxnSpLocks/>
            <a:endCxn id="7" idx="5"/>
          </p:cNvCxnSpPr>
          <p:nvPr/>
        </p:nvCxnSpPr>
        <p:spPr>
          <a:xfrm flipH="1" flipV="1">
            <a:off x="8654545" y="3186449"/>
            <a:ext cx="56285" cy="153573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179B1E8-606D-49C1-A0EA-2E3AC4B7AC77}"/>
              </a:ext>
            </a:extLst>
          </p:cNvPr>
          <p:cNvCxnSpPr>
            <a:cxnSpLocks/>
            <a:endCxn id="44" idx="5"/>
          </p:cNvCxnSpPr>
          <p:nvPr/>
        </p:nvCxnSpPr>
        <p:spPr>
          <a:xfrm flipH="1" flipV="1">
            <a:off x="6324958" y="4450828"/>
            <a:ext cx="14050" cy="27136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21BB76D-E0C9-40EB-9979-74ABAFEB58B8}"/>
              </a:ext>
            </a:extLst>
          </p:cNvPr>
          <p:cNvCxnSpPr>
            <a:cxnSpLocks/>
            <a:endCxn id="47" idx="5"/>
          </p:cNvCxnSpPr>
          <p:nvPr/>
        </p:nvCxnSpPr>
        <p:spPr>
          <a:xfrm flipH="1" flipV="1">
            <a:off x="8165299" y="4450828"/>
            <a:ext cx="5264" cy="25400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F62090A-9FD0-4CE4-B40D-800FFEF36089}"/>
              </a:ext>
            </a:extLst>
          </p:cNvPr>
          <p:cNvCxnSpPr>
            <a:cxnSpLocks/>
            <a:stCxn id="7" idx="6"/>
            <a:endCxn id="8" idx="2"/>
          </p:cNvCxnSpPr>
          <p:nvPr/>
        </p:nvCxnSpPr>
        <p:spPr>
          <a:xfrm>
            <a:off x="8788456" y="2927818"/>
            <a:ext cx="44236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EA2E548-CCEA-472D-BD72-0E481F456D7C}"/>
              </a:ext>
            </a:extLst>
          </p:cNvPr>
          <p:cNvCxnSpPr>
            <a:cxnSpLocks/>
            <a:stCxn id="6" idx="6"/>
            <a:endCxn id="8" idx="1"/>
          </p:cNvCxnSpPr>
          <p:nvPr/>
        </p:nvCxnSpPr>
        <p:spPr>
          <a:xfrm>
            <a:off x="7431693" y="1890543"/>
            <a:ext cx="1959819" cy="77864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CD6BFF44-B3C1-41D9-A79D-0FD04FD7CAD4}"/>
              </a:ext>
            </a:extLst>
          </p:cNvPr>
          <p:cNvCxnSpPr>
            <a:cxnSpLocks/>
            <a:stCxn id="47" idx="6"/>
            <a:endCxn id="8" idx="3"/>
          </p:cNvCxnSpPr>
          <p:nvPr/>
        </p:nvCxnSpPr>
        <p:spPr>
          <a:xfrm flipV="1">
            <a:off x="8352774" y="3186449"/>
            <a:ext cx="1038738" cy="100574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50A37AC-4176-4D16-8530-5152C3889505}"/>
              </a:ext>
            </a:extLst>
          </p:cNvPr>
          <p:cNvCxnSpPr>
            <a:cxnSpLocks/>
          </p:cNvCxnSpPr>
          <p:nvPr/>
        </p:nvCxnSpPr>
        <p:spPr>
          <a:xfrm>
            <a:off x="716368" y="1325563"/>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5A7901-C131-4ED2-8C5F-C04299FDBF0D}"/>
              </a:ext>
            </a:extLst>
          </p:cNvPr>
          <p:cNvCxnSpPr>
            <a:cxnSpLocks/>
          </p:cNvCxnSpPr>
          <p:nvPr/>
        </p:nvCxnSpPr>
        <p:spPr>
          <a:xfrm>
            <a:off x="710707" y="2921876"/>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3B99548-9631-4C4F-AFB4-958EECB551A9}"/>
              </a:ext>
            </a:extLst>
          </p:cNvPr>
          <p:cNvCxnSpPr>
            <a:cxnSpLocks/>
            <a:stCxn id="31" idx="4"/>
          </p:cNvCxnSpPr>
          <p:nvPr/>
        </p:nvCxnSpPr>
        <p:spPr>
          <a:xfrm>
            <a:off x="899248" y="3837040"/>
            <a:ext cx="0" cy="35515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365C69B-3386-4657-BDC5-980DE0E8AA52}"/>
              </a:ext>
            </a:extLst>
          </p:cNvPr>
          <p:cNvSpPr/>
          <p:nvPr/>
        </p:nvSpPr>
        <p:spPr>
          <a:xfrm>
            <a:off x="2132596" y="1524785"/>
            <a:ext cx="164592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Chronic HCV SC </a:t>
            </a:r>
            <a:r>
              <a:rPr lang="en-US" sz="1400" b="1" dirty="0">
                <a:solidFill>
                  <a:schemeClr val="tx1"/>
                </a:solidFill>
              </a:rPr>
              <a:t>0.21</a:t>
            </a:r>
            <a:endParaRPr lang="en-US" sz="1400" dirty="0">
              <a:solidFill>
                <a:schemeClr val="tx1"/>
              </a:solidFill>
            </a:endParaRPr>
          </a:p>
        </p:txBody>
      </p:sp>
      <p:sp>
        <p:nvSpPr>
          <p:cNvPr id="5" name="Oval 4">
            <a:extLst>
              <a:ext uri="{FF2B5EF4-FFF2-40B4-BE49-F238E27FC236}">
                <a16:creationId xmlns:a16="http://schemas.microsoft.com/office/drawing/2014/main" id="{7C5BDC5B-B53C-46A0-9F64-7D5236C4160D}"/>
              </a:ext>
            </a:extLst>
          </p:cNvPr>
          <p:cNvSpPr/>
          <p:nvPr/>
        </p:nvSpPr>
        <p:spPr>
          <a:xfrm>
            <a:off x="4344562" y="1524785"/>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SC </a:t>
            </a:r>
            <a:r>
              <a:rPr lang="en-US" sz="1400" b="1" dirty="0">
                <a:solidFill>
                  <a:schemeClr val="tx1"/>
                </a:solidFill>
              </a:rPr>
              <a:t>0.252</a:t>
            </a:r>
            <a:endParaRPr lang="en-US" sz="1400" dirty="0">
              <a:solidFill>
                <a:schemeClr val="tx1"/>
              </a:solidFill>
            </a:endParaRPr>
          </a:p>
        </p:txBody>
      </p:sp>
      <p:sp>
        <p:nvSpPr>
          <p:cNvPr id="6" name="Oval 5">
            <a:extLst>
              <a:ext uri="{FF2B5EF4-FFF2-40B4-BE49-F238E27FC236}">
                <a16:creationId xmlns:a16="http://schemas.microsoft.com/office/drawing/2014/main" id="{BDD16335-23DD-4687-A190-3CB2FDD9F9DE}"/>
              </a:ext>
            </a:extLst>
          </p:cNvPr>
          <p:cNvSpPr/>
          <p:nvPr/>
        </p:nvSpPr>
        <p:spPr>
          <a:xfrm>
            <a:off x="6151533" y="1524783"/>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SC </a:t>
            </a:r>
            <a:r>
              <a:rPr lang="en-US" sz="1400" b="1" dirty="0">
                <a:solidFill>
                  <a:schemeClr val="tx1"/>
                </a:solidFill>
              </a:rPr>
              <a:t>0.328</a:t>
            </a:r>
            <a:endParaRPr lang="en-US" sz="1400" dirty="0">
              <a:solidFill>
                <a:schemeClr val="tx1"/>
              </a:solidFill>
            </a:endParaRPr>
          </a:p>
        </p:txBody>
      </p:sp>
      <p:sp>
        <p:nvSpPr>
          <p:cNvPr id="7" name="Oval 6">
            <a:extLst>
              <a:ext uri="{FF2B5EF4-FFF2-40B4-BE49-F238E27FC236}">
                <a16:creationId xmlns:a16="http://schemas.microsoft.com/office/drawing/2014/main" id="{D7B9AB1F-F186-4642-A0B5-F97214BD49A1}"/>
              </a:ext>
            </a:extLst>
          </p:cNvPr>
          <p:cNvSpPr/>
          <p:nvPr/>
        </p:nvSpPr>
        <p:spPr>
          <a:xfrm>
            <a:off x="7874056" y="2562058"/>
            <a:ext cx="91440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HCC </a:t>
            </a:r>
            <a:r>
              <a:rPr lang="en-US" sz="1400" b="1" dirty="0">
                <a:solidFill>
                  <a:schemeClr val="tx1"/>
                </a:solidFill>
              </a:rPr>
              <a:t>0.39</a:t>
            </a:r>
            <a:endParaRPr lang="en-US" sz="1400" dirty="0">
              <a:solidFill>
                <a:schemeClr val="tx1"/>
              </a:solidFill>
            </a:endParaRPr>
          </a:p>
        </p:txBody>
      </p:sp>
      <p:sp>
        <p:nvSpPr>
          <p:cNvPr id="8" name="Oval 7">
            <a:extLst>
              <a:ext uri="{FF2B5EF4-FFF2-40B4-BE49-F238E27FC236}">
                <a16:creationId xmlns:a16="http://schemas.microsoft.com/office/drawing/2014/main" id="{122C5F1C-0E43-4E42-AD92-14FF340C5BE0}"/>
              </a:ext>
            </a:extLst>
          </p:cNvPr>
          <p:cNvSpPr/>
          <p:nvPr/>
        </p:nvSpPr>
        <p:spPr>
          <a:xfrm>
            <a:off x="9230819" y="2562058"/>
            <a:ext cx="109728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HCV death</a:t>
            </a:r>
          </a:p>
        </p:txBody>
      </p:sp>
      <p:sp>
        <p:nvSpPr>
          <p:cNvPr id="20" name="Oval 19">
            <a:extLst>
              <a:ext uri="{FF2B5EF4-FFF2-40B4-BE49-F238E27FC236}">
                <a16:creationId xmlns:a16="http://schemas.microsoft.com/office/drawing/2014/main" id="{8D8ADD8D-ED27-4A5B-A27F-B23506C368FD}"/>
              </a:ext>
            </a:extLst>
          </p:cNvPr>
          <p:cNvSpPr/>
          <p:nvPr/>
        </p:nvSpPr>
        <p:spPr>
          <a:xfrm>
            <a:off x="4324944" y="3105520"/>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AVT </a:t>
            </a:r>
            <a:r>
              <a:rPr lang="en-US" sz="1400" b="1" dirty="0">
                <a:solidFill>
                  <a:schemeClr val="tx1"/>
                </a:solidFill>
              </a:rPr>
              <a:t>0.299</a:t>
            </a:r>
            <a:endParaRPr lang="en-US" sz="1400" dirty="0">
              <a:solidFill>
                <a:schemeClr val="tx1"/>
              </a:solidFill>
            </a:endParaRPr>
          </a:p>
        </p:txBody>
      </p:sp>
      <p:sp>
        <p:nvSpPr>
          <p:cNvPr id="21" name="Oval 20">
            <a:extLst>
              <a:ext uri="{FF2B5EF4-FFF2-40B4-BE49-F238E27FC236}">
                <a16:creationId xmlns:a16="http://schemas.microsoft.com/office/drawing/2014/main" id="{53AB30F1-EADC-4FC2-9DF5-9F5B4420E408}"/>
              </a:ext>
            </a:extLst>
          </p:cNvPr>
          <p:cNvSpPr/>
          <p:nvPr/>
        </p:nvSpPr>
        <p:spPr>
          <a:xfrm>
            <a:off x="1108479" y="2341318"/>
            <a:ext cx="146304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 infection </a:t>
            </a:r>
            <a:r>
              <a:rPr lang="en-US" sz="1400" b="1" dirty="0">
                <a:solidFill>
                  <a:schemeClr val="tx1"/>
                </a:solidFill>
              </a:rPr>
              <a:t>0</a:t>
            </a:r>
            <a:r>
              <a:rPr lang="en-US" sz="1400" dirty="0">
                <a:solidFill>
                  <a:schemeClr val="tx1"/>
                </a:solidFill>
              </a:rPr>
              <a:t> </a:t>
            </a:r>
          </a:p>
        </p:txBody>
      </p:sp>
      <p:sp>
        <p:nvSpPr>
          <p:cNvPr id="22" name="Oval 21">
            <a:extLst>
              <a:ext uri="{FF2B5EF4-FFF2-40B4-BE49-F238E27FC236}">
                <a16:creationId xmlns:a16="http://schemas.microsoft.com/office/drawing/2014/main" id="{D9D989DC-31A3-4FA6-A80A-1DBD4BDDAEA1}"/>
              </a:ext>
            </a:extLst>
          </p:cNvPr>
          <p:cNvSpPr/>
          <p:nvPr/>
        </p:nvSpPr>
        <p:spPr>
          <a:xfrm>
            <a:off x="2132596" y="3105520"/>
            <a:ext cx="164592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Chronic HCV AVT </a:t>
            </a:r>
            <a:r>
              <a:rPr lang="en-US" sz="1400" b="1" dirty="0">
                <a:solidFill>
                  <a:schemeClr val="tx1"/>
                </a:solidFill>
              </a:rPr>
              <a:t>0.25</a:t>
            </a:r>
            <a:endParaRPr lang="en-US" sz="1400" dirty="0">
              <a:solidFill>
                <a:schemeClr val="tx1"/>
              </a:solidFill>
            </a:endParaRPr>
          </a:p>
        </p:txBody>
      </p:sp>
      <p:sp>
        <p:nvSpPr>
          <p:cNvPr id="84" name="Oval 83">
            <a:extLst>
              <a:ext uri="{FF2B5EF4-FFF2-40B4-BE49-F238E27FC236}">
                <a16:creationId xmlns:a16="http://schemas.microsoft.com/office/drawing/2014/main" id="{D2666903-2B84-458B-9929-B8646D85E1EB}"/>
              </a:ext>
            </a:extLst>
          </p:cNvPr>
          <p:cNvSpPr/>
          <p:nvPr/>
        </p:nvSpPr>
        <p:spPr>
          <a:xfrm>
            <a:off x="304888" y="1524784"/>
            <a:ext cx="118872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Acute </a:t>
            </a:r>
          </a:p>
          <a:p>
            <a:pPr algn="ctr"/>
            <a:r>
              <a:rPr lang="en-US" sz="1400" dirty="0">
                <a:solidFill>
                  <a:schemeClr val="tx1"/>
                </a:solidFill>
              </a:rPr>
              <a:t>SC </a:t>
            </a:r>
            <a:r>
              <a:rPr lang="en-US" sz="1400" b="1" dirty="0">
                <a:solidFill>
                  <a:schemeClr val="tx1"/>
                </a:solidFill>
              </a:rPr>
              <a:t>0</a:t>
            </a:r>
          </a:p>
        </p:txBody>
      </p:sp>
      <p:sp>
        <p:nvSpPr>
          <p:cNvPr id="31" name="Oval 30">
            <a:extLst>
              <a:ext uri="{FF2B5EF4-FFF2-40B4-BE49-F238E27FC236}">
                <a16:creationId xmlns:a16="http://schemas.microsoft.com/office/drawing/2014/main" id="{AC8BF69E-3BA0-4237-AEDA-85F201A2FCAC}"/>
              </a:ext>
            </a:extLst>
          </p:cNvPr>
          <p:cNvSpPr/>
          <p:nvPr/>
        </p:nvSpPr>
        <p:spPr>
          <a:xfrm>
            <a:off x="304888" y="3105520"/>
            <a:ext cx="118872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Acute AVT </a:t>
            </a:r>
            <a:r>
              <a:rPr lang="en-US" sz="1400" b="1" dirty="0">
                <a:solidFill>
                  <a:schemeClr val="tx1"/>
                </a:solidFill>
              </a:rPr>
              <a:t>0.04</a:t>
            </a:r>
          </a:p>
        </p:txBody>
      </p:sp>
      <p:sp>
        <p:nvSpPr>
          <p:cNvPr id="37" name="Oval 36">
            <a:extLst>
              <a:ext uri="{FF2B5EF4-FFF2-40B4-BE49-F238E27FC236}">
                <a16:creationId xmlns:a16="http://schemas.microsoft.com/office/drawing/2014/main" id="{6DBAAA55-2075-48BD-945F-2195AF63319F}"/>
              </a:ext>
            </a:extLst>
          </p:cNvPr>
          <p:cNvSpPr/>
          <p:nvPr/>
        </p:nvSpPr>
        <p:spPr>
          <a:xfrm>
            <a:off x="6151533" y="3105520"/>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AVT </a:t>
            </a:r>
            <a:r>
              <a:rPr lang="en-US" sz="1400" b="1" dirty="0">
                <a:solidFill>
                  <a:schemeClr val="tx1"/>
                </a:solidFill>
              </a:rPr>
              <a:t>0.389</a:t>
            </a:r>
            <a:endParaRPr lang="en-US" sz="1400" dirty="0">
              <a:solidFill>
                <a:schemeClr val="tx1"/>
              </a:solidFill>
            </a:endParaRPr>
          </a:p>
        </p:txBody>
      </p:sp>
      <p:sp>
        <p:nvSpPr>
          <p:cNvPr id="47" name="Oval 46">
            <a:extLst>
              <a:ext uri="{FF2B5EF4-FFF2-40B4-BE49-F238E27FC236}">
                <a16:creationId xmlns:a16="http://schemas.microsoft.com/office/drawing/2014/main" id="{3C8AAACF-8755-4957-9FE6-80972114580A}"/>
              </a:ext>
            </a:extLst>
          </p:cNvPr>
          <p:cNvSpPr/>
          <p:nvPr/>
        </p:nvSpPr>
        <p:spPr>
          <a:xfrm>
            <a:off x="7072614" y="3826437"/>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TF</a:t>
            </a:r>
          </a:p>
          <a:p>
            <a:pPr algn="ctr"/>
            <a:r>
              <a:rPr lang="en-US" sz="1400" b="1" dirty="0">
                <a:solidFill>
                  <a:schemeClr val="tx1"/>
                </a:solidFill>
              </a:rPr>
              <a:t>0.328</a:t>
            </a:r>
          </a:p>
        </p:txBody>
      </p:sp>
      <p:sp>
        <p:nvSpPr>
          <p:cNvPr id="44" name="Oval 43">
            <a:extLst>
              <a:ext uri="{FF2B5EF4-FFF2-40B4-BE49-F238E27FC236}">
                <a16:creationId xmlns:a16="http://schemas.microsoft.com/office/drawing/2014/main" id="{7A8C3D5C-BB13-4A4B-A201-9808422EA38A}"/>
              </a:ext>
            </a:extLst>
          </p:cNvPr>
          <p:cNvSpPr/>
          <p:nvPr/>
        </p:nvSpPr>
        <p:spPr>
          <a:xfrm>
            <a:off x="5232273" y="3826437"/>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TF </a:t>
            </a:r>
            <a:r>
              <a:rPr lang="en-US" sz="1400" b="1" dirty="0">
                <a:solidFill>
                  <a:schemeClr val="tx1"/>
                </a:solidFill>
              </a:rPr>
              <a:t>0.252</a:t>
            </a:r>
            <a:endParaRPr lang="en-US" sz="1400" dirty="0">
              <a:solidFill>
                <a:schemeClr val="tx1"/>
              </a:solidFill>
            </a:endParaRPr>
          </a:p>
        </p:txBody>
      </p:sp>
      <p:sp>
        <p:nvSpPr>
          <p:cNvPr id="55" name="Oval 54">
            <a:extLst>
              <a:ext uri="{FF2B5EF4-FFF2-40B4-BE49-F238E27FC236}">
                <a16:creationId xmlns:a16="http://schemas.microsoft.com/office/drawing/2014/main" id="{E03DA32B-05B4-4875-B0B9-7BFF3F260FD8}"/>
              </a:ext>
            </a:extLst>
          </p:cNvPr>
          <p:cNvSpPr/>
          <p:nvPr/>
        </p:nvSpPr>
        <p:spPr>
          <a:xfrm>
            <a:off x="3306263" y="3826437"/>
            <a:ext cx="164592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Chronic HCV TF </a:t>
            </a:r>
            <a:r>
              <a:rPr lang="en-US" sz="1400" b="1" dirty="0">
                <a:solidFill>
                  <a:schemeClr val="tx1"/>
                </a:solidFill>
              </a:rPr>
              <a:t>0.21</a:t>
            </a:r>
            <a:endParaRPr lang="en-US" sz="1400" dirty="0">
              <a:solidFill>
                <a:schemeClr val="tx1"/>
              </a:solidFill>
            </a:endParaRPr>
          </a:p>
        </p:txBody>
      </p:sp>
      <p:cxnSp>
        <p:nvCxnSpPr>
          <p:cNvPr id="48" name="Straight Arrow Connector 47">
            <a:extLst>
              <a:ext uri="{FF2B5EF4-FFF2-40B4-BE49-F238E27FC236}">
                <a16:creationId xmlns:a16="http://schemas.microsoft.com/office/drawing/2014/main" id="{03B2AFFD-76D7-4BEB-8807-02C628CAE712}"/>
              </a:ext>
            </a:extLst>
          </p:cNvPr>
          <p:cNvCxnSpPr>
            <a:cxnSpLocks/>
            <a:stCxn id="4" idx="6"/>
            <a:endCxn id="5" idx="2"/>
          </p:cNvCxnSpPr>
          <p:nvPr/>
        </p:nvCxnSpPr>
        <p:spPr>
          <a:xfrm>
            <a:off x="3778516" y="1890545"/>
            <a:ext cx="56604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A60764A-37A9-46B4-A3F8-ECF47A732DD6}"/>
              </a:ext>
            </a:extLst>
          </p:cNvPr>
          <p:cNvSpPr txBox="1"/>
          <p:nvPr/>
        </p:nvSpPr>
        <p:spPr>
          <a:xfrm>
            <a:off x="573979" y="4956398"/>
            <a:ext cx="11501957" cy="1569660"/>
          </a:xfrm>
          <a:prstGeom prst="rect">
            <a:avLst/>
          </a:prstGeom>
          <a:noFill/>
        </p:spPr>
        <p:txBody>
          <a:bodyPr wrap="square" rtlCol="0">
            <a:spAutoFit/>
          </a:bodyPr>
          <a:lstStyle/>
          <a:p>
            <a:pPr marL="171450" marR="0" lvl="0" indent="-171450">
              <a:spcBef>
                <a:spcPts val="0"/>
              </a:spcBef>
              <a:spcAft>
                <a:spcPts val="0"/>
              </a:spcAft>
              <a:buSzPts val="1000"/>
              <a:buFont typeface="Arial" panose="020B0604020202020204" pitchFamily="34" charset="0"/>
              <a:buChar char="•"/>
              <a:tabLst>
                <a:tab pos="457200" algn="l"/>
              </a:tabLst>
            </a:pPr>
            <a:r>
              <a:rPr lang="en-US" sz="1200" dirty="0">
                <a:effectLst/>
                <a:latin typeface="Calibri" panose="020F0502020204030204" pitchFamily="34" charset="0"/>
                <a:ea typeface="Times New Roman" panose="02020603050405020304" pitchFamily="18" charset="0"/>
              </a:rPr>
              <a:t>Fraser 2016 does not have acute HCV patients getting treatment, but we do. Disutility of treatment with acute HCV?</a:t>
            </a:r>
            <a:endParaRPr lang="en-US" sz="1200" dirty="0">
              <a:effectLst/>
              <a:latin typeface="Calibri" panose="020F0502020204030204" pitchFamily="34" charset="0"/>
              <a:ea typeface="Calibri" panose="020F0502020204030204" pitchFamily="34"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effectLst/>
                <a:latin typeface="Calibri" panose="020F0502020204030204" pitchFamily="34" charset="0"/>
                <a:ea typeface="Times New Roman" panose="02020603050405020304" pitchFamily="18" charset="0"/>
              </a:rPr>
              <a:t>In Fraser 2016, during treatment patients have a higher disutility weight. I chose the one with the smallest increase in disutility – SOF/LDV. Agree?</a:t>
            </a:r>
            <a:endParaRPr lang="en-US" sz="1200" dirty="0">
              <a:effectLst/>
              <a:latin typeface="Calibri" panose="020F0502020204030204" pitchFamily="34" charset="0"/>
              <a:ea typeface="Calibri" panose="020F0502020204030204" pitchFamily="34"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1200" dirty="0">
                <a:effectLst/>
                <a:latin typeface="Calibri" panose="020F0502020204030204" pitchFamily="34" charset="0"/>
                <a:ea typeface="Times New Roman" panose="02020603050405020304" pitchFamily="18" charset="0"/>
              </a:rPr>
              <a:t>Right now I’m applying the same disutility weights for the subclinical and treatment failure versions of chronic HCV, compensated </a:t>
            </a:r>
            <a:r>
              <a:rPr lang="en-US" sz="1200" dirty="0" err="1">
                <a:effectLst/>
                <a:latin typeface="Calibri" panose="020F0502020204030204" pitchFamily="34" charset="0"/>
                <a:ea typeface="Times New Roman" panose="02020603050405020304" pitchFamily="18" charset="0"/>
              </a:rPr>
              <a:t>cirhhosis</a:t>
            </a:r>
            <a:r>
              <a:rPr lang="en-US" sz="1200" dirty="0">
                <a:effectLst/>
                <a:latin typeface="Calibri" panose="020F0502020204030204" pitchFamily="34" charset="0"/>
                <a:ea typeface="Times New Roman" panose="02020603050405020304" pitchFamily="18" charset="0"/>
              </a:rPr>
              <a:t>, and decompensated cirrhosis. </a:t>
            </a:r>
            <a:endParaRPr lang="en-US" sz="1200" dirty="0">
              <a:effectLst/>
              <a:latin typeface="Calibri" panose="020F0502020204030204" pitchFamily="34" charset="0"/>
              <a:ea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Calibri" panose="020F0502020204030204" pitchFamily="34" charset="0"/>
                <a:ea typeface="Times New Roman" panose="02020603050405020304" pitchFamily="18" charset="0"/>
              </a:rPr>
              <a:t>Fraser had a disutility of 0.13 for individuals in sustained viral remission if they developed cirrhosis before they were treated. Currently in our model, once someone clears their infection then they are in the “no infection” state and have no further costs or utility loss. Should I create a new state for people who develop cirrhosis before clearing their infection? If so, do they have annual medical costs related to the cirrhosis we should capture?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Calibri" panose="020F0502020204030204" pitchFamily="34" charset="0"/>
                <a:ea typeface="Calibri" panose="020F0502020204030204" pitchFamily="34" charset="0"/>
              </a:rPr>
              <a:t>Right now values for DCC, CC, HCC are pretty for the HCV and HBV models. Fraser (HCV) had </a:t>
            </a:r>
          </a:p>
          <a:p>
            <a:endParaRPr lang="en-US" sz="1200" dirty="0"/>
          </a:p>
        </p:txBody>
      </p:sp>
    </p:spTree>
    <p:extLst>
      <p:ext uri="{BB962C8B-B14F-4D97-AF65-F5344CB8AC3E}">
        <p14:creationId xmlns:p14="http://schemas.microsoft.com/office/powerpoint/2010/main" val="252173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4F9B-E27C-4791-8D47-9B05BBA330F3}"/>
              </a:ext>
            </a:extLst>
          </p:cNvPr>
          <p:cNvSpPr>
            <a:spLocks noGrp="1"/>
          </p:cNvSpPr>
          <p:nvPr>
            <p:ph type="title"/>
          </p:nvPr>
        </p:nvSpPr>
        <p:spPr/>
        <p:txBody>
          <a:bodyPr/>
          <a:lstStyle/>
          <a:p>
            <a:r>
              <a:rPr lang="en-US" dirty="0"/>
              <a:t>HBV old</a:t>
            </a:r>
          </a:p>
        </p:txBody>
      </p:sp>
      <p:pic>
        <p:nvPicPr>
          <p:cNvPr id="5" name="Picture 4">
            <a:extLst>
              <a:ext uri="{FF2B5EF4-FFF2-40B4-BE49-F238E27FC236}">
                <a16:creationId xmlns:a16="http://schemas.microsoft.com/office/drawing/2014/main" id="{892750FE-7572-4742-838C-0D8CC38B39A1}"/>
              </a:ext>
            </a:extLst>
          </p:cNvPr>
          <p:cNvPicPr>
            <a:picLocks noChangeAspect="1"/>
          </p:cNvPicPr>
          <p:nvPr/>
        </p:nvPicPr>
        <p:blipFill>
          <a:blip r:embed="rId2"/>
          <a:stretch>
            <a:fillRect/>
          </a:stretch>
        </p:blipFill>
        <p:spPr>
          <a:xfrm>
            <a:off x="0" y="1976147"/>
            <a:ext cx="12192000" cy="3115255"/>
          </a:xfrm>
          <a:prstGeom prst="rect">
            <a:avLst/>
          </a:prstGeom>
        </p:spPr>
      </p:pic>
    </p:spTree>
    <p:extLst>
      <p:ext uri="{BB962C8B-B14F-4D97-AF65-F5344CB8AC3E}">
        <p14:creationId xmlns:p14="http://schemas.microsoft.com/office/powerpoint/2010/main" val="412033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B3DD07DD-51B3-4118-94C2-C27DDB915C61}"/>
              </a:ext>
            </a:extLst>
          </p:cNvPr>
          <p:cNvSpPr/>
          <p:nvPr/>
        </p:nvSpPr>
        <p:spPr>
          <a:xfrm>
            <a:off x="141339" y="1613732"/>
            <a:ext cx="1406012"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Immune tolerant clinical</a:t>
            </a:r>
          </a:p>
        </p:txBody>
      </p:sp>
      <p:sp>
        <p:nvSpPr>
          <p:cNvPr id="30" name="Oval 29">
            <a:extLst>
              <a:ext uri="{FF2B5EF4-FFF2-40B4-BE49-F238E27FC236}">
                <a16:creationId xmlns:a16="http://schemas.microsoft.com/office/drawing/2014/main" id="{75C28496-7866-4373-BB7D-FFE089996342}"/>
              </a:ext>
            </a:extLst>
          </p:cNvPr>
          <p:cNvSpPr/>
          <p:nvPr/>
        </p:nvSpPr>
        <p:spPr>
          <a:xfrm>
            <a:off x="1761203" y="1613269"/>
            <a:ext cx="1371601"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Immune reactive subclinical</a:t>
            </a:r>
          </a:p>
        </p:txBody>
      </p:sp>
      <p:cxnSp>
        <p:nvCxnSpPr>
          <p:cNvPr id="33" name="Straight Arrow Connector 32">
            <a:extLst>
              <a:ext uri="{FF2B5EF4-FFF2-40B4-BE49-F238E27FC236}">
                <a16:creationId xmlns:a16="http://schemas.microsoft.com/office/drawing/2014/main" id="{6CFA5F63-029F-47EF-B655-287BB2EF23F6}"/>
              </a:ext>
            </a:extLst>
          </p:cNvPr>
          <p:cNvCxnSpPr>
            <a:cxnSpLocks/>
            <a:stCxn id="272" idx="6"/>
            <a:endCxn id="28" idx="2"/>
          </p:cNvCxnSpPr>
          <p:nvPr/>
        </p:nvCxnSpPr>
        <p:spPr>
          <a:xfrm>
            <a:off x="-221904" y="1978276"/>
            <a:ext cx="363243" cy="416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AA2188-B859-4440-B51F-44FEB992B276}"/>
              </a:ext>
            </a:extLst>
          </p:cNvPr>
          <p:cNvCxnSpPr>
            <a:cxnSpLocks/>
            <a:stCxn id="28" idx="5"/>
            <a:endCxn id="49" idx="1"/>
          </p:cNvCxnSpPr>
          <p:nvPr/>
        </p:nvCxnSpPr>
        <p:spPr>
          <a:xfrm>
            <a:off x="1341445" y="2243158"/>
            <a:ext cx="618053" cy="102573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EF69A665-B543-4C74-82C1-BA8AD7C22EE0}"/>
              </a:ext>
            </a:extLst>
          </p:cNvPr>
          <p:cNvSpPr/>
          <p:nvPr/>
        </p:nvSpPr>
        <p:spPr>
          <a:xfrm>
            <a:off x="8764230" y="1613270"/>
            <a:ext cx="2199965"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Hepatocellular carcinoma</a:t>
            </a:r>
          </a:p>
        </p:txBody>
      </p:sp>
      <p:sp>
        <p:nvSpPr>
          <p:cNvPr id="37" name="Oval 36">
            <a:extLst>
              <a:ext uri="{FF2B5EF4-FFF2-40B4-BE49-F238E27FC236}">
                <a16:creationId xmlns:a16="http://schemas.microsoft.com/office/drawing/2014/main" id="{E2C68CDA-30C7-4EE1-8D15-62170BAF3CDD}"/>
              </a:ext>
            </a:extLst>
          </p:cNvPr>
          <p:cNvSpPr/>
          <p:nvPr/>
        </p:nvSpPr>
        <p:spPr>
          <a:xfrm>
            <a:off x="3346656" y="1613271"/>
            <a:ext cx="1939411"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Chronic HBV (</a:t>
            </a:r>
            <a:r>
              <a:rPr lang="en-US" sz="1400" dirty="0" err="1">
                <a:solidFill>
                  <a:schemeClr val="tx1"/>
                </a:solidFill>
              </a:rPr>
              <a:t>HBeAg</a:t>
            </a:r>
            <a:r>
              <a:rPr lang="en-US" sz="1400" dirty="0">
                <a:solidFill>
                  <a:schemeClr val="tx1"/>
                </a:solidFill>
              </a:rPr>
              <a:t>-) subclinical</a:t>
            </a:r>
          </a:p>
        </p:txBody>
      </p:sp>
      <p:sp>
        <p:nvSpPr>
          <p:cNvPr id="38" name="Oval 37">
            <a:extLst>
              <a:ext uri="{FF2B5EF4-FFF2-40B4-BE49-F238E27FC236}">
                <a16:creationId xmlns:a16="http://schemas.microsoft.com/office/drawing/2014/main" id="{985E88A6-98E3-475B-AB58-4D2C1BF6364D}"/>
              </a:ext>
            </a:extLst>
          </p:cNvPr>
          <p:cNvSpPr/>
          <p:nvPr/>
        </p:nvSpPr>
        <p:spPr>
          <a:xfrm>
            <a:off x="5499919" y="1613271"/>
            <a:ext cx="1371601"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 cirrhosis</a:t>
            </a:r>
          </a:p>
        </p:txBody>
      </p:sp>
      <p:sp>
        <p:nvSpPr>
          <p:cNvPr id="40" name="Oval 39">
            <a:extLst>
              <a:ext uri="{FF2B5EF4-FFF2-40B4-BE49-F238E27FC236}">
                <a16:creationId xmlns:a16="http://schemas.microsoft.com/office/drawing/2014/main" id="{22F8E190-ABEA-422E-A71C-0D6DE6E2C206}"/>
              </a:ext>
            </a:extLst>
          </p:cNvPr>
          <p:cNvSpPr/>
          <p:nvPr/>
        </p:nvSpPr>
        <p:spPr>
          <a:xfrm>
            <a:off x="7059563" y="1613268"/>
            <a:ext cx="1516624"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 cirrhosis</a:t>
            </a:r>
          </a:p>
        </p:txBody>
      </p:sp>
      <p:cxnSp>
        <p:nvCxnSpPr>
          <p:cNvPr id="41" name="Straight Arrow Connector 40">
            <a:extLst>
              <a:ext uri="{FF2B5EF4-FFF2-40B4-BE49-F238E27FC236}">
                <a16:creationId xmlns:a16="http://schemas.microsoft.com/office/drawing/2014/main" id="{5C2BE89B-90AB-4015-9B55-D7439C155C44}"/>
              </a:ext>
            </a:extLst>
          </p:cNvPr>
          <p:cNvCxnSpPr>
            <a:cxnSpLocks/>
            <a:stCxn id="37" idx="6"/>
            <a:endCxn id="38" idx="2"/>
          </p:cNvCxnSpPr>
          <p:nvPr/>
        </p:nvCxnSpPr>
        <p:spPr>
          <a:xfrm>
            <a:off x="5286067" y="1981981"/>
            <a:ext cx="213852"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82620A4-9A7D-480C-BC00-BF5E18C27CC9}"/>
              </a:ext>
            </a:extLst>
          </p:cNvPr>
          <p:cNvCxnSpPr>
            <a:cxnSpLocks/>
            <a:stCxn id="38" idx="6"/>
            <a:endCxn id="40" idx="2"/>
          </p:cNvCxnSpPr>
          <p:nvPr/>
        </p:nvCxnSpPr>
        <p:spPr>
          <a:xfrm flipV="1">
            <a:off x="6871520" y="1981978"/>
            <a:ext cx="188043" cy="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36A60E4-F64F-49A4-B438-F4C80414885E}"/>
              </a:ext>
            </a:extLst>
          </p:cNvPr>
          <p:cNvCxnSpPr>
            <a:cxnSpLocks/>
            <a:stCxn id="40" idx="6"/>
            <a:endCxn id="36" idx="2"/>
          </p:cNvCxnSpPr>
          <p:nvPr/>
        </p:nvCxnSpPr>
        <p:spPr>
          <a:xfrm>
            <a:off x="8576187" y="1981978"/>
            <a:ext cx="188043" cy="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448CEF7-7815-449D-89CD-4855401A36CE}"/>
              </a:ext>
            </a:extLst>
          </p:cNvPr>
          <p:cNvSpPr/>
          <p:nvPr/>
        </p:nvSpPr>
        <p:spPr>
          <a:xfrm>
            <a:off x="1758632" y="3134977"/>
            <a:ext cx="1371601" cy="91440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AVT immune reactive</a:t>
            </a:r>
          </a:p>
        </p:txBody>
      </p:sp>
      <p:sp>
        <p:nvSpPr>
          <p:cNvPr id="50" name="Oval 49">
            <a:extLst>
              <a:ext uri="{FF2B5EF4-FFF2-40B4-BE49-F238E27FC236}">
                <a16:creationId xmlns:a16="http://schemas.microsoft.com/office/drawing/2014/main" id="{5996A969-8FFF-4DBB-883A-18BAAB884625}"/>
              </a:ext>
            </a:extLst>
          </p:cNvPr>
          <p:cNvSpPr/>
          <p:nvPr/>
        </p:nvSpPr>
        <p:spPr>
          <a:xfrm>
            <a:off x="3266308" y="2991875"/>
            <a:ext cx="1939411" cy="1315965"/>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Chronic </a:t>
            </a:r>
            <a:r>
              <a:rPr lang="en-US" dirty="0" err="1">
                <a:solidFill>
                  <a:schemeClr val="tx1"/>
                </a:solidFill>
              </a:rPr>
              <a:t>HBeAg</a:t>
            </a:r>
            <a:r>
              <a:rPr lang="en-US" dirty="0">
                <a:solidFill>
                  <a:schemeClr val="tx1"/>
                </a:solidFill>
              </a:rPr>
              <a:t>- monitor</a:t>
            </a:r>
          </a:p>
        </p:txBody>
      </p:sp>
      <p:sp>
        <p:nvSpPr>
          <p:cNvPr id="51" name="Oval 50">
            <a:extLst>
              <a:ext uri="{FF2B5EF4-FFF2-40B4-BE49-F238E27FC236}">
                <a16:creationId xmlns:a16="http://schemas.microsoft.com/office/drawing/2014/main" id="{F25028D2-7336-4E68-89CD-4FA62ACE36C7}"/>
              </a:ext>
            </a:extLst>
          </p:cNvPr>
          <p:cNvSpPr/>
          <p:nvPr/>
        </p:nvSpPr>
        <p:spPr>
          <a:xfrm>
            <a:off x="5631196" y="3192658"/>
            <a:ext cx="1371601" cy="91440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ARV comp. cirrhosis</a:t>
            </a:r>
          </a:p>
        </p:txBody>
      </p:sp>
      <p:sp>
        <p:nvSpPr>
          <p:cNvPr id="52" name="Oval 51">
            <a:extLst>
              <a:ext uri="{FF2B5EF4-FFF2-40B4-BE49-F238E27FC236}">
                <a16:creationId xmlns:a16="http://schemas.microsoft.com/office/drawing/2014/main" id="{3584E1B8-628A-46F8-9035-ACCFBA8C234D}"/>
              </a:ext>
            </a:extLst>
          </p:cNvPr>
          <p:cNvSpPr/>
          <p:nvPr/>
        </p:nvSpPr>
        <p:spPr>
          <a:xfrm>
            <a:off x="7056992" y="3120541"/>
            <a:ext cx="1516624" cy="91440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ARV decomp. cirrhosis</a:t>
            </a:r>
          </a:p>
        </p:txBody>
      </p:sp>
      <p:sp>
        <p:nvSpPr>
          <p:cNvPr id="67" name="Oval 66">
            <a:extLst>
              <a:ext uri="{FF2B5EF4-FFF2-40B4-BE49-F238E27FC236}">
                <a16:creationId xmlns:a16="http://schemas.microsoft.com/office/drawing/2014/main" id="{C0FF3815-2F5D-43A8-9018-EA6D2872D27A}"/>
              </a:ext>
            </a:extLst>
          </p:cNvPr>
          <p:cNvSpPr/>
          <p:nvPr/>
        </p:nvSpPr>
        <p:spPr>
          <a:xfrm>
            <a:off x="11152238" y="1613268"/>
            <a:ext cx="1039762"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HBV death</a:t>
            </a:r>
          </a:p>
        </p:txBody>
      </p:sp>
      <p:cxnSp>
        <p:nvCxnSpPr>
          <p:cNvPr id="68" name="Straight Arrow Connector 67">
            <a:extLst>
              <a:ext uri="{FF2B5EF4-FFF2-40B4-BE49-F238E27FC236}">
                <a16:creationId xmlns:a16="http://schemas.microsoft.com/office/drawing/2014/main" id="{85B14570-5D85-4FAE-BB90-972FB5DC63B4}"/>
              </a:ext>
            </a:extLst>
          </p:cNvPr>
          <p:cNvCxnSpPr>
            <a:cxnSpLocks/>
            <a:stCxn id="36" idx="6"/>
            <a:endCxn id="67" idx="2"/>
          </p:cNvCxnSpPr>
          <p:nvPr/>
        </p:nvCxnSpPr>
        <p:spPr>
          <a:xfrm flipV="1">
            <a:off x="10964195" y="1981978"/>
            <a:ext cx="188043" cy="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705CA07E-F7EB-4AB8-918B-017DDCBB0E7A}"/>
              </a:ext>
            </a:extLst>
          </p:cNvPr>
          <p:cNvSpPr/>
          <p:nvPr/>
        </p:nvSpPr>
        <p:spPr>
          <a:xfrm>
            <a:off x="68832" y="3842438"/>
            <a:ext cx="1516618"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infection</a:t>
            </a:r>
          </a:p>
        </p:txBody>
      </p:sp>
      <p:cxnSp>
        <p:nvCxnSpPr>
          <p:cNvPr id="126" name="Straight Arrow Connector 125">
            <a:extLst>
              <a:ext uri="{FF2B5EF4-FFF2-40B4-BE49-F238E27FC236}">
                <a16:creationId xmlns:a16="http://schemas.microsoft.com/office/drawing/2014/main" id="{0CFB5D72-72BB-4837-B2D4-924823890CDA}"/>
              </a:ext>
            </a:extLst>
          </p:cNvPr>
          <p:cNvCxnSpPr>
            <a:cxnSpLocks/>
            <a:stCxn id="31" idx="4"/>
            <a:endCxn id="125" idx="0"/>
          </p:cNvCxnSpPr>
          <p:nvPr/>
        </p:nvCxnSpPr>
        <p:spPr>
          <a:xfrm>
            <a:off x="827140" y="3649859"/>
            <a:ext cx="1" cy="19257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8200502-04A0-4E3C-A55C-7479D5F4C155}"/>
              </a:ext>
            </a:extLst>
          </p:cNvPr>
          <p:cNvCxnSpPr>
            <a:cxnSpLocks/>
            <a:stCxn id="38" idx="0"/>
          </p:cNvCxnSpPr>
          <p:nvPr/>
        </p:nvCxnSpPr>
        <p:spPr>
          <a:xfrm flipV="1">
            <a:off x="6185720" y="1128785"/>
            <a:ext cx="0" cy="484486"/>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8780570E-62E6-4858-8810-439BA5D7FF7D}"/>
              </a:ext>
            </a:extLst>
          </p:cNvPr>
          <p:cNvCxnSpPr>
            <a:cxnSpLocks/>
            <a:stCxn id="30" idx="7"/>
            <a:endCxn id="38" idx="1"/>
          </p:cNvCxnSpPr>
          <p:nvPr/>
        </p:nvCxnSpPr>
        <p:spPr>
          <a:xfrm rot="16200000" flipH="1">
            <a:off x="4316360" y="336840"/>
            <a:ext cx="2" cy="2768847"/>
          </a:xfrm>
          <a:prstGeom prst="bentConnector3">
            <a:avLst>
              <a:gd name="adj1" fmla="val -16829650000"/>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304F82D9-501A-48C2-B75E-04A833E85C73}"/>
              </a:ext>
            </a:extLst>
          </p:cNvPr>
          <p:cNvCxnSpPr>
            <a:cxnSpLocks/>
            <a:stCxn id="38" idx="7"/>
            <a:endCxn id="67" idx="1"/>
          </p:cNvCxnSpPr>
          <p:nvPr/>
        </p:nvCxnSpPr>
        <p:spPr>
          <a:xfrm rot="5400000" flipH="1" flipV="1">
            <a:off x="8987580" y="-595664"/>
            <a:ext cx="3" cy="4633854"/>
          </a:xfrm>
          <a:prstGeom prst="bentConnector3">
            <a:avLst>
              <a:gd name="adj1" fmla="val 11219866667"/>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9F482DA-9FEA-4837-8A55-9B4FA5480A2E}"/>
              </a:ext>
            </a:extLst>
          </p:cNvPr>
          <p:cNvCxnSpPr>
            <a:cxnSpLocks/>
            <a:stCxn id="40" idx="7"/>
          </p:cNvCxnSpPr>
          <p:nvPr/>
        </p:nvCxnSpPr>
        <p:spPr>
          <a:xfrm flipV="1">
            <a:off x="8354083" y="1365875"/>
            <a:ext cx="0" cy="35538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D80C5C3F-FE95-4605-88C2-DFF4836C8833}"/>
              </a:ext>
            </a:extLst>
          </p:cNvPr>
          <p:cNvCxnSpPr>
            <a:cxnSpLocks/>
            <a:stCxn id="31" idx="7"/>
            <a:endCxn id="36" idx="4"/>
          </p:cNvCxnSpPr>
          <p:nvPr/>
        </p:nvCxnSpPr>
        <p:spPr>
          <a:xfrm rot="5400000" flipH="1" flipV="1">
            <a:off x="5253271" y="-1590508"/>
            <a:ext cx="669744" cy="8552139"/>
          </a:xfrm>
          <a:prstGeom prst="bentConnector3">
            <a:avLst>
              <a:gd name="adj1" fmla="val 60276"/>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993F3826-5DA1-4A86-98FB-FB9AFF5468B4}"/>
              </a:ext>
            </a:extLst>
          </p:cNvPr>
          <p:cNvCxnSpPr>
            <a:cxnSpLocks/>
            <a:stCxn id="30" idx="3"/>
            <a:endCxn id="31" idx="0"/>
          </p:cNvCxnSpPr>
          <p:nvPr/>
        </p:nvCxnSpPr>
        <p:spPr>
          <a:xfrm rot="5400000">
            <a:off x="1059733" y="2010103"/>
            <a:ext cx="669745" cy="1134929"/>
          </a:xfrm>
          <a:prstGeom prst="bentConnector3">
            <a:avLst>
              <a:gd name="adj1" fmla="val 35319"/>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83487CA-DB7D-4F88-852C-9940C0A34CEA}"/>
              </a:ext>
            </a:extLst>
          </p:cNvPr>
          <p:cNvCxnSpPr>
            <a:cxnSpLocks/>
            <a:stCxn id="51" idx="0"/>
          </p:cNvCxnSpPr>
          <p:nvPr/>
        </p:nvCxnSpPr>
        <p:spPr>
          <a:xfrm flipV="1">
            <a:off x="6316997" y="2691082"/>
            <a:ext cx="0" cy="501576"/>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602BED6-4E15-45E1-833D-573E8D8B6D92}"/>
              </a:ext>
            </a:extLst>
          </p:cNvPr>
          <p:cNvCxnSpPr>
            <a:cxnSpLocks/>
            <a:stCxn id="52" idx="0"/>
          </p:cNvCxnSpPr>
          <p:nvPr/>
        </p:nvCxnSpPr>
        <p:spPr>
          <a:xfrm flipV="1">
            <a:off x="7815304" y="2618965"/>
            <a:ext cx="0" cy="501576"/>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7C1BC633-936A-412D-BCB0-3178EAF4380B}"/>
              </a:ext>
            </a:extLst>
          </p:cNvPr>
          <p:cNvCxnSpPr>
            <a:cxnSpLocks/>
            <a:stCxn id="30" idx="4"/>
            <a:endCxn id="49" idx="0"/>
          </p:cNvCxnSpPr>
          <p:nvPr/>
        </p:nvCxnSpPr>
        <p:spPr>
          <a:xfrm flipH="1">
            <a:off x="2444433" y="2350688"/>
            <a:ext cx="2571" cy="78428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A14CD5C6-D2E1-4535-BD38-CC7DB69D3DF9}"/>
              </a:ext>
            </a:extLst>
          </p:cNvPr>
          <p:cNvCxnSpPr>
            <a:cxnSpLocks/>
            <a:endCxn id="37" idx="3"/>
          </p:cNvCxnSpPr>
          <p:nvPr/>
        </p:nvCxnSpPr>
        <p:spPr>
          <a:xfrm flipV="1">
            <a:off x="1512940" y="2242697"/>
            <a:ext cx="2117736" cy="624328"/>
          </a:xfrm>
          <a:prstGeom prst="bentConnector2">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6812CCD-53E7-4150-9F00-E21C46455456}"/>
              </a:ext>
            </a:extLst>
          </p:cNvPr>
          <p:cNvCxnSpPr>
            <a:cxnSpLocks/>
            <a:stCxn id="31" idx="6"/>
          </p:cNvCxnSpPr>
          <p:nvPr/>
        </p:nvCxnSpPr>
        <p:spPr>
          <a:xfrm flipV="1">
            <a:off x="1512940" y="2858676"/>
            <a:ext cx="0" cy="42247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97C9CD9-3969-497E-B3CF-B826EDC1C52E}"/>
              </a:ext>
            </a:extLst>
          </p:cNvPr>
          <p:cNvSpPr/>
          <p:nvPr/>
        </p:nvSpPr>
        <p:spPr>
          <a:xfrm>
            <a:off x="141339" y="2912440"/>
            <a:ext cx="1371601"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Inactive carrier</a:t>
            </a:r>
          </a:p>
        </p:txBody>
      </p:sp>
      <p:sp>
        <p:nvSpPr>
          <p:cNvPr id="272" name="Oval 271">
            <a:extLst>
              <a:ext uri="{FF2B5EF4-FFF2-40B4-BE49-F238E27FC236}">
                <a16:creationId xmlns:a16="http://schemas.microsoft.com/office/drawing/2014/main" id="{7833082C-D4FD-4DA7-A781-501F0AF67766}"/>
              </a:ext>
            </a:extLst>
          </p:cNvPr>
          <p:cNvSpPr/>
          <p:nvPr/>
        </p:nvSpPr>
        <p:spPr>
          <a:xfrm>
            <a:off x="-1630080" y="1609566"/>
            <a:ext cx="1408176" cy="737419"/>
          </a:xfrm>
          <a:prstGeom prst="ellipse">
            <a:avLst/>
          </a:prstGeom>
          <a:solidFill>
            <a:schemeClr val="accent5">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Acute </a:t>
            </a:r>
          </a:p>
          <a:p>
            <a:pPr algn="ctr"/>
            <a:r>
              <a:rPr lang="en-US" sz="1400" dirty="0">
                <a:solidFill>
                  <a:schemeClr val="tx1"/>
                </a:solidFill>
              </a:rPr>
              <a:t>clinical</a:t>
            </a:r>
            <a:endParaRPr lang="en-US" dirty="0">
              <a:solidFill>
                <a:schemeClr val="tx1"/>
              </a:solidFill>
            </a:endParaRPr>
          </a:p>
        </p:txBody>
      </p:sp>
      <p:cxnSp>
        <p:nvCxnSpPr>
          <p:cNvPr id="284" name="Straight Arrow Connector 283">
            <a:extLst>
              <a:ext uri="{FF2B5EF4-FFF2-40B4-BE49-F238E27FC236}">
                <a16:creationId xmlns:a16="http://schemas.microsoft.com/office/drawing/2014/main" id="{EFC9D72C-491E-47BD-9837-2F8AC1956656}"/>
              </a:ext>
            </a:extLst>
          </p:cNvPr>
          <p:cNvCxnSpPr>
            <a:cxnSpLocks/>
          </p:cNvCxnSpPr>
          <p:nvPr/>
        </p:nvCxnSpPr>
        <p:spPr>
          <a:xfrm>
            <a:off x="-984247" y="1408985"/>
            <a:ext cx="149597" cy="20428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38404B49-0E6C-46DD-A1A0-8B83542D41B8}"/>
              </a:ext>
            </a:extLst>
          </p:cNvPr>
          <p:cNvCxnSpPr>
            <a:cxnSpLocks/>
            <a:stCxn id="37" idx="4"/>
            <a:endCxn id="50" idx="0"/>
          </p:cNvCxnSpPr>
          <p:nvPr/>
        </p:nvCxnSpPr>
        <p:spPr>
          <a:xfrm flipH="1">
            <a:off x="4236014" y="2350690"/>
            <a:ext cx="80348" cy="641185"/>
          </a:xfrm>
          <a:prstGeom prst="straightConnector1">
            <a:avLst/>
          </a:prstGeom>
          <a:ln w="38100">
            <a:solidFill>
              <a:srgbClr val="A22E8C"/>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78012A36-DC2C-46B5-9839-4208041F9564}"/>
              </a:ext>
            </a:extLst>
          </p:cNvPr>
          <p:cNvCxnSpPr>
            <a:cxnSpLocks/>
            <a:stCxn id="38" idx="5"/>
            <a:endCxn id="51" idx="7"/>
          </p:cNvCxnSpPr>
          <p:nvPr/>
        </p:nvCxnSpPr>
        <p:spPr>
          <a:xfrm>
            <a:off x="6670654" y="2242697"/>
            <a:ext cx="131277" cy="1083872"/>
          </a:xfrm>
          <a:prstGeom prst="straightConnector1">
            <a:avLst/>
          </a:prstGeom>
          <a:ln w="38100">
            <a:solidFill>
              <a:srgbClr val="A22E8C"/>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F59C2980-F4FC-409B-92DE-B6ACFF642351}"/>
              </a:ext>
            </a:extLst>
          </p:cNvPr>
          <p:cNvCxnSpPr>
            <a:cxnSpLocks/>
            <a:stCxn id="40" idx="5"/>
            <a:endCxn id="52" idx="7"/>
          </p:cNvCxnSpPr>
          <p:nvPr/>
        </p:nvCxnSpPr>
        <p:spPr>
          <a:xfrm flipH="1">
            <a:off x="8351512" y="2242694"/>
            <a:ext cx="2571" cy="1011758"/>
          </a:xfrm>
          <a:prstGeom prst="straightConnector1">
            <a:avLst/>
          </a:prstGeom>
          <a:ln w="38100">
            <a:solidFill>
              <a:srgbClr val="A22E8C"/>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931AC0E3-7F41-442A-AC0A-B2AE21682ACE}"/>
              </a:ext>
            </a:extLst>
          </p:cNvPr>
          <p:cNvCxnSpPr>
            <a:cxnSpLocks/>
            <a:stCxn id="30" idx="6"/>
            <a:endCxn id="37" idx="2"/>
          </p:cNvCxnSpPr>
          <p:nvPr/>
        </p:nvCxnSpPr>
        <p:spPr>
          <a:xfrm>
            <a:off x="3132804" y="1981979"/>
            <a:ext cx="213852" cy="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DA50998-F15C-4EE0-B74F-E245BA834126}"/>
              </a:ext>
            </a:extLst>
          </p:cNvPr>
          <p:cNvCxnSpPr>
            <a:cxnSpLocks/>
            <a:stCxn id="272" idx="5"/>
            <a:endCxn id="125" idx="1"/>
          </p:cNvCxnSpPr>
          <p:nvPr/>
        </p:nvCxnSpPr>
        <p:spPr>
          <a:xfrm>
            <a:off x="-428127" y="2238992"/>
            <a:ext cx="719063" cy="171143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EB22AA9-CF43-4E87-B346-D92427ED1E0F}"/>
              </a:ext>
            </a:extLst>
          </p:cNvPr>
          <p:cNvSpPr/>
          <p:nvPr/>
        </p:nvSpPr>
        <p:spPr>
          <a:xfrm>
            <a:off x="12478" y="302763"/>
            <a:ext cx="1629322"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Immune tolerant subclinical</a:t>
            </a:r>
          </a:p>
        </p:txBody>
      </p:sp>
      <p:sp>
        <p:nvSpPr>
          <p:cNvPr id="55" name="Oval 54">
            <a:extLst>
              <a:ext uri="{FF2B5EF4-FFF2-40B4-BE49-F238E27FC236}">
                <a16:creationId xmlns:a16="http://schemas.microsoft.com/office/drawing/2014/main" id="{4C034CBF-911D-400B-B1E0-7371D7F0E17D}"/>
              </a:ext>
            </a:extLst>
          </p:cNvPr>
          <p:cNvSpPr/>
          <p:nvPr/>
        </p:nvSpPr>
        <p:spPr>
          <a:xfrm>
            <a:off x="-1929835" y="354769"/>
            <a:ext cx="1408176" cy="737419"/>
          </a:xfrm>
          <a:prstGeom prst="ellipse">
            <a:avLst/>
          </a:prstGeom>
          <a:solidFill>
            <a:schemeClr val="accent5">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Acute </a:t>
            </a:r>
          </a:p>
          <a:p>
            <a:pPr algn="ctr"/>
            <a:r>
              <a:rPr lang="en-US" sz="1400" dirty="0">
                <a:solidFill>
                  <a:schemeClr val="tx1"/>
                </a:solidFill>
              </a:rPr>
              <a:t>subclinical</a:t>
            </a:r>
            <a:endParaRPr lang="en-US" dirty="0">
              <a:solidFill>
                <a:schemeClr val="tx1"/>
              </a:solidFill>
            </a:endParaRPr>
          </a:p>
        </p:txBody>
      </p:sp>
      <p:cxnSp>
        <p:nvCxnSpPr>
          <p:cNvPr id="57" name="Straight Arrow Connector 56">
            <a:extLst>
              <a:ext uri="{FF2B5EF4-FFF2-40B4-BE49-F238E27FC236}">
                <a16:creationId xmlns:a16="http://schemas.microsoft.com/office/drawing/2014/main" id="{D1249E86-8D58-4564-B74B-9C6259C41C43}"/>
              </a:ext>
            </a:extLst>
          </p:cNvPr>
          <p:cNvCxnSpPr>
            <a:cxnSpLocks/>
          </p:cNvCxnSpPr>
          <p:nvPr/>
        </p:nvCxnSpPr>
        <p:spPr>
          <a:xfrm>
            <a:off x="-1503700" y="152570"/>
            <a:ext cx="149597" cy="20428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C8AC330-ADB0-4B41-A724-005FA2BDE775}"/>
              </a:ext>
            </a:extLst>
          </p:cNvPr>
          <p:cNvCxnSpPr>
            <a:cxnSpLocks/>
            <a:endCxn id="54" idx="2"/>
          </p:cNvCxnSpPr>
          <p:nvPr/>
        </p:nvCxnSpPr>
        <p:spPr>
          <a:xfrm flipV="1">
            <a:off x="-638721" y="671473"/>
            <a:ext cx="651199" cy="520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1CFF001-1808-45A3-A392-A1C2D74B2536}"/>
              </a:ext>
            </a:extLst>
          </p:cNvPr>
          <p:cNvCxnSpPr>
            <a:cxnSpLocks/>
            <a:stCxn id="54" idx="6"/>
            <a:endCxn id="30" idx="0"/>
          </p:cNvCxnSpPr>
          <p:nvPr/>
        </p:nvCxnSpPr>
        <p:spPr>
          <a:xfrm>
            <a:off x="1641800" y="671473"/>
            <a:ext cx="805204" cy="94179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1BE08C35-4219-4155-8FF3-08669B1A94A8}"/>
              </a:ext>
            </a:extLst>
          </p:cNvPr>
          <p:cNvCxnSpPr>
            <a:cxnSpLocks/>
            <a:stCxn id="49" idx="2"/>
            <a:endCxn id="31" idx="5"/>
          </p:cNvCxnSpPr>
          <p:nvPr/>
        </p:nvCxnSpPr>
        <p:spPr>
          <a:xfrm rot="10800000">
            <a:off x="1312074" y="3541867"/>
            <a:ext cx="446558" cy="50311"/>
          </a:xfrm>
          <a:prstGeom prst="bentConnector4">
            <a:avLst>
              <a:gd name="adj1" fmla="val 27510"/>
              <a:gd name="adj2" fmla="val -416509"/>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028C242-0459-48DE-B4AA-9D4D50D969E3}"/>
              </a:ext>
            </a:extLst>
          </p:cNvPr>
          <p:cNvSpPr/>
          <p:nvPr/>
        </p:nvSpPr>
        <p:spPr>
          <a:xfrm>
            <a:off x="3266307" y="4667024"/>
            <a:ext cx="1939411" cy="1315965"/>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Chronic </a:t>
            </a:r>
            <a:r>
              <a:rPr lang="en-US" dirty="0" err="1">
                <a:solidFill>
                  <a:schemeClr val="tx1"/>
                </a:solidFill>
              </a:rPr>
              <a:t>HBeAg</a:t>
            </a:r>
            <a:r>
              <a:rPr lang="en-US" dirty="0">
                <a:solidFill>
                  <a:schemeClr val="tx1"/>
                </a:solidFill>
              </a:rPr>
              <a:t>- AVT</a:t>
            </a:r>
          </a:p>
        </p:txBody>
      </p:sp>
      <p:cxnSp>
        <p:nvCxnSpPr>
          <p:cNvPr id="82" name="Straight Arrow Connector 81">
            <a:extLst>
              <a:ext uri="{FF2B5EF4-FFF2-40B4-BE49-F238E27FC236}">
                <a16:creationId xmlns:a16="http://schemas.microsoft.com/office/drawing/2014/main" id="{31F24052-8CEB-485E-9914-FD56334A8BA0}"/>
              </a:ext>
            </a:extLst>
          </p:cNvPr>
          <p:cNvCxnSpPr>
            <a:cxnSpLocks/>
            <a:stCxn id="50" idx="4"/>
            <a:endCxn id="79" idx="0"/>
          </p:cNvCxnSpPr>
          <p:nvPr/>
        </p:nvCxnSpPr>
        <p:spPr>
          <a:xfrm flipH="1">
            <a:off x="4236013" y="4307840"/>
            <a:ext cx="1" cy="359184"/>
          </a:xfrm>
          <a:prstGeom prst="straightConnector1">
            <a:avLst/>
          </a:prstGeom>
          <a:ln w="38100">
            <a:solidFill>
              <a:srgbClr val="A22E8C"/>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F37A904-0CD0-49A6-802E-0C13C619C114}"/>
              </a:ext>
            </a:extLst>
          </p:cNvPr>
          <p:cNvCxnSpPr>
            <a:cxnSpLocks/>
            <a:stCxn id="50" idx="6"/>
            <a:endCxn id="51" idx="2"/>
          </p:cNvCxnSpPr>
          <p:nvPr/>
        </p:nvCxnSpPr>
        <p:spPr>
          <a:xfrm>
            <a:off x="5205719" y="3649858"/>
            <a:ext cx="4254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DC3DA2E3-E00D-4EC1-A4F5-BB7B7C4E5E45}"/>
              </a:ext>
            </a:extLst>
          </p:cNvPr>
          <p:cNvSpPr txBox="1"/>
          <p:nvPr/>
        </p:nvSpPr>
        <p:spPr>
          <a:xfrm>
            <a:off x="5895978" y="4579857"/>
            <a:ext cx="5591171" cy="2585323"/>
          </a:xfrm>
          <a:prstGeom prst="rect">
            <a:avLst/>
          </a:prstGeom>
          <a:noFill/>
        </p:spPr>
        <p:txBody>
          <a:bodyPr wrap="square" rtlCol="0">
            <a:spAutoFit/>
          </a:bodyPr>
          <a:lstStyle/>
          <a:p>
            <a:r>
              <a:rPr lang="en-US" dirty="0"/>
              <a:t>Clinical acute HBV 10% (0 – 25%)</a:t>
            </a:r>
          </a:p>
          <a:p>
            <a:r>
              <a:rPr lang="en-US" dirty="0"/>
              <a:t>Immune Reactive subclinical to immune reactive on AVT  5% (10% - 20%)</a:t>
            </a:r>
          </a:p>
          <a:p>
            <a:r>
              <a:rPr lang="en-US" dirty="0"/>
              <a:t>Chronic HBV to Monitoring  5% (10% - 20%)</a:t>
            </a:r>
          </a:p>
          <a:p>
            <a:r>
              <a:rPr lang="en-US" dirty="0"/>
              <a:t>Chronic monitoring to AVT no cirrhosis 9% (4% - 18%)</a:t>
            </a:r>
          </a:p>
          <a:p>
            <a:r>
              <a:rPr lang="en-US" dirty="0"/>
              <a:t>Chronic monitoring to AVT with CC   1% (0.5% - 2%)</a:t>
            </a:r>
          </a:p>
          <a:p>
            <a:endParaRPr lang="en-US" dirty="0"/>
          </a:p>
          <a:p>
            <a:endParaRPr lang="en-US" dirty="0"/>
          </a:p>
          <a:p>
            <a:endParaRPr lang="en-US" dirty="0"/>
          </a:p>
        </p:txBody>
      </p:sp>
    </p:spTree>
    <p:extLst>
      <p:ext uri="{BB962C8B-B14F-4D97-AF65-F5344CB8AC3E}">
        <p14:creationId xmlns:p14="http://schemas.microsoft.com/office/powerpoint/2010/main" val="421036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B937F-2B7B-49C3-BDF8-901B990EBA1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Fraser 2016 Utility values HCV</a:t>
            </a:r>
          </a:p>
        </p:txBody>
      </p:sp>
      <p:pic>
        <p:nvPicPr>
          <p:cNvPr id="5" name="Content Placeholder 4" descr="Table&#10;&#10;Description automatically generated">
            <a:extLst>
              <a:ext uri="{FF2B5EF4-FFF2-40B4-BE49-F238E27FC236}">
                <a16:creationId xmlns:a16="http://schemas.microsoft.com/office/drawing/2014/main" id="{7412586F-816E-4A41-BD4C-72BB782D8257}"/>
              </a:ext>
            </a:extLst>
          </p:cNvPr>
          <p:cNvPicPr>
            <a:picLocks noGrp="1" noChangeAspect="1"/>
          </p:cNvPicPr>
          <p:nvPr>
            <p:ph idx="1"/>
          </p:nvPr>
        </p:nvPicPr>
        <p:blipFill>
          <a:blip r:embed="rId3"/>
          <a:stretch>
            <a:fillRect/>
          </a:stretch>
        </p:blipFill>
        <p:spPr>
          <a:xfrm>
            <a:off x="1444601" y="1501910"/>
            <a:ext cx="7801000" cy="3412938"/>
          </a:xfrm>
          <a:prstGeom prst="rect">
            <a:avLst/>
          </a:prstGeom>
        </p:spPr>
      </p:pic>
      <p:pic>
        <p:nvPicPr>
          <p:cNvPr id="4" name="Picture 3">
            <a:extLst>
              <a:ext uri="{FF2B5EF4-FFF2-40B4-BE49-F238E27FC236}">
                <a16:creationId xmlns:a16="http://schemas.microsoft.com/office/drawing/2014/main" id="{15F600FA-790B-474E-BBFC-175F9CE3416E}"/>
              </a:ext>
            </a:extLst>
          </p:cNvPr>
          <p:cNvPicPr>
            <a:picLocks noChangeAspect="1"/>
          </p:cNvPicPr>
          <p:nvPr/>
        </p:nvPicPr>
        <p:blipFill>
          <a:blip r:embed="rId4"/>
          <a:stretch>
            <a:fillRect/>
          </a:stretch>
        </p:blipFill>
        <p:spPr>
          <a:xfrm>
            <a:off x="282575" y="5709688"/>
            <a:ext cx="4067549" cy="528254"/>
          </a:xfrm>
          <a:prstGeom prst="rect">
            <a:avLst/>
          </a:prstGeom>
        </p:spPr>
      </p:pic>
      <p:pic>
        <p:nvPicPr>
          <p:cNvPr id="7" name="Picture 6">
            <a:extLst>
              <a:ext uri="{FF2B5EF4-FFF2-40B4-BE49-F238E27FC236}">
                <a16:creationId xmlns:a16="http://schemas.microsoft.com/office/drawing/2014/main" id="{AAB55D4B-B70E-46AF-8DDF-8F78CB1A10E6}"/>
              </a:ext>
            </a:extLst>
          </p:cNvPr>
          <p:cNvPicPr>
            <a:picLocks noChangeAspect="1"/>
          </p:cNvPicPr>
          <p:nvPr/>
        </p:nvPicPr>
        <p:blipFill>
          <a:blip r:embed="rId5"/>
          <a:stretch>
            <a:fillRect/>
          </a:stretch>
        </p:blipFill>
        <p:spPr>
          <a:xfrm>
            <a:off x="4524653" y="5009162"/>
            <a:ext cx="3570195" cy="1208445"/>
          </a:xfrm>
          <a:prstGeom prst="rect">
            <a:avLst/>
          </a:prstGeom>
        </p:spPr>
      </p:pic>
      <p:pic>
        <p:nvPicPr>
          <p:cNvPr id="9" name="Picture 8">
            <a:extLst>
              <a:ext uri="{FF2B5EF4-FFF2-40B4-BE49-F238E27FC236}">
                <a16:creationId xmlns:a16="http://schemas.microsoft.com/office/drawing/2014/main" id="{F561A3F6-A4B5-4158-B461-FF7A6C07AF0A}"/>
              </a:ext>
            </a:extLst>
          </p:cNvPr>
          <p:cNvPicPr>
            <a:picLocks noChangeAspect="1"/>
          </p:cNvPicPr>
          <p:nvPr/>
        </p:nvPicPr>
        <p:blipFill>
          <a:blip r:embed="rId6"/>
          <a:stretch>
            <a:fillRect/>
          </a:stretch>
        </p:blipFill>
        <p:spPr>
          <a:xfrm>
            <a:off x="282575" y="5098795"/>
            <a:ext cx="3984251" cy="514590"/>
          </a:xfrm>
          <a:prstGeom prst="rect">
            <a:avLst/>
          </a:prstGeom>
        </p:spPr>
      </p:pic>
      <p:pic>
        <p:nvPicPr>
          <p:cNvPr id="12" name="Picture 11">
            <a:extLst>
              <a:ext uri="{FF2B5EF4-FFF2-40B4-BE49-F238E27FC236}">
                <a16:creationId xmlns:a16="http://schemas.microsoft.com/office/drawing/2014/main" id="{62F533D7-6079-4006-8012-AEF8C231B7F5}"/>
              </a:ext>
            </a:extLst>
          </p:cNvPr>
          <p:cNvPicPr>
            <a:picLocks noChangeAspect="1"/>
          </p:cNvPicPr>
          <p:nvPr/>
        </p:nvPicPr>
        <p:blipFill>
          <a:blip r:embed="rId7"/>
          <a:stretch>
            <a:fillRect/>
          </a:stretch>
        </p:blipFill>
        <p:spPr>
          <a:xfrm>
            <a:off x="4607951" y="6206248"/>
            <a:ext cx="3772180" cy="631124"/>
          </a:xfrm>
          <a:prstGeom prst="rect">
            <a:avLst/>
          </a:prstGeom>
        </p:spPr>
      </p:pic>
      <p:pic>
        <p:nvPicPr>
          <p:cNvPr id="14" name="Picture 13">
            <a:extLst>
              <a:ext uri="{FF2B5EF4-FFF2-40B4-BE49-F238E27FC236}">
                <a16:creationId xmlns:a16="http://schemas.microsoft.com/office/drawing/2014/main" id="{135C01B0-E0E9-437C-A4A1-859183C44134}"/>
              </a:ext>
            </a:extLst>
          </p:cNvPr>
          <p:cNvPicPr>
            <a:picLocks noChangeAspect="1"/>
          </p:cNvPicPr>
          <p:nvPr/>
        </p:nvPicPr>
        <p:blipFill>
          <a:blip r:embed="rId8"/>
          <a:stretch>
            <a:fillRect/>
          </a:stretch>
        </p:blipFill>
        <p:spPr>
          <a:xfrm>
            <a:off x="8290376" y="5356090"/>
            <a:ext cx="3795167" cy="1302745"/>
          </a:xfrm>
          <a:prstGeom prst="rect">
            <a:avLst/>
          </a:prstGeom>
        </p:spPr>
      </p:pic>
      <p:sp>
        <p:nvSpPr>
          <p:cNvPr id="15" name="TextBox 14">
            <a:extLst>
              <a:ext uri="{FF2B5EF4-FFF2-40B4-BE49-F238E27FC236}">
                <a16:creationId xmlns:a16="http://schemas.microsoft.com/office/drawing/2014/main" id="{C8DA00B1-57EB-4577-BDCC-7F3AAC3032C0}"/>
              </a:ext>
            </a:extLst>
          </p:cNvPr>
          <p:cNvSpPr txBox="1"/>
          <p:nvPr/>
        </p:nvSpPr>
        <p:spPr>
          <a:xfrm>
            <a:off x="5345101" y="1430826"/>
            <a:ext cx="3484581" cy="307777"/>
          </a:xfrm>
          <a:prstGeom prst="rect">
            <a:avLst/>
          </a:prstGeom>
          <a:noFill/>
        </p:spPr>
        <p:txBody>
          <a:bodyPr wrap="square" rtlCol="0">
            <a:spAutoFit/>
          </a:bodyPr>
          <a:lstStyle/>
          <a:p>
            <a:r>
              <a:rPr lang="en-US" sz="1400" b="1" dirty="0"/>
              <a:t>Utility weights (1-disability weight)</a:t>
            </a:r>
          </a:p>
        </p:txBody>
      </p:sp>
      <p:sp>
        <p:nvSpPr>
          <p:cNvPr id="16" name="TextBox 15">
            <a:extLst>
              <a:ext uri="{FF2B5EF4-FFF2-40B4-BE49-F238E27FC236}">
                <a16:creationId xmlns:a16="http://schemas.microsoft.com/office/drawing/2014/main" id="{D2D7B0CE-D145-4CA8-8E43-64C1A8DB3518}"/>
              </a:ext>
            </a:extLst>
          </p:cNvPr>
          <p:cNvSpPr txBox="1"/>
          <p:nvPr/>
        </p:nvSpPr>
        <p:spPr>
          <a:xfrm>
            <a:off x="4801376" y="1641518"/>
            <a:ext cx="745207" cy="2693045"/>
          </a:xfrm>
          <a:prstGeom prst="rect">
            <a:avLst/>
          </a:prstGeom>
          <a:noFill/>
        </p:spPr>
        <p:txBody>
          <a:bodyPr wrap="square" rtlCol="0">
            <a:spAutoFit/>
          </a:bodyPr>
          <a:lstStyle/>
          <a:p>
            <a:r>
              <a:rPr lang="en-US" sz="1300" dirty="0">
                <a:solidFill>
                  <a:srgbClr val="FF0000"/>
                </a:solidFill>
              </a:rPr>
              <a:t>0</a:t>
            </a:r>
          </a:p>
          <a:p>
            <a:r>
              <a:rPr lang="en-US" sz="1300" dirty="0">
                <a:solidFill>
                  <a:srgbClr val="FF0000"/>
                </a:solidFill>
              </a:rPr>
              <a:t>0.21</a:t>
            </a:r>
          </a:p>
          <a:p>
            <a:r>
              <a:rPr lang="en-US" sz="1300" dirty="0">
                <a:solidFill>
                  <a:srgbClr val="FF0000"/>
                </a:solidFill>
              </a:rPr>
              <a:t>0.57</a:t>
            </a:r>
          </a:p>
          <a:p>
            <a:r>
              <a:rPr lang="en-US" sz="1300" dirty="0">
                <a:solidFill>
                  <a:srgbClr val="FF0000"/>
                </a:solidFill>
              </a:rPr>
              <a:t>0.35</a:t>
            </a:r>
          </a:p>
          <a:p>
            <a:r>
              <a:rPr lang="en-US" sz="1300" dirty="0">
                <a:solidFill>
                  <a:srgbClr val="FF0000"/>
                </a:solidFill>
              </a:rPr>
              <a:t>0.25</a:t>
            </a:r>
          </a:p>
          <a:p>
            <a:r>
              <a:rPr lang="en-US" sz="1300" dirty="0">
                <a:solidFill>
                  <a:srgbClr val="FF0000"/>
                </a:solidFill>
              </a:rPr>
              <a:t>0.252</a:t>
            </a:r>
          </a:p>
          <a:p>
            <a:r>
              <a:rPr lang="en-US" sz="1300" dirty="0">
                <a:solidFill>
                  <a:srgbClr val="FF0000"/>
                </a:solidFill>
              </a:rPr>
              <a:t>0.57</a:t>
            </a:r>
          </a:p>
          <a:p>
            <a:r>
              <a:rPr lang="en-US" sz="1300" dirty="0">
                <a:solidFill>
                  <a:srgbClr val="FF0000"/>
                </a:solidFill>
              </a:rPr>
              <a:t>0.35</a:t>
            </a:r>
          </a:p>
          <a:p>
            <a:r>
              <a:rPr lang="en-US" sz="1300" dirty="0">
                <a:solidFill>
                  <a:srgbClr val="FF0000"/>
                </a:solidFill>
              </a:rPr>
              <a:t>0.299</a:t>
            </a:r>
          </a:p>
          <a:p>
            <a:r>
              <a:rPr lang="en-US" sz="1300" dirty="0">
                <a:solidFill>
                  <a:srgbClr val="FF0000"/>
                </a:solidFill>
              </a:rPr>
              <a:t>0.328</a:t>
            </a:r>
          </a:p>
          <a:p>
            <a:r>
              <a:rPr lang="en-US" sz="1300" dirty="0">
                <a:solidFill>
                  <a:srgbClr val="FF0000"/>
                </a:solidFill>
              </a:rPr>
              <a:t>0.390</a:t>
            </a:r>
          </a:p>
          <a:p>
            <a:r>
              <a:rPr lang="en-US" sz="1300" dirty="0">
                <a:solidFill>
                  <a:srgbClr val="FF0000"/>
                </a:solidFill>
              </a:rPr>
              <a:t>0.13</a:t>
            </a:r>
          </a:p>
          <a:p>
            <a:endParaRPr lang="en-US" sz="1300" dirty="0">
              <a:solidFill>
                <a:srgbClr val="FF0000"/>
              </a:solidFill>
            </a:endParaRPr>
          </a:p>
        </p:txBody>
      </p:sp>
      <p:sp>
        <p:nvSpPr>
          <p:cNvPr id="17" name="TextBox 16">
            <a:extLst>
              <a:ext uri="{FF2B5EF4-FFF2-40B4-BE49-F238E27FC236}">
                <a16:creationId xmlns:a16="http://schemas.microsoft.com/office/drawing/2014/main" id="{5B48937C-ED16-4C94-BC07-86CCE5EAC5C0}"/>
              </a:ext>
            </a:extLst>
          </p:cNvPr>
          <p:cNvSpPr txBox="1"/>
          <p:nvPr/>
        </p:nvSpPr>
        <p:spPr>
          <a:xfrm>
            <a:off x="3768203" y="1402824"/>
            <a:ext cx="1512899" cy="307777"/>
          </a:xfrm>
          <a:prstGeom prst="rect">
            <a:avLst/>
          </a:prstGeom>
          <a:noFill/>
        </p:spPr>
        <p:txBody>
          <a:bodyPr wrap="square" rtlCol="0">
            <a:spAutoFit/>
          </a:bodyPr>
          <a:lstStyle/>
          <a:p>
            <a:r>
              <a:rPr lang="en-US" sz="1400" b="1" dirty="0">
                <a:solidFill>
                  <a:srgbClr val="FF0000"/>
                </a:solidFill>
              </a:rPr>
              <a:t>Disability weights</a:t>
            </a:r>
          </a:p>
        </p:txBody>
      </p:sp>
      <p:sp>
        <p:nvSpPr>
          <p:cNvPr id="18" name="TextBox 17">
            <a:extLst>
              <a:ext uri="{FF2B5EF4-FFF2-40B4-BE49-F238E27FC236}">
                <a16:creationId xmlns:a16="http://schemas.microsoft.com/office/drawing/2014/main" id="{917CA95C-81EA-4321-B3E1-7126019CA6A2}"/>
              </a:ext>
            </a:extLst>
          </p:cNvPr>
          <p:cNvSpPr txBox="1"/>
          <p:nvPr/>
        </p:nvSpPr>
        <p:spPr>
          <a:xfrm>
            <a:off x="1760083" y="3827997"/>
            <a:ext cx="2725811" cy="307777"/>
          </a:xfrm>
          <a:prstGeom prst="rect">
            <a:avLst/>
          </a:prstGeom>
          <a:noFill/>
        </p:spPr>
        <p:txBody>
          <a:bodyPr wrap="square" rtlCol="0">
            <a:spAutoFit/>
          </a:bodyPr>
          <a:lstStyle/>
          <a:p>
            <a:r>
              <a:rPr lang="en-US" sz="1400" dirty="0"/>
              <a:t>(with cirrhosis)</a:t>
            </a:r>
          </a:p>
        </p:txBody>
      </p:sp>
    </p:spTree>
    <p:extLst>
      <p:ext uri="{BB962C8B-B14F-4D97-AF65-F5344CB8AC3E}">
        <p14:creationId xmlns:p14="http://schemas.microsoft.com/office/powerpoint/2010/main" val="219175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8" name="Straight Connector 207">
            <a:extLst>
              <a:ext uri="{FF2B5EF4-FFF2-40B4-BE49-F238E27FC236}">
                <a16:creationId xmlns:a16="http://schemas.microsoft.com/office/drawing/2014/main" id="{2BB571A3-E3B8-48E5-9101-CE32765DFAFF}"/>
              </a:ext>
            </a:extLst>
          </p:cNvPr>
          <p:cNvCxnSpPr>
            <a:cxnSpLocks/>
            <a:endCxn id="9" idx="0"/>
          </p:cNvCxnSpPr>
          <p:nvPr/>
        </p:nvCxnSpPr>
        <p:spPr>
          <a:xfrm>
            <a:off x="2798075" y="4171950"/>
            <a:ext cx="0" cy="12460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667D9E8-4D1C-4042-9617-1C03FBA3712D}"/>
              </a:ext>
            </a:extLst>
          </p:cNvPr>
          <p:cNvCxnSpPr>
            <a:cxnSpLocks/>
          </p:cNvCxnSpPr>
          <p:nvPr/>
        </p:nvCxnSpPr>
        <p:spPr>
          <a:xfrm>
            <a:off x="2798075" y="4192258"/>
            <a:ext cx="158645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28E93C1-7AA2-45FD-A622-1ED6A1FEC96D}"/>
              </a:ext>
            </a:extLst>
          </p:cNvPr>
          <p:cNvCxnSpPr>
            <a:cxnSpLocks/>
          </p:cNvCxnSpPr>
          <p:nvPr/>
        </p:nvCxnSpPr>
        <p:spPr>
          <a:xfrm flipV="1">
            <a:off x="4374911" y="4006550"/>
            <a:ext cx="0" cy="19913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4CEB321-EB06-481E-A138-074C67B55439}"/>
              </a:ext>
            </a:extLst>
          </p:cNvPr>
          <p:cNvCxnSpPr>
            <a:cxnSpLocks/>
            <a:stCxn id="8" idx="0"/>
          </p:cNvCxnSpPr>
          <p:nvPr/>
        </p:nvCxnSpPr>
        <p:spPr>
          <a:xfrm flipV="1">
            <a:off x="2798075" y="1419997"/>
            <a:ext cx="0" cy="18668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B00F58F-03F7-4B51-80FC-1096099D4763}"/>
              </a:ext>
            </a:extLst>
          </p:cNvPr>
          <p:cNvCxnSpPr>
            <a:cxnSpLocks/>
          </p:cNvCxnSpPr>
          <p:nvPr/>
        </p:nvCxnSpPr>
        <p:spPr>
          <a:xfrm flipH="1">
            <a:off x="2798075" y="1419997"/>
            <a:ext cx="782804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2FD0AA6-932F-40ED-AD53-66B08CCA8D5B}"/>
              </a:ext>
            </a:extLst>
          </p:cNvPr>
          <p:cNvCxnSpPr>
            <a:cxnSpLocks/>
            <a:endCxn id="61" idx="7"/>
          </p:cNvCxnSpPr>
          <p:nvPr/>
        </p:nvCxnSpPr>
        <p:spPr>
          <a:xfrm>
            <a:off x="10626122" y="1412394"/>
            <a:ext cx="106447" cy="145777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7B0E6F2-FCDC-4D32-A923-37B576F13C33}"/>
              </a:ext>
            </a:extLst>
          </p:cNvPr>
          <p:cNvCxnSpPr>
            <a:cxnSpLocks/>
            <a:stCxn id="19" idx="0"/>
          </p:cNvCxnSpPr>
          <p:nvPr/>
        </p:nvCxnSpPr>
        <p:spPr>
          <a:xfrm flipV="1">
            <a:off x="4919238" y="1412394"/>
            <a:ext cx="0" cy="1942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A4C95F0-CC9C-489C-8A07-134B8BE33162}"/>
              </a:ext>
            </a:extLst>
          </p:cNvPr>
          <p:cNvCxnSpPr>
            <a:cxnSpLocks/>
            <a:stCxn id="52" idx="0"/>
          </p:cNvCxnSpPr>
          <p:nvPr/>
        </p:nvCxnSpPr>
        <p:spPr>
          <a:xfrm flipV="1">
            <a:off x="7010400" y="1419997"/>
            <a:ext cx="0" cy="18668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F66825E-1360-4D06-8877-CD332978B123}"/>
              </a:ext>
            </a:extLst>
          </p:cNvPr>
          <p:cNvCxnSpPr>
            <a:cxnSpLocks/>
            <a:stCxn id="62" idx="0"/>
          </p:cNvCxnSpPr>
          <p:nvPr/>
        </p:nvCxnSpPr>
        <p:spPr>
          <a:xfrm flipH="1" flipV="1">
            <a:off x="8635472" y="1419998"/>
            <a:ext cx="45720" cy="18668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251D04A-25FC-4A43-BA82-3567461C3DDF}"/>
              </a:ext>
            </a:extLst>
          </p:cNvPr>
          <p:cNvCxnSpPr>
            <a:cxnSpLocks/>
            <a:stCxn id="63" idx="0"/>
          </p:cNvCxnSpPr>
          <p:nvPr/>
        </p:nvCxnSpPr>
        <p:spPr>
          <a:xfrm flipH="1" flipV="1">
            <a:off x="9759635" y="1412395"/>
            <a:ext cx="45720" cy="19428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3153D7C-604F-47AA-B47C-F56ACFEAC79D}"/>
              </a:ext>
            </a:extLst>
          </p:cNvPr>
          <p:cNvCxnSpPr>
            <a:cxnSpLocks/>
          </p:cNvCxnSpPr>
          <p:nvPr/>
        </p:nvCxnSpPr>
        <p:spPr>
          <a:xfrm flipV="1">
            <a:off x="3817584" y="1419997"/>
            <a:ext cx="0" cy="113157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E91C3CD-AB3C-454F-B06B-C6D4055ED165}"/>
              </a:ext>
            </a:extLst>
          </p:cNvPr>
          <p:cNvCxnSpPr>
            <a:cxnSpLocks/>
            <a:endCxn id="128" idx="5"/>
          </p:cNvCxnSpPr>
          <p:nvPr/>
        </p:nvCxnSpPr>
        <p:spPr>
          <a:xfrm flipH="1">
            <a:off x="4210376" y="4006550"/>
            <a:ext cx="644414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777054B-6829-4371-AE84-FFAFF46A952C}"/>
              </a:ext>
            </a:extLst>
          </p:cNvPr>
          <p:cNvCxnSpPr>
            <a:cxnSpLocks/>
            <a:endCxn id="61" idx="5"/>
          </p:cNvCxnSpPr>
          <p:nvPr/>
        </p:nvCxnSpPr>
        <p:spPr>
          <a:xfrm flipV="1">
            <a:off x="10654520" y="3387428"/>
            <a:ext cx="78049" cy="61912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1D061CD-D322-4FAB-A682-6456E2E7727A}"/>
              </a:ext>
            </a:extLst>
          </p:cNvPr>
          <p:cNvCxnSpPr>
            <a:cxnSpLocks/>
            <a:stCxn id="65" idx="0"/>
          </p:cNvCxnSpPr>
          <p:nvPr/>
        </p:nvCxnSpPr>
        <p:spPr>
          <a:xfrm flipH="1" flipV="1">
            <a:off x="8635472" y="4010361"/>
            <a:ext cx="45720" cy="28619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37F3016-CD03-4424-8554-BC125D57A6E6}"/>
              </a:ext>
            </a:extLst>
          </p:cNvPr>
          <p:cNvCxnSpPr>
            <a:cxnSpLocks/>
            <a:endCxn id="66" idx="0"/>
          </p:cNvCxnSpPr>
          <p:nvPr/>
        </p:nvCxnSpPr>
        <p:spPr>
          <a:xfrm>
            <a:off x="9759635" y="4006550"/>
            <a:ext cx="45720" cy="29000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6F33662-175F-4407-BB67-1011F3819C76}"/>
              </a:ext>
            </a:extLst>
          </p:cNvPr>
          <p:cNvCxnSpPr>
            <a:cxnSpLocks/>
            <a:endCxn id="4" idx="0"/>
          </p:cNvCxnSpPr>
          <p:nvPr/>
        </p:nvCxnSpPr>
        <p:spPr>
          <a:xfrm>
            <a:off x="757840" y="1412393"/>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D61CCB-0A7C-4D04-B1F7-CB6C8A50173A}"/>
              </a:ext>
            </a:extLst>
          </p:cNvPr>
          <p:cNvCxnSpPr>
            <a:cxnSpLocks/>
            <a:stCxn id="4" idx="6"/>
            <a:endCxn id="8" idx="2"/>
          </p:cNvCxnSpPr>
          <p:nvPr/>
        </p:nvCxnSpPr>
        <p:spPr>
          <a:xfrm>
            <a:off x="1662198" y="1972441"/>
            <a:ext cx="175757"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E38C63-E30B-4CE6-8D9F-8F04327D8456}"/>
              </a:ext>
            </a:extLst>
          </p:cNvPr>
          <p:cNvCxnSpPr>
            <a:cxnSpLocks/>
            <a:stCxn id="6" idx="6"/>
            <a:endCxn id="9" idx="2"/>
          </p:cNvCxnSpPr>
          <p:nvPr/>
        </p:nvCxnSpPr>
        <p:spPr>
          <a:xfrm>
            <a:off x="1662198" y="4662319"/>
            <a:ext cx="175757"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AE1F40-C85A-477B-902F-2B63FB7E9CD6}"/>
              </a:ext>
            </a:extLst>
          </p:cNvPr>
          <p:cNvCxnSpPr>
            <a:cxnSpLocks/>
            <a:stCxn id="8" idx="6"/>
            <a:endCxn id="19" idx="2"/>
          </p:cNvCxnSpPr>
          <p:nvPr/>
        </p:nvCxnSpPr>
        <p:spPr>
          <a:xfrm>
            <a:off x="3758195" y="1972441"/>
            <a:ext cx="20092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30A490-FDA4-4D7A-A4E8-0756718620E9}"/>
              </a:ext>
            </a:extLst>
          </p:cNvPr>
          <p:cNvCxnSpPr>
            <a:cxnSpLocks/>
            <a:stCxn id="9" idx="6"/>
            <a:endCxn id="20" idx="2"/>
          </p:cNvCxnSpPr>
          <p:nvPr/>
        </p:nvCxnSpPr>
        <p:spPr>
          <a:xfrm>
            <a:off x="3758195" y="4662319"/>
            <a:ext cx="1842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14EB323-FE1A-458F-8046-03695581C163}"/>
              </a:ext>
            </a:extLst>
          </p:cNvPr>
          <p:cNvCxnSpPr>
            <a:cxnSpLocks/>
            <a:stCxn id="4" idx="5"/>
            <a:endCxn id="27" idx="0"/>
          </p:cNvCxnSpPr>
          <p:nvPr/>
        </p:nvCxnSpPr>
        <p:spPr>
          <a:xfrm>
            <a:off x="1461332" y="2231072"/>
            <a:ext cx="11071" cy="72054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08F1D69-827B-418D-96F8-78C663E31FDF}"/>
              </a:ext>
            </a:extLst>
          </p:cNvPr>
          <p:cNvCxnSpPr>
            <a:cxnSpLocks/>
            <a:stCxn id="6" idx="7"/>
            <a:endCxn id="27" idx="4"/>
          </p:cNvCxnSpPr>
          <p:nvPr/>
        </p:nvCxnSpPr>
        <p:spPr>
          <a:xfrm flipV="1">
            <a:off x="1461332" y="3683140"/>
            <a:ext cx="11071" cy="72054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747905-CBA1-4C4F-AD0A-34DACFA65F02}"/>
              </a:ext>
            </a:extLst>
          </p:cNvPr>
          <p:cNvCxnSpPr>
            <a:cxnSpLocks/>
            <a:stCxn id="19" idx="3"/>
            <a:endCxn id="28" idx="7"/>
          </p:cNvCxnSpPr>
          <p:nvPr/>
        </p:nvCxnSpPr>
        <p:spPr>
          <a:xfrm flipH="1">
            <a:off x="4234931" y="2231072"/>
            <a:ext cx="5400" cy="42762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AB21F28-6E34-496B-BA95-7C8C41875503}"/>
              </a:ext>
            </a:extLst>
          </p:cNvPr>
          <p:cNvCxnSpPr>
            <a:cxnSpLocks/>
            <a:stCxn id="20" idx="1"/>
            <a:endCxn id="128" idx="5"/>
          </p:cNvCxnSpPr>
          <p:nvPr/>
        </p:nvCxnSpPr>
        <p:spPr>
          <a:xfrm flipH="1" flipV="1">
            <a:off x="4210376" y="4006550"/>
            <a:ext cx="13288" cy="3971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5AD549C-1B01-4C8F-A055-F01602BB0E8E}"/>
              </a:ext>
            </a:extLst>
          </p:cNvPr>
          <p:cNvCxnSpPr>
            <a:cxnSpLocks/>
            <a:stCxn id="28" idx="2"/>
            <a:endCxn id="27" idx="7"/>
          </p:cNvCxnSpPr>
          <p:nvPr/>
        </p:nvCxnSpPr>
        <p:spPr>
          <a:xfrm flipH="1">
            <a:off x="1989666" y="2917330"/>
            <a:ext cx="840384" cy="14141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1612DB-4DD1-488B-B3B3-8860ABA2149A}"/>
              </a:ext>
            </a:extLst>
          </p:cNvPr>
          <p:cNvCxnSpPr>
            <a:cxnSpLocks/>
            <a:stCxn id="52" idx="4"/>
            <a:endCxn id="53" idx="0"/>
          </p:cNvCxnSpPr>
          <p:nvPr/>
        </p:nvCxnSpPr>
        <p:spPr>
          <a:xfrm>
            <a:off x="7010400" y="2344099"/>
            <a:ext cx="0" cy="19524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12A0A34-DAA7-4F62-962F-13959D0EC910}"/>
              </a:ext>
            </a:extLst>
          </p:cNvPr>
          <p:cNvCxnSpPr>
            <a:cxnSpLocks/>
            <a:stCxn id="53" idx="4"/>
            <a:endCxn id="57" idx="0"/>
          </p:cNvCxnSpPr>
          <p:nvPr/>
        </p:nvCxnSpPr>
        <p:spPr>
          <a:xfrm>
            <a:off x="7010400" y="5028077"/>
            <a:ext cx="1592" cy="20193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5F236AD-903E-48BD-91BA-340755CEB949}"/>
              </a:ext>
            </a:extLst>
          </p:cNvPr>
          <p:cNvCxnSpPr>
            <a:cxnSpLocks/>
            <a:stCxn id="19" idx="6"/>
            <a:endCxn id="52" idx="2"/>
          </p:cNvCxnSpPr>
          <p:nvPr/>
        </p:nvCxnSpPr>
        <p:spPr>
          <a:xfrm>
            <a:off x="5879358" y="1972441"/>
            <a:ext cx="216642" cy="294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97E839F-6CE0-427D-9E95-416B63A3AAB7}"/>
              </a:ext>
            </a:extLst>
          </p:cNvPr>
          <p:cNvCxnSpPr>
            <a:cxnSpLocks/>
            <a:endCxn id="19" idx="5"/>
          </p:cNvCxnSpPr>
          <p:nvPr/>
        </p:nvCxnSpPr>
        <p:spPr>
          <a:xfrm flipV="1">
            <a:off x="5598145" y="2231072"/>
            <a:ext cx="0" cy="213813"/>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FAD45AE-E198-4285-80C6-BB3821034D08}"/>
              </a:ext>
            </a:extLst>
          </p:cNvPr>
          <p:cNvCxnSpPr>
            <a:cxnSpLocks/>
          </p:cNvCxnSpPr>
          <p:nvPr/>
        </p:nvCxnSpPr>
        <p:spPr>
          <a:xfrm flipH="1">
            <a:off x="5579269" y="2444886"/>
            <a:ext cx="2782511"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D6913E7E-B6D1-458C-97FF-1F5E6C342EB1}"/>
              </a:ext>
            </a:extLst>
          </p:cNvPr>
          <p:cNvCxnSpPr>
            <a:cxnSpLocks/>
            <a:endCxn id="62" idx="3"/>
          </p:cNvCxnSpPr>
          <p:nvPr/>
        </p:nvCxnSpPr>
        <p:spPr>
          <a:xfrm flipV="1">
            <a:off x="8344512" y="2231069"/>
            <a:ext cx="13391" cy="21381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8D6AF18-0E1D-4386-A04A-7E7DEB9FBB44}"/>
              </a:ext>
            </a:extLst>
          </p:cNvPr>
          <p:cNvCxnSpPr>
            <a:cxnSpLocks/>
            <a:stCxn id="128" idx="2"/>
            <a:endCxn id="27" idx="5"/>
          </p:cNvCxnSpPr>
          <p:nvPr/>
        </p:nvCxnSpPr>
        <p:spPr>
          <a:xfrm flipH="1" flipV="1">
            <a:off x="1989666" y="3576011"/>
            <a:ext cx="815829" cy="17190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4AEC2F5-AA02-442E-9D4A-1A4CB042FBB4}"/>
              </a:ext>
            </a:extLst>
          </p:cNvPr>
          <p:cNvCxnSpPr>
            <a:cxnSpLocks/>
            <a:endCxn id="28" idx="6"/>
          </p:cNvCxnSpPr>
          <p:nvPr/>
        </p:nvCxnSpPr>
        <p:spPr>
          <a:xfrm flipH="1">
            <a:off x="4475970" y="2917330"/>
            <a:ext cx="190578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99E728F-D2B8-4E77-97EC-F4B7BD59AF8F}"/>
              </a:ext>
            </a:extLst>
          </p:cNvPr>
          <p:cNvCxnSpPr>
            <a:cxnSpLocks/>
            <a:endCxn id="52" idx="3"/>
          </p:cNvCxnSpPr>
          <p:nvPr/>
        </p:nvCxnSpPr>
        <p:spPr>
          <a:xfrm flipV="1">
            <a:off x="6363822" y="2236106"/>
            <a:ext cx="0" cy="68122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BBC1B14-D0D9-4435-9F4F-39F25554BF03}"/>
              </a:ext>
            </a:extLst>
          </p:cNvPr>
          <p:cNvCxnSpPr>
            <a:cxnSpLocks/>
            <a:endCxn id="128" idx="6"/>
          </p:cNvCxnSpPr>
          <p:nvPr/>
        </p:nvCxnSpPr>
        <p:spPr>
          <a:xfrm flipH="1">
            <a:off x="4451415" y="3747919"/>
            <a:ext cx="191240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F468FD4-3140-4106-AF0F-531E4556F747}"/>
              </a:ext>
            </a:extLst>
          </p:cNvPr>
          <p:cNvCxnSpPr>
            <a:cxnSpLocks/>
            <a:endCxn id="53" idx="1"/>
          </p:cNvCxnSpPr>
          <p:nvPr/>
        </p:nvCxnSpPr>
        <p:spPr>
          <a:xfrm>
            <a:off x="6345497" y="3747919"/>
            <a:ext cx="18325" cy="65576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2672E0B-A61D-4B28-9291-9A1A44F9EC92}"/>
              </a:ext>
            </a:extLst>
          </p:cNvPr>
          <p:cNvCxnSpPr>
            <a:cxnSpLocks/>
            <a:stCxn id="19" idx="4"/>
            <a:endCxn id="20" idx="0"/>
          </p:cNvCxnSpPr>
          <p:nvPr/>
        </p:nvCxnSpPr>
        <p:spPr>
          <a:xfrm flipH="1">
            <a:off x="4902571" y="2338201"/>
            <a:ext cx="16667" cy="19583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DE88EEE-F25F-4634-AB45-BD982391F952}"/>
              </a:ext>
            </a:extLst>
          </p:cNvPr>
          <p:cNvCxnSpPr>
            <a:cxnSpLocks/>
            <a:stCxn id="52" idx="6"/>
            <a:endCxn id="62" idx="2"/>
          </p:cNvCxnSpPr>
          <p:nvPr/>
        </p:nvCxnSpPr>
        <p:spPr>
          <a:xfrm flipV="1">
            <a:off x="7924800" y="1972438"/>
            <a:ext cx="299192" cy="295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E8DA613-8DFC-45E2-8D4F-042FB5822CA7}"/>
              </a:ext>
            </a:extLst>
          </p:cNvPr>
          <p:cNvCxnSpPr>
            <a:cxnSpLocks/>
            <a:stCxn id="62" idx="6"/>
            <a:endCxn id="63" idx="2"/>
          </p:cNvCxnSpPr>
          <p:nvPr/>
        </p:nvCxnSpPr>
        <p:spPr>
          <a:xfrm flipV="1">
            <a:off x="9138392" y="1972437"/>
            <a:ext cx="209763" cy="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5097ECB9-C77A-4856-9CE5-3EE65E32AB46}"/>
              </a:ext>
            </a:extLst>
          </p:cNvPr>
          <p:cNvCxnSpPr>
            <a:cxnSpLocks/>
            <a:stCxn id="53" idx="6"/>
            <a:endCxn id="65" idx="2"/>
          </p:cNvCxnSpPr>
          <p:nvPr/>
        </p:nvCxnSpPr>
        <p:spPr>
          <a:xfrm>
            <a:off x="7924800" y="4662317"/>
            <a:ext cx="299192" cy="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733DB72E-3752-4CBA-B26B-7456A29250AB}"/>
              </a:ext>
            </a:extLst>
          </p:cNvPr>
          <p:cNvCxnSpPr>
            <a:cxnSpLocks/>
            <a:stCxn id="53" idx="7"/>
          </p:cNvCxnSpPr>
          <p:nvPr/>
        </p:nvCxnSpPr>
        <p:spPr>
          <a:xfrm flipV="1">
            <a:off x="7656978" y="4006550"/>
            <a:ext cx="0" cy="39713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5B12356-7699-4BBF-A65D-EF6CC7825608}"/>
              </a:ext>
            </a:extLst>
          </p:cNvPr>
          <p:cNvCxnSpPr>
            <a:cxnSpLocks/>
          </p:cNvCxnSpPr>
          <p:nvPr/>
        </p:nvCxnSpPr>
        <p:spPr>
          <a:xfrm flipH="1">
            <a:off x="9046952" y="2572217"/>
            <a:ext cx="2478454" cy="1674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90597755-C64A-4475-9E77-724E0FE46E5A}"/>
              </a:ext>
            </a:extLst>
          </p:cNvPr>
          <p:cNvCxnSpPr>
            <a:cxnSpLocks/>
            <a:endCxn id="62" idx="6"/>
          </p:cNvCxnSpPr>
          <p:nvPr/>
        </p:nvCxnSpPr>
        <p:spPr>
          <a:xfrm flipV="1">
            <a:off x="9046952" y="1972438"/>
            <a:ext cx="91440" cy="637412"/>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F17EBB9F-E2CB-4DF9-8D56-C33289DD8393}"/>
              </a:ext>
            </a:extLst>
          </p:cNvPr>
          <p:cNvCxnSpPr>
            <a:cxnSpLocks/>
            <a:endCxn id="64" idx="0"/>
          </p:cNvCxnSpPr>
          <p:nvPr/>
        </p:nvCxnSpPr>
        <p:spPr>
          <a:xfrm>
            <a:off x="11525404" y="2551570"/>
            <a:ext cx="0" cy="21146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D9A80A8-9655-4973-B849-31BB49273037}"/>
              </a:ext>
            </a:extLst>
          </p:cNvPr>
          <p:cNvCxnSpPr>
            <a:cxnSpLocks/>
            <a:endCxn id="63" idx="2"/>
          </p:cNvCxnSpPr>
          <p:nvPr/>
        </p:nvCxnSpPr>
        <p:spPr>
          <a:xfrm flipH="1" flipV="1">
            <a:off x="9348155" y="1972437"/>
            <a:ext cx="11836" cy="61891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CD6000-A04A-4ED9-BDB7-EC38D0637D23}"/>
              </a:ext>
            </a:extLst>
          </p:cNvPr>
          <p:cNvCxnSpPr>
            <a:cxnSpLocks/>
            <a:endCxn id="62" idx="4"/>
          </p:cNvCxnSpPr>
          <p:nvPr/>
        </p:nvCxnSpPr>
        <p:spPr>
          <a:xfrm flipV="1">
            <a:off x="8642106" y="2338198"/>
            <a:ext cx="39086" cy="82508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35097C0D-C34C-4838-9A05-BC6A8B4E0D5F}"/>
              </a:ext>
            </a:extLst>
          </p:cNvPr>
          <p:cNvCxnSpPr>
            <a:cxnSpLocks/>
            <a:endCxn id="61" idx="2"/>
          </p:cNvCxnSpPr>
          <p:nvPr/>
        </p:nvCxnSpPr>
        <p:spPr>
          <a:xfrm flipV="1">
            <a:off x="8642105" y="3128797"/>
            <a:ext cx="1309975" cy="1510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876B646C-B694-4AAD-88F8-B73DD40DB6C2}"/>
              </a:ext>
            </a:extLst>
          </p:cNvPr>
          <p:cNvCxnSpPr>
            <a:cxnSpLocks/>
            <a:stCxn id="63" idx="5"/>
            <a:endCxn id="61" idx="1"/>
          </p:cNvCxnSpPr>
          <p:nvPr/>
        </p:nvCxnSpPr>
        <p:spPr>
          <a:xfrm flipH="1">
            <a:off x="10085991" y="2231068"/>
            <a:ext cx="42653" cy="63909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F4AE0B6E-13B6-45EE-ACDB-55499244821D}"/>
              </a:ext>
            </a:extLst>
          </p:cNvPr>
          <p:cNvCxnSpPr>
            <a:cxnSpLocks/>
            <a:stCxn id="61" idx="6"/>
            <a:endCxn id="64" idx="2"/>
          </p:cNvCxnSpPr>
          <p:nvPr/>
        </p:nvCxnSpPr>
        <p:spPr>
          <a:xfrm>
            <a:off x="10866480" y="3128797"/>
            <a:ext cx="13904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CEBD9C48-048C-4634-A355-EAB6C2C4CCD7}"/>
              </a:ext>
            </a:extLst>
          </p:cNvPr>
          <p:cNvCxnSpPr>
            <a:cxnSpLocks/>
            <a:stCxn id="62" idx="5"/>
            <a:endCxn id="65" idx="7"/>
          </p:cNvCxnSpPr>
          <p:nvPr/>
        </p:nvCxnSpPr>
        <p:spPr>
          <a:xfrm>
            <a:off x="9004481" y="2231069"/>
            <a:ext cx="0" cy="217261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0FECCF7-D421-4D2B-9930-7FFB894FE0D7}"/>
              </a:ext>
            </a:extLst>
          </p:cNvPr>
          <p:cNvCxnSpPr>
            <a:cxnSpLocks/>
            <a:stCxn id="63" idx="3"/>
            <a:endCxn id="66" idx="1"/>
          </p:cNvCxnSpPr>
          <p:nvPr/>
        </p:nvCxnSpPr>
        <p:spPr>
          <a:xfrm>
            <a:off x="9482066" y="2231068"/>
            <a:ext cx="0" cy="217261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5E9418B-0FDE-4C17-92A5-B75BED7AFAFD}"/>
              </a:ext>
            </a:extLst>
          </p:cNvPr>
          <p:cNvSpPr/>
          <p:nvPr/>
        </p:nvSpPr>
        <p:spPr>
          <a:xfrm>
            <a:off x="290598" y="1606681"/>
            <a:ext cx="13716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Acute </a:t>
            </a:r>
          </a:p>
          <a:p>
            <a:pPr algn="ctr"/>
            <a:r>
              <a:rPr lang="en-US" sz="1400" dirty="0">
                <a:solidFill>
                  <a:schemeClr val="tx1"/>
                </a:solidFill>
              </a:rPr>
              <a:t>SC </a:t>
            </a:r>
            <a:r>
              <a:rPr lang="en-US" sz="1400" b="1" dirty="0">
                <a:solidFill>
                  <a:schemeClr val="tx1"/>
                </a:solidFill>
              </a:rPr>
              <a:t>0</a:t>
            </a:r>
            <a:endParaRPr lang="en-US" sz="1400" dirty="0">
              <a:solidFill>
                <a:schemeClr val="tx1"/>
              </a:solidFill>
            </a:endParaRPr>
          </a:p>
        </p:txBody>
      </p:sp>
      <p:sp>
        <p:nvSpPr>
          <p:cNvPr id="6" name="Oval 5">
            <a:extLst>
              <a:ext uri="{FF2B5EF4-FFF2-40B4-BE49-F238E27FC236}">
                <a16:creationId xmlns:a16="http://schemas.microsoft.com/office/drawing/2014/main" id="{55BF501F-ACA6-4A8C-9448-35D4587C2317}"/>
              </a:ext>
            </a:extLst>
          </p:cNvPr>
          <p:cNvSpPr/>
          <p:nvPr/>
        </p:nvSpPr>
        <p:spPr>
          <a:xfrm>
            <a:off x="290598" y="4296559"/>
            <a:ext cx="13716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Acute </a:t>
            </a:r>
          </a:p>
          <a:p>
            <a:pPr algn="ctr"/>
            <a:r>
              <a:rPr lang="en-US" sz="1400" dirty="0">
                <a:solidFill>
                  <a:schemeClr val="tx1"/>
                </a:solidFill>
              </a:rPr>
              <a:t>CM </a:t>
            </a:r>
            <a:r>
              <a:rPr lang="en-US" sz="1400" b="1" dirty="0">
                <a:solidFill>
                  <a:schemeClr val="tx1"/>
                </a:solidFill>
              </a:rPr>
              <a:t>0</a:t>
            </a:r>
            <a:endParaRPr lang="en-US" sz="1400" dirty="0">
              <a:solidFill>
                <a:schemeClr val="tx1"/>
              </a:solidFill>
            </a:endParaRPr>
          </a:p>
        </p:txBody>
      </p:sp>
      <p:sp>
        <p:nvSpPr>
          <p:cNvPr id="8" name="Oval 7">
            <a:extLst>
              <a:ext uri="{FF2B5EF4-FFF2-40B4-BE49-F238E27FC236}">
                <a16:creationId xmlns:a16="http://schemas.microsoft.com/office/drawing/2014/main" id="{99FA9FCD-44A4-4A85-9F92-9A1689B4272E}"/>
              </a:ext>
            </a:extLst>
          </p:cNvPr>
          <p:cNvSpPr/>
          <p:nvPr/>
        </p:nvSpPr>
        <p:spPr>
          <a:xfrm>
            <a:off x="1837955" y="1606681"/>
            <a:ext cx="19202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Immune tolerant SC </a:t>
            </a:r>
            <a:r>
              <a:rPr lang="en-US" sz="1400" b="1" dirty="0">
                <a:solidFill>
                  <a:schemeClr val="tx1"/>
                </a:solidFill>
              </a:rPr>
              <a:t>0</a:t>
            </a:r>
            <a:endParaRPr lang="en-US" sz="1400" dirty="0">
              <a:solidFill>
                <a:schemeClr val="tx1"/>
              </a:solidFill>
            </a:endParaRPr>
          </a:p>
        </p:txBody>
      </p:sp>
      <p:sp>
        <p:nvSpPr>
          <p:cNvPr id="9" name="Oval 8">
            <a:extLst>
              <a:ext uri="{FF2B5EF4-FFF2-40B4-BE49-F238E27FC236}">
                <a16:creationId xmlns:a16="http://schemas.microsoft.com/office/drawing/2014/main" id="{F8C4FCEF-2817-4848-97E7-B70A471B2DD0}"/>
              </a:ext>
            </a:extLst>
          </p:cNvPr>
          <p:cNvSpPr/>
          <p:nvPr/>
        </p:nvSpPr>
        <p:spPr>
          <a:xfrm>
            <a:off x="1837955" y="4296559"/>
            <a:ext cx="19202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Immune tolerant CM </a:t>
            </a:r>
            <a:r>
              <a:rPr lang="en-US" sz="1400" b="1" dirty="0">
                <a:solidFill>
                  <a:schemeClr val="tx1"/>
                </a:solidFill>
              </a:rPr>
              <a:t>0</a:t>
            </a:r>
            <a:endParaRPr lang="en-US" sz="1400" dirty="0">
              <a:solidFill>
                <a:schemeClr val="tx1"/>
              </a:solidFill>
            </a:endParaRPr>
          </a:p>
        </p:txBody>
      </p:sp>
      <p:sp>
        <p:nvSpPr>
          <p:cNvPr id="19" name="Oval 18">
            <a:extLst>
              <a:ext uri="{FF2B5EF4-FFF2-40B4-BE49-F238E27FC236}">
                <a16:creationId xmlns:a16="http://schemas.microsoft.com/office/drawing/2014/main" id="{2810E530-A46F-4BEF-9050-229359290DD2}"/>
              </a:ext>
            </a:extLst>
          </p:cNvPr>
          <p:cNvSpPr/>
          <p:nvPr/>
        </p:nvSpPr>
        <p:spPr>
          <a:xfrm>
            <a:off x="3959118" y="1606681"/>
            <a:ext cx="19202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Immune reactive SC </a:t>
            </a:r>
            <a:r>
              <a:rPr lang="en-US" sz="1400" b="1" dirty="0">
                <a:solidFill>
                  <a:schemeClr val="tx1"/>
                </a:solidFill>
              </a:rPr>
              <a:t>0.053</a:t>
            </a:r>
            <a:endParaRPr lang="en-US" sz="1400" dirty="0">
              <a:solidFill>
                <a:schemeClr val="tx1"/>
              </a:solidFill>
            </a:endParaRPr>
          </a:p>
        </p:txBody>
      </p:sp>
      <p:sp>
        <p:nvSpPr>
          <p:cNvPr id="27" name="Oval 26">
            <a:extLst>
              <a:ext uri="{FF2B5EF4-FFF2-40B4-BE49-F238E27FC236}">
                <a16:creationId xmlns:a16="http://schemas.microsoft.com/office/drawing/2014/main" id="{3BCD5D3D-F726-4919-B200-181DAE48AABD}"/>
              </a:ext>
            </a:extLst>
          </p:cNvPr>
          <p:cNvSpPr/>
          <p:nvPr/>
        </p:nvSpPr>
        <p:spPr>
          <a:xfrm>
            <a:off x="740883" y="2951620"/>
            <a:ext cx="14630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 infection </a:t>
            </a:r>
            <a:r>
              <a:rPr lang="en-US" sz="1400" b="1" dirty="0">
                <a:solidFill>
                  <a:schemeClr val="tx1"/>
                </a:solidFill>
              </a:rPr>
              <a:t>0</a:t>
            </a:r>
            <a:endParaRPr lang="en-US" sz="1400" dirty="0">
              <a:solidFill>
                <a:schemeClr val="tx1"/>
              </a:solidFill>
            </a:endParaRPr>
          </a:p>
        </p:txBody>
      </p:sp>
      <p:sp>
        <p:nvSpPr>
          <p:cNvPr id="28" name="Oval 27">
            <a:extLst>
              <a:ext uri="{FF2B5EF4-FFF2-40B4-BE49-F238E27FC236}">
                <a16:creationId xmlns:a16="http://schemas.microsoft.com/office/drawing/2014/main" id="{4A8F37E3-3775-4E12-9566-733EDEBDAE80}"/>
              </a:ext>
            </a:extLst>
          </p:cNvPr>
          <p:cNvSpPr/>
          <p:nvPr/>
        </p:nvSpPr>
        <p:spPr>
          <a:xfrm>
            <a:off x="2830050" y="2551570"/>
            <a:ext cx="164592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Inactive carrier SC </a:t>
            </a:r>
            <a:r>
              <a:rPr lang="en-US" sz="1400" b="1" dirty="0">
                <a:solidFill>
                  <a:schemeClr val="tx1"/>
                </a:solidFill>
              </a:rPr>
              <a:t>0</a:t>
            </a:r>
            <a:endParaRPr lang="en-US" sz="1400" dirty="0">
              <a:solidFill>
                <a:schemeClr val="tx1"/>
              </a:solidFill>
            </a:endParaRPr>
          </a:p>
        </p:txBody>
      </p:sp>
      <p:sp>
        <p:nvSpPr>
          <p:cNvPr id="52" name="Oval 51">
            <a:extLst>
              <a:ext uri="{FF2B5EF4-FFF2-40B4-BE49-F238E27FC236}">
                <a16:creationId xmlns:a16="http://schemas.microsoft.com/office/drawing/2014/main" id="{FC59DA28-2CC5-434E-A554-7A9291A4380E}"/>
              </a:ext>
            </a:extLst>
          </p:cNvPr>
          <p:cNvSpPr/>
          <p:nvPr/>
        </p:nvSpPr>
        <p:spPr>
          <a:xfrm>
            <a:off x="6096000" y="1606680"/>
            <a:ext cx="1828800"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Chronic </a:t>
            </a:r>
            <a:r>
              <a:rPr lang="en-US" sz="1400" dirty="0" err="1">
                <a:solidFill>
                  <a:schemeClr val="tx1"/>
                </a:solidFill>
              </a:rPr>
              <a:t>HBeAg</a:t>
            </a:r>
            <a:r>
              <a:rPr lang="en-US" sz="1400" dirty="0">
                <a:solidFill>
                  <a:schemeClr val="tx1"/>
                </a:solidFill>
              </a:rPr>
              <a:t>- SC </a:t>
            </a:r>
            <a:r>
              <a:rPr lang="en-US" sz="1400" b="1" dirty="0">
                <a:solidFill>
                  <a:schemeClr val="tx1"/>
                </a:solidFill>
              </a:rPr>
              <a:t>0.0265 (half IR)</a:t>
            </a:r>
            <a:endParaRPr lang="en-US" sz="1400" dirty="0">
              <a:solidFill>
                <a:schemeClr val="tx1"/>
              </a:solidFill>
            </a:endParaRPr>
          </a:p>
        </p:txBody>
      </p:sp>
      <p:sp>
        <p:nvSpPr>
          <p:cNvPr id="57" name="Oval 56">
            <a:extLst>
              <a:ext uri="{FF2B5EF4-FFF2-40B4-BE49-F238E27FC236}">
                <a16:creationId xmlns:a16="http://schemas.microsoft.com/office/drawing/2014/main" id="{5A2F0700-39B7-4732-82D5-6B593368BA85}"/>
              </a:ext>
            </a:extLst>
          </p:cNvPr>
          <p:cNvSpPr/>
          <p:nvPr/>
        </p:nvSpPr>
        <p:spPr>
          <a:xfrm>
            <a:off x="6097592" y="5230008"/>
            <a:ext cx="1828800" cy="737419"/>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Chronic </a:t>
            </a:r>
            <a:r>
              <a:rPr lang="en-US" sz="1400" dirty="0" err="1">
                <a:solidFill>
                  <a:schemeClr val="tx1"/>
                </a:solidFill>
              </a:rPr>
              <a:t>HBeAg</a:t>
            </a:r>
            <a:r>
              <a:rPr lang="en-US" sz="1400" dirty="0">
                <a:solidFill>
                  <a:schemeClr val="tx1"/>
                </a:solidFill>
              </a:rPr>
              <a:t>- AVT </a:t>
            </a:r>
            <a:r>
              <a:rPr lang="en-US" sz="1400" b="1" dirty="0">
                <a:solidFill>
                  <a:schemeClr val="tx1"/>
                </a:solidFill>
              </a:rPr>
              <a:t>0.053</a:t>
            </a:r>
            <a:endParaRPr lang="en-US" sz="1400" dirty="0">
              <a:solidFill>
                <a:schemeClr val="tx1"/>
              </a:solidFill>
            </a:endParaRPr>
          </a:p>
        </p:txBody>
      </p:sp>
      <p:sp>
        <p:nvSpPr>
          <p:cNvPr id="61" name="Oval 60">
            <a:extLst>
              <a:ext uri="{FF2B5EF4-FFF2-40B4-BE49-F238E27FC236}">
                <a16:creationId xmlns:a16="http://schemas.microsoft.com/office/drawing/2014/main" id="{E6BB4E16-FC6A-49BD-B2A6-3933D8E9915F}"/>
              </a:ext>
            </a:extLst>
          </p:cNvPr>
          <p:cNvSpPr/>
          <p:nvPr/>
        </p:nvSpPr>
        <p:spPr>
          <a:xfrm>
            <a:off x="9952080" y="2763037"/>
            <a:ext cx="9144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HCC </a:t>
            </a:r>
            <a:r>
              <a:rPr lang="en-US" sz="1400" b="1" dirty="0">
                <a:solidFill>
                  <a:schemeClr val="tx1"/>
                </a:solidFill>
              </a:rPr>
              <a:t>0.39</a:t>
            </a:r>
            <a:endParaRPr lang="en-US" sz="1400" dirty="0">
              <a:solidFill>
                <a:schemeClr val="tx1"/>
              </a:solidFill>
            </a:endParaRPr>
          </a:p>
        </p:txBody>
      </p:sp>
      <p:sp>
        <p:nvSpPr>
          <p:cNvPr id="62" name="Oval 61">
            <a:extLst>
              <a:ext uri="{FF2B5EF4-FFF2-40B4-BE49-F238E27FC236}">
                <a16:creationId xmlns:a16="http://schemas.microsoft.com/office/drawing/2014/main" id="{AA0044ED-0DC2-46F2-AD4B-E09AB4FBF24A}"/>
              </a:ext>
            </a:extLst>
          </p:cNvPr>
          <p:cNvSpPr/>
          <p:nvPr/>
        </p:nvSpPr>
        <p:spPr>
          <a:xfrm>
            <a:off x="8223992" y="1606678"/>
            <a:ext cx="9144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SC </a:t>
            </a:r>
            <a:r>
              <a:rPr lang="en-US" sz="1400" b="1" dirty="0">
                <a:solidFill>
                  <a:schemeClr val="tx1"/>
                </a:solidFill>
              </a:rPr>
              <a:t>0.252</a:t>
            </a:r>
            <a:endParaRPr lang="en-US" sz="1400" dirty="0">
              <a:solidFill>
                <a:schemeClr val="tx1"/>
              </a:solidFill>
            </a:endParaRPr>
          </a:p>
        </p:txBody>
      </p:sp>
      <p:sp>
        <p:nvSpPr>
          <p:cNvPr id="63" name="Oval 62">
            <a:extLst>
              <a:ext uri="{FF2B5EF4-FFF2-40B4-BE49-F238E27FC236}">
                <a16:creationId xmlns:a16="http://schemas.microsoft.com/office/drawing/2014/main" id="{5861DB6F-9088-4219-B76B-CA9350A86D9C}"/>
              </a:ext>
            </a:extLst>
          </p:cNvPr>
          <p:cNvSpPr/>
          <p:nvPr/>
        </p:nvSpPr>
        <p:spPr>
          <a:xfrm>
            <a:off x="9348155" y="1606677"/>
            <a:ext cx="9144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SC </a:t>
            </a:r>
            <a:r>
              <a:rPr lang="en-US" sz="1400" b="1" dirty="0">
                <a:solidFill>
                  <a:schemeClr val="tx1"/>
                </a:solidFill>
              </a:rPr>
              <a:t>0.328</a:t>
            </a:r>
            <a:endParaRPr lang="en-US" sz="1400" dirty="0">
              <a:solidFill>
                <a:schemeClr val="tx1"/>
              </a:solidFill>
            </a:endParaRPr>
          </a:p>
        </p:txBody>
      </p:sp>
      <p:sp>
        <p:nvSpPr>
          <p:cNvPr id="64" name="Oval 63">
            <a:extLst>
              <a:ext uri="{FF2B5EF4-FFF2-40B4-BE49-F238E27FC236}">
                <a16:creationId xmlns:a16="http://schemas.microsoft.com/office/drawing/2014/main" id="{B31C84DF-1695-44CC-90F8-466DDE3FD93B}"/>
              </a:ext>
            </a:extLst>
          </p:cNvPr>
          <p:cNvSpPr/>
          <p:nvPr/>
        </p:nvSpPr>
        <p:spPr>
          <a:xfrm>
            <a:off x="11005523" y="2763037"/>
            <a:ext cx="1039762"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HBV death</a:t>
            </a:r>
          </a:p>
        </p:txBody>
      </p:sp>
      <p:sp>
        <p:nvSpPr>
          <p:cNvPr id="65" name="Oval 64">
            <a:extLst>
              <a:ext uri="{FF2B5EF4-FFF2-40B4-BE49-F238E27FC236}">
                <a16:creationId xmlns:a16="http://schemas.microsoft.com/office/drawing/2014/main" id="{6E60D886-1602-4B24-B622-55784AB21822}"/>
              </a:ext>
            </a:extLst>
          </p:cNvPr>
          <p:cNvSpPr/>
          <p:nvPr/>
        </p:nvSpPr>
        <p:spPr>
          <a:xfrm>
            <a:off x="8223992" y="4296559"/>
            <a:ext cx="9144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AVT </a:t>
            </a:r>
            <a:r>
              <a:rPr lang="en-US" sz="1400" b="1" dirty="0">
                <a:solidFill>
                  <a:schemeClr val="tx1"/>
                </a:solidFill>
              </a:rPr>
              <a:t>0.053</a:t>
            </a:r>
          </a:p>
        </p:txBody>
      </p:sp>
      <p:sp>
        <p:nvSpPr>
          <p:cNvPr id="66" name="Oval 65">
            <a:extLst>
              <a:ext uri="{FF2B5EF4-FFF2-40B4-BE49-F238E27FC236}">
                <a16:creationId xmlns:a16="http://schemas.microsoft.com/office/drawing/2014/main" id="{F88CF5EA-3A5D-4C8C-A848-C1F8259D628D}"/>
              </a:ext>
            </a:extLst>
          </p:cNvPr>
          <p:cNvSpPr/>
          <p:nvPr/>
        </p:nvSpPr>
        <p:spPr>
          <a:xfrm>
            <a:off x="9348155" y="4296557"/>
            <a:ext cx="9144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AVT </a:t>
            </a:r>
            <a:r>
              <a:rPr lang="en-US" sz="1400" b="1" dirty="0">
                <a:solidFill>
                  <a:schemeClr val="tx1"/>
                </a:solidFill>
              </a:rPr>
              <a:t>0.127</a:t>
            </a:r>
            <a:endParaRPr lang="en-US" sz="1400" dirty="0">
              <a:solidFill>
                <a:schemeClr val="tx1"/>
              </a:solidFill>
            </a:endParaRPr>
          </a:p>
        </p:txBody>
      </p:sp>
      <p:sp>
        <p:nvSpPr>
          <p:cNvPr id="128" name="Oval 127">
            <a:extLst>
              <a:ext uri="{FF2B5EF4-FFF2-40B4-BE49-F238E27FC236}">
                <a16:creationId xmlns:a16="http://schemas.microsoft.com/office/drawing/2014/main" id="{6C07D116-83C0-4E80-B39E-B29D63DD767F}"/>
              </a:ext>
            </a:extLst>
          </p:cNvPr>
          <p:cNvSpPr/>
          <p:nvPr/>
        </p:nvSpPr>
        <p:spPr>
          <a:xfrm>
            <a:off x="2805495" y="3382159"/>
            <a:ext cx="164592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Inactive carrier CM </a:t>
            </a:r>
            <a:r>
              <a:rPr lang="en-US" sz="1400" b="1" dirty="0">
                <a:solidFill>
                  <a:schemeClr val="tx1"/>
                </a:solidFill>
              </a:rPr>
              <a:t>0</a:t>
            </a:r>
            <a:endParaRPr lang="en-US" sz="1400" dirty="0">
              <a:solidFill>
                <a:schemeClr val="tx1"/>
              </a:solidFill>
            </a:endParaRPr>
          </a:p>
        </p:txBody>
      </p:sp>
      <p:sp>
        <p:nvSpPr>
          <p:cNvPr id="20" name="Oval 19">
            <a:extLst>
              <a:ext uri="{FF2B5EF4-FFF2-40B4-BE49-F238E27FC236}">
                <a16:creationId xmlns:a16="http://schemas.microsoft.com/office/drawing/2014/main" id="{BC87B424-4A41-400E-9E21-D68DAE48F084}"/>
              </a:ext>
            </a:extLst>
          </p:cNvPr>
          <p:cNvSpPr/>
          <p:nvPr/>
        </p:nvSpPr>
        <p:spPr>
          <a:xfrm>
            <a:off x="3942451" y="4296559"/>
            <a:ext cx="192024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Immune reactive AVT </a:t>
            </a:r>
            <a:r>
              <a:rPr lang="en-US" sz="1400" b="1" dirty="0">
                <a:solidFill>
                  <a:schemeClr val="tx1"/>
                </a:solidFill>
              </a:rPr>
              <a:t>0.053</a:t>
            </a:r>
            <a:endParaRPr lang="en-US" sz="1400" dirty="0">
              <a:solidFill>
                <a:schemeClr val="tx1"/>
              </a:solidFill>
            </a:endParaRPr>
          </a:p>
        </p:txBody>
      </p:sp>
      <p:sp>
        <p:nvSpPr>
          <p:cNvPr id="53" name="Oval 52">
            <a:extLst>
              <a:ext uri="{FF2B5EF4-FFF2-40B4-BE49-F238E27FC236}">
                <a16:creationId xmlns:a16="http://schemas.microsoft.com/office/drawing/2014/main" id="{A7EBFDC8-18AA-4C8D-8AAA-1CA36D464186}"/>
              </a:ext>
            </a:extLst>
          </p:cNvPr>
          <p:cNvSpPr/>
          <p:nvPr/>
        </p:nvSpPr>
        <p:spPr>
          <a:xfrm>
            <a:off x="6096000" y="4296557"/>
            <a:ext cx="18288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Chronic </a:t>
            </a:r>
            <a:r>
              <a:rPr lang="en-US" sz="1400" dirty="0" err="1">
                <a:solidFill>
                  <a:schemeClr val="tx1"/>
                </a:solidFill>
              </a:rPr>
              <a:t>HBeAg</a:t>
            </a:r>
            <a:r>
              <a:rPr lang="en-US" sz="1400" dirty="0">
                <a:solidFill>
                  <a:schemeClr val="tx1"/>
                </a:solidFill>
              </a:rPr>
              <a:t>- CM </a:t>
            </a:r>
            <a:r>
              <a:rPr lang="en-US" sz="1400" b="1" dirty="0">
                <a:solidFill>
                  <a:schemeClr val="tx1"/>
                </a:solidFill>
              </a:rPr>
              <a:t>0.026	5</a:t>
            </a:r>
            <a:endParaRPr lang="en-US" sz="1400" dirty="0">
              <a:solidFill>
                <a:schemeClr val="tx1"/>
              </a:solidFill>
            </a:endParaRPr>
          </a:p>
        </p:txBody>
      </p:sp>
      <p:sp>
        <p:nvSpPr>
          <p:cNvPr id="305" name="Title 1">
            <a:extLst>
              <a:ext uri="{FF2B5EF4-FFF2-40B4-BE49-F238E27FC236}">
                <a16:creationId xmlns:a16="http://schemas.microsoft.com/office/drawing/2014/main" id="{9CA30E01-2A67-4BCC-88B2-7C69E9423798}"/>
              </a:ext>
            </a:extLst>
          </p:cNvPr>
          <p:cNvSpPr>
            <a:spLocks noGrp="1"/>
          </p:cNvSpPr>
          <p:nvPr>
            <p:ph type="title"/>
          </p:nvPr>
        </p:nvSpPr>
        <p:spPr>
          <a:xfrm>
            <a:off x="745464" y="81686"/>
            <a:ext cx="10515600" cy="878567"/>
          </a:xfrm>
        </p:spPr>
        <p:txBody>
          <a:bodyPr/>
          <a:lstStyle/>
          <a:p>
            <a:r>
              <a:rPr lang="en-US" dirty="0"/>
              <a:t>HBV Markov diagram </a:t>
            </a:r>
            <a:r>
              <a:rPr lang="en-US" b="1" dirty="0"/>
              <a:t>disability weights</a:t>
            </a:r>
          </a:p>
        </p:txBody>
      </p:sp>
      <p:cxnSp>
        <p:nvCxnSpPr>
          <p:cNvPr id="308" name="Straight Arrow Connector 307">
            <a:extLst>
              <a:ext uri="{FF2B5EF4-FFF2-40B4-BE49-F238E27FC236}">
                <a16:creationId xmlns:a16="http://schemas.microsoft.com/office/drawing/2014/main" id="{B4CF13D3-90D3-47CC-BB91-A9C303C98242}"/>
              </a:ext>
            </a:extLst>
          </p:cNvPr>
          <p:cNvCxnSpPr>
            <a:cxnSpLocks/>
          </p:cNvCxnSpPr>
          <p:nvPr/>
        </p:nvCxnSpPr>
        <p:spPr>
          <a:xfrm>
            <a:off x="785543" y="4080977"/>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5BECC1E-BE5B-43AC-8CBB-B1C7F528906B}"/>
              </a:ext>
            </a:extLst>
          </p:cNvPr>
          <p:cNvSpPr txBox="1"/>
          <p:nvPr/>
        </p:nvSpPr>
        <p:spPr>
          <a:xfrm>
            <a:off x="200150" y="6007258"/>
            <a:ext cx="4692882" cy="646331"/>
          </a:xfrm>
          <a:prstGeom prst="rect">
            <a:avLst/>
          </a:prstGeom>
          <a:noFill/>
        </p:spPr>
        <p:txBody>
          <a:bodyPr wrap="square" rtlCol="0">
            <a:spAutoFit/>
          </a:bodyPr>
          <a:lstStyle/>
          <a:p>
            <a:r>
              <a:rPr lang="en-US" dirty="0"/>
              <a:t>Should there be any disability for these subclinical states?</a:t>
            </a:r>
          </a:p>
        </p:txBody>
      </p:sp>
    </p:spTree>
    <p:extLst>
      <p:ext uri="{BB962C8B-B14F-4D97-AF65-F5344CB8AC3E}">
        <p14:creationId xmlns:p14="http://schemas.microsoft.com/office/powerpoint/2010/main" val="397576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28AC3-3A82-467B-9A88-2448C4A0E21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Nayagam</a:t>
            </a:r>
            <a:r>
              <a:rPr lang="en-US" sz="3200" kern="1200" dirty="0">
                <a:solidFill>
                  <a:schemeClr val="bg1"/>
                </a:solidFill>
                <a:latin typeface="+mj-lt"/>
                <a:ea typeface="+mj-ea"/>
                <a:cs typeface="+mj-cs"/>
              </a:rPr>
              <a:t> 2016 Utility values HBV</a:t>
            </a:r>
          </a:p>
        </p:txBody>
      </p:sp>
      <p:pic>
        <p:nvPicPr>
          <p:cNvPr id="5" name="Content Placeholder 4">
            <a:extLst>
              <a:ext uri="{FF2B5EF4-FFF2-40B4-BE49-F238E27FC236}">
                <a16:creationId xmlns:a16="http://schemas.microsoft.com/office/drawing/2014/main" id="{E1E71D53-6D00-40E2-9B6C-8FAE381126FA}"/>
              </a:ext>
            </a:extLst>
          </p:cNvPr>
          <p:cNvPicPr>
            <a:picLocks noGrp="1" noChangeAspect="1"/>
          </p:cNvPicPr>
          <p:nvPr>
            <p:ph idx="1"/>
          </p:nvPr>
        </p:nvPicPr>
        <p:blipFill>
          <a:blip r:embed="rId2"/>
          <a:stretch>
            <a:fillRect/>
          </a:stretch>
        </p:blipFill>
        <p:spPr>
          <a:xfrm>
            <a:off x="471894" y="1599027"/>
            <a:ext cx="9449892" cy="4394199"/>
          </a:xfrm>
          <a:prstGeom prst="rect">
            <a:avLst/>
          </a:prstGeom>
        </p:spPr>
      </p:pic>
      <p:sp>
        <p:nvSpPr>
          <p:cNvPr id="3" name="TextBox 2">
            <a:extLst>
              <a:ext uri="{FF2B5EF4-FFF2-40B4-BE49-F238E27FC236}">
                <a16:creationId xmlns:a16="http://schemas.microsoft.com/office/drawing/2014/main" id="{54C9473D-47AD-42F4-A411-41B2BD5CB9AC}"/>
              </a:ext>
            </a:extLst>
          </p:cNvPr>
          <p:cNvSpPr txBox="1"/>
          <p:nvPr/>
        </p:nvSpPr>
        <p:spPr>
          <a:xfrm>
            <a:off x="9921786" y="1790700"/>
            <a:ext cx="2209254" cy="1600438"/>
          </a:xfrm>
          <a:prstGeom prst="rect">
            <a:avLst/>
          </a:prstGeom>
          <a:noFill/>
        </p:spPr>
        <p:txBody>
          <a:bodyPr wrap="square" rtlCol="0">
            <a:spAutoFit/>
          </a:bodyPr>
          <a:lstStyle/>
          <a:p>
            <a:r>
              <a:rPr lang="en-US" sz="1400" dirty="0"/>
              <a:t>Updates in GBD 2013:</a:t>
            </a:r>
          </a:p>
          <a:p>
            <a:r>
              <a:rPr lang="en-US" sz="1400" dirty="0"/>
              <a:t>HIV receiving ARV is 0.078</a:t>
            </a:r>
          </a:p>
          <a:p>
            <a:r>
              <a:rPr lang="en-US" sz="1400" dirty="0"/>
              <a:t>Decompensated cirrhosis is 0.178</a:t>
            </a:r>
          </a:p>
          <a:p>
            <a:r>
              <a:rPr lang="en-US" sz="1400" dirty="0"/>
              <a:t>Terminal phase without medication is 0.569</a:t>
            </a:r>
          </a:p>
          <a:p>
            <a:endParaRPr lang="en-US" sz="1400" dirty="0"/>
          </a:p>
        </p:txBody>
      </p:sp>
    </p:spTree>
    <p:extLst>
      <p:ext uri="{BB962C8B-B14F-4D97-AF65-F5344CB8AC3E}">
        <p14:creationId xmlns:p14="http://schemas.microsoft.com/office/powerpoint/2010/main" val="280650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ADEA-E351-4407-85B5-533B8AF0C528}"/>
              </a:ext>
            </a:extLst>
          </p:cNvPr>
          <p:cNvSpPr>
            <a:spLocks noGrp="1"/>
          </p:cNvSpPr>
          <p:nvPr>
            <p:ph type="title"/>
          </p:nvPr>
        </p:nvSpPr>
        <p:spPr/>
        <p:txBody>
          <a:bodyPr/>
          <a:lstStyle/>
          <a:p>
            <a:r>
              <a:rPr lang="en-US" dirty="0"/>
              <a:t>HCV (Fraser) vs. HBV (</a:t>
            </a:r>
            <a:r>
              <a:rPr lang="en-US" dirty="0" err="1"/>
              <a:t>Nagayam</a:t>
            </a:r>
            <a:r>
              <a:rPr lang="en-US" dirty="0"/>
              <a:t>) </a:t>
            </a:r>
            <a:r>
              <a:rPr lang="en-US" dirty="0" err="1"/>
              <a:t>utiltiies</a:t>
            </a:r>
            <a:endParaRPr lang="en-US" dirty="0"/>
          </a:p>
        </p:txBody>
      </p:sp>
      <p:sp>
        <p:nvSpPr>
          <p:cNvPr id="4" name="Oval 3">
            <a:extLst>
              <a:ext uri="{FF2B5EF4-FFF2-40B4-BE49-F238E27FC236}">
                <a16:creationId xmlns:a16="http://schemas.microsoft.com/office/drawing/2014/main" id="{8F5BFD60-6880-4F9B-BA76-6629C55AD043}"/>
              </a:ext>
            </a:extLst>
          </p:cNvPr>
          <p:cNvSpPr/>
          <p:nvPr/>
        </p:nvSpPr>
        <p:spPr>
          <a:xfrm>
            <a:off x="886714" y="1860235"/>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SC </a:t>
            </a:r>
            <a:r>
              <a:rPr lang="en-US" sz="1400" b="1" dirty="0">
                <a:solidFill>
                  <a:schemeClr val="tx1"/>
                </a:solidFill>
              </a:rPr>
              <a:t>0.252</a:t>
            </a:r>
            <a:endParaRPr lang="en-US" sz="1400" dirty="0">
              <a:solidFill>
                <a:schemeClr val="tx1"/>
              </a:solidFill>
            </a:endParaRPr>
          </a:p>
        </p:txBody>
      </p:sp>
      <p:sp>
        <p:nvSpPr>
          <p:cNvPr id="5" name="Oval 4">
            <a:extLst>
              <a:ext uri="{FF2B5EF4-FFF2-40B4-BE49-F238E27FC236}">
                <a16:creationId xmlns:a16="http://schemas.microsoft.com/office/drawing/2014/main" id="{5383FCBB-4C68-44B6-9B4F-C9D9DEFF9D24}"/>
              </a:ext>
            </a:extLst>
          </p:cNvPr>
          <p:cNvSpPr/>
          <p:nvPr/>
        </p:nvSpPr>
        <p:spPr>
          <a:xfrm>
            <a:off x="2749143" y="1908461"/>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SC </a:t>
            </a:r>
            <a:r>
              <a:rPr lang="en-US" sz="1400" b="1" dirty="0">
                <a:solidFill>
                  <a:schemeClr val="tx1"/>
                </a:solidFill>
              </a:rPr>
              <a:t>0.328</a:t>
            </a:r>
            <a:endParaRPr lang="en-US" sz="1400" dirty="0">
              <a:solidFill>
                <a:schemeClr val="tx1"/>
              </a:solidFill>
            </a:endParaRPr>
          </a:p>
        </p:txBody>
      </p:sp>
      <p:sp>
        <p:nvSpPr>
          <p:cNvPr id="6" name="Oval 5">
            <a:extLst>
              <a:ext uri="{FF2B5EF4-FFF2-40B4-BE49-F238E27FC236}">
                <a16:creationId xmlns:a16="http://schemas.microsoft.com/office/drawing/2014/main" id="{D762B7F7-68AE-4F16-8ADF-D8BBA52951A1}"/>
              </a:ext>
            </a:extLst>
          </p:cNvPr>
          <p:cNvSpPr/>
          <p:nvPr/>
        </p:nvSpPr>
        <p:spPr>
          <a:xfrm>
            <a:off x="4631158" y="1869300"/>
            <a:ext cx="973101"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HCC </a:t>
            </a:r>
            <a:r>
              <a:rPr lang="en-US" sz="1400" b="1" dirty="0">
                <a:solidFill>
                  <a:schemeClr val="tx1"/>
                </a:solidFill>
              </a:rPr>
              <a:t>0.39</a:t>
            </a:r>
            <a:endParaRPr lang="en-US" sz="1400" dirty="0">
              <a:solidFill>
                <a:schemeClr val="tx1"/>
              </a:solidFill>
            </a:endParaRPr>
          </a:p>
        </p:txBody>
      </p:sp>
      <p:sp>
        <p:nvSpPr>
          <p:cNvPr id="7" name="Oval 6">
            <a:extLst>
              <a:ext uri="{FF2B5EF4-FFF2-40B4-BE49-F238E27FC236}">
                <a16:creationId xmlns:a16="http://schemas.microsoft.com/office/drawing/2014/main" id="{AC2476C4-D93F-4FD7-9F7C-3AE361CCE556}"/>
              </a:ext>
            </a:extLst>
          </p:cNvPr>
          <p:cNvSpPr/>
          <p:nvPr/>
        </p:nvSpPr>
        <p:spPr>
          <a:xfrm>
            <a:off x="922554" y="2906410"/>
            <a:ext cx="1280160" cy="731520"/>
          </a:xfrm>
          <a:prstGeom prst="ellipse">
            <a:avLst/>
          </a:prstGeom>
          <a:solidFill>
            <a:schemeClr val="accent4">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AVT </a:t>
            </a:r>
            <a:r>
              <a:rPr lang="en-US" sz="1400" b="1" dirty="0">
                <a:solidFill>
                  <a:schemeClr val="tx1"/>
                </a:solidFill>
              </a:rPr>
              <a:t>0.299</a:t>
            </a:r>
            <a:endParaRPr lang="en-US" sz="1400" dirty="0">
              <a:solidFill>
                <a:schemeClr val="tx1"/>
              </a:solidFill>
            </a:endParaRPr>
          </a:p>
        </p:txBody>
      </p:sp>
      <p:sp>
        <p:nvSpPr>
          <p:cNvPr id="8" name="Oval 7">
            <a:extLst>
              <a:ext uri="{FF2B5EF4-FFF2-40B4-BE49-F238E27FC236}">
                <a16:creationId xmlns:a16="http://schemas.microsoft.com/office/drawing/2014/main" id="{F55463B6-F39E-450C-99EB-CCAA045B20DE}"/>
              </a:ext>
            </a:extLst>
          </p:cNvPr>
          <p:cNvSpPr/>
          <p:nvPr/>
        </p:nvSpPr>
        <p:spPr>
          <a:xfrm>
            <a:off x="2749143" y="2906410"/>
            <a:ext cx="1280160" cy="731520"/>
          </a:xfrm>
          <a:prstGeom prst="ellipse">
            <a:avLst/>
          </a:prstGeom>
          <a:solidFill>
            <a:schemeClr val="accent4">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AVT </a:t>
            </a:r>
            <a:r>
              <a:rPr lang="en-US" sz="1400" b="1" dirty="0">
                <a:solidFill>
                  <a:schemeClr val="tx1"/>
                </a:solidFill>
              </a:rPr>
              <a:t>0.389</a:t>
            </a:r>
            <a:endParaRPr lang="en-US" sz="1400" dirty="0">
              <a:solidFill>
                <a:schemeClr val="tx1"/>
              </a:solidFill>
            </a:endParaRPr>
          </a:p>
        </p:txBody>
      </p:sp>
      <p:sp>
        <p:nvSpPr>
          <p:cNvPr id="9" name="Oval 8">
            <a:extLst>
              <a:ext uri="{FF2B5EF4-FFF2-40B4-BE49-F238E27FC236}">
                <a16:creationId xmlns:a16="http://schemas.microsoft.com/office/drawing/2014/main" id="{9A8EB538-B609-4E02-9FB7-5836A1559BAA}"/>
              </a:ext>
            </a:extLst>
          </p:cNvPr>
          <p:cNvSpPr/>
          <p:nvPr/>
        </p:nvSpPr>
        <p:spPr>
          <a:xfrm>
            <a:off x="2749143" y="4035076"/>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TF</a:t>
            </a:r>
          </a:p>
          <a:p>
            <a:pPr algn="ctr"/>
            <a:r>
              <a:rPr lang="en-US" sz="1400" b="1" dirty="0">
                <a:solidFill>
                  <a:schemeClr val="tx1"/>
                </a:solidFill>
              </a:rPr>
              <a:t>0.328</a:t>
            </a:r>
          </a:p>
        </p:txBody>
      </p:sp>
      <p:sp>
        <p:nvSpPr>
          <p:cNvPr id="10" name="Oval 9">
            <a:extLst>
              <a:ext uri="{FF2B5EF4-FFF2-40B4-BE49-F238E27FC236}">
                <a16:creationId xmlns:a16="http://schemas.microsoft.com/office/drawing/2014/main" id="{96653584-B34F-440D-8707-BEE2E081152C}"/>
              </a:ext>
            </a:extLst>
          </p:cNvPr>
          <p:cNvSpPr/>
          <p:nvPr/>
        </p:nvSpPr>
        <p:spPr>
          <a:xfrm>
            <a:off x="922554" y="4035076"/>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TF </a:t>
            </a:r>
            <a:r>
              <a:rPr lang="en-US" sz="1400" b="1" dirty="0">
                <a:solidFill>
                  <a:schemeClr val="tx1"/>
                </a:solidFill>
              </a:rPr>
              <a:t>0.252</a:t>
            </a:r>
            <a:endParaRPr lang="en-US" sz="1400" dirty="0">
              <a:solidFill>
                <a:schemeClr val="tx1"/>
              </a:solidFill>
            </a:endParaRPr>
          </a:p>
        </p:txBody>
      </p:sp>
      <p:sp>
        <p:nvSpPr>
          <p:cNvPr id="11" name="Oval 10">
            <a:extLst>
              <a:ext uri="{FF2B5EF4-FFF2-40B4-BE49-F238E27FC236}">
                <a16:creationId xmlns:a16="http://schemas.microsoft.com/office/drawing/2014/main" id="{DA7D7BAD-3645-452E-A48C-7C7788FB1CCC}"/>
              </a:ext>
            </a:extLst>
          </p:cNvPr>
          <p:cNvSpPr/>
          <p:nvPr/>
        </p:nvSpPr>
        <p:spPr>
          <a:xfrm>
            <a:off x="10239721" y="1860235"/>
            <a:ext cx="91440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HCC </a:t>
            </a:r>
            <a:r>
              <a:rPr lang="en-US" sz="1400" b="1" dirty="0">
                <a:solidFill>
                  <a:schemeClr val="tx1"/>
                </a:solidFill>
              </a:rPr>
              <a:t>0.519</a:t>
            </a:r>
            <a:endParaRPr lang="en-US" sz="1400" dirty="0">
              <a:solidFill>
                <a:schemeClr val="tx1"/>
              </a:solidFill>
            </a:endParaRPr>
          </a:p>
        </p:txBody>
      </p:sp>
      <p:sp>
        <p:nvSpPr>
          <p:cNvPr id="12" name="Oval 11">
            <a:extLst>
              <a:ext uri="{FF2B5EF4-FFF2-40B4-BE49-F238E27FC236}">
                <a16:creationId xmlns:a16="http://schemas.microsoft.com/office/drawing/2014/main" id="{CB32D261-9321-4B17-B639-61CB1EEE789E}"/>
              </a:ext>
            </a:extLst>
          </p:cNvPr>
          <p:cNvSpPr/>
          <p:nvPr/>
        </p:nvSpPr>
        <p:spPr>
          <a:xfrm>
            <a:off x="7373350" y="1860235"/>
            <a:ext cx="109728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SC </a:t>
            </a:r>
            <a:r>
              <a:rPr lang="en-US" sz="1400" b="1" dirty="0">
                <a:solidFill>
                  <a:schemeClr val="tx1"/>
                </a:solidFill>
              </a:rPr>
              <a:t>0.127</a:t>
            </a:r>
            <a:endParaRPr lang="en-US" sz="1400" dirty="0">
              <a:solidFill>
                <a:schemeClr val="tx1"/>
              </a:solidFill>
            </a:endParaRPr>
          </a:p>
        </p:txBody>
      </p:sp>
      <p:sp>
        <p:nvSpPr>
          <p:cNvPr id="13" name="Oval 12">
            <a:extLst>
              <a:ext uri="{FF2B5EF4-FFF2-40B4-BE49-F238E27FC236}">
                <a16:creationId xmlns:a16="http://schemas.microsoft.com/office/drawing/2014/main" id="{10A16B5B-0A64-4AEB-B4E3-A6A9C3698D86}"/>
              </a:ext>
            </a:extLst>
          </p:cNvPr>
          <p:cNvSpPr/>
          <p:nvPr/>
        </p:nvSpPr>
        <p:spPr>
          <a:xfrm>
            <a:off x="8838303" y="1913682"/>
            <a:ext cx="109728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SC </a:t>
            </a:r>
            <a:r>
              <a:rPr lang="en-US" sz="1400" b="1" dirty="0">
                <a:solidFill>
                  <a:schemeClr val="tx1"/>
                </a:solidFill>
              </a:rPr>
              <a:t>0.194</a:t>
            </a:r>
            <a:endParaRPr lang="en-US" sz="1400" dirty="0">
              <a:solidFill>
                <a:schemeClr val="tx1"/>
              </a:solidFill>
            </a:endParaRPr>
          </a:p>
        </p:txBody>
      </p:sp>
      <p:sp>
        <p:nvSpPr>
          <p:cNvPr id="14" name="Oval 13">
            <a:extLst>
              <a:ext uri="{FF2B5EF4-FFF2-40B4-BE49-F238E27FC236}">
                <a16:creationId xmlns:a16="http://schemas.microsoft.com/office/drawing/2014/main" id="{D97E2064-F44D-437B-9D16-4F53D5243B07}"/>
              </a:ext>
            </a:extLst>
          </p:cNvPr>
          <p:cNvSpPr/>
          <p:nvPr/>
        </p:nvSpPr>
        <p:spPr>
          <a:xfrm>
            <a:off x="7334725" y="2824007"/>
            <a:ext cx="109728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CC AVT </a:t>
            </a:r>
            <a:r>
              <a:rPr lang="en-US" sz="1400" b="1" dirty="0">
                <a:solidFill>
                  <a:schemeClr val="tx1"/>
                </a:solidFill>
              </a:rPr>
              <a:t>0.053</a:t>
            </a:r>
          </a:p>
        </p:txBody>
      </p:sp>
      <p:sp>
        <p:nvSpPr>
          <p:cNvPr id="15" name="Oval 14">
            <a:extLst>
              <a:ext uri="{FF2B5EF4-FFF2-40B4-BE49-F238E27FC236}">
                <a16:creationId xmlns:a16="http://schemas.microsoft.com/office/drawing/2014/main" id="{51A66296-9A14-44D4-A12D-A480E3A77CD9}"/>
              </a:ext>
            </a:extLst>
          </p:cNvPr>
          <p:cNvSpPr/>
          <p:nvPr/>
        </p:nvSpPr>
        <p:spPr>
          <a:xfrm>
            <a:off x="8838303" y="2823363"/>
            <a:ext cx="1097280" cy="731520"/>
          </a:xfrm>
          <a:prstGeom prst="ellipse">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DCC AVT </a:t>
            </a:r>
            <a:r>
              <a:rPr lang="en-US" sz="1400" b="1" dirty="0">
                <a:solidFill>
                  <a:schemeClr val="tx1"/>
                </a:solidFill>
              </a:rPr>
              <a:t>0.127</a:t>
            </a:r>
            <a:endParaRPr lang="en-US" sz="1400" dirty="0">
              <a:solidFill>
                <a:schemeClr val="tx1"/>
              </a:solidFill>
            </a:endParaRPr>
          </a:p>
        </p:txBody>
      </p:sp>
    </p:spTree>
    <p:extLst>
      <p:ext uri="{BB962C8B-B14F-4D97-AF65-F5344CB8AC3E}">
        <p14:creationId xmlns:p14="http://schemas.microsoft.com/office/powerpoint/2010/main" val="66895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9B2C-0333-4260-B454-D29A815071C2}"/>
              </a:ext>
            </a:extLst>
          </p:cNvPr>
          <p:cNvSpPr>
            <a:spLocks noGrp="1"/>
          </p:cNvSpPr>
          <p:nvPr>
            <p:ph type="title"/>
          </p:nvPr>
        </p:nvSpPr>
        <p:spPr/>
        <p:txBody>
          <a:bodyPr/>
          <a:lstStyle/>
          <a:p>
            <a:r>
              <a:rPr lang="en-US" dirty="0"/>
              <a:t>Sepsis mortality</a:t>
            </a:r>
          </a:p>
        </p:txBody>
      </p:sp>
      <p:sp>
        <p:nvSpPr>
          <p:cNvPr id="3" name="Content Placeholder 2">
            <a:extLst>
              <a:ext uri="{FF2B5EF4-FFF2-40B4-BE49-F238E27FC236}">
                <a16:creationId xmlns:a16="http://schemas.microsoft.com/office/drawing/2014/main" id="{88EEB84C-C64A-443B-83B1-3E8EFFF58BE4}"/>
              </a:ext>
            </a:extLst>
          </p:cNvPr>
          <p:cNvSpPr>
            <a:spLocks noGrp="1"/>
          </p:cNvSpPr>
          <p:nvPr>
            <p:ph idx="1"/>
          </p:nvPr>
        </p:nvSpPr>
        <p:spPr>
          <a:xfrm>
            <a:off x="838200" y="1825625"/>
            <a:ext cx="4087091" cy="4351338"/>
          </a:xfrm>
        </p:spPr>
        <p:txBody>
          <a:bodyPr>
            <a:normAutofit/>
          </a:bodyPr>
          <a:lstStyle/>
          <a:p>
            <a:r>
              <a:rPr lang="en-US" sz="2400" dirty="0"/>
              <a:t>A=in hospital, all sepsis</a:t>
            </a:r>
          </a:p>
          <a:p>
            <a:r>
              <a:rPr lang="en-US" sz="2400" dirty="0"/>
              <a:t>B=in hospital, severe sepsis</a:t>
            </a:r>
          </a:p>
          <a:p>
            <a:r>
              <a:rPr lang="en-US" sz="2400"/>
              <a:t>C=30-day </a:t>
            </a:r>
            <a:r>
              <a:rPr lang="en-US" sz="2400" dirty="0"/>
              <a:t>severe</a:t>
            </a:r>
          </a:p>
          <a:p>
            <a:pPr marL="0" indent="0">
              <a:buNone/>
            </a:pPr>
            <a:r>
              <a:rPr lang="en-US" sz="2000" dirty="0">
                <a:hlinkClick r:id="rId2"/>
              </a:rPr>
              <a:t>https://ccforum.biomedcentral.com/articles/10.1186/s13054-019-2501-y</a:t>
            </a:r>
            <a:endParaRPr lang="en-US" sz="2000" dirty="0"/>
          </a:p>
          <a:p>
            <a:pPr marL="0" indent="0">
              <a:buNone/>
            </a:pPr>
            <a:endParaRPr lang="en-US" sz="2400" dirty="0"/>
          </a:p>
        </p:txBody>
      </p:sp>
      <p:pic>
        <p:nvPicPr>
          <p:cNvPr id="1026" name="Picture 2" descr="figure2">
            <a:extLst>
              <a:ext uri="{FF2B5EF4-FFF2-40B4-BE49-F238E27FC236}">
                <a16:creationId xmlns:a16="http://schemas.microsoft.com/office/drawing/2014/main" id="{2430AD63-D1FC-4A0D-AE77-97C3A9330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247" y="0"/>
            <a:ext cx="6230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76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B1A7-C17E-4E0F-85F0-29120D908B60}"/>
              </a:ext>
            </a:extLst>
          </p:cNvPr>
          <p:cNvSpPr>
            <a:spLocks noGrp="1"/>
          </p:cNvSpPr>
          <p:nvPr>
            <p:ph type="title"/>
          </p:nvPr>
        </p:nvSpPr>
        <p:spPr/>
        <p:txBody>
          <a:bodyPr/>
          <a:lstStyle/>
          <a:p>
            <a:r>
              <a:rPr lang="en-US" dirty="0"/>
              <a:t>HCV Markov diagram</a:t>
            </a:r>
          </a:p>
        </p:txBody>
      </p:sp>
      <p:cxnSp>
        <p:nvCxnSpPr>
          <p:cNvPr id="38" name="Straight Arrow Connector 37">
            <a:extLst>
              <a:ext uri="{FF2B5EF4-FFF2-40B4-BE49-F238E27FC236}">
                <a16:creationId xmlns:a16="http://schemas.microsoft.com/office/drawing/2014/main" id="{DE8B29DB-BE47-426C-916B-E79B788477B8}"/>
              </a:ext>
            </a:extLst>
          </p:cNvPr>
          <p:cNvCxnSpPr>
            <a:cxnSpLocks/>
            <a:stCxn id="84" idx="6"/>
            <a:endCxn id="4" idx="2"/>
          </p:cNvCxnSpPr>
          <p:nvPr/>
        </p:nvCxnSpPr>
        <p:spPr>
          <a:xfrm>
            <a:off x="1321037" y="2872982"/>
            <a:ext cx="638988" cy="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4EBEDE3-AB95-4176-86AD-CABB9E886FCF}"/>
              </a:ext>
            </a:extLst>
          </p:cNvPr>
          <p:cNvCxnSpPr>
            <a:cxnSpLocks/>
            <a:stCxn id="31" idx="7"/>
            <a:endCxn id="21" idx="3"/>
          </p:cNvCxnSpPr>
          <p:nvPr/>
        </p:nvCxnSpPr>
        <p:spPr>
          <a:xfrm flipV="1">
            <a:off x="1146953" y="3948147"/>
            <a:ext cx="3212" cy="24694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5F495FA-8D81-4460-BCF5-C1652D74F038}"/>
              </a:ext>
            </a:extLst>
          </p:cNvPr>
          <p:cNvCxnSpPr>
            <a:cxnSpLocks/>
            <a:stCxn id="84" idx="5"/>
            <a:endCxn id="21" idx="1"/>
          </p:cNvCxnSpPr>
          <p:nvPr/>
        </p:nvCxnSpPr>
        <p:spPr>
          <a:xfrm>
            <a:off x="1146953" y="3131613"/>
            <a:ext cx="3212" cy="2992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8F5708-F216-4EAB-BCCE-91FA3A69FECE}"/>
              </a:ext>
            </a:extLst>
          </p:cNvPr>
          <p:cNvCxnSpPr>
            <a:cxnSpLocks/>
            <a:endCxn id="55" idx="2"/>
          </p:cNvCxnSpPr>
          <p:nvPr/>
        </p:nvCxnSpPr>
        <p:spPr>
          <a:xfrm>
            <a:off x="721016" y="5174635"/>
            <a:ext cx="241267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825A060-609B-4B0B-891A-BF0500F96509}"/>
              </a:ext>
            </a:extLst>
          </p:cNvPr>
          <p:cNvCxnSpPr>
            <a:cxnSpLocks/>
            <a:stCxn id="22" idx="5"/>
            <a:endCxn id="55" idx="1"/>
          </p:cNvCxnSpPr>
          <p:nvPr/>
        </p:nvCxnSpPr>
        <p:spPr>
          <a:xfrm>
            <a:off x="3364906" y="4712349"/>
            <a:ext cx="9825" cy="20365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2EE4AED-294F-4C79-9044-D905CBB1671A}"/>
              </a:ext>
            </a:extLst>
          </p:cNvPr>
          <p:cNvCxnSpPr>
            <a:cxnSpLocks/>
            <a:stCxn id="20" idx="5"/>
            <a:endCxn id="44" idx="1"/>
          </p:cNvCxnSpPr>
          <p:nvPr/>
        </p:nvCxnSpPr>
        <p:spPr>
          <a:xfrm>
            <a:off x="5245058" y="4712349"/>
            <a:ext cx="2119" cy="20365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525D8E-FD37-4017-B787-907B26F217DB}"/>
              </a:ext>
            </a:extLst>
          </p:cNvPr>
          <p:cNvCxnSpPr>
            <a:cxnSpLocks/>
            <a:stCxn id="37" idx="5"/>
            <a:endCxn id="47" idx="1"/>
          </p:cNvCxnSpPr>
          <p:nvPr/>
        </p:nvCxnSpPr>
        <p:spPr>
          <a:xfrm>
            <a:off x="7071647" y="4712349"/>
            <a:ext cx="15871" cy="20365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DB72558-0498-4CC0-AD86-EBDFF0BA10C7}"/>
              </a:ext>
            </a:extLst>
          </p:cNvPr>
          <p:cNvCxnSpPr>
            <a:cxnSpLocks/>
            <a:endCxn id="21" idx="6"/>
          </p:cNvCxnSpPr>
          <p:nvPr/>
        </p:nvCxnSpPr>
        <p:spPr>
          <a:xfrm flipH="1">
            <a:off x="2398948" y="3689516"/>
            <a:ext cx="4242358"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037A145-8FAF-4E5F-BBE9-A6D115998578}"/>
              </a:ext>
            </a:extLst>
          </p:cNvPr>
          <p:cNvCxnSpPr>
            <a:cxnSpLocks/>
            <a:stCxn id="22" idx="0"/>
          </p:cNvCxnSpPr>
          <p:nvPr/>
        </p:nvCxnSpPr>
        <p:spPr>
          <a:xfrm flipV="1">
            <a:off x="2782985" y="3689516"/>
            <a:ext cx="0" cy="39844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080DFB8-E54C-43FB-9D1E-1298118BF86B}"/>
              </a:ext>
            </a:extLst>
          </p:cNvPr>
          <p:cNvCxnSpPr>
            <a:cxnSpLocks/>
            <a:stCxn id="20" idx="0"/>
          </p:cNvCxnSpPr>
          <p:nvPr/>
        </p:nvCxnSpPr>
        <p:spPr>
          <a:xfrm flipV="1">
            <a:off x="4792453" y="3701469"/>
            <a:ext cx="0" cy="38648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C6F7347-8D0B-4C88-8CF5-86FE54B99C2A}"/>
              </a:ext>
            </a:extLst>
          </p:cNvPr>
          <p:cNvCxnSpPr>
            <a:cxnSpLocks/>
            <a:stCxn id="37" idx="0"/>
          </p:cNvCxnSpPr>
          <p:nvPr/>
        </p:nvCxnSpPr>
        <p:spPr>
          <a:xfrm flipV="1">
            <a:off x="6619042" y="3689516"/>
            <a:ext cx="0" cy="39844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EE3BDAB-0257-4A61-BE44-8740D3FF6429}"/>
              </a:ext>
            </a:extLst>
          </p:cNvPr>
          <p:cNvCxnSpPr>
            <a:cxnSpLocks/>
            <a:stCxn id="4" idx="5"/>
            <a:endCxn id="22" idx="7"/>
          </p:cNvCxnSpPr>
          <p:nvPr/>
        </p:nvCxnSpPr>
        <p:spPr>
          <a:xfrm>
            <a:off x="3364906" y="3131614"/>
            <a:ext cx="0" cy="106347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93536BC-CA1E-416D-91D8-2265C82A6A03}"/>
              </a:ext>
            </a:extLst>
          </p:cNvPr>
          <p:cNvCxnSpPr>
            <a:cxnSpLocks/>
            <a:stCxn id="5" idx="3"/>
            <a:endCxn id="20" idx="1"/>
          </p:cNvCxnSpPr>
          <p:nvPr/>
        </p:nvCxnSpPr>
        <p:spPr>
          <a:xfrm flipH="1">
            <a:off x="4339848" y="3131614"/>
            <a:ext cx="19618" cy="106347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88CCAAE-FAA2-47A7-AFE0-1ED2F430727D}"/>
              </a:ext>
            </a:extLst>
          </p:cNvPr>
          <p:cNvCxnSpPr>
            <a:cxnSpLocks/>
            <a:stCxn id="6" idx="3"/>
            <a:endCxn id="37" idx="1"/>
          </p:cNvCxnSpPr>
          <p:nvPr/>
        </p:nvCxnSpPr>
        <p:spPr>
          <a:xfrm>
            <a:off x="6166437" y="3131612"/>
            <a:ext cx="0" cy="106347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0C86212-4475-4616-9C5C-9C9AAFF5FFA5}"/>
              </a:ext>
            </a:extLst>
          </p:cNvPr>
          <p:cNvCxnSpPr>
            <a:cxnSpLocks/>
            <a:stCxn id="5" idx="6"/>
            <a:endCxn id="6" idx="2"/>
          </p:cNvCxnSpPr>
          <p:nvPr/>
        </p:nvCxnSpPr>
        <p:spPr>
          <a:xfrm flipV="1">
            <a:off x="5452151" y="2872981"/>
            <a:ext cx="526811" cy="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9056295-C056-477D-8D04-C463673D0B62}"/>
              </a:ext>
            </a:extLst>
          </p:cNvPr>
          <p:cNvCxnSpPr>
            <a:cxnSpLocks/>
            <a:stCxn id="55" idx="6"/>
            <a:endCxn id="44" idx="2"/>
          </p:cNvCxnSpPr>
          <p:nvPr/>
        </p:nvCxnSpPr>
        <p:spPr>
          <a:xfrm>
            <a:off x="4779612" y="5174635"/>
            <a:ext cx="280090"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A1B8A2D-FA7B-4682-A953-03276257885D}"/>
              </a:ext>
            </a:extLst>
          </p:cNvPr>
          <p:cNvCxnSpPr>
            <a:cxnSpLocks/>
            <a:stCxn id="44" idx="6"/>
            <a:endCxn id="47" idx="2"/>
          </p:cNvCxnSpPr>
          <p:nvPr/>
        </p:nvCxnSpPr>
        <p:spPr>
          <a:xfrm>
            <a:off x="6339862" y="5174635"/>
            <a:ext cx="560181"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DF90C499-A48D-4D13-83ED-760BF2196772}"/>
              </a:ext>
            </a:extLst>
          </p:cNvPr>
          <p:cNvCxnSpPr>
            <a:cxnSpLocks/>
            <a:endCxn id="7" idx="1"/>
          </p:cNvCxnSpPr>
          <p:nvPr/>
        </p:nvCxnSpPr>
        <p:spPr>
          <a:xfrm>
            <a:off x="7835396" y="3429000"/>
            <a:ext cx="0" cy="222625"/>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867F8B-6311-4883-9036-A002FF3892D4}"/>
              </a:ext>
            </a:extLst>
          </p:cNvPr>
          <p:cNvCxnSpPr>
            <a:cxnSpLocks/>
          </p:cNvCxnSpPr>
          <p:nvPr/>
        </p:nvCxnSpPr>
        <p:spPr>
          <a:xfrm flipH="1">
            <a:off x="5264678" y="3429000"/>
            <a:ext cx="258868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44B8F5-6811-4195-967F-F5AD4AFA7FB8}"/>
              </a:ext>
            </a:extLst>
          </p:cNvPr>
          <p:cNvCxnSpPr>
            <a:cxnSpLocks/>
            <a:endCxn id="5" idx="5"/>
          </p:cNvCxnSpPr>
          <p:nvPr/>
        </p:nvCxnSpPr>
        <p:spPr>
          <a:xfrm flipV="1">
            <a:off x="5264676" y="3131614"/>
            <a:ext cx="0" cy="29738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C1DDDA-ED21-4B2C-BC03-724FF3500906}"/>
              </a:ext>
            </a:extLst>
          </p:cNvPr>
          <p:cNvCxnSpPr>
            <a:cxnSpLocks/>
            <a:stCxn id="6" idx="5"/>
          </p:cNvCxnSpPr>
          <p:nvPr/>
        </p:nvCxnSpPr>
        <p:spPr>
          <a:xfrm>
            <a:off x="7071647" y="3131612"/>
            <a:ext cx="7935" cy="31635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3E1D76E-BA8D-4A07-B8BF-B3E577A18D71}"/>
              </a:ext>
            </a:extLst>
          </p:cNvPr>
          <p:cNvCxnSpPr>
            <a:cxnSpLocks/>
          </p:cNvCxnSpPr>
          <p:nvPr/>
        </p:nvCxnSpPr>
        <p:spPr>
          <a:xfrm flipH="1">
            <a:off x="6152387" y="5695950"/>
            <a:ext cx="2386777"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CF924DC-86D1-475C-AFD9-C63A17356CB7}"/>
              </a:ext>
            </a:extLst>
          </p:cNvPr>
          <p:cNvCxnSpPr>
            <a:cxnSpLocks/>
            <a:endCxn id="7" idx="5"/>
          </p:cNvCxnSpPr>
          <p:nvPr/>
        </p:nvCxnSpPr>
        <p:spPr>
          <a:xfrm flipH="1" flipV="1">
            <a:off x="8481974" y="4168887"/>
            <a:ext cx="56285" cy="153573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179B1E8-606D-49C1-A0EA-2E3AC4B7AC77}"/>
              </a:ext>
            </a:extLst>
          </p:cNvPr>
          <p:cNvCxnSpPr>
            <a:cxnSpLocks/>
            <a:endCxn id="44" idx="5"/>
          </p:cNvCxnSpPr>
          <p:nvPr/>
        </p:nvCxnSpPr>
        <p:spPr>
          <a:xfrm flipH="1" flipV="1">
            <a:off x="6152387" y="5433266"/>
            <a:ext cx="14050" cy="27136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21BB76D-E0C9-40EB-9979-74ABAFEB58B8}"/>
              </a:ext>
            </a:extLst>
          </p:cNvPr>
          <p:cNvCxnSpPr>
            <a:cxnSpLocks/>
            <a:endCxn id="47" idx="5"/>
          </p:cNvCxnSpPr>
          <p:nvPr/>
        </p:nvCxnSpPr>
        <p:spPr>
          <a:xfrm flipH="1" flipV="1">
            <a:off x="7992728" y="5433266"/>
            <a:ext cx="5264" cy="25400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F62090A-9FD0-4CE4-B40D-800FFEF36089}"/>
              </a:ext>
            </a:extLst>
          </p:cNvPr>
          <p:cNvCxnSpPr>
            <a:cxnSpLocks/>
            <a:stCxn id="7" idx="6"/>
            <a:endCxn id="8" idx="2"/>
          </p:cNvCxnSpPr>
          <p:nvPr/>
        </p:nvCxnSpPr>
        <p:spPr>
          <a:xfrm>
            <a:off x="8615885" y="3910256"/>
            <a:ext cx="44236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EA2E548-CCEA-472D-BD72-0E481F456D7C}"/>
              </a:ext>
            </a:extLst>
          </p:cNvPr>
          <p:cNvCxnSpPr>
            <a:cxnSpLocks/>
            <a:stCxn id="6" idx="6"/>
            <a:endCxn id="8" idx="1"/>
          </p:cNvCxnSpPr>
          <p:nvPr/>
        </p:nvCxnSpPr>
        <p:spPr>
          <a:xfrm>
            <a:off x="7259122" y="2872981"/>
            <a:ext cx="1959819" cy="77864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CD6BFF44-B3C1-41D9-A79D-0FD04FD7CAD4}"/>
              </a:ext>
            </a:extLst>
          </p:cNvPr>
          <p:cNvCxnSpPr>
            <a:cxnSpLocks/>
            <a:stCxn id="47" idx="6"/>
            <a:endCxn id="8" idx="3"/>
          </p:cNvCxnSpPr>
          <p:nvPr/>
        </p:nvCxnSpPr>
        <p:spPr>
          <a:xfrm flipV="1">
            <a:off x="8180203" y="4168887"/>
            <a:ext cx="1038738" cy="100574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50A37AC-4176-4D16-8530-5152C3889505}"/>
              </a:ext>
            </a:extLst>
          </p:cNvPr>
          <p:cNvCxnSpPr>
            <a:cxnSpLocks/>
          </p:cNvCxnSpPr>
          <p:nvPr/>
        </p:nvCxnSpPr>
        <p:spPr>
          <a:xfrm>
            <a:off x="543797" y="2308001"/>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5A7901-C131-4ED2-8C5F-C04299FDBF0D}"/>
              </a:ext>
            </a:extLst>
          </p:cNvPr>
          <p:cNvCxnSpPr>
            <a:cxnSpLocks/>
          </p:cNvCxnSpPr>
          <p:nvPr/>
        </p:nvCxnSpPr>
        <p:spPr>
          <a:xfrm>
            <a:off x="538136" y="3904314"/>
            <a:ext cx="182880" cy="18288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3B99548-9631-4C4F-AFB4-958EECB551A9}"/>
              </a:ext>
            </a:extLst>
          </p:cNvPr>
          <p:cNvCxnSpPr>
            <a:cxnSpLocks/>
            <a:stCxn id="31" idx="4"/>
          </p:cNvCxnSpPr>
          <p:nvPr/>
        </p:nvCxnSpPr>
        <p:spPr>
          <a:xfrm>
            <a:off x="726677" y="4819478"/>
            <a:ext cx="0" cy="35515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C365C69B-3386-4657-BDC5-980DE0E8AA52}"/>
              </a:ext>
            </a:extLst>
          </p:cNvPr>
          <p:cNvSpPr/>
          <p:nvPr/>
        </p:nvSpPr>
        <p:spPr>
          <a:xfrm>
            <a:off x="1960025" y="2507223"/>
            <a:ext cx="164592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Chronic HCV SC</a:t>
            </a:r>
          </a:p>
        </p:txBody>
      </p:sp>
      <p:sp>
        <p:nvSpPr>
          <p:cNvPr id="5" name="Oval 4">
            <a:extLst>
              <a:ext uri="{FF2B5EF4-FFF2-40B4-BE49-F238E27FC236}">
                <a16:creationId xmlns:a16="http://schemas.microsoft.com/office/drawing/2014/main" id="{7C5BDC5B-B53C-46A0-9F64-7D5236C4160D}"/>
              </a:ext>
            </a:extLst>
          </p:cNvPr>
          <p:cNvSpPr/>
          <p:nvPr/>
        </p:nvSpPr>
        <p:spPr>
          <a:xfrm>
            <a:off x="4171991" y="2507223"/>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 SC</a:t>
            </a:r>
          </a:p>
        </p:txBody>
      </p:sp>
      <p:sp>
        <p:nvSpPr>
          <p:cNvPr id="6" name="Oval 5">
            <a:extLst>
              <a:ext uri="{FF2B5EF4-FFF2-40B4-BE49-F238E27FC236}">
                <a16:creationId xmlns:a16="http://schemas.microsoft.com/office/drawing/2014/main" id="{BDD16335-23DD-4687-A190-3CB2FDD9F9DE}"/>
              </a:ext>
            </a:extLst>
          </p:cNvPr>
          <p:cNvSpPr/>
          <p:nvPr/>
        </p:nvSpPr>
        <p:spPr>
          <a:xfrm>
            <a:off x="5978962" y="2507221"/>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DCC SC</a:t>
            </a:r>
          </a:p>
        </p:txBody>
      </p:sp>
      <p:sp>
        <p:nvSpPr>
          <p:cNvPr id="7" name="Oval 6">
            <a:extLst>
              <a:ext uri="{FF2B5EF4-FFF2-40B4-BE49-F238E27FC236}">
                <a16:creationId xmlns:a16="http://schemas.microsoft.com/office/drawing/2014/main" id="{D7B9AB1F-F186-4642-A0B5-F97214BD49A1}"/>
              </a:ext>
            </a:extLst>
          </p:cNvPr>
          <p:cNvSpPr/>
          <p:nvPr/>
        </p:nvSpPr>
        <p:spPr>
          <a:xfrm>
            <a:off x="7701485" y="3544496"/>
            <a:ext cx="91440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HCC</a:t>
            </a:r>
          </a:p>
        </p:txBody>
      </p:sp>
      <p:sp>
        <p:nvSpPr>
          <p:cNvPr id="8" name="Oval 7">
            <a:extLst>
              <a:ext uri="{FF2B5EF4-FFF2-40B4-BE49-F238E27FC236}">
                <a16:creationId xmlns:a16="http://schemas.microsoft.com/office/drawing/2014/main" id="{122C5F1C-0E43-4E42-AD92-14FF340C5BE0}"/>
              </a:ext>
            </a:extLst>
          </p:cNvPr>
          <p:cNvSpPr/>
          <p:nvPr/>
        </p:nvSpPr>
        <p:spPr>
          <a:xfrm>
            <a:off x="9058248" y="3544496"/>
            <a:ext cx="109728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HCV death</a:t>
            </a:r>
          </a:p>
        </p:txBody>
      </p:sp>
      <p:sp>
        <p:nvSpPr>
          <p:cNvPr id="20" name="Oval 19">
            <a:extLst>
              <a:ext uri="{FF2B5EF4-FFF2-40B4-BE49-F238E27FC236}">
                <a16:creationId xmlns:a16="http://schemas.microsoft.com/office/drawing/2014/main" id="{8D8ADD8D-ED27-4A5B-A27F-B23506C368FD}"/>
              </a:ext>
            </a:extLst>
          </p:cNvPr>
          <p:cNvSpPr/>
          <p:nvPr/>
        </p:nvSpPr>
        <p:spPr>
          <a:xfrm>
            <a:off x="4152373" y="4087958"/>
            <a:ext cx="1280160" cy="731520"/>
          </a:xfrm>
          <a:prstGeom prst="ellipse">
            <a:avLst/>
          </a:prstGeom>
          <a:solidFill>
            <a:schemeClr val="accent4">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 AVT</a:t>
            </a:r>
          </a:p>
        </p:txBody>
      </p:sp>
      <p:sp>
        <p:nvSpPr>
          <p:cNvPr id="21" name="Oval 20">
            <a:extLst>
              <a:ext uri="{FF2B5EF4-FFF2-40B4-BE49-F238E27FC236}">
                <a16:creationId xmlns:a16="http://schemas.microsoft.com/office/drawing/2014/main" id="{53AB30F1-EADC-4FC2-9DF5-9F5B4420E408}"/>
              </a:ext>
            </a:extLst>
          </p:cNvPr>
          <p:cNvSpPr/>
          <p:nvPr/>
        </p:nvSpPr>
        <p:spPr>
          <a:xfrm>
            <a:off x="935908" y="3323756"/>
            <a:ext cx="146304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infection</a:t>
            </a:r>
          </a:p>
        </p:txBody>
      </p:sp>
      <p:sp>
        <p:nvSpPr>
          <p:cNvPr id="22" name="Oval 21">
            <a:extLst>
              <a:ext uri="{FF2B5EF4-FFF2-40B4-BE49-F238E27FC236}">
                <a16:creationId xmlns:a16="http://schemas.microsoft.com/office/drawing/2014/main" id="{D9D989DC-31A3-4FA6-A80A-1DBD4BDDAEA1}"/>
              </a:ext>
            </a:extLst>
          </p:cNvPr>
          <p:cNvSpPr/>
          <p:nvPr/>
        </p:nvSpPr>
        <p:spPr>
          <a:xfrm>
            <a:off x="1960025" y="4087958"/>
            <a:ext cx="1645920" cy="731520"/>
          </a:xfrm>
          <a:prstGeom prst="ellipse">
            <a:avLst/>
          </a:prstGeom>
          <a:solidFill>
            <a:schemeClr val="accent4">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Chronic HCV AVT</a:t>
            </a:r>
          </a:p>
        </p:txBody>
      </p:sp>
      <p:sp>
        <p:nvSpPr>
          <p:cNvPr id="84" name="Oval 83">
            <a:extLst>
              <a:ext uri="{FF2B5EF4-FFF2-40B4-BE49-F238E27FC236}">
                <a16:creationId xmlns:a16="http://schemas.microsoft.com/office/drawing/2014/main" id="{D2666903-2B84-458B-9929-B8646D85E1EB}"/>
              </a:ext>
            </a:extLst>
          </p:cNvPr>
          <p:cNvSpPr/>
          <p:nvPr/>
        </p:nvSpPr>
        <p:spPr>
          <a:xfrm>
            <a:off x="132317" y="2507222"/>
            <a:ext cx="1188720" cy="731520"/>
          </a:xfrm>
          <a:prstGeom prst="ellipse">
            <a:avLst/>
          </a:prstGeom>
          <a:solidFill>
            <a:schemeClr val="accent4">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Acute </a:t>
            </a:r>
          </a:p>
          <a:p>
            <a:pPr algn="ctr"/>
            <a:r>
              <a:rPr lang="en-US" sz="1800" dirty="0">
                <a:solidFill>
                  <a:schemeClr val="tx1"/>
                </a:solidFill>
              </a:rPr>
              <a:t>SC</a:t>
            </a:r>
            <a:endParaRPr lang="en-US" dirty="0">
              <a:solidFill>
                <a:schemeClr val="tx1"/>
              </a:solidFill>
            </a:endParaRPr>
          </a:p>
        </p:txBody>
      </p:sp>
      <p:sp>
        <p:nvSpPr>
          <p:cNvPr id="31" name="Oval 30">
            <a:extLst>
              <a:ext uri="{FF2B5EF4-FFF2-40B4-BE49-F238E27FC236}">
                <a16:creationId xmlns:a16="http://schemas.microsoft.com/office/drawing/2014/main" id="{AC8BF69E-3BA0-4237-AEDA-85F201A2FCAC}"/>
              </a:ext>
            </a:extLst>
          </p:cNvPr>
          <p:cNvSpPr/>
          <p:nvPr/>
        </p:nvSpPr>
        <p:spPr>
          <a:xfrm>
            <a:off x="132317" y="4087958"/>
            <a:ext cx="1188720" cy="731520"/>
          </a:xfrm>
          <a:prstGeom prst="ellipse">
            <a:avLst/>
          </a:prstGeom>
          <a:solidFill>
            <a:schemeClr val="accent4">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Acute AVT</a:t>
            </a:r>
          </a:p>
        </p:txBody>
      </p:sp>
      <p:sp>
        <p:nvSpPr>
          <p:cNvPr id="37" name="Oval 36">
            <a:extLst>
              <a:ext uri="{FF2B5EF4-FFF2-40B4-BE49-F238E27FC236}">
                <a16:creationId xmlns:a16="http://schemas.microsoft.com/office/drawing/2014/main" id="{6DBAAA55-2075-48BD-945F-2195AF63319F}"/>
              </a:ext>
            </a:extLst>
          </p:cNvPr>
          <p:cNvSpPr/>
          <p:nvPr/>
        </p:nvSpPr>
        <p:spPr>
          <a:xfrm>
            <a:off x="5978962" y="4087958"/>
            <a:ext cx="1280160" cy="731520"/>
          </a:xfrm>
          <a:prstGeom prst="ellipse">
            <a:avLst/>
          </a:prstGeom>
          <a:solidFill>
            <a:schemeClr val="accent4">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DCC AVT</a:t>
            </a:r>
          </a:p>
        </p:txBody>
      </p:sp>
      <p:sp>
        <p:nvSpPr>
          <p:cNvPr id="47" name="Oval 46">
            <a:extLst>
              <a:ext uri="{FF2B5EF4-FFF2-40B4-BE49-F238E27FC236}">
                <a16:creationId xmlns:a16="http://schemas.microsoft.com/office/drawing/2014/main" id="{3C8AAACF-8755-4957-9FE6-80972114580A}"/>
              </a:ext>
            </a:extLst>
          </p:cNvPr>
          <p:cNvSpPr/>
          <p:nvPr/>
        </p:nvSpPr>
        <p:spPr>
          <a:xfrm>
            <a:off x="6900043" y="4808875"/>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DCC TF</a:t>
            </a:r>
          </a:p>
        </p:txBody>
      </p:sp>
      <p:sp>
        <p:nvSpPr>
          <p:cNvPr id="44" name="Oval 43">
            <a:extLst>
              <a:ext uri="{FF2B5EF4-FFF2-40B4-BE49-F238E27FC236}">
                <a16:creationId xmlns:a16="http://schemas.microsoft.com/office/drawing/2014/main" id="{7A8C3D5C-BB13-4A4B-A201-9808422EA38A}"/>
              </a:ext>
            </a:extLst>
          </p:cNvPr>
          <p:cNvSpPr/>
          <p:nvPr/>
        </p:nvSpPr>
        <p:spPr>
          <a:xfrm>
            <a:off x="5059702" y="4808875"/>
            <a:ext cx="128016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 TF</a:t>
            </a:r>
          </a:p>
        </p:txBody>
      </p:sp>
      <p:sp>
        <p:nvSpPr>
          <p:cNvPr id="55" name="Oval 54">
            <a:extLst>
              <a:ext uri="{FF2B5EF4-FFF2-40B4-BE49-F238E27FC236}">
                <a16:creationId xmlns:a16="http://schemas.microsoft.com/office/drawing/2014/main" id="{E03DA32B-05B4-4875-B0B9-7BFF3F260FD8}"/>
              </a:ext>
            </a:extLst>
          </p:cNvPr>
          <p:cNvSpPr/>
          <p:nvPr/>
        </p:nvSpPr>
        <p:spPr>
          <a:xfrm>
            <a:off x="3133692" y="4808875"/>
            <a:ext cx="1645920" cy="73152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Chronic HCV TF</a:t>
            </a:r>
          </a:p>
        </p:txBody>
      </p:sp>
      <p:cxnSp>
        <p:nvCxnSpPr>
          <p:cNvPr id="48" name="Straight Arrow Connector 47">
            <a:extLst>
              <a:ext uri="{FF2B5EF4-FFF2-40B4-BE49-F238E27FC236}">
                <a16:creationId xmlns:a16="http://schemas.microsoft.com/office/drawing/2014/main" id="{03B2AFFD-76D7-4BEB-8807-02C628CAE712}"/>
              </a:ext>
            </a:extLst>
          </p:cNvPr>
          <p:cNvCxnSpPr>
            <a:cxnSpLocks/>
            <a:stCxn id="4" idx="6"/>
            <a:endCxn id="5" idx="2"/>
          </p:cNvCxnSpPr>
          <p:nvPr/>
        </p:nvCxnSpPr>
        <p:spPr>
          <a:xfrm>
            <a:off x="3605945" y="2872983"/>
            <a:ext cx="56604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5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02E73C-7098-417F-8694-AA445B67FCCB}"/>
              </a:ext>
            </a:extLst>
          </p:cNvPr>
          <p:cNvPicPr>
            <a:picLocks noChangeAspect="1"/>
          </p:cNvPicPr>
          <p:nvPr/>
        </p:nvPicPr>
        <p:blipFill>
          <a:blip r:embed="rId2"/>
          <a:stretch>
            <a:fillRect/>
          </a:stretch>
        </p:blipFill>
        <p:spPr>
          <a:xfrm>
            <a:off x="3357059" y="0"/>
            <a:ext cx="5477881" cy="6858000"/>
          </a:xfrm>
          <a:prstGeom prst="rect">
            <a:avLst/>
          </a:prstGeom>
        </p:spPr>
      </p:pic>
    </p:spTree>
    <p:extLst>
      <p:ext uri="{BB962C8B-B14F-4D97-AF65-F5344CB8AC3E}">
        <p14:creationId xmlns:p14="http://schemas.microsoft.com/office/powerpoint/2010/main" val="3892956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14086</TotalTime>
  <Words>1452</Words>
  <Application>Microsoft Office PowerPoint</Application>
  <PresentationFormat>Widescreen</PresentationFormat>
  <Paragraphs>271</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Symbol</vt:lpstr>
      <vt:lpstr>Office Theme</vt:lpstr>
      <vt:lpstr>PowerPoint Presentation</vt:lpstr>
      <vt:lpstr>HCV Markov diagram disability weights</vt:lpstr>
      <vt:lpstr>Fraser 2016 Utility values HCV</vt:lpstr>
      <vt:lpstr>HBV Markov diagram disability weights</vt:lpstr>
      <vt:lpstr>Nayagam 2016 Utility values HBV</vt:lpstr>
      <vt:lpstr>HCV (Fraser) vs. HBV (Nagayam) utiltiies</vt:lpstr>
      <vt:lpstr>Sepsis mortality</vt:lpstr>
      <vt:lpstr>HCV Markov diagram</vt:lpstr>
      <vt:lpstr>PowerPoint Presentation</vt:lpstr>
      <vt:lpstr>HIV Markov diagram disability weights</vt:lpstr>
      <vt:lpstr>HIV Markov diagram disability weights</vt:lpstr>
      <vt:lpstr>HIV Markov diagram disability weights</vt:lpstr>
      <vt:lpstr>HIV Markov diagram</vt:lpstr>
      <vt:lpstr>HCV transition matrix</vt:lpstr>
      <vt:lpstr>HBV Markov diagram</vt:lpstr>
      <vt:lpstr>HBV transition matrix</vt:lpstr>
      <vt:lpstr>HIV transition matrix</vt:lpstr>
      <vt:lpstr>PowerPoint Presentation</vt:lpstr>
      <vt:lpstr>PowerPoint Presentation</vt:lpstr>
      <vt:lpstr>HBV old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HCV Markov diagram</dc:title>
  <dc:creator>Alton Russell</dc:creator>
  <cp:lastModifiedBy>Russell, Alton</cp:lastModifiedBy>
  <cp:revision>88</cp:revision>
  <dcterms:created xsi:type="dcterms:W3CDTF">2020-12-10T21:11:19Z</dcterms:created>
  <dcterms:modified xsi:type="dcterms:W3CDTF">2021-03-22T12:37:26Z</dcterms:modified>
</cp:coreProperties>
</file>