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83" r:id="rId3"/>
    <p:sldId id="282" r:id="rId4"/>
    <p:sldId id="260" r:id="rId5"/>
    <p:sldId id="265" r:id="rId6"/>
    <p:sldId id="278" r:id="rId7"/>
    <p:sldId id="310" r:id="rId8"/>
    <p:sldId id="311" r:id="rId9"/>
    <p:sldId id="279" r:id="rId10"/>
    <p:sldId id="309" r:id="rId11"/>
  </p:sldIdLst>
  <p:sldSz cx="9144000" cy="5143500" type="screen16x9"/>
  <p:notesSz cx="6858000" cy="9144000"/>
  <p:embeddedFontLst>
    <p:embeddedFont>
      <p:font typeface="Barlow Semi Condensed" panose="020B0604020202020204" charset="0"/>
      <p:regular r:id="rId13"/>
      <p:bold r:id="rId14"/>
      <p:italic r:id="rId15"/>
      <p:boldItalic r:id="rId16"/>
    </p:embeddedFont>
    <p:embeddedFont>
      <p:font typeface="Fjalla One" panose="020B0604020202020204" charset="0"/>
      <p:regular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Barlow Semi Condensed Medium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C739DC-7C79-4299-85DC-1D6FEA8E5A13}">
  <a:tblStyle styleId="{65C739DC-7C79-4299-85DC-1D6FEA8E5A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5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085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156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8714a43093_3_1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8714a43093_3_1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7" name="Google Shape;1227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8" name="Google Shape;1228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0" name="Google Shape;1230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1" name="Google Shape;1231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8" name="Google Shape;1238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2" name="Google Shape;1242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8" name="Google Shape;1248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49" name="Google Shape;1249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3" name="Google Shape;125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7" name="Google Shape;1257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0" name="Google Shape;1260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1" name="Google Shape;1261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2" name="Google Shape;1262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3" name="Google Shape;1263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0" name="Google Shape;1270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5" name="Google Shape;1275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0" name="Google Shape;128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4" name="Google Shape;128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7" name="Google Shape;128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0285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947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48096" y="338325"/>
            <a:ext cx="5448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8" r:id="rId7"/>
    <p:sldLayoutId id="2147483664" r:id="rId8"/>
    <p:sldLayoutId id="2147483666" r:id="rId9"/>
    <p:sldLayoutId id="2147483671" r:id="rId10"/>
    <p:sldLayoutId id="2147483673" r:id="rId11"/>
    <p:sldLayoutId id="2147483674" r:id="rId12"/>
    <p:sldLayoutId id="2147483675" r:id="rId13"/>
    <p:sldLayoutId id="2147483676" r:id="rId14"/>
    <p:sldLayoutId id="2147483681" r:id="rId15"/>
    <p:sldLayoutId id="2147483682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9550" y="1824600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dk2"/>
                </a:solidFill>
              </a:rPr>
              <a:t>Food Recipe API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9550" y="3543672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 smtClean="0">
                <a:solidFill>
                  <a:schemeClr val="accent1"/>
                </a:solidFill>
              </a:rPr>
              <a:t>By </a:t>
            </a:r>
            <a:r>
              <a:rPr lang="en-US" sz="2300" dirty="0" err="1" smtClean="0">
                <a:solidFill>
                  <a:schemeClr val="accent1"/>
                </a:solidFill>
              </a:rPr>
              <a:t>Nur</a:t>
            </a:r>
            <a:r>
              <a:rPr lang="en-US" sz="2300" dirty="0" smtClean="0">
                <a:solidFill>
                  <a:schemeClr val="accent1"/>
                </a:solidFill>
              </a:rPr>
              <a:t> Muhammad </a:t>
            </a:r>
            <a:r>
              <a:rPr lang="en-US" sz="2300" dirty="0" err="1" smtClean="0">
                <a:solidFill>
                  <a:schemeClr val="accent1"/>
                </a:solidFill>
              </a:rPr>
              <a:t>Alif</a:t>
            </a:r>
            <a:endParaRPr lang="en-US" sz="2300" dirty="0" smtClean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 smtClean="0"/>
              <a:t>Putra </a:t>
            </a:r>
            <a:r>
              <a:rPr lang="en-US" sz="2300" dirty="0" err="1" smtClean="0"/>
              <a:t>Setiawan</a:t>
            </a: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bg2"/>
                </a:solidFill>
              </a:rPr>
              <a:t>Thanks!</a:t>
            </a:r>
            <a:endParaRPr sz="7200" dirty="0">
              <a:solidFill>
                <a:schemeClr val="bg2"/>
              </a:solidFill>
            </a:endParaRPr>
          </a:p>
        </p:txBody>
      </p:sp>
      <p:sp>
        <p:nvSpPr>
          <p:cNvPr id="9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381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</a:t>
            </a:r>
            <a:r>
              <a:rPr lang="en" sz="1800" dirty="0" smtClean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?</a:t>
            </a:r>
            <a:endParaRPr sz="1800"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" name="Google Shape;3607;p63"/>
          <p:cNvSpPr txBox="1">
            <a:spLocks noGrp="1"/>
          </p:cNvSpPr>
          <p:nvPr>
            <p:ph type="subTitle" idx="4294967295"/>
          </p:nvPr>
        </p:nvSpPr>
        <p:spPr>
          <a:xfrm>
            <a:off x="2673650" y="4233275"/>
            <a:ext cx="37932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b="1" dirty="0">
                <a:solidFill>
                  <a:schemeClr val="bg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Thank you for your attention.</a:t>
            </a:r>
            <a:endParaRPr sz="1800" b="1" dirty="0">
              <a:solidFill>
                <a:schemeClr val="bg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8863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p62"/>
          <p:cNvSpPr txBox="1">
            <a:spLocks noGrp="1"/>
          </p:cNvSpPr>
          <p:nvPr>
            <p:ph type="body" idx="1"/>
          </p:nvPr>
        </p:nvSpPr>
        <p:spPr>
          <a:xfrm>
            <a:off x="934391" y="2941052"/>
            <a:ext cx="2788800" cy="6916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sym typeface="Barlow Semi Condensed"/>
              </a:rPr>
              <a:t>Food </a:t>
            </a:r>
            <a:r>
              <a:rPr lang="en-US" sz="1800" dirty="0"/>
              <a:t>r</a:t>
            </a:r>
            <a:r>
              <a:rPr lang="en-US" sz="1800" dirty="0" smtClean="0">
                <a:sym typeface="Barlow Semi Condensed"/>
              </a:rPr>
              <a:t>ecipe application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sym typeface="Barlow Semi Condensed"/>
              </a:rPr>
              <a:t>tools &amp; </a:t>
            </a:r>
            <a:r>
              <a:rPr lang="en-US" sz="1800" dirty="0" err="1" smtClean="0"/>
              <a:t>techonology</a:t>
            </a:r>
            <a:r>
              <a:rPr lang="en-US" sz="1800" dirty="0" smtClean="0"/>
              <a:t>.</a:t>
            </a:r>
            <a:endParaRPr sz="1800" dirty="0">
              <a:sym typeface="Barlow Semi Condensed"/>
            </a:endParaRPr>
          </a:p>
        </p:txBody>
      </p:sp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934391" y="1671551"/>
            <a:ext cx="3208873" cy="1028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Tools &amp; Technology</a:t>
            </a:r>
            <a:endParaRPr sz="3600" dirty="0"/>
          </a:p>
        </p:txBody>
      </p:sp>
      <p:grpSp>
        <p:nvGrpSpPr>
          <p:cNvPr id="3516" name="Google Shape;3516;p62"/>
          <p:cNvGrpSpPr/>
          <p:nvPr/>
        </p:nvGrpSpPr>
        <p:grpSpPr>
          <a:xfrm>
            <a:off x="3915232" y="807450"/>
            <a:ext cx="4097650" cy="3780909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48096" y="338325"/>
            <a:ext cx="5448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Otentikasi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Otorisasi</a:t>
            </a:r>
            <a:endParaRPr dirty="0"/>
          </a:p>
        </p:txBody>
      </p:sp>
      <p:sp>
        <p:nvSpPr>
          <p:cNvPr id="3499" name="Google Shape;3499;p61"/>
          <p:cNvSpPr/>
          <p:nvPr/>
        </p:nvSpPr>
        <p:spPr>
          <a:xfrm>
            <a:off x="4665800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0" name="Google Shape;3500;p61"/>
          <p:cNvSpPr/>
          <p:nvPr/>
        </p:nvSpPr>
        <p:spPr>
          <a:xfrm>
            <a:off x="4850900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1" name="Google Shape;3501;p61"/>
          <p:cNvSpPr/>
          <p:nvPr/>
        </p:nvSpPr>
        <p:spPr>
          <a:xfrm>
            <a:off x="1802225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61"/>
          <p:cNvSpPr/>
          <p:nvPr/>
        </p:nvSpPr>
        <p:spPr>
          <a:xfrm>
            <a:off x="1987325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3" name="Google Shape;3503;p61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smtClean="0">
                <a:solidFill>
                  <a:schemeClr val="dk2"/>
                </a:solidFill>
                <a:latin typeface="Barlow Semi Condensed" panose="020B0604020202020204" charset="0"/>
                <a:sym typeface="Barlow Semi Condensed"/>
              </a:rPr>
              <a:t>Otorisasi </a:t>
            </a:r>
            <a:r>
              <a:rPr lang="en-US" dirty="0" err="1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merupakan</a:t>
            </a:r>
            <a:r>
              <a:rPr lang="en-US" dirty="0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dirty="0" err="1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fungsi</a:t>
            </a:r>
            <a:r>
              <a:rPr lang="en-US" dirty="0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 yang </a:t>
            </a:r>
            <a:r>
              <a:rPr lang="en-US" dirty="0" err="1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menentukan</a:t>
            </a:r>
            <a:r>
              <a:rPr lang="en-US" dirty="0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dirty="0" err="1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hak</a:t>
            </a:r>
            <a:r>
              <a:rPr lang="en-US" dirty="0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dirty="0" err="1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akses</a:t>
            </a:r>
            <a:r>
              <a:rPr lang="en-US" dirty="0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dirty="0" err="1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terhadap</a:t>
            </a:r>
            <a:r>
              <a:rPr lang="en-US" dirty="0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dirty="0" err="1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sebuah</a:t>
            </a:r>
            <a:r>
              <a:rPr lang="en-US" dirty="0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i="1" dirty="0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resource</a:t>
            </a:r>
            <a:r>
              <a:rPr lang="en-US" dirty="0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 panose="020B0604020202020204" charset="0"/>
              <a:sym typeface="Barlow Semi Condensed"/>
            </a:endParaRPr>
          </a:p>
        </p:txBody>
      </p:sp>
      <p:sp>
        <p:nvSpPr>
          <p:cNvPr id="3504" name="Google Shape;3504;p61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chemeClr val="dk2"/>
                </a:solidFill>
                <a:latin typeface="Barlow Semi Condensed" panose="020B0604020202020204" charset="0"/>
                <a:sym typeface="Barlow Semi Condensed"/>
              </a:rPr>
              <a:t>Otentikasi </a:t>
            </a:r>
            <a:r>
              <a:rPr lang="en" dirty="0" smtClean="0">
                <a:latin typeface="Barlow Semi Condensed" panose="020B0604020202020204" charset="0"/>
                <a:ea typeface="Proxima Nova"/>
                <a:cs typeface="Proxima Nova"/>
                <a:sym typeface="Proxima Nova"/>
              </a:rPr>
              <a:t>merupakan proses verifikasi identitas seseorang atau sebuah peralatan. </a:t>
            </a:r>
            <a:endParaRPr dirty="0">
              <a:latin typeface="Barlow Semi Condensed" panose="020B0604020202020204" charset="0"/>
              <a:sym typeface="Barlow Semi Condensed"/>
            </a:endParaRPr>
          </a:p>
        </p:txBody>
      </p:sp>
      <p:sp>
        <p:nvSpPr>
          <p:cNvPr id="3505" name="Google Shape;3505;p61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Otorisasi</a:t>
            </a:r>
            <a:endParaRPr sz="1800" dirty="0"/>
          </a:p>
        </p:txBody>
      </p:sp>
      <p:sp>
        <p:nvSpPr>
          <p:cNvPr id="3506" name="Google Shape;3506;p61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Otentikasi</a:t>
            </a:r>
            <a:endParaRPr sz="1800" dirty="0"/>
          </a:p>
        </p:txBody>
      </p:sp>
      <p:grpSp>
        <p:nvGrpSpPr>
          <p:cNvPr id="14" name="Google Shape;2206;p40"/>
          <p:cNvGrpSpPr/>
          <p:nvPr/>
        </p:nvGrpSpPr>
        <p:grpSpPr>
          <a:xfrm>
            <a:off x="5788000" y="1663062"/>
            <a:ext cx="420796" cy="421770"/>
            <a:chOff x="-3137650" y="2408950"/>
            <a:chExt cx="291450" cy="292125"/>
          </a:xfrm>
        </p:grpSpPr>
        <p:sp>
          <p:nvSpPr>
            <p:cNvPr id="15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6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7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8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9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1" name="Google Shape;2212;p40"/>
          <p:cNvGrpSpPr/>
          <p:nvPr/>
        </p:nvGrpSpPr>
        <p:grpSpPr>
          <a:xfrm>
            <a:off x="2925369" y="1664073"/>
            <a:ext cx="421914" cy="420759"/>
            <a:chOff x="-2571737" y="2403625"/>
            <a:chExt cx="292225" cy="291425"/>
          </a:xfrm>
        </p:grpSpPr>
        <p:sp>
          <p:nvSpPr>
            <p:cNvPr id="22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3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4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5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6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7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8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JSON Web Token (JWT)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/>
              <a:t>JWT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standarisasi</a:t>
            </a:r>
            <a:r>
              <a:rPr lang="en-US" sz="1600" dirty="0"/>
              <a:t> internet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pembuatan</a:t>
            </a:r>
            <a:r>
              <a:rPr lang="en-US" sz="1600" dirty="0"/>
              <a:t> data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tangan</a:t>
            </a:r>
            <a:r>
              <a:rPr lang="en-US" sz="1600" dirty="0"/>
              <a:t> </a:t>
            </a:r>
            <a:r>
              <a:rPr lang="en-US" sz="1600" dirty="0" err="1"/>
              <a:t>opsional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/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enkripsi</a:t>
            </a:r>
            <a:r>
              <a:rPr lang="en-US" sz="1600" dirty="0"/>
              <a:t> </a:t>
            </a:r>
            <a:r>
              <a:rPr lang="en-US" sz="1600" dirty="0" err="1"/>
              <a:t>opsional</a:t>
            </a:r>
            <a:r>
              <a:rPr lang="en-US" sz="1600" dirty="0"/>
              <a:t> yang </a:t>
            </a:r>
            <a:r>
              <a:rPr lang="en-US" sz="1600" dirty="0" err="1"/>
              <a:t>memiliki</a:t>
            </a:r>
            <a:r>
              <a:rPr lang="en-US" sz="1600" dirty="0"/>
              <a:t> payload </a:t>
            </a:r>
            <a:r>
              <a:rPr lang="en-US" sz="1600" dirty="0" err="1"/>
              <a:t>berupa</a:t>
            </a:r>
            <a:r>
              <a:rPr lang="en-US" sz="1600" dirty="0"/>
              <a:t> JSON </a:t>
            </a:r>
            <a:r>
              <a:rPr lang="en-US" sz="1600" dirty="0" err="1"/>
              <a:t>berisikan</a:t>
            </a:r>
            <a:r>
              <a:rPr lang="en-US" sz="1600" dirty="0"/>
              <a:t> </a:t>
            </a:r>
            <a:r>
              <a:rPr lang="en-US" sz="1600" dirty="0" err="1"/>
              <a:t>sejumlah</a:t>
            </a:r>
            <a:r>
              <a:rPr lang="en-US" sz="1600" dirty="0"/>
              <a:t> </a:t>
            </a:r>
            <a:r>
              <a:rPr lang="en-US" sz="1600" dirty="0" err="1"/>
              <a:t>klaim</a:t>
            </a:r>
            <a:r>
              <a:rPr lang="en-US" sz="1600" dirty="0"/>
              <a:t>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362" y="876247"/>
            <a:ext cx="962078" cy="962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804672" y="2489073"/>
            <a:ext cx="3291900" cy="1282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 err="1"/>
              <a:t>Merupakan</a:t>
            </a:r>
            <a:r>
              <a:rPr lang="en-US" sz="1800" dirty="0"/>
              <a:t> middleware node.js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menangani</a:t>
            </a:r>
            <a:r>
              <a:rPr lang="en-US" sz="1800" dirty="0"/>
              <a:t> multipart / form-data, yang </a:t>
            </a:r>
            <a:r>
              <a:rPr lang="en-US" sz="1800" dirty="0" err="1"/>
              <a:t>terutama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mengunggah</a:t>
            </a:r>
            <a:r>
              <a:rPr lang="en-US" sz="1800" dirty="0"/>
              <a:t> file.</a:t>
            </a:r>
            <a:endParaRPr sz="1800" dirty="0">
              <a:sym typeface="Barlow Semi Condensed"/>
            </a:endParaRPr>
          </a:p>
        </p:txBody>
      </p:sp>
      <p:sp>
        <p:nvSpPr>
          <p:cNvPr id="11" name="Google Shape;2177;p39"/>
          <p:cNvSpPr txBox="1">
            <a:spLocks noGrp="1"/>
          </p:cNvSpPr>
          <p:nvPr>
            <p:ph type="title"/>
          </p:nvPr>
        </p:nvSpPr>
        <p:spPr>
          <a:xfrm>
            <a:off x="804672" y="1806023"/>
            <a:ext cx="345300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bg2"/>
                </a:solidFill>
                <a:latin typeface="Fjalla One" panose="020B0604020202020204" charset="0"/>
              </a:rPr>
              <a:t>Multer</a:t>
            </a:r>
            <a:endParaRPr sz="2800" dirty="0">
              <a:solidFill>
                <a:schemeClr val="bg2"/>
              </a:solidFill>
              <a:latin typeface="Fjalla One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962" y="1358142"/>
            <a:ext cx="2261862" cy="2261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5215727" y="2419579"/>
            <a:ext cx="3557100" cy="1594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super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database, cache, message broker,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727" y="1462220"/>
            <a:ext cx="2545188" cy="850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5" y="1192430"/>
            <a:ext cx="3617288" cy="3652839"/>
          </a:xfrm>
          <a:prstGeom prst="rect">
            <a:avLst/>
          </a:prstGeom>
        </p:spPr>
      </p:pic>
      <p:sp>
        <p:nvSpPr>
          <p:cNvPr id="249" name="Google Shape;3498;p61"/>
          <p:cNvSpPr txBox="1">
            <a:spLocks noGrp="1"/>
          </p:cNvSpPr>
          <p:nvPr>
            <p:ph type="title"/>
          </p:nvPr>
        </p:nvSpPr>
        <p:spPr>
          <a:xfrm>
            <a:off x="1848096" y="338325"/>
            <a:ext cx="5448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Redis</a:t>
            </a:r>
            <a:r>
              <a:rPr lang="en-US" dirty="0" smtClean="0"/>
              <a:t> &amp; Architecture App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582288" y="1620753"/>
            <a:ext cx="4070762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API Documentations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223896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280974" y="196115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4725607" y="174903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271301" y="2039385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734244" y="267501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064804" y="473483"/>
            <a:ext cx="3126287" cy="1333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POST localhost:3001/</a:t>
            </a:r>
            <a:r>
              <a:rPr lang="en-US" sz="1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auth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/register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POST localhost:3001/</a:t>
            </a:r>
            <a:r>
              <a:rPr lang="en-US" sz="14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auth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/login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POST localhost:3001/</a:t>
            </a:r>
            <a:r>
              <a:rPr lang="en-US" sz="1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auth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/verify-email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POST localhost:3001/</a:t>
            </a:r>
            <a:r>
              <a:rPr lang="en-US" sz="1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auth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/refresh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POST localhost:3001/</a:t>
            </a:r>
            <a:r>
              <a:rPr lang="en-US" sz="14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auth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/logout</a:t>
            </a:r>
            <a:endParaRPr sz="1400" b="1" dirty="0">
              <a:latin typeface="Calibri" panose="020F0502020204030204" pitchFamily="34" charset="0"/>
              <a:cs typeface="Calibri" panose="020F0502020204030204" pitchFamily="34" charset="0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064805" y="9543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1"/>
                </a:solidFill>
              </a:rPr>
              <a:t>Authtentication</a:t>
            </a:r>
            <a:endParaRPr b="1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363143" y="34491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4807776" y="325811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353470" y="21914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4816413" y="282769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5427894" y="469039"/>
            <a:ext cx="3126287" cy="2112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GET localhost:3001/user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 localhost:3001/user/:id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PUT localhost:3001/user/profile/:id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PUT localhost:3001/user/image/:id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PUT localhost 3001/user/password/:id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PUT localhost:3001/user/active/:id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PUT localhost:3001/user/not-active/:id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DELETE localhost:3001/user/:id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  <a:sym typeface="Barlow Semi Condensed"/>
            </a:endParaRPr>
          </a:p>
        </p:txBody>
      </p:sp>
      <p:sp>
        <p:nvSpPr>
          <p:cNvPr id="26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5427895" y="90987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1"/>
                </a:solidFill>
              </a:rPr>
              <a:t>User</a:t>
            </a:r>
            <a:endParaRPr b="1" dirty="0"/>
          </a:p>
        </p:txBody>
      </p:sp>
      <p:sp>
        <p:nvSpPr>
          <p:cNvPr id="266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100772" y="2332543"/>
            <a:ext cx="3269454" cy="2407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GET localhost:3001/recipe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GET localhost:3001/recipe/:id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GET localhost:3001/recipe/user/:id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GET localhost:3001/recipe/active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POST localhost:3001/recipe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PUT localhost:3001/recipe/:id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PUT localhost:3001/recipe/active/:id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PUT localhost:3001/recipe/not-active/:id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DELETE localhost:3001/recipe/:id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7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100773" y="195449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1"/>
                </a:solidFill>
              </a:rPr>
              <a:t>Recipe</a:t>
            </a:r>
            <a:endParaRPr b="1" dirty="0"/>
          </a:p>
        </p:txBody>
      </p:sp>
      <p:sp>
        <p:nvSpPr>
          <p:cNvPr id="44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5413409" y="2646005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1"/>
                </a:solidFill>
              </a:rPr>
              <a:t>Comment</a:t>
            </a:r>
            <a:endParaRPr b="1" dirty="0"/>
          </a:p>
        </p:txBody>
      </p:sp>
      <p:sp>
        <p:nvSpPr>
          <p:cNvPr id="45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5403553" y="2936325"/>
            <a:ext cx="3126287" cy="2112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GET localhost:3001/comment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 localhost:3001/comment/:id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GET localhost:3001/comment/recipe/:id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POST localhost:3001/comment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PUT localhost:3001/comment/:id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  <a:sym typeface="Barlow Semi Condensed"/>
            </a:endParaRP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PUT localhost:3001/user/active/:id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  <a:sym typeface="Barlow Semi Condensed"/>
              </a:rPr>
              <a:t>PUT localhost:3001/user/not-active/:id</a:t>
            </a:r>
          </a:p>
          <a:p>
            <a:pPr lvl="2"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DELETE localhost:3001/user/:id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3744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Google Shape;3457;p58"/>
          <p:cNvSpPr txBox="1">
            <a:spLocks noGrp="1"/>
          </p:cNvSpPr>
          <p:nvPr>
            <p:ph type="title"/>
          </p:nvPr>
        </p:nvSpPr>
        <p:spPr>
          <a:xfrm>
            <a:off x="864569" y="2165133"/>
            <a:ext cx="3457200" cy="5859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Demonstration</a:t>
            </a:r>
            <a:endParaRPr sz="3200" dirty="0"/>
          </a:p>
        </p:txBody>
      </p:sp>
      <p:sp>
        <p:nvSpPr>
          <p:cNvPr id="3" name="Google Shape;2330;p44"/>
          <p:cNvSpPr txBox="1">
            <a:spLocks/>
          </p:cNvSpPr>
          <p:nvPr/>
        </p:nvSpPr>
        <p:spPr>
          <a:xfrm>
            <a:off x="864569" y="2972549"/>
            <a:ext cx="3291900" cy="422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>
                <a:solidFill>
                  <a:schemeClr val="bg2"/>
                </a:solidFill>
              </a:rPr>
              <a:t>Time to reveal the code</a:t>
            </a:r>
            <a:endParaRPr lang="en-US" sz="1800" dirty="0">
              <a:solidFill>
                <a:schemeClr val="bg2"/>
              </a:solidFill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AB8FDC"/>
      </a:accent1>
      <a:accent2>
        <a:srgbClr val="C7BAFC"/>
      </a:accent2>
      <a:accent3>
        <a:srgbClr val="E4D8FF"/>
      </a:accent3>
      <a:accent4>
        <a:srgbClr val="BEBEBE"/>
      </a:accent4>
      <a:accent5>
        <a:srgbClr val="20004D"/>
      </a:accent5>
      <a:accent6>
        <a:srgbClr val="9E9E9E"/>
      </a:accent6>
      <a:hlink>
        <a:srgbClr val="AB8FD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252</Words>
  <Application>Microsoft Office PowerPoint</Application>
  <PresentationFormat>On-screen Show (16:9)</PresentationFormat>
  <Paragraphs>61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Barlow Semi Condensed</vt:lpstr>
      <vt:lpstr>Fjalla One</vt:lpstr>
      <vt:lpstr>Proxima Nova</vt:lpstr>
      <vt:lpstr>Calibri</vt:lpstr>
      <vt:lpstr>Barlow Semi Condensed Medium</vt:lpstr>
      <vt:lpstr>Technology Consulting by Slidesgo</vt:lpstr>
      <vt:lpstr>Food Recipe API</vt:lpstr>
      <vt:lpstr>Tools &amp; Technology</vt:lpstr>
      <vt:lpstr>Otentikasi dan Otorisasi</vt:lpstr>
      <vt:lpstr>JSON Web Token (JWT)</vt:lpstr>
      <vt:lpstr>Multer</vt:lpstr>
      <vt:lpstr>Redis &amp; Architecture App</vt:lpstr>
      <vt:lpstr>API Documentations</vt:lpstr>
      <vt:lpstr>01</vt:lpstr>
      <vt:lpstr>Demonstration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Recipe API</dc:title>
  <cp:lastModifiedBy>Code Breaker</cp:lastModifiedBy>
  <cp:revision>11</cp:revision>
  <dcterms:modified xsi:type="dcterms:W3CDTF">2022-04-04T12:46:52Z</dcterms:modified>
</cp:coreProperties>
</file>