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sto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ECB"/>
          </a:solidFill>
        </a:fill>
      </a:tcStyle>
    </a:wholeTbl>
    <a:band2H>
      <a:tcTxStyle/>
      <a:tcStyle>
        <a:tcBdr/>
        <a:fill>
          <a:solidFill>
            <a:srgbClr val="F3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8CD"/>
          </a:solidFill>
        </a:fill>
      </a:tcStyle>
    </a:wholeTbl>
    <a:band2H>
      <a:tcTxStyle/>
      <a:tcStyle>
        <a:tcBdr/>
        <a:fill>
          <a:solidFill>
            <a:srgbClr val="F3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ED6"/>
          </a:solidFill>
        </a:fill>
      </a:tcStyle>
    </a:wholeTbl>
    <a:band2H>
      <a:tcTxStyle/>
      <a:tcStyle>
        <a:tcBdr/>
        <a:fill>
          <a:solidFill>
            <a:srgbClr val="F1EF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>
        <p:scale>
          <a:sx n="138" d="100"/>
          <a:sy n="138" d="100"/>
        </p:scale>
        <p:origin x="-488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alisto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70692" y="1769540"/>
            <a:ext cx="9440035" cy="182880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0692" y="3598338"/>
            <a:ext cx="9440035" cy="104986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2" y="547807"/>
            <a:ext cx="10141800" cy="381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7" cy="543473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idx="21"/>
          </p:nvPr>
        </p:nvSpPr>
        <p:spPr>
          <a:xfrm>
            <a:off x="1169348" y="695008"/>
            <a:ext cx="9845348" cy="3525672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94" y="5108728"/>
            <a:ext cx="10353763" cy="68247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913794" y="608436"/>
            <a:ext cx="10353763" cy="35343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94" y="4295180"/>
            <a:ext cx="10353764" cy="150182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3" cy="29929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610031"/>
            <a:ext cx="8752300" cy="53275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1400"/>
            </a:lvl1pPr>
            <a:lvl2pPr marL="0" indent="457200" algn="r">
              <a:buClrTx/>
              <a:buSzTx/>
              <a:buNone/>
              <a:defRPr sz="1400"/>
            </a:lvl2pPr>
            <a:lvl3pPr marL="0" indent="914400" algn="r">
              <a:buClrTx/>
              <a:buSzTx/>
              <a:buNone/>
              <a:defRPr sz="1400"/>
            </a:lvl3pPr>
            <a:lvl4pPr marL="0" indent="1371600" algn="r">
              <a:buClrTx/>
              <a:buSzTx/>
              <a:buNone/>
              <a:defRPr sz="1400"/>
            </a:lvl4pPr>
            <a:lvl5pPr marL="0" indent="1828800" algn="r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3" y="4304353"/>
            <a:ext cx="10353765" cy="1489497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None/>
              <a:defRPr sz="1600"/>
            </a:pPr>
            <a:endParaRPr/>
          </a:p>
        </p:txBody>
      </p:sp>
      <p:sp>
        <p:nvSpPr>
          <p:cNvPr id="118" name="TextBox 10"/>
          <p:cNvSpPr txBox="1"/>
          <p:nvPr/>
        </p:nvSpPr>
        <p:spPr>
          <a:xfrm>
            <a:off x="1036319" y="521863"/>
            <a:ext cx="518162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“</a:t>
            </a:r>
          </a:p>
        </p:txBody>
      </p:sp>
      <p:sp>
        <p:nvSpPr>
          <p:cNvPr id="119" name="TextBox 12"/>
          <p:cNvSpPr txBox="1"/>
          <p:nvPr/>
        </p:nvSpPr>
        <p:spPr>
          <a:xfrm>
            <a:off x="10550436" y="2565326"/>
            <a:ext cx="51816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>
                <a:solidFill>
                  <a:srgbClr val="FFFFFF"/>
                </a:solidFill>
              </a:defRPr>
            </a:lvl1pPr>
          </a:lstStyle>
          <a:p>
            <a:r>
              <a:t>”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4" cy="2511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83" y="4650556"/>
            <a:ext cx="10352201" cy="114064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94" y="1885950"/>
            <a:ext cx="3300986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4" y="2571750"/>
            <a:ext cx="3300986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3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446711" y="1885949"/>
            <a:ext cx="3300985" cy="57626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441435" y="2571750"/>
            <a:ext cx="3300985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41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66571" y="1885949"/>
            <a:ext cx="3300985" cy="57626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966571" y="2571750"/>
            <a:ext cx="3300985" cy="32194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1" y="1818214"/>
            <a:ext cx="3339974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35" descr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00" y="1818214"/>
            <a:ext cx="3339973" cy="184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36" descr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51" y="1818214"/>
            <a:ext cx="3339973" cy="1847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4" cy="9704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94" y="3904105"/>
            <a:ext cx="3300986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8101" y="1938918"/>
            <a:ext cx="3092370" cy="1602955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13794" y="4480368"/>
            <a:ext cx="3300986" cy="131083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57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442788" y="3904105"/>
            <a:ext cx="3300985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45743" y="1939094"/>
            <a:ext cx="3092369" cy="1608165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441435" y="4480366"/>
            <a:ext cx="3300985" cy="131083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6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7966696" y="3904105"/>
            <a:ext cx="3300985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075697" y="1934431"/>
            <a:ext cx="3092369" cy="1607295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7966571" y="4480364"/>
            <a:ext cx="3300985" cy="1310836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endParaRPr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913794" y="1732448"/>
            <a:ext cx="10353763" cy="405875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295400" y="1761066"/>
            <a:ext cx="9590552" cy="182881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589878"/>
            <a:ext cx="9590552" cy="150705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3794" y="1732448"/>
            <a:ext cx="5060498" cy="405875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734505"/>
            <a:ext cx="5089073" cy="4148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20" descr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84" y="1734505"/>
            <a:ext cx="5089073" cy="414877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05872" y="1835254"/>
            <a:ext cx="4876344" cy="544885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94966" y="1835254"/>
            <a:ext cx="4895332" cy="54488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400"/>
            </a:pPr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3706890" cy="182191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855633" y="609600"/>
            <a:ext cx="6411925" cy="5181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3794" y="2431518"/>
            <a:ext cx="3706890" cy="335968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600"/>
            </a:pPr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64" y="609600"/>
            <a:ext cx="3584167" cy="520483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913794" y="609922"/>
            <a:ext cx="5934950" cy="182933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42551" y="763701"/>
            <a:ext cx="3275751" cy="4912823"/>
          </a:xfrm>
          <a:prstGeom prst="rect">
            <a:avLst/>
          </a:prstGeom>
          <a:effectLst>
            <a:outerShdw blurRad="38100" dist="25400" dir="4440000" rotWithShape="0">
              <a:srgbClr val="000000">
                <a:alpha val="36000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3794" y="2439260"/>
            <a:ext cx="5934950" cy="337613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600"/>
            </a:lvl1pPr>
            <a:lvl2pPr marL="0" indent="457200" algn="ctr">
              <a:buClrTx/>
              <a:buSzTx/>
              <a:buNone/>
              <a:defRPr sz="1600"/>
            </a:lvl2pPr>
            <a:lvl3pPr marL="0" indent="914400" algn="ctr">
              <a:buClrTx/>
              <a:buSzTx/>
              <a:buNone/>
              <a:defRPr sz="1600"/>
            </a:lvl3pPr>
            <a:lvl4pPr marL="0" indent="1371600" algn="ctr">
              <a:buClrTx/>
              <a:buSzTx/>
              <a:buNone/>
              <a:defRPr sz="1600"/>
            </a:lvl4pPr>
            <a:lvl5pPr marL="0" indent="1828800" algn="ct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ln w="12700">
            <a:miter lim="400000"/>
          </a:ln>
          <a:effectLst>
            <a:outerShdw blurRad="25400" dir="17880000" rotWithShape="0">
              <a:srgbClr val="000000">
                <a:alpha val="46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ffectLst>
            <a:outerShdw blurRad="25400" dir="17880000" rotWithShape="0">
              <a:srgbClr val="000000">
                <a:alpha val="46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36415" y="5937567"/>
            <a:ext cx="23114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2F2F2"/>
                </a:solidFill>
                <a:effectLst>
                  <a:outerShdw blurRad="50800" dist="38100" dir="2700000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titleStyle>
    <p:bodyStyle>
      <a:lvl1pPr marL="342900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1pPr>
      <a:lvl2pPr marL="749999" marR="0" indent="-299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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2pPr>
      <a:lvl3pPr marL="1079999" marR="0" indent="-269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3pPr>
      <a:lvl4pPr marL="1478571" marR="0" indent="-308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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4pPr>
      <a:lvl5pPr marL="1766571" marR="0" indent="-308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5pPr>
      <a:lvl6pPr marL="21125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6pPr>
      <a:lvl7pPr marL="24997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7pPr>
      <a:lvl8pPr marL="28869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8pPr>
      <a:lvl9pPr marL="32041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DADADA"/>
        </a:buClr>
        <a:buSzPct val="70000"/>
        <a:buFontTx/>
        <a:buChar char=""/>
        <a:tabLst/>
        <a:defRPr sz="2000" b="0" i="0" u="none" strike="noStrike" cap="none" spc="0" baseline="0">
          <a:ln w="9525" cap="flat">
            <a:solidFill>
              <a:srgbClr val="404040">
                <a:alpha val="10000"/>
              </a:srgbClr>
            </a:solidFill>
            <a:prstDash val="solid"/>
            <a:round/>
          </a:ln>
          <a:solidFill>
            <a:srgbClr val="DADADA"/>
          </a:solidFill>
          <a:effectLst>
            <a:outerShdw blurRad="12700" dist="25400" dir="14640000" rotWithShape="0">
              <a:srgbClr val="000000">
                <a:alpha val="30000"/>
              </a:srgbClr>
            </a:outerShdw>
          </a:effectLst>
          <a:uFillTx/>
          <a:latin typeface="+mj-lt"/>
          <a:ea typeface="+mj-ea"/>
          <a:cs typeface="+mj-cs"/>
          <a:sym typeface="Calisto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effectLst>
            <a:outerShdw blurRad="50800" dist="38100" dir="2700000" rotWithShape="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q.gouv.qc.ca/nature-et-technologies/resultats-des-concours-anterieurs/" TargetMode="External"/><Relationship Id="rId2" Type="http://schemas.openxmlformats.org/officeDocument/2006/relationships/hyperlink" Target="https://www.donneesquebec.ca/recherche/dataset/?groups=education-recherche&amp;q=&amp;sort=metadata_created+desc&amp;extras_organisation_principale=&amp;tags=Bourse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ertoire.frq.gouv.qc.ca/offres/rechercheOffres.do?methode=affic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re 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2"/>
          </a:xfrm>
          <a:prstGeom prst="rect">
            <a:avLst/>
          </a:prstGeom>
        </p:spPr>
        <p:txBody>
          <a:bodyPr/>
          <a:lstStyle>
            <a:lvl1pPr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Le Fonds de recherche du Québec</a:t>
            </a:r>
          </a:p>
        </p:txBody>
      </p:sp>
      <p:sp>
        <p:nvSpPr>
          <p:cNvPr id="173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370693" y="3598338"/>
            <a:ext cx="9440034" cy="1049868"/>
          </a:xfrm>
          <a:prstGeom prst="rect">
            <a:avLst/>
          </a:prstGeom>
        </p:spPr>
        <p:txBody>
          <a:bodyPr/>
          <a:lstStyle>
            <a:lvl1pPr>
              <a:defRPr>
                <a:latin typeface="Manrope"/>
                <a:ea typeface="Manrope"/>
                <a:cs typeface="Manrope"/>
                <a:sym typeface="Manrope"/>
              </a:defRPr>
            </a:lvl1pPr>
          </a:lstStyle>
          <a:p>
            <a:r>
              <a:t>Atelier sur les données « ouvertes »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re 1"/>
          <p:cNvSpPr txBox="1">
            <a:spLocks noGrp="1"/>
          </p:cNvSpPr>
          <p:nvPr>
            <p:ph type="ctrTitle"/>
          </p:nvPr>
        </p:nvSpPr>
        <p:spPr>
          <a:xfrm>
            <a:off x="1217655" y="175397"/>
            <a:ext cx="9440035" cy="1828802"/>
          </a:xfrm>
          <a:prstGeom prst="rect">
            <a:avLst/>
          </a:prstGeom>
        </p:spPr>
        <p:txBody>
          <a:bodyPr/>
          <a:lstStyle>
            <a:lvl1pPr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Qui reçoit quoi?</a:t>
            </a:r>
          </a:p>
        </p:txBody>
      </p:sp>
      <p:sp>
        <p:nvSpPr>
          <p:cNvPr id="176" name="Quel établissement a reçu le plus de financement par catégorie ?…"/>
          <p:cNvSpPr txBox="1"/>
          <p:nvPr/>
        </p:nvSpPr>
        <p:spPr>
          <a:xfrm>
            <a:off x="700587" y="2601743"/>
            <a:ext cx="10936785" cy="196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50921" indent="-350921">
              <a:lnSpc>
                <a:spcPct val="120000"/>
              </a:lnSpc>
              <a:buSzPct val="100000"/>
              <a:buChar char="•"/>
              <a:defRPr sz="27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Quel établissement a reçu le plus de financement par catégorie ?</a:t>
            </a:r>
          </a:p>
          <a:p>
            <a:pPr marL="350921" indent="-350921">
              <a:lnSpc>
                <a:spcPct val="120000"/>
              </a:lnSpc>
              <a:buSzPct val="100000"/>
              <a:buChar char="•"/>
              <a:defRPr sz="27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Quel domaine de recherche a reçu le plus de financement dans la catégorie ?</a:t>
            </a:r>
          </a:p>
          <a:p>
            <a:pPr marL="350921" indent="-350921">
              <a:lnSpc>
                <a:spcPct val="120000"/>
              </a:lnSpc>
              <a:buSzPct val="100000"/>
              <a:buChar char="•"/>
              <a:defRPr sz="27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Quel est le montant total par catégorie ?</a:t>
            </a:r>
          </a:p>
          <a:p>
            <a:pPr marL="350921" indent="-350921">
              <a:lnSpc>
                <a:spcPct val="120000"/>
              </a:lnSpc>
              <a:buSzPct val="100000"/>
              <a:buChar char="•"/>
              <a:defRPr sz="27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Quel est le total du financement accordé par FRQ en 2018-2019 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Quel établissement a reçu le plus de financement par catégori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6615">
              <a:defRPr sz="3120">
                <a:effectLst>
                  <a:outerShdw blurRad="9906" dist="19812" dir="1464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t>Quel établissement a reçu le plus de financement par catégorie ?</a:t>
            </a:r>
          </a:p>
        </p:txBody>
      </p:sp>
      <p:sp>
        <p:nvSpPr>
          <p:cNvPr id="179" name="Santé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Santé</a:t>
            </a:r>
          </a:p>
        </p:txBody>
      </p:sp>
      <p:pic>
        <p:nvPicPr>
          <p:cNvPr id="180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5502" r="15500"/>
          <a:stretch>
            <a:fillRect/>
          </a:stretch>
        </p:blipFill>
        <p:spPr>
          <a:xfrm>
            <a:off x="1018101" y="1938918"/>
            <a:ext cx="3092451" cy="160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9"/>
                  <a:pt x="0" y="401"/>
                </a:cubicBezTo>
                <a:lnTo>
                  <a:pt x="0" y="21199"/>
                </a:lnTo>
                <a:cubicBezTo>
                  <a:pt x="0" y="21421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1"/>
                  <a:pt x="21600" y="21199"/>
                </a:cubicBezTo>
                <a:lnTo>
                  <a:pt x="21600" y="401"/>
                </a:lnTo>
                <a:cubicBezTo>
                  <a:pt x="21600" y="179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181" name="Text Placeholder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/>
              <a:t>Université de McGill</a:t>
            </a:r>
            <a:endParaRPr lang="fr-FR" dirty="0"/>
          </a:p>
          <a:p>
            <a:r>
              <a:rPr lang="fr-FR" dirty="0"/>
              <a:t>16,668,922 $</a:t>
            </a:r>
            <a:endParaRPr dirty="0"/>
          </a:p>
        </p:txBody>
      </p:sp>
      <p:sp>
        <p:nvSpPr>
          <p:cNvPr id="182" name="Text Placeholder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Nature et technologies</a:t>
            </a:r>
          </a:p>
        </p:txBody>
      </p:sp>
      <p:pic>
        <p:nvPicPr>
          <p:cNvPr id="183" name="Picture Placeholder 2" descr="Picture Placeholder 2"/>
          <p:cNvPicPr>
            <a:picLocks noGrp="1" noChangeAspect="1"/>
          </p:cNvPicPr>
          <p:nvPr>
            <p:ph type="pic" idx="24"/>
          </p:nvPr>
        </p:nvPicPr>
        <p:blipFill>
          <a:blip r:embed="rId3"/>
          <a:srcRect l="11643" r="11640" b="1"/>
          <a:stretch>
            <a:fillRect/>
          </a:stretch>
        </p:blipFill>
        <p:spPr>
          <a:xfrm>
            <a:off x="4545743" y="1939094"/>
            <a:ext cx="3094493" cy="160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8"/>
                  <a:pt x="0" y="400"/>
                </a:cubicBezTo>
                <a:lnTo>
                  <a:pt x="0" y="21200"/>
                </a:lnTo>
                <a:cubicBezTo>
                  <a:pt x="0" y="21422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2"/>
                  <a:pt x="21600" y="21200"/>
                </a:cubicBezTo>
                <a:lnTo>
                  <a:pt x="21600" y="400"/>
                </a:lnTo>
                <a:cubicBezTo>
                  <a:pt x="21600" y="178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184" name="Text Placeholder 3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/>
              <a:t>Université de Montréal</a:t>
            </a:r>
            <a:endParaRPr lang="fr-FR" dirty="0"/>
          </a:p>
          <a:p>
            <a:r>
              <a:rPr lang="fr-FR" dirty="0"/>
              <a:t>10,680,695 $</a:t>
            </a:r>
            <a:endParaRPr dirty="0"/>
          </a:p>
        </p:txBody>
      </p:sp>
      <p:sp>
        <p:nvSpPr>
          <p:cNvPr id="185" name="Text Placeholder 4"/>
          <p:cNvSpPr>
            <a:spLocks noGrp="1"/>
          </p:cNvSpPr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Société et culture</a:t>
            </a:r>
          </a:p>
        </p:txBody>
      </p:sp>
      <p:sp>
        <p:nvSpPr>
          <p:cNvPr id="187" name="Text Placeholder 3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r>
              <a:rPr lang="fr-FR" dirty="0"/>
              <a:t>Université de Montréal</a:t>
            </a:r>
          </a:p>
          <a:p>
            <a:pPr marL="0" indent="0" algn="ctr">
              <a:buClrTx/>
              <a:buSzTx/>
              <a:buNone/>
              <a:defRPr sz="1400"/>
            </a:pPr>
            <a:r>
              <a:rPr lang="fr-FR" dirty="0"/>
              <a:t>12,959,631 $</a:t>
            </a:r>
            <a:endParaRPr dirty="0"/>
          </a:p>
        </p:txBody>
      </p:sp>
      <p:pic>
        <p:nvPicPr>
          <p:cNvPr id="7" name="Espace réservé pour une image  6" descr="Une image contenant texte, capture d’écran, journal&#10;&#10;Description générée automatiquement">
            <a:extLst>
              <a:ext uri="{FF2B5EF4-FFF2-40B4-BE49-F238E27FC236}">
                <a16:creationId xmlns:a16="http://schemas.microsoft.com/office/drawing/2014/main" id="{0DA32EE4-F93A-7646-965F-7C97C7F6387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" r="4708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Quel domaine a reçu le plus de financement dans la catégori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65760">
              <a:defRPr sz="3200">
                <a:effectLst>
                  <a:outerShdw blurRad="10160" dist="20320" dir="1464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dirty="0" err="1"/>
              <a:t>Quel</a:t>
            </a:r>
            <a:r>
              <a:rPr dirty="0"/>
              <a:t> </a:t>
            </a:r>
            <a:r>
              <a:rPr dirty="0" err="1"/>
              <a:t>domaine</a:t>
            </a:r>
            <a:r>
              <a:rPr dirty="0"/>
              <a:t> a </a:t>
            </a:r>
            <a:r>
              <a:rPr dirty="0" err="1"/>
              <a:t>reçu</a:t>
            </a:r>
            <a:r>
              <a:rPr dirty="0"/>
              <a:t> le plus de </a:t>
            </a:r>
            <a:r>
              <a:rPr dirty="0" err="1"/>
              <a:t>financement</a:t>
            </a:r>
            <a:r>
              <a:rPr dirty="0"/>
              <a:t> dans la </a:t>
            </a:r>
            <a:r>
              <a:rPr dirty="0" err="1"/>
              <a:t>catégorie</a:t>
            </a:r>
            <a:r>
              <a:rPr dirty="0"/>
              <a:t> ?</a:t>
            </a:r>
          </a:p>
        </p:txBody>
      </p:sp>
      <p:sp>
        <p:nvSpPr>
          <p:cNvPr id="190" name="Santé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Santé</a:t>
            </a:r>
          </a:p>
        </p:txBody>
      </p:sp>
      <p:pic>
        <p:nvPicPr>
          <p:cNvPr id="191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7847" r="17845"/>
          <a:stretch>
            <a:fillRect/>
          </a:stretch>
        </p:blipFill>
        <p:spPr>
          <a:xfrm>
            <a:off x="1018101" y="1938918"/>
            <a:ext cx="3092451" cy="160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9"/>
                  <a:pt x="0" y="401"/>
                </a:cubicBezTo>
                <a:lnTo>
                  <a:pt x="0" y="21199"/>
                </a:lnTo>
                <a:cubicBezTo>
                  <a:pt x="0" y="21421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1"/>
                  <a:pt x="21600" y="21199"/>
                </a:cubicBezTo>
                <a:lnTo>
                  <a:pt x="21600" y="401"/>
                </a:lnTo>
                <a:cubicBezTo>
                  <a:pt x="21600" y="179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192" name="Text Placeholder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/>
              <a:t>Neurosciences, </a:t>
            </a:r>
            <a:r>
              <a:rPr dirty="0" err="1"/>
              <a:t>santé</a:t>
            </a:r>
            <a:r>
              <a:rPr dirty="0"/>
              <a:t> </a:t>
            </a:r>
            <a:r>
              <a:rPr dirty="0" err="1"/>
              <a:t>mentale</a:t>
            </a:r>
            <a:r>
              <a:rPr dirty="0"/>
              <a:t> et </a:t>
            </a:r>
            <a:r>
              <a:rPr dirty="0" err="1"/>
              <a:t>toxicomanies</a:t>
            </a:r>
            <a:endParaRPr lang="fr-FR" dirty="0"/>
          </a:p>
          <a:p>
            <a:r>
              <a:rPr lang="fr-FR" dirty="0"/>
              <a:t>13,108,849 $</a:t>
            </a:r>
          </a:p>
          <a:p>
            <a:endParaRPr dirty="0"/>
          </a:p>
        </p:txBody>
      </p:sp>
      <p:sp>
        <p:nvSpPr>
          <p:cNvPr id="193" name="Text Placeholder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Nature et technologies</a:t>
            </a:r>
          </a:p>
        </p:txBody>
      </p:sp>
      <p:pic>
        <p:nvPicPr>
          <p:cNvPr id="194" name="Picture Placeholder 2" descr="Picture Placeholder 2"/>
          <p:cNvPicPr>
            <a:picLocks noGrp="1" noChangeAspect="1"/>
          </p:cNvPicPr>
          <p:nvPr>
            <p:ph type="pic" idx="24"/>
          </p:nvPr>
        </p:nvPicPr>
        <p:blipFill>
          <a:blip r:embed="rId3"/>
          <a:srcRect l="13998" r="13997" b="1"/>
          <a:stretch>
            <a:fillRect/>
          </a:stretch>
        </p:blipFill>
        <p:spPr>
          <a:xfrm>
            <a:off x="4545743" y="1939094"/>
            <a:ext cx="3092451" cy="160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8"/>
                  <a:pt x="0" y="400"/>
                </a:cubicBezTo>
                <a:lnTo>
                  <a:pt x="0" y="21200"/>
                </a:lnTo>
                <a:cubicBezTo>
                  <a:pt x="0" y="21422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2"/>
                  <a:pt x="21600" y="21200"/>
                </a:cubicBezTo>
                <a:lnTo>
                  <a:pt x="21600" y="400"/>
                </a:lnTo>
                <a:cubicBezTo>
                  <a:pt x="21600" y="178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195" name="Text Placeholder 3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 err="1"/>
              <a:t>Environnement</a:t>
            </a:r>
            <a:r>
              <a:rPr dirty="0"/>
              <a:t> </a:t>
            </a:r>
            <a:endParaRPr lang="fr-FR" dirty="0"/>
          </a:p>
          <a:p>
            <a:r>
              <a:rPr lang="fr-FR" dirty="0"/>
              <a:t>11,785,815 $</a:t>
            </a:r>
            <a:endParaRPr dirty="0"/>
          </a:p>
        </p:txBody>
      </p:sp>
      <p:sp>
        <p:nvSpPr>
          <p:cNvPr id="196" name="Text Placeholder 4"/>
          <p:cNvSpPr>
            <a:spLocks noGrp="1"/>
          </p:cNvSpPr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Société et culture</a:t>
            </a:r>
          </a:p>
        </p:txBody>
      </p:sp>
      <p:sp>
        <p:nvSpPr>
          <p:cNvPr id="198" name="Text Placeholder 3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r>
              <a:rPr lang="fr-FR" dirty="0"/>
              <a:t>Développement et fonctionnement des personnes et des communautés</a:t>
            </a:r>
          </a:p>
          <a:p>
            <a:pPr marL="0" indent="0" algn="ctr">
              <a:buClrTx/>
              <a:buSzTx/>
              <a:buNone/>
              <a:defRPr sz="1400"/>
            </a:pPr>
            <a:r>
              <a:rPr lang="fr-FR" dirty="0"/>
              <a:t>16,840,021 $</a:t>
            </a:r>
            <a:endParaRPr dirty="0"/>
          </a:p>
        </p:txBody>
      </p:sp>
      <p:pic>
        <p:nvPicPr>
          <p:cNvPr id="9" name="Espace réservé pour une image  8" descr="Une image contenant texte, journal, capture d’écran&#10;&#10;Description générée automatiquement">
            <a:extLst>
              <a:ext uri="{FF2B5EF4-FFF2-40B4-BE49-F238E27FC236}">
                <a16:creationId xmlns:a16="http://schemas.microsoft.com/office/drawing/2014/main" id="{CCF4A363-0341-9EF0-2B41-725894D45C6C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3" r="18723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Quel est le montant total par catégori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Quel est le montant total par catégorie ?</a:t>
            </a:r>
          </a:p>
        </p:txBody>
      </p:sp>
      <p:sp>
        <p:nvSpPr>
          <p:cNvPr id="201" name="Santé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Santé</a:t>
            </a:r>
          </a:p>
        </p:txBody>
      </p:sp>
      <p:pic>
        <p:nvPicPr>
          <p:cNvPr id="202" name="Picture Placeholder 2" descr="Picture Placeholder 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7236" r="7234"/>
          <a:stretch>
            <a:fillRect/>
          </a:stretch>
        </p:blipFill>
        <p:spPr>
          <a:xfrm>
            <a:off x="1018101" y="1938918"/>
            <a:ext cx="3092451" cy="160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9"/>
                  <a:pt x="0" y="401"/>
                </a:cubicBezTo>
                <a:lnTo>
                  <a:pt x="0" y="21199"/>
                </a:lnTo>
                <a:cubicBezTo>
                  <a:pt x="0" y="21421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1"/>
                  <a:pt x="21600" y="21199"/>
                </a:cubicBezTo>
                <a:lnTo>
                  <a:pt x="21600" y="401"/>
                </a:lnTo>
                <a:cubicBezTo>
                  <a:pt x="21600" y="179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203" name="Text Placeholder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/>
              <a:t>111 808 601 $</a:t>
            </a:r>
          </a:p>
        </p:txBody>
      </p:sp>
      <p:sp>
        <p:nvSpPr>
          <p:cNvPr id="204" name="Text Placeholder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Nature et technologies</a:t>
            </a:r>
          </a:p>
        </p:txBody>
      </p:sp>
      <p:pic>
        <p:nvPicPr>
          <p:cNvPr id="205" name="Picture Placeholder 2" descr="Picture Placeholder 2"/>
          <p:cNvPicPr>
            <a:picLocks noGrp="1" noChangeAspect="1"/>
          </p:cNvPicPr>
          <p:nvPr>
            <p:ph type="pic" idx="24"/>
          </p:nvPr>
        </p:nvPicPr>
        <p:blipFill>
          <a:blip r:embed="rId3"/>
          <a:srcRect l="7375" r="7373" b="1"/>
          <a:stretch>
            <a:fillRect/>
          </a:stretch>
        </p:blipFill>
        <p:spPr>
          <a:xfrm>
            <a:off x="4545743" y="1939094"/>
            <a:ext cx="3092451" cy="160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" y="0"/>
                </a:moveTo>
                <a:cubicBezTo>
                  <a:pt x="93" y="0"/>
                  <a:pt x="0" y="178"/>
                  <a:pt x="0" y="400"/>
                </a:cubicBezTo>
                <a:lnTo>
                  <a:pt x="0" y="21200"/>
                </a:lnTo>
                <a:cubicBezTo>
                  <a:pt x="0" y="21422"/>
                  <a:pt x="93" y="21600"/>
                  <a:pt x="208" y="21600"/>
                </a:cubicBezTo>
                <a:lnTo>
                  <a:pt x="21392" y="21600"/>
                </a:lnTo>
                <a:cubicBezTo>
                  <a:pt x="21507" y="21600"/>
                  <a:pt x="21600" y="21422"/>
                  <a:pt x="21600" y="21200"/>
                </a:cubicBezTo>
                <a:lnTo>
                  <a:pt x="21600" y="400"/>
                </a:lnTo>
                <a:cubicBezTo>
                  <a:pt x="21600" y="178"/>
                  <a:pt x="21507" y="0"/>
                  <a:pt x="21392" y="0"/>
                </a:cubicBezTo>
                <a:lnTo>
                  <a:pt x="208" y="0"/>
                </a:lnTo>
                <a:close/>
              </a:path>
            </a:pathLst>
          </a:custGeom>
        </p:spPr>
      </p:pic>
      <p:sp>
        <p:nvSpPr>
          <p:cNvPr id="206" name="Text Placeholder 3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rPr dirty="0"/>
              <a:t>61 905 105 $</a:t>
            </a:r>
          </a:p>
        </p:txBody>
      </p:sp>
      <p:sp>
        <p:nvSpPr>
          <p:cNvPr id="207" name="Text Placeholder 4"/>
          <p:cNvSpPr>
            <a:spLocks noGrp="1"/>
          </p:cNvSpPr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Société et culture</a:t>
            </a:r>
          </a:p>
        </p:txBody>
      </p:sp>
      <p:sp>
        <p:nvSpPr>
          <p:cNvPr id="209" name="Text Placeholder 3"/>
          <p:cNvSpPr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/>
            </a:pPr>
            <a:r>
              <a:rPr lang="fr-FR" dirty="0"/>
              <a:t>62,472,397 $</a:t>
            </a:r>
          </a:p>
          <a:p>
            <a:pPr marL="0" indent="0" algn="ctr">
              <a:buClrTx/>
              <a:buSzTx/>
              <a:buNone/>
              <a:defRPr sz="1400"/>
            </a:pPr>
            <a:endParaRPr dirty="0"/>
          </a:p>
        </p:txBody>
      </p:sp>
      <p:sp>
        <p:nvSpPr>
          <p:cNvPr id="210" name="Total versé :"/>
          <p:cNvSpPr txBox="1"/>
          <p:nvPr/>
        </p:nvSpPr>
        <p:spPr>
          <a:xfrm>
            <a:off x="568927" y="5804085"/>
            <a:ext cx="10353765" cy="970451"/>
          </a:xfrm>
          <a:prstGeom prst="rect">
            <a:avLst/>
          </a:prstGeom>
          <a:ln w="12700">
            <a:miter lim="400000"/>
          </a:ln>
          <a:effectLst>
            <a:outerShdw blurRad="25400" dir="17880000" rotWithShape="0">
              <a:srgbClr val="000000">
                <a:alpha val="46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000">
                <a:ln w="9525" cap="flat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12700" dist="25400" dir="1464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dirty="0"/>
              <a:t>Total </a:t>
            </a:r>
            <a:r>
              <a:rPr dirty="0" err="1"/>
              <a:t>versé</a:t>
            </a:r>
            <a:r>
              <a:rPr dirty="0"/>
              <a:t> :</a:t>
            </a:r>
            <a:r>
              <a:rPr lang="fr-FR" dirty="0"/>
              <a:t> </a:t>
            </a:r>
            <a:r>
              <a:rPr lang="fr-FR" b="0" i="0" dirty="0">
                <a:solidFill>
                  <a:schemeClr val="bg1"/>
                </a:solidFill>
                <a:effectLst/>
              </a:rPr>
              <a:t>236,186,103</a:t>
            </a:r>
            <a:r>
              <a:rPr dirty="0"/>
              <a:t> </a:t>
            </a:r>
            <a:r>
              <a:rPr lang="fr-FR" dirty="0"/>
              <a:t>$</a:t>
            </a:r>
            <a:endParaRPr dirty="0"/>
          </a:p>
        </p:txBody>
      </p:sp>
      <p:pic>
        <p:nvPicPr>
          <p:cNvPr id="5" name="Espace réservé pour une image 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31524A54-5CD6-9983-4481-0EE4FD7F5C3C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r="23584"/>
          <a:stretch>
            <a:fillRect/>
          </a:stretch>
        </p:blipFill>
        <p:spPr/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re 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Problèmes avec les données de la FRQ</a:t>
            </a:r>
          </a:p>
        </p:txBody>
      </p:sp>
      <p:sp>
        <p:nvSpPr>
          <p:cNvPr id="213" name="Espace réservé du texte 2"/>
          <p:cNvSpPr txBox="1">
            <a:spLocks noGrp="1"/>
          </p:cNvSpPr>
          <p:nvPr>
            <p:ph type="body" sz="quarter" idx="1"/>
          </p:nvPr>
        </p:nvSpPr>
        <p:spPr>
          <a:xfrm>
            <a:off x="913794" y="1885949"/>
            <a:ext cx="3300986" cy="576264"/>
          </a:xfrm>
          <a:prstGeom prst="rect">
            <a:avLst/>
          </a:prstGeom>
        </p:spPr>
        <p:txBody>
          <a:bodyPr/>
          <a:lstStyle>
            <a:lvl1pPr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Inactuelles</a:t>
            </a:r>
          </a:p>
        </p:txBody>
      </p:sp>
      <p:sp>
        <p:nvSpPr>
          <p:cNvPr id="214" name="Espace réservé du texte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r>
              <a:t>Les données en « bulk » disponible concernent uniquement les années 2018-2019</a:t>
            </a:r>
          </a:p>
          <a:p>
            <a:pPr marL="0" indent="0">
              <a:buClrTx/>
              <a:buSzTx/>
              <a:buNone/>
              <a:defRPr sz="1400"/>
            </a:pPr>
            <a:endParaRPr/>
          </a:p>
          <a:p>
            <a:pPr marL="0" indent="0">
              <a:buClrTx/>
              <a:buSzTx/>
              <a:buNone/>
              <a:defRPr sz="1400"/>
            </a:pPr>
            <a:r>
              <a:rPr u="sng"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2"/>
              </a:rPr>
              <a:t>https://www.donneesquebec.ca/recherche/dataset/?groups=education-recherche&amp;q=&amp;sort=metadata_created+desc&amp;extras_organisation_principale=&amp;tags=Bourses</a:t>
            </a:r>
          </a:p>
        </p:txBody>
      </p:sp>
      <p:sp>
        <p:nvSpPr>
          <p:cNvPr id="215" name="Espace réservé du texte 4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2400">
                <a:solidFill>
                  <a:srgbClr val="FFFFFF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Mauvais format</a:t>
            </a:r>
          </a:p>
        </p:txBody>
      </p:sp>
      <p:sp>
        <p:nvSpPr>
          <p:cNvPr id="216" name="Espace réservé du texte 5"/>
          <p:cNvSpPr>
            <a:spLocks noGrp="1"/>
          </p:cNvSpPr>
          <p:nvPr>
            <p:ph type="body" idx="23"/>
          </p:nvPr>
        </p:nvSpPr>
        <p:spPr>
          <a:xfrm>
            <a:off x="4441435" y="2571749"/>
            <a:ext cx="3300985" cy="35304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r>
              <a:t>Les données primaires pour les années plus récentes ne sont pas disponibles. Il est impossible de les utiliser en masse.</a:t>
            </a:r>
          </a:p>
          <a:p>
            <a:pPr marL="0" indent="0">
              <a:buClrTx/>
              <a:buSzTx/>
              <a:buNone/>
              <a:defRPr sz="1400"/>
            </a:pPr>
            <a:endParaRPr/>
          </a:p>
          <a:p>
            <a:pPr marL="0" indent="0">
              <a:buClrTx/>
              <a:buSzTx/>
              <a:buNone/>
              <a:defRPr sz="1400"/>
            </a:pPr>
            <a:r>
              <a:t>En PDF: </a:t>
            </a:r>
          </a:p>
          <a:p>
            <a:pPr marL="0" indent="0">
              <a:buClrTx/>
              <a:buSzTx/>
              <a:buNone/>
              <a:defRPr sz="1400"/>
            </a:pPr>
            <a:r>
              <a:rPr u="sng"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3"/>
              </a:rPr>
              <a:t>https://frq.gouv.qc.ca/nature-et-technologies/resultats-des-concours-anterieurs/</a:t>
            </a:r>
          </a:p>
          <a:p>
            <a:pPr marL="0" indent="0">
              <a:buClrTx/>
              <a:buSzTx/>
              <a:buNone/>
              <a:defRPr sz="1400"/>
            </a:pPr>
            <a:endParaRPr u="sng">
              <a:solidFill>
                <a:srgbClr val="E98052"/>
              </a:solidFill>
              <a:uFill>
                <a:solidFill>
                  <a:srgbClr val="E98052"/>
                </a:solidFill>
              </a:uFill>
              <a:hlinkClick r:id="rId3"/>
            </a:endParaRPr>
          </a:p>
          <a:p>
            <a:pPr marL="0" indent="0">
              <a:buClrTx/>
              <a:buSzTx/>
              <a:buNone/>
              <a:defRPr sz="1400"/>
            </a:pPr>
            <a:r>
              <a:t>Dans un répertoire: </a:t>
            </a:r>
          </a:p>
          <a:p>
            <a:pPr marL="0" indent="0">
              <a:buClrTx/>
              <a:buSzTx/>
              <a:buNone/>
              <a:defRPr sz="1400"/>
            </a:pPr>
            <a:r>
              <a:rPr u="sng">
                <a:solidFill>
                  <a:srgbClr val="E98052"/>
                </a:solidFill>
                <a:uFill>
                  <a:solidFill>
                    <a:srgbClr val="E98052"/>
                  </a:solidFill>
                </a:uFill>
                <a:hlinkClick r:id="rId4"/>
              </a:rPr>
              <a:t>https://repertoire.frq.gouv.qc.ca/offres/rechercheOffres.do?methode=afficher</a:t>
            </a:r>
          </a:p>
        </p:txBody>
      </p:sp>
      <p:sp>
        <p:nvSpPr>
          <p:cNvPr id="217" name="Espace réservé du texte 6"/>
          <p:cNvSpPr>
            <a:spLocks noGrp="1"/>
          </p:cNvSpPr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2400">
                <a:solidFill>
                  <a:srgbClr val="FFFFFF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</a:lstStyle>
          <a:p>
            <a:r>
              <a:t>Discriminantes</a:t>
            </a:r>
          </a:p>
        </p:txBody>
      </p:sp>
      <p:sp>
        <p:nvSpPr>
          <p:cNvPr id="218" name="Espace réservé du texte 7"/>
          <p:cNvSpPr>
            <a:spLocks noGrp="1"/>
          </p:cNvSpPr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sz="1400"/>
            </a:lvl1pPr>
          </a:lstStyle>
          <a:p>
            <a:r>
              <a:t>Pour avoir accès à la répartition par genre, il faudrait contacter la FRQ pour obtenir les données.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rdoise">
  <a:themeElements>
    <a:clrScheme name="Ardoi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0000FF"/>
      </a:hlink>
      <a:folHlink>
        <a:srgbClr val="FF00FF"/>
      </a:folHlink>
    </a:clrScheme>
    <a:fontScheme name="Ardoise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rdoise">
  <a:themeElements>
    <a:clrScheme name="Ardoi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0000FF"/>
      </a:hlink>
      <a:folHlink>
        <a:srgbClr val="FF00FF"/>
      </a:folHlink>
    </a:clrScheme>
    <a:fontScheme name="Ardoise">
      <a:majorFont>
        <a:latin typeface="Calisto MT"/>
        <a:ea typeface="Calisto MT"/>
        <a:cs typeface="Calisto MT"/>
      </a:majorFont>
      <a:minorFont>
        <a:latin typeface="Helvetica"/>
        <a:ea typeface="Helvetica"/>
        <a:cs typeface="Helvetica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Macintosh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Calisto MT</vt:lpstr>
      <vt:lpstr>Manrope</vt:lpstr>
      <vt:lpstr>Manrope ExtraBold</vt:lpstr>
      <vt:lpstr>Ardoise</vt:lpstr>
      <vt:lpstr>Le Fonds de recherche du Québec</vt:lpstr>
      <vt:lpstr>Qui reçoit quoi?</vt:lpstr>
      <vt:lpstr>Quel établissement a reçu le plus de financement par catégorie ?</vt:lpstr>
      <vt:lpstr>Quel domaine a reçu le plus de financement dans la catégorie ?</vt:lpstr>
      <vt:lpstr>Quel est le montant total par catégorie ?</vt:lpstr>
      <vt:lpstr>Problèmes avec les données de la FRQ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Fonds de recherche du Québec</dc:title>
  <cp:lastModifiedBy>Florence VILLARD-TRUC</cp:lastModifiedBy>
  <cp:revision>2</cp:revision>
  <dcterms:modified xsi:type="dcterms:W3CDTF">2023-01-27T03:00:12Z</dcterms:modified>
</cp:coreProperties>
</file>