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06" autoAdjust="0"/>
  </p:normalViewPr>
  <p:slideViewPr>
    <p:cSldViewPr>
      <p:cViewPr varScale="1">
        <p:scale>
          <a:sx n="115" d="100"/>
          <a:sy n="115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857364"/>
            <a:ext cx="7286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Book Review</a:t>
            </a: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수면 혁명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잠의 마법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)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최상용 지음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r>
              <a:rPr lang="ko-KR" altLang="en-US" sz="2000" dirty="0" err="1" smtClean="0">
                <a:solidFill>
                  <a:schemeClr val="accent6"/>
                </a:solidFill>
              </a:rPr>
              <a:t>매일밤</a:t>
            </a:r>
            <a:r>
              <a:rPr lang="en-US" altLang="ko-KR" sz="2000" dirty="0" smtClean="0">
                <a:solidFill>
                  <a:schemeClr val="accent6"/>
                </a:solidFill>
              </a:rPr>
              <a:t>, </a:t>
            </a:r>
            <a:r>
              <a:rPr lang="ko-KR" altLang="en-US" sz="2000" dirty="0" smtClean="0">
                <a:solidFill>
                  <a:schemeClr val="accent6"/>
                </a:solidFill>
              </a:rPr>
              <a:t>잠에 마법을 걸어라</a:t>
            </a:r>
            <a:r>
              <a:rPr lang="en-US" altLang="ko-KR" sz="2000" dirty="0" smtClean="0">
                <a:solidFill>
                  <a:schemeClr val="accent6"/>
                </a:solidFill>
              </a:rPr>
              <a:t>.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645024"/>
            <a:ext cx="2192660" cy="2200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260648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잠의 마법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(2/2)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잠들기 전에 변화된 자신의 모습을 이미지로 그려보며 상상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잠의 마법에 대한 믿음을 다진다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마음이 가면 기가 통하고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연이어 혈류 순환이 촉진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[</a:t>
            </a:r>
            <a:r>
              <a:rPr lang="ko-KR" altLang="en-US" sz="2800" dirty="0" smtClean="0">
                <a:solidFill>
                  <a:prstClr val="white"/>
                </a:solidFill>
              </a:rPr>
              <a:t>실험</a:t>
            </a:r>
            <a:r>
              <a:rPr lang="en-US" altLang="ko-KR" sz="2800" dirty="0" smtClean="0">
                <a:solidFill>
                  <a:prstClr val="white"/>
                </a:solidFill>
              </a:rPr>
              <a:t>] </a:t>
            </a:r>
            <a:r>
              <a:rPr lang="ko-KR" altLang="en-US" sz="2800" dirty="0" smtClean="0">
                <a:solidFill>
                  <a:prstClr val="white"/>
                </a:solidFill>
              </a:rPr>
              <a:t>왼손을 가슴에 놓고 손가락 느낌을 차례로 살피며 미묘한 느낌에 집중</a:t>
            </a:r>
            <a:r>
              <a:rPr lang="en-US" altLang="ko-KR" sz="2800" dirty="0" smtClean="0">
                <a:solidFill>
                  <a:prstClr val="white"/>
                </a:solidFill>
              </a:rPr>
              <a:t>. 1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분정도</a:t>
            </a:r>
            <a:r>
              <a:rPr lang="ko-KR" altLang="en-US" sz="2800" dirty="0" smtClean="0">
                <a:solidFill>
                  <a:prstClr val="white"/>
                </a:solidFill>
              </a:rPr>
              <a:t> 후에 오른손과 마디를 비교해보면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왼손이 늘어나 있다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간단한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수련법</a:t>
            </a: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 err="1" smtClean="0">
                <a:solidFill>
                  <a:srgbClr val="00B0F0"/>
                </a:solidFill>
              </a:rPr>
              <a:t>악고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정신집중이 안되고 마음이 불안할 때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양손 엄지를 넷째 손가락 뿌리에 대고 감싸서 주먹을 쥐고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마음을 그곳에 집중한다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몸 이완하기 위해 오장육부의 생리적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병리적 현상과 장부의 생생한 이미지를 기억해 둔다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91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63" y="836712"/>
            <a:ext cx="5786353" cy="5458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260648"/>
            <a:ext cx="8640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몸 전체 </a:t>
            </a:r>
            <a:r>
              <a:rPr lang="ko-KR" altLang="en-US" sz="2800" b="1" dirty="0" err="1" smtClean="0">
                <a:solidFill>
                  <a:srgbClr val="00B050"/>
                </a:solidFill>
              </a:rPr>
              <a:t>이완법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 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1. </a:t>
            </a:r>
            <a:r>
              <a:rPr lang="ko-KR" altLang="en-US" sz="2800" dirty="0" smtClean="0">
                <a:solidFill>
                  <a:prstClr val="white"/>
                </a:solidFill>
              </a:rPr>
              <a:t>바르게 눕고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배꼽을 중심으로 복부 전체를 마음으로 바라보며 심호흡 세 번 한다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2. </a:t>
            </a:r>
            <a:r>
              <a:rPr lang="ko-KR" altLang="en-US" sz="2800" dirty="0" smtClean="0">
                <a:solidFill>
                  <a:prstClr val="white"/>
                </a:solidFill>
              </a:rPr>
              <a:t>마음을 백회혈에 집중하며 밝은 빛이 그곳으로 쏟아져 들어온다고 상상한다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그 빛이 물이 되어 몸을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편아하게</a:t>
            </a:r>
            <a:r>
              <a:rPr lang="ko-KR" altLang="en-US" sz="2800" dirty="0" smtClean="0">
                <a:solidFill>
                  <a:prstClr val="white"/>
                </a:solidFill>
              </a:rPr>
              <a:t> 이완시키고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깨끗하게 정화한다고 상상한다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en-US" altLang="ko-KR" sz="2800" dirty="0" smtClean="0">
                <a:solidFill>
                  <a:prstClr val="white"/>
                </a:solidFill>
              </a:rPr>
              <a:t>3. </a:t>
            </a:r>
            <a:r>
              <a:rPr lang="ko-KR" altLang="en-US" sz="2800" dirty="0" smtClean="0">
                <a:solidFill>
                  <a:prstClr val="white"/>
                </a:solidFill>
              </a:rPr>
              <a:t>그 빛이 이마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눈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코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입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목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가슴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명치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중완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배꼽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아랫배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양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고관절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양 허벅지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양 무릎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양 종아리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발목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발등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발가락을 통해 빠져 나가며 이완된다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4. </a:t>
            </a:r>
            <a:r>
              <a:rPr lang="ko-KR" altLang="en-US" sz="2800" dirty="0" smtClean="0">
                <a:solidFill>
                  <a:prstClr val="white"/>
                </a:solidFill>
              </a:rPr>
              <a:t>발목 아래의 발등과 발가락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발바닥을 관찰하여 차가운지 따뜻한지 미세한 느낌에 집중하며 바라본다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5359" y="6385402"/>
            <a:ext cx="8029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3399"/>
                </a:solidFill>
              </a:rPr>
              <a:t>눈에 보이지 않는 에너지가 분명 존재하며</a:t>
            </a:r>
            <a:r>
              <a:rPr lang="en-US" altLang="ko-KR" sz="2000" dirty="0" smtClean="0">
                <a:solidFill>
                  <a:srgbClr val="FF3399"/>
                </a:solidFill>
              </a:rPr>
              <a:t>, </a:t>
            </a:r>
            <a:r>
              <a:rPr lang="ko-KR" altLang="en-US" sz="2000" dirty="0" smtClean="0">
                <a:solidFill>
                  <a:srgbClr val="FF3399"/>
                </a:solidFill>
              </a:rPr>
              <a:t>내 몸으로 들어오게 하자</a:t>
            </a:r>
            <a:r>
              <a:rPr lang="en-US" altLang="ko-KR" sz="2000" dirty="0" smtClean="0">
                <a:solidFill>
                  <a:srgbClr val="FF3399"/>
                </a:solidFill>
              </a:rPr>
              <a:t>.</a:t>
            </a:r>
            <a:endParaRPr lang="ko-KR" altLang="en-US" sz="20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3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00B050"/>
                </a:solidFill>
              </a:rPr>
              <a:t>종식법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 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종식법은</a:t>
            </a:r>
            <a:r>
              <a:rPr lang="ko-KR" altLang="en-US" sz="2800" dirty="0" smtClean="0">
                <a:solidFill>
                  <a:prstClr val="white"/>
                </a:solidFill>
              </a:rPr>
              <a:t> 코가 발바닥 중앙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용천혈에</a:t>
            </a:r>
            <a:r>
              <a:rPr lang="ko-KR" altLang="en-US" sz="2800" dirty="0" smtClean="0">
                <a:solidFill>
                  <a:prstClr val="white"/>
                </a:solidFill>
              </a:rPr>
              <a:t> 있다고 상상하면서 호흡하고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의식을 집중하는 것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편안하게 누워 온 마음을 집중하여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숨길이</a:t>
            </a:r>
            <a:r>
              <a:rPr lang="ko-KR" altLang="en-US" sz="2800" dirty="0" smtClean="0">
                <a:solidFill>
                  <a:prstClr val="white"/>
                </a:solidFill>
              </a:rPr>
              <a:t> 용천혈로 들고 난다고 생가하며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그곳을 마음으로 바라본다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호흡하며 발목 아래의 느낌을 관찰하면 온기를 느낄 수 있다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발목이 따뜻해지면 무릎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허벅지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고관절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복부로 확대한다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기흐름이</a:t>
            </a:r>
            <a:r>
              <a:rPr lang="ko-KR" altLang="en-US" sz="2800" dirty="0" smtClean="0">
                <a:solidFill>
                  <a:prstClr val="white"/>
                </a:solidFill>
              </a:rPr>
              <a:t> 활발해져 꼬르륵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거린다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발끝에서 복부에 이르는 생체 에너지 통로인 경락 관찰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음의 경락은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용천혈에서</a:t>
            </a:r>
            <a:r>
              <a:rPr lang="ko-KR" altLang="en-US" sz="2800" dirty="0" smtClean="0">
                <a:solidFill>
                  <a:prstClr val="white"/>
                </a:solidFill>
              </a:rPr>
              <a:t> 복부로 올라가고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천기를 받는 양의 경락은 복부에서 발바닥으로 흐른다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0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독소를 배출하라 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변비의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원인중</a:t>
            </a:r>
            <a:r>
              <a:rPr lang="ko-KR" altLang="en-US" sz="2800" dirty="0" smtClean="0">
                <a:solidFill>
                  <a:prstClr val="white"/>
                </a:solidFill>
              </a:rPr>
              <a:t> 하나는 수분 부족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곧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몸속의</a:t>
            </a:r>
            <a:r>
              <a:rPr lang="ko-KR" altLang="en-US" sz="2800" dirty="0" smtClean="0">
                <a:solidFill>
                  <a:prstClr val="white"/>
                </a:solidFill>
              </a:rPr>
              <a:t> 독소가 원활하게 배출되지 않아 발생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대장의 주요 기능은 수분조절인데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체내 수분이 부족하면 최대한 변을 붙들고 수분을 흡수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변이 딱딱해져 정체되어 변비 유발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복부 마사지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손가락 끝은 에너지가 다량 배출됨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소장과 대장의 느낌을 살피고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뱃속의 장이 꿈틀거리며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꼬드륵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장명이</a:t>
            </a:r>
            <a:r>
              <a:rPr lang="ko-KR" altLang="en-US" sz="2800" dirty="0" smtClean="0">
                <a:solidFill>
                  <a:prstClr val="white"/>
                </a:solidFill>
              </a:rPr>
              <a:t> 나고 가스도 배출됨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소식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절식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식사후</a:t>
            </a:r>
            <a:r>
              <a:rPr lang="ko-KR" altLang="en-US" sz="2800" dirty="0" smtClean="0">
                <a:solidFill>
                  <a:prstClr val="white"/>
                </a:solidFill>
              </a:rPr>
              <a:t> 영양분 소화 흡수하는데 </a:t>
            </a:r>
            <a:r>
              <a:rPr lang="en-US" altLang="ko-KR" sz="2800" dirty="0" smtClean="0">
                <a:solidFill>
                  <a:prstClr val="white"/>
                </a:solidFill>
              </a:rPr>
              <a:t>7-8</a:t>
            </a:r>
            <a:r>
              <a:rPr lang="ko-KR" altLang="en-US" sz="2800" dirty="0" smtClean="0">
                <a:solidFill>
                  <a:prstClr val="white"/>
                </a:solidFill>
              </a:rPr>
              <a:t>시간 소요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조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석식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r>
              <a:rPr lang="en-US" altLang="ko-KR" sz="2800" dirty="0" smtClean="0">
                <a:solidFill>
                  <a:prstClr val="white"/>
                </a:solidFill>
              </a:rPr>
              <a:t>2</a:t>
            </a:r>
            <a:r>
              <a:rPr lang="ko-KR" altLang="en-US" sz="2800" dirty="0" smtClean="0">
                <a:solidFill>
                  <a:prstClr val="white"/>
                </a:solidFill>
              </a:rPr>
              <a:t>식이 음식으로 유발되는 독소제거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식사에 비해 양질의 수분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생수를 마시는 것과 더 중요한 것은 호흡법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56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06" y="836712"/>
            <a:ext cx="4134987" cy="49195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260648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뇌를 깨우는 마사지법 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윗니와 아랫니를 일정한 리듬으로 부딪히는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고치법은</a:t>
            </a:r>
            <a:r>
              <a:rPr lang="ko-KR" altLang="en-US" sz="2800" dirty="0" smtClean="0">
                <a:solidFill>
                  <a:prstClr val="white"/>
                </a:solidFill>
              </a:rPr>
              <a:t> 뇌를 자극하는 방법으로 턱의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하악골과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상악골의</a:t>
            </a:r>
            <a:r>
              <a:rPr lang="ko-KR" altLang="en-US" sz="2800" dirty="0" smtClean="0">
                <a:solidFill>
                  <a:prstClr val="white"/>
                </a:solidFill>
              </a:rPr>
              <a:t> 운동으로 안면을 물론 뇌의 혈액순환도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원할하게</a:t>
            </a:r>
            <a:r>
              <a:rPr lang="ko-KR" altLang="en-US" sz="2800" dirty="0" smtClean="0">
                <a:solidFill>
                  <a:prstClr val="white"/>
                </a:solidFill>
              </a:rPr>
              <a:t> 함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머리 마사지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피부의 탄력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새치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머리 빠짐 예방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머리카락 재생할 수 있음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강력한 에너지가 나오는 손끝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r>
              <a:rPr lang="ko-KR" altLang="en-US" sz="2800" dirty="0" smtClean="0">
                <a:solidFill>
                  <a:prstClr val="white"/>
                </a:solidFill>
              </a:rPr>
              <a:t>을 빗처럼 세워 두피 및 얼굴 전체를 마사지 한다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손톱으로 </a:t>
            </a:r>
            <a:r>
              <a:rPr lang="ko-KR" altLang="en-US" sz="2800" dirty="0">
                <a:solidFill>
                  <a:prstClr val="white"/>
                </a:solidFill>
              </a:rPr>
              <a:t>두피 전체를 긁어주듯 마사지 한다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귀 전체를 위에서 아래쪽으로 당겨주듯 마사지한다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r>
              <a:rPr lang="ko-KR" altLang="en-US" sz="2800" dirty="0" smtClean="0">
                <a:solidFill>
                  <a:srgbClr val="FF3399"/>
                </a:solidFill>
              </a:rPr>
              <a:t>반복적인 생각은 언어가 되고</a:t>
            </a:r>
            <a:r>
              <a:rPr lang="en-US" altLang="ko-KR" sz="2800" dirty="0" smtClean="0">
                <a:solidFill>
                  <a:srgbClr val="FF3399"/>
                </a:solidFill>
              </a:rPr>
              <a:t>, </a:t>
            </a:r>
            <a:r>
              <a:rPr lang="ko-KR" altLang="en-US" sz="2800" dirty="0" smtClean="0">
                <a:solidFill>
                  <a:srgbClr val="FF3399"/>
                </a:solidFill>
              </a:rPr>
              <a:t>언어는 행동을 유발하여 습관을 만들고</a:t>
            </a:r>
            <a:r>
              <a:rPr lang="en-US" altLang="ko-KR" sz="2800" dirty="0" smtClean="0">
                <a:solidFill>
                  <a:srgbClr val="FF3399"/>
                </a:solidFill>
              </a:rPr>
              <a:t>, </a:t>
            </a:r>
            <a:r>
              <a:rPr lang="ko-KR" altLang="en-US" sz="2800" dirty="0" smtClean="0">
                <a:solidFill>
                  <a:srgbClr val="FF3399"/>
                </a:solidFill>
              </a:rPr>
              <a:t>반복적 습관은 운명이 된다</a:t>
            </a:r>
            <a:r>
              <a:rPr lang="en-US" altLang="ko-KR" sz="2800" dirty="0" smtClean="0">
                <a:solidFill>
                  <a:srgbClr val="FF3399"/>
                </a:solidFill>
              </a:rPr>
              <a:t>.</a:t>
            </a:r>
            <a:endParaRPr lang="en-US" altLang="ko-KR" sz="2800" dirty="0" smtClean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9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1000108"/>
            <a:ext cx="2584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수면 혁명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3329" y="5949280"/>
            <a:ext cx="3275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solidFill>
                  <a:srgbClr val="FF3399"/>
                </a:solidFill>
                <a:latin typeface="+mj-lt"/>
              </a:rPr>
              <a:t>잠자며 하는 명상의 노하우</a:t>
            </a:r>
            <a:endParaRPr lang="ko-KR" altLang="en-US" sz="2000" dirty="0">
              <a:solidFill>
                <a:srgbClr val="FF3399"/>
              </a:solidFill>
              <a:latin typeface="+mj-lt"/>
            </a:endParaRPr>
          </a:p>
        </p:txBody>
      </p:sp>
      <p:pic>
        <p:nvPicPr>
          <p:cNvPr id="3" name="Picture 2" descr="http://image.yes24.com/goods/12243454/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146" y="1844824"/>
            <a:ext cx="2762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불면증의 원인</a:t>
            </a:r>
            <a:endParaRPr lang="en-US" altLang="ko-KR" sz="2800" b="1" dirty="0" smtClean="0">
              <a:solidFill>
                <a:srgbClr val="00B050"/>
              </a:solidFill>
            </a:endParaRPr>
          </a:p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말초신경이 모여 있는 손발까지 기혈순환이 이루어지지 않는 수족냉증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손발이 차다는 것은 스트레스적 요소가 뇌리 속에 잔존하여 잡념을 일으켜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머리쪽으로</a:t>
            </a:r>
            <a:r>
              <a:rPr lang="ko-KR" altLang="en-US" sz="2800" dirty="0" smtClean="0">
                <a:solidFill>
                  <a:schemeClr val="bg1"/>
                </a:solidFill>
              </a:rPr>
              <a:t> 열기 발생함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햇빛을 보지 못하는 실내 생활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잠자는 시간이 </a:t>
            </a:r>
            <a:r>
              <a:rPr lang="en-US" altLang="ko-KR" sz="2800" dirty="0" smtClean="0">
                <a:solidFill>
                  <a:schemeClr val="bg1"/>
                </a:solidFill>
              </a:rPr>
              <a:t>7</a:t>
            </a:r>
            <a:r>
              <a:rPr lang="ko-KR" altLang="en-US" sz="2800" dirty="0" smtClean="0">
                <a:solidFill>
                  <a:schemeClr val="bg1"/>
                </a:solidFill>
              </a:rPr>
              <a:t>시간 미만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계절에 맞지 않는 수면 패턴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r>
              <a:rPr lang="en-US" altLang="ko-KR" sz="2800" dirty="0">
                <a:solidFill>
                  <a:schemeClr val="bg1"/>
                </a:solidFill>
              </a:rPr>
              <a:t/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7518" y="5949280"/>
            <a:ext cx="5636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3399"/>
                </a:solidFill>
              </a:rPr>
              <a:t>하루의 시작을 잠자리에 드는 때라고 생각하자</a:t>
            </a:r>
            <a:r>
              <a:rPr lang="en-US" altLang="ko-KR" sz="2000" dirty="0" smtClean="0">
                <a:solidFill>
                  <a:srgbClr val="FF3399"/>
                </a:solidFill>
              </a:rPr>
              <a:t>!</a:t>
            </a:r>
            <a:endParaRPr lang="ko-KR" altLang="en-US" sz="2000" dirty="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도가의 </a:t>
            </a:r>
            <a:r>
              <a:rPr lang="ko-KR" altLang="en-US" sz="2800" b="1" dirty="0" err="1" smtClean="0">
                <a:solidFill>
                  <a:srgbClr val="00B050"/>
                </a:solidFill>
              </a:rPr>
              <a:t>심신수양법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(1/2)</a:t>
            </a:r>
          </a:p>
          <a:p>
            <a:pPr algn="ctr"/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우주의 기를 몸에 소통시키는 호흡법인 복기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복기를 통해 손발까지 기혈순환을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원할하게</a:t>
            </a:r>
            <a:r>
              <a:rPr lang="ko-KR" altLang="en-US" sz="2800" dirty="0" smtClean="0">
                <a:solidFill>
                  <a:prstClr val="white"/>
                </a:solidFill>
              </a:rPr>
              <a:t> 하고 오장육부를 조화롭게 하는데 있음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우주 에너지를 몸과 소통시기는 복기가 원만하면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음식을 보아도 구미가 당기자 않고 싫어짐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일체의 곡식으로 만든 식사를 하지 않는 벽곡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음식에 첨가되는 물질의 독소가 질병의 주 원인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  <a:r>
              <a:rPr lang="en-US" altLang="ko-KR" sz="2800" dirty="0">
                <a:solidFill>
                  <a:prstClr val="white"/>
                </a:solidFill>
              </a:rPr>
              <a:t/>
            </a:r>
            <a:br>
              <a:rPr lang="en-US" altLang="ko-KR" sz="2800" dirty="0">
                <a:solidFill>
                  <a:prstClr val="white"/>
                </a:solidFill>
              </a:rPr>
            </a:b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7518" y="5949280"/>
            <a:ext cx="6106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3399"/>
                </a:solidFill>
              </a:rPr>
              <a:t>복기는 틈만 나면 언제라도 할 수 있으니 맘껏 하자</a:t>
            </a:r>
            <a:r>
              <a:rPr lang="en-US" altLang="ko-KR" sz="2000" dirty="0" smtClean="0">
                <a:solidFill>
                  <a:srgbClr val="FF3399"/>
                </a:solidFill>
              </a:rPr>
              <a:t>!</a:t>
            </a:r>
            <a:endParaRPr lang="ko-KR" altLang="en-US" sz="20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6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도가의 </a:t>
            </a:r>
            <a:r>
              <a:rPr lang="ko-KR" altLang="en-US" sz="2800" b="1" dirty="0" err="1" smtClean="0">
                <a:solidFill>
                  <a:srgbClr val="00B050"/>
                </a:solidFill>
              </a:rPr>
              <a:t>심신수양법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(2/2)</a:t>
            </a:r>
            <a:r>
              <a:rPr lang="en-US" altLang="ko-KR" sz="2800" dirty="0">
                <a:solidFill>
                  <a:prstClr val="white"/>
                </a:solidFill>
              </a:rPr>
              <a:t/>
            </a:r>
            <a:br>
              <a:rPr lang="en-US" altLang="ko-KR" sz="2800" dirty="0">
                <a:solidFill>
                  <a:prstClr val="white"/>
                </a:solidFill>
              </a:rPr>
            </a:b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97503" y="5975719"/>
            <a:ext cx="3348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3399"/>
                </a:solidFill>
              </a:rPr>
              <a:t>고기 먹는 량부터 줄여보자</a:t>
            </a:r>
            <a:r>
              <a:rPr lang="en-US" altLang="ko-KR" sz="2000" dirty="0" smtClean="0">
                <a:solidFill>
                  <a:srgbClr val="FF3399"/>
                </a:solidFill>
              </a:rPr>
              <a:t>!</a:t>
            </a:r>
            <a:endParaRPr lang="ko-KR" altLang="en-US" sz="2000" dirty="0">
              <a:solidFill>
                <a:srgbClr val="FF3399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484784"/>
            <a:ext cx="7128792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고기를 먹는 사람은 용감하나 사나워지기 쉽고</a:t>
            </a:r>
            <a:r>
              <a:rPr lang="en-US" altLang="ko-KR" dirty="0" smtClean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오곡을 먹는 자는 지혜롭기는 하나 약삭빠르게 되고</a:t>
            </a:r>
            <a:r>
              <a:rPr lang="en-US" altLang="ko-KR" dirty="0" smtClean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기를 복식하는 자는 신이 밝아져 장수하고</a:t>
            </a:r>
            <a:r>
              <a:rPr lang="en-US" altLang="ko-KR" dirty="0" smtClean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먹지 않는 자는 신이 죽지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214755"/>
            <a:ext cx="2088232" cy="4860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대대례기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1902" y="4274811"/>
            <a:ext cx="843051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현대에도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독립영양인간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이란 사람들이 벽곡을 하고 있음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이미지 트레이닝의 일종인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lt"/>
              </a:rPr>
              <a:t>존사법을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 통해 자신의 질병을 스스로 치유</a:t>
            </a:r>
            <a:endParaRPr lang="en-US" altLang="ko-KR" sz="20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222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미래를 만드는 </a:t>
            </a:r>
            <a:r>
              <a:rPr lang="ko-KR" altLang="en-US" sz="2800" b="1" dirty="0" err="1" smtClean="0">
                <a:solidFill>
                  <a:srgbClr val="00B050"/>
                </a:solidFill>
              </a:rPr>
              <a:t>심신수양법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마음속으로 자신의 변화된 모습을 관찰자 입장에서 그려보며 상상하면 몸에 반영됨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잠자기전에</a:t>
            </a:r>
            <a:r>
              <a:rPr lang="ko-KR" altLang="en-US" sz="2800" dirty="0" smtClean="0">
                <a:solidFill>
                  <a:prstClr val="white"/>
                </a:solidFill>
              </a:rPr>
              <a:t> 결과만 상상하지 말고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구체적인 과정을 머릿속으로 상상해야 효과가 좋음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결과의 전후 과정을 세세하게 그려야 함</a:t>
            </a:r>
            <a:r>
              <a:rPr lang="en-US" altLang="ko-KR" sz="2800" dirty="0" smtClean="0">
                <a:solidFill>
                  <a:prstClr val="white"/>
                </a:solidFill>
              </a:rPr>
              <a:t>. (</a:t>
            </a:r>
            <a:r>
              <a:rPr lang="ko-KR" altLang="en-US" sz="2800" dirty="0" smtClean="0">
                <a:solidFill>
                  <a:prstClr val="white"/>
                </a:solidFill>
              </a:rPr>
              <a:t>누가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언제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어디서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왜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뭘</a:t>
            </a:r>
            <a:r>
              <a:rPr lang="en-US" altLang="ko-KR" sz="2800" dirty="0" smtClean="0">
                <a:solidFill>
                  <a:prstClr val="white"/>
                </a:solidFill>
              </a:rPr>
              <a:t>..)</a:t>
            </a:r>
          </a:p>
          <a:p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저자는 잠의 마법을 행하기 앞서</a:t>
            </a:r>
            <a:r>
              <a:rPr lang="en-US" altLang="ko-KR" sz="2800" dirty="0" smtClean="0">
                <a:solidFill>
                  <a:prstClr val="white"/>
                </a:solidFill>
              </a:rPr>
              <a:t>, “</a:t>
            </a:r>
            <a:r>
              <a:rPr lang="ko-KR" altLang="en-US" sz="2800" dirty="0" smtClean="0">
                <a:solidFill>
                  <a:prstClr val="white"/>
                </a:solidFill>
              </a:rPr>
              <a:t>나는 누구이며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도란 무엇인가</a:t>
            </a:r>
            <a:r>
              <a:rPr lang="en-US" altLang="ko-KR" sz="2800" dirty="0" smtClean="0">
                <a:solidFill>
                  <a:prstClr val="white"/>
                </a:solidFill>
              </a:rPr>
              <a:t>?”</a:t>
            </a:r>
            <a:r>
              <a:rPr lang="ko-KR" altLang="en-US" sz="2800" dirty="0" smtClean="0">
                <a:solidFill>
                  <a:prstClr val="white"/>
                </a:solidFill>
              </a:rPr>
              <a:t>에 대한 질문을 던짐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‘</a:t>
            </a:r>
            <a:r>
              <a:rPr lang="ko-KR" altLang="en-US" sz="2800" dirty="0" smtClean="0">
                <a:solidFill>
                  <a:prstClr val="white"/>
                </a:solidFill>
              </a:rPr>
              <a:t>도</a:t>
            </a:r>
            <a:r>
              <a:rPr lang="en-US" altLang="ko-KR" sz="2800" dirty="0" smtClean="0">
                <a:solidFill>
                  <a:prstClr val="white"/>
                </a:solidFill>
              </a:rPr>
              <a:t>’</a:t>
            </a:r>
            <a:r>
              <a:rPr lang="ko-KR" altLang="en-US" sz="2800" dirty="0" smtClean="0">
                <a:solidFill>
                  <a:prstClr val="white"/>
                </a:solidFill>
              </a:rPr>
              <a:t>를 닦는다는 것은 자신의 영성을 맑고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발게</a:t>
            </a:r>
            <a:r>
              <a:rPr lang="ko-KR" altLang="en-US" sz="2800" dirty="0" smtClean="0">
                <a:solidFill>
                  <a:prstClr val="white"/>
                </a:solidFill>
              </a:rPr>
              <a:t> 하여 영혼의 영역을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넗히는</a:t>
            </a:r>
            <a:r>
              <a:rPr lang="ko-KR" altLang="en-US" sz="2800" dirty="0" smtClean="0">
                <a:solidFill>
                  <a:prstClr val="white"/>
                </a:solidFill>
              </a:rPr>
              <a:t> 것</a:t>
            </a:r>
            <a:endParaRPr lang="en-US" altLang="ko-KR" sz="2800" dirty="0" smtClean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7518" y="5949280"/>
            <a:ext cx="6675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3399"/>
                </a:solidFill>
              </a:rPr>
              <a:t>위 내용을 믿고</a:t>
            </a:r>
            <a:r>
              <a:rPr lang="en-US" altLang="ko-KR" sz="2000" dirty="0" smtClean="0">
                <a:solidFill>
                  <a:srgbClr val="FF3399"/>
                </a:solidFill>
              </a:rPr>
              <a:t>, </a:t>
            </a:r>
            <a:r>
              <a:rPr lang="ko-KR" altLang="en-US" sz="2000" dirty="0" smtClean="0">
                <a:solidFill>
                  <a:srgbClr val="FF3399"/>
                </a:solidFill>
              </a:rPr>
              <a:t>실천하면 놀라운 결과를 보게 될 것이다</a:t>
            </a:r>
            <a:r>
              <a:rPr lang="en-US" altLang="ko-KR" sz="2000" dirty="0" smtClean="0">
                <a:solidFill>
                  <a:srgbClr val="FF3399"/>
                </a:solidFill>
              </a:rPr>
              <a:t>!</a:t>
            </a:r>
            <a:endParaRPr lang="ko-KR" altLang="en-US" sz="20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잠의 비밀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숙면을 유도하는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멜라토닌은</a:t>
            </a:r>
            <a:r>
              <a:rPr lang="ko-KR" altLang="en-US" sz="2800" dirty="0" smtClean="0">
                <a:solidFill>
                  <a:prstClr val="white"/>
                </a:solidFill>
              </a:rPr>
              <a:t> 밤</a:t>
            </a:r>
            <a:r>
              <a:rPr lang="en-US" altLang="ko-KR" sz="2800" dirty="0" smtClean="0">
                <a:solidFill>
                  <a:prstClr val="white"/>
                </a:solidFill>
              </a:rPr>
              <a:t>11</a:t>
            </a:r>
            <a:r>
              <a:rPr lang="ko-KR" altLang="en-US" sz="2800" dirty="0" smtClean="0">
                <a:solidFill>
                  <a:prstClr val="white"/>
                </a:solidFill>
              </a:rPr>
              <a:t>시</a:t>
            </a:r>
            <a:r>
              <a:rPr lang="en-US" altLang="ko-KR" sz="2800" dirty="0" smtClean="0">
                <a:solidFill>
                  <a:prstClr val="white"/>
                </a:solidFill>
              </a:rPr>
              <a:t>-2</a:t>
            </a:r>
            <a:r>
              <a:rPr lang="ko-KR" altLang="en-US" sz="2800" dirty="0" smtClean="0">
                <a:solidFill>
                  <a:prstClr val="white"/>
                </a:solidFill>
              </a:rPr>
              <a:t>시 분비활발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나이 들수록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멜라토닌</a:t>
            </a:r>
            <a:r>
              <a:rPr lang="ko-KR" altLang="en-US" sz="2800" dirty="0" smtClean="0">
                <a:solidFill>
                  <a:prstClr val="white"/>
                </a:solidFill>
              </a:rPr>
              <a:t> 줄어 수면시간 및 질 줌 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나이트 밀크</a:t>
            </a:r>
            <a:r>
              <a:rPr lang="en-US" altLang="ko-KR" sz="2800" dirty="0" smtClean="0">
                <a:solidFill>
                  <a:prstClr val="white"/>
                </a:solidFill>
              </a:rPr>
              <a:t>: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멜라토닌</a:t>
            </a:r>
            <a:r>
              <a:rPr lang="ko-KR" altLang="en-US" sz="2800" dirty="0" smtClean="0">
                <a:solidFill>
                  <a:prstClr val="white"/>
                </a:solidFill>
              </a:rPr>
              <a:t> 분비가 절정에 이르는 새벽 두 시경 젖소에서 짠 것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숙면에 도움되는 식품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하루의 시작은 음기가 가장 많은 </a:t>
            </a:r>
            <a:r>
              <a:rPr lang="en-US" altLang="ko-KR" sz="2800" dirty="0" smtClean="0">
                <a:solidFill>
                  <a:prstClr val="white"/>
                </a:solidFill>
              </a:rPr>
              <a:t>23</a:t>
            </a:r>
            <a:r>
              <a:rPr lang="ko-KR" altLang="en-US" sz="2800" dirty="0" smtClean="0">
                <a:solidFill>
                  <a:prstClr val="white"/>
                </a:solidFill>
              </a:rPr>
              <a:t>시</a:t>
            </a:r>
            <a:r>
              <a:rPr lang="en-US" altLang="ko-KR" sz="2800" dirty="0" smtClean="0">
                <a:solidFill>
                  <a:prstClr val="white"/>
                </a:solidFill>
              </a:rPr>
              <a:t>-1</a:t>
            </a:r>
            <a:r>
              <a:rPr lang="ko-KR" altLang="en-US" sz="2800" dirty="0" smtClean="0">
                <a:solidFill>
                  <a:prstClr val="white"/>
                </a:solidFill>
              </a:rPr>
              <a:t>시 </a:t>
            </a:r>
            <a:r>
              <a:rPr lang="en-US" altLang="ko-KR" sz="2800" dirty="0" smtClean="0">
                <a:solidFill>
                  <a:prstClr val="white"/>
                </a:solidFill>
              </a:rPr>
              <a:t>(</a:t>
            </a:r>
            <a:r>
              <a:rPr lang="ko-KR" altLang="en-US" sz="2800" dirty="0" smtClean="0">
                <a:solidFill>
                  <a:prstClr val="white"/>
                </a:solidFill>
              </a:rPr>
              <a:t>자시</a:t>
            </a:r>
            <a:r>
              <a:rPr lang="en-US" altLang="ko-KR" sz="2800" dirty="0" smtClean="0">
                <a:solidFill>
                  <a:prstClr val="white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겨울에 기상은 반드시 해가 뜰 때까지 기다려 천천히 일어나야 좋음</a:t>
            </a:r>
            <a:endParaRPr lang="en-US" altLang="ko-KR" sz="2800" dirty="0" smtClean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1720" y="6093296"/>
            <a:ext cx="5522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3399"/>
                </a:solidFill>
              </a:rPr>
              <a:t>밤 </a:t>
            </a:r>
            <a:r>
              <a:rPr lang="en-US" altLang="ko-KR" sz="2000" dirty="0" smtClean="0">
                <a:solidFill>
                  <a:srgbClr val="FF3399"/>
                </a:solidFill>
              </a:rPr>
              <a:t>11</a:t>
            </a:r>
            <a:r>
              <a:rPr lang="ko-KR" altLang="en-US" sz="2000" dirty="0" smtClean="0">
                <a:solidFill>
                  <a:srgbClr val="FF3399"/>
                </a:solidFill>
              </a:rPr>
              <a:t>시</a:t>
            </a:r>
            <a:r>
              <a:rPr lang="en-US" altLang="ko-KR" sz="2000" dirty="0" smtClean="0">
                <a:solidFill>
                  <a:srgbClr val="FF3399"/>
                </a:solidFill>
              </a:rPr>
              <a:t>-</a:t>
            </a:r>
            <a:r>
              <a:rPr lang="ko-KR" altLang="en-US" sz="2000" dirty="0" smtClean="0">
                <a:solidFill>
                  <a:srgbClr val="FF3399"/>
                </a:solidFill>
              </a:rPr>
              <a:t>새벽 </a:t>
            </a:r>
            <a:r>
              <a:rPr lang="en-US" altLang="ko-KR" sz="2000" dirty="0" smtClean="0">
                <a:solidFill>
                  <a:srgbClr val="FF3399"/>
                </a:solidFill>
              </a:rPr>
              <a:t>2</a:t>
            </a:r>
            <a:r>
              <a:rPr lang="ko-KR" altLang="en-US" sz="2000" dirty="0" smtClean="0">
                <a:solidFill>
                  <a:srgbClr val="FF3399"/>
                </a:solidFill>
              </a:rPr>
              <a:t>시에는 자고 </a:t>
            </a:r>
            <a:r>
              <a:rPr lang="ko-KR" altLang="en-US" sz="2000" dirty="0" err="1" smtClean="0">
                <a:solidFill>
                  <a:srgbClr val="FF3399"/>
                </a:solidFill>
              </a:rPr>
              <a:t>있는게</a:t>
            </a:r>
            <a:r>
              <a:rPr lang="ko-KR" altLang="en-US" sz="2000" dirty="0" smtClean="0">
                <a:solidFill>
                  <a:srgbClr val="FF3399"/>
                </a:solidFill>
              </a:rPr>
              <a:t> 효율적이다</a:t>
            </a:r>
            <a:endParaRPr lang="ko-KR" altLang="en-US" sz="20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0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76" y="769072"/>
            <a:ext cx="3137786" cy="5396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260648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잠자리의 비밀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잠자는 방향 중요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북쪽으로 머리를 둬야 함</a:t>
            </a:r>
            <a:r>
              <a:rPr lang="en-US" altLang="ko-KR" sz="2800" dirty="0" smtClean="0">
                <a:solidFill>
                  <a:prstClr val="white"/>
                </a:solidFill>
              </a:rPr>
              <a:t>.</a:t>
            </a:r>
          </a:p>
          <a:p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인체를 지구에 대입하면 북극 방향은 머리 </a:t>
            </a:r>
            <a:r>
              <a:rPr lang="en-US" altLang="ko-KR" sz="2800" dirty="0" smtClean="0">
                <a:solidFill>
                  <a:prstClr val="white"/>
                </a:solidFill>
              </a:rPr>
              <a:t>(</a:t>
            </a:r>
            <a:r>
              <a:rPr lang="ko-KR" altLang="en-US" sz="2800" dirty="0" smtClean="0">
                <a:solidFill>
                  <a:prstClr val="white"/>
                </a:solidFill>
              </a:rPr>
              <a:t>백회혈</a:t>
            </a:r>
            <a:r>
              <a:rPr lang="en-US" altLang="ko-KR" sz="2800" dirty="0" smtClean="0">
                <a:solidFill>
                  <a:prstClr val="white"/>
                </a:solidFill>
              </a:rPr>
              <a:t>, S</a:t>
            </a:r>
            <a:r>
              <a:rPr lang="ko-KR" altLang="en-US" sz="2800" dirty="0" smtClean="0">
                <a:solidFill>
                  <a:prstClr val="white"/>
                </a:solidFill>
              </a:rPr>
              <a:t>극</a:t>
            </a:r>
            <a:r>
              <a:rPr lang="en-US" altLang="ko-KR" sz="2800" dirty="0" smtClean="0">
                <a:solidFill>
                  <a:prstClr val="white"/>
                </a:solidFill>
              </a:rPr>
              <a:t>), </a:t>
            </a:r>
            <a:r>
              <a:rPr lang="ko-KR" altLang="en-US" sz="2800" dirty="0" smtClean="0">
                <a:solidFill>
                  <a:prstClr val="white"/>
                </a:solidFill>
              </a:rPr>
              <a:t>유입된 자기장이 배출되는 남극 방향은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회음혈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r>
              <a:rPr lang="en-US" altLang="ko-KR" sz="2800" dirty="0" smtClean="0">
                <a:solidFill>
                  <a:prstClr val="white"/>
                </a:solidFill>
              </a:rPr>
              <a:t>(N</a:t>
            </a:r>
            <a:r>
              <a:rPr lang="ko-KR" altLang="en-US" sz="2800" dirty="0" smtClean="0">
                <a:solidFill>
                  <a:prstClr val="white"/>
                </a:solidFill>
              </a:rPr>
              <a:t>극</a:t>
            </a:r>
            <a:r>
              <a:rPr lang="en-US" altLang="ko-KR" sz="2800" dirty="0" smtClean="0">
                <a:solidFill>
                  <a:prstClr val="white"/>
                </a:solidFill>
              </a:rPr>
              <a:t>)</a:t>
            </a:r>
            <a:r>
              <a:rPr lang="ko-KR" altLang="en-US" sz="2800" dirty="0" smtClean="0">
                <a:solidFill>
                  <a:prstClr val="white"/>
                </a:solidFill>
              </a:rPr>
              <a:t> 부위임</a:t>
            </a:r>
            <a:r>
              <a:rPr lang="en-US" altLang="ko-KR" sz="2800" dirty="0" smtClean="0">
                <a:solidFill>
                  <a:prstClr val="white"/>
                </a:solidFill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</a:rPr>
              <a:t>백회혈은 입력기관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회음혈은</a:t>
            </a:r>
            <a:r>
              <a:rPr lang="ko-KR" altLang="en-US" sz="2800" dirty="0" smtClean="0">
                <a:solidFill>
                  <a:prstClr val="white"/>
                </a:solidFill>
              </a:rPr>
              <a:t> 출력기관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지구자기장의 흐름에 맞추어 머리 방향을 북쪽으로 하면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백회로</a:t>
            </a:r>
            <a:r>
              <a:rPr lang="ko-KR" altLang="en-US" sz="2800" dirty="0" smtClean="0">
                <a:solidFill>
                  <a:prstClr val="white"/>
                </a:solidFill>
              </a:rPr>
              <a:t> 천기를 받아들일 수 있음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우리 몸은 공간의 모양에 따라 발생하는 에너지 값인 </a:t>
            </a:r>
            <a:r>
              <a:rPr lang="en-US" altLang="ko-KR" sz="2800" dirty="0" smtClean="0">
                <a:solidFill>
                  <a:prstClr val="white"/>
                </a:solidFill>
              </a:rPr>
              <a:t>‘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꼴깞</a:t>
            </a:r>
            <a:r>
              <a:rPr lang="en-US" altLang="ko-KR" sz="2800" dirty="0" smtClean="0">
                <a:solidFill>
                  <a:prstClr val="white"/>
                </a:solidFill>
              </a:rPr>
              <a:t>’</a:t>
            </a:r>
            <a:r>
              <a:rPr lang="ko-KR" altLang="en-US" sz="2800" dirty="0" smtClean="0">
                <a:solidFill>
                  <a:prstClr val="white"/>
                </a:solidFill>
              </a:rPr>
              <a:t>과 </a:t>
            </a:r>
            <a:r>
              <a:rPr lang="en-US" altLang="ko-KR" sz="2800" dirty="0" smtClean="0">
                <a:solidFill>
                  <a:prstClr val="white"/>
                </a:solidFill>
              </a:rPr>
              <a:t>‘</a:t>
            </a:r>
            <a:r>
              <a:rPr lang="ko-KR" altLang="en-US" sz="2800" dirty="0" smtClean="0">
                <a:solidFill>
                  <a:prstClr val="white"/>
                </a:solidFill>
              </a:rPr>
              <a:t>기</a:t>
            </a:r>
            <a:r>
              <a:rPr lang="en-US" altLang="ko-KR" sz="2800" dirty="0" smtClean="0">
                <a:solidFill>
                  <a:prstClr val="white"/>
                </a:solidFill>
              </a:rPr>
              <a:t>’</a:t>
            </a:r>
            <a:r>
              <a:rPr lang="ko-KR" altLang="en-US" sz="2800" dirty="0" smtClean="0">
                <a:solidFill>
                  <a:prstClr val="white"/>
                </a:solidFill>
              </a:rPr>
              <a:t>에 민감하게 반응하는 살아 있는 생명체로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슈퍼컴보다</a:t>
            </a:r>
            <a:r>
              <a:rPr lang="ko-KR" altLang="en-US" sz="2800" dirty="0" smtClean="0">
                <a:solidFill>
                  <a:prstClr val="white"/>
                </a:solidFill>
              </a:rPr>
              <a:t> 뛰어난 제어시스템에 의해 운용</a:t>
            </a:r>
            <a:endParaRPr lang="en-US" altLang="ko-KR" sz="2800" dirty="0" smtClean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6304" y="6093296"/>
            <a:ext cx="7191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3399"/>
                </a:solidFill>
              </a:rPr>
              <a:t>북쪽으로 머리를 향하고</a:t>
            </a:r>
            <a:r>
              <a:rPr lang="en-US" altLang="ko-KR" sz="2000" dirty="0" smtClean="0">
                <a:solidFill>
                  <a:srgbClr val="FF3399"/>
                </a:solidFill>
              </a:rPr>
              <a:t>, </a:t>
            </a:r>
            <a:r>
              <a:rPr lang="ko-KR" altLang="en-US" sz="2000" dirty="0" smtClean="0">
                <a:solidFill>
                  <a:srgbClr val="FF3399"/>
                </a:solidFill>
              </a:rPr>
              <a:t>자기장을 방해하는 쇠붙이를 없애자</a:t>
            </a:r>
            <a:endParaRPr lang="ko-KR" altLang="en-US" sz="20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2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50"/>
                </a:solidFill>
              </a:rPr>
              <a:t>잠의 마법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(1/2)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뇌간은 생각을 그대로 흡수하고 전달함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잠들기 전에 입력한 정보는 잠자는 시간 내내 유지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잠들기 전에 아픈 부위가 건강한 상태를 구체적으로 이미지화 하면 뇌간이 자는 동안 건강을 위해 노력함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에드가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err="1" smtClean="0">
                <a:solidFill>
                  <a:prstClr val="white"/>
                </a:solidFill>
              </a:rPr>
              <a:t>케이시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r>
              <a:rPr lang="en-US" altLang="ko-KR" sz="2800" dirty="0" smtClean="0">
                <a:solidFill>
                  <a:prstClr val="white"/>
                </a:solidFill>
              </a:rPr>
              <a:t>“</a:t>
            </a:r>
            <a:r>
              <a:rPr lang="ko-KR" altLang="en-US" sz="2800" dirty="0" smtClean="0">
                <a:solidFill>
                  <a:prstClr val="white"/>
                </a:solidFill>
              </a:rPr>
              <a:t>영혼은 생명이며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생각은 건축가이고</a:t>
            </a:r>
            <a:r>
              <a:rPr lang="en-US" altLang="ko-KR" sz="2800" dirty="0" smtClean="0">
                <a:solidFill>
                  <a:prstClr val="white"/>
                </a:solidFill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</a:rPr>
              <a:t>육체는 그 결과이다</a:t>
            </a:r>
            <a:r>
              <a:rPr lang="en-US" altLang="ko-KR" sz="2800" dirty="0" smtClean="0">
                <a:solidFill>
                  <a:prstClr val="white"/>
                </a:solidFill>
              </a:rPr>
              <a:t>“</a:t>
            </a:r>
          </a:p>
          <a:p>
            <a:pPr>
              <a:buFontTx/>
              <a:buChar char="-"/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수면 상태에서 잠재의식을 우주 정보망과 연결</a:t>
            </a:r>
            <a:endParaRPr lang="en-US" altLang="ko-KR" sz="2800" dirty="0" smtClean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91994" y="6165304"/>
            <a:ext cx="4960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3399"/>
                </a:solidFill>
              </a:rPr>
              <a:t>구체적으로 상상하면 현실이 </a:t>
            </a:r>
            <a:r>
              <a:rPr lang="ko-KR" altLang="en-US" sz="2000" smtClean="0">
                <a:solidFill>
                  <a:srgbClr val="FF3399"/>
                </a:solidFill>
              </a:rPr>
              <a:t>된다</a:t>
            </a:r>
            <a:r>
              <a:rPr lang="en-US" altLang="ko-KR" sz="2000" dirty="0" smtClean="0">
                <a:solidFill>
                  <a:srgbClr val="FF3399"/>
                </a:solidFill>
              </a:rPr>
              <a:t>. </a:t>
            </a:r>
            <a:r>
              <a:rPr lang="ko-KR" altLang="en-US" sz="2000" dirty="0" smtClean="0">
                <a:solidFill>
                  <a:srgbClr val="FF3399"/>
                </a:solidFill>
              </a:rPr>
              <a:t>믿어라</a:t>
            </a:r>
            <a:endParaRPr lang="ko-KR" altLang="en-US" sz="20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7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1003</Words>
  <Application>Microsoft Office PowerPoint</Application>
  <PresentationFormat>화면 슬라이드 쇼(4:3)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Altruistic Robot</dc:title>
  <dc:creator>Microsoft Corporation</dc:creator>
  <cp:lastModifiedBy>weare</cp:lastModifiedBy>
  <cp:revision>127</cp:revision>
  <dcterms:created xsi:type="dcterms:W3CDTF">2006-10-05T04:04:58Z</dcterms:created>
  <dcterms:modified xsi:type="dcterms:W3CDTF">2015-01-11T15:19:44Z</dcterms:modified>
</cp:coreProperties>
</file>