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7" r:id="rId2"/>
    <p:sldId id="297" r:id="rId3"/>
    <p:sldId id="260" r:id="rId4"/>
    <p:sldId id="273" r:id="rId5"/>
    <p:sldId id="298" r:id="rId6"/>
    <p:sldId id="299" r:id="rId7"/>
    <p:sldId id="300" r:id="rId8"/>
    <p:sldId id="274" r:id="rId9"/>
    <p:sldId id="275" r:id="rId10"/>
    <p:sldId id="277" r:id="rId11"/>
    <p:sldId id="293" r:id="rId12"/>
    <p:sldId id="276" r:id="rId13"/>
    <p:sldId id="279" r:id="rId14"/>
    <p:sldId id="292" r:id="rId15"/>
    <p:sldId id="278" r:id="rId16"/>
    <p:sldId id="282" r:id="rId17"/>
    <p:sldId id="286" r:id="rId18"/>
    <p:sldId id="285" r:id="rId19"/>
    <p:sldId id="287" r:id="rId20"/>
    <p:sldId id="288" r:id="rId21"/>
    <p:sldId id="290" r:id="rId22"/>
    <p:sldId id="283" r:id="rId23"/>
    <p:sldId id="289" r:id="rId24"/>
    <p:sldId id="303" r:id="rId25"/>
    <p:sldId id="302" r:id="rId26"/>
    <p:sldId id="280" r:id="rId27"/>
    <p:sldId id="301" r:id="rId28"/>
    <p:sldId id="304" r:id="rId29"/>
    <p:sldId id="284" r:id="rId30"/>
    <p:sldId id="291" r:id="rId31"/>
    <p:sldId id="272" r:id="rId32"/>
    <p:sldId id="269" r:id="rId33"/>
    <p:sldId id="296" r:id="rId34"/>
    <p:sldId id="295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9AFEE9-F23A-436D-9B13-6D0A03090D9D}">
          <p14:sldIdLst>
            <p14:sldId id="257"/>
            <p14:sldId id="297"/>
            <p14:sldId id="260"/>
            <p14:sldId id="273"/>
            <p14:sldId id="298"/>
            <p14:sldId id="299"/>
            <p14:sldId id="300"/>
            <p14:sldId id="274"/>
            <p14:sldId id="275"/>
            <p14:sldId id="277"/>
            <p14:sldId id="293"/>
            <p14:sldId id="276"/>
            <p14:sldId id="279"/>
            <p14:sldId id="292"/>
            <p14:sldId id="278"/>
            <p14:sldId id="282"/>
            <p14:sldId id="286"/>
            <p14:sldId id="285"/>
            <p14:sldId id="287"/>
            <p14:sldId id="288"/>
            <p14:sldId id="290"/>
            <p14:sldId id="283"/>
            <p14:sldId id="289"/>
            <p14:sldId id="303"/>
            <p14:sldId id="302"/>
            <p14:sldId id="280"/>
            <p14:sldId id="301"/>
            <p14:sldId id="304"/>
            <p14:sldId id="284"/>
            <p14:sldId id="291"/>
            <p14:sldId id="272"/>
            <p14:sldId id="269"/>
            <p14:sldId id="296"/>
            <p14:sldId id="295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9911" autoAdjust="0"/>
  </p:normalViewPr>
  <p:slideViewPr>
    <p:cSldViewPr snapToGrid="0">
      <p:cViewPr>
        <p:scale>
          <a:sx n="85" d="100"/>
          <a:sy n="85" d="100"/>
        </p:scale>
        <p:origin x="595" y="29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DC965-8F00-43FC-8051-121049D6575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27391-7CDD-47ED-A98B-F39FA9828B87}">
      <dgm:prSet/>
      <dgm:spPr/>
      <dgm:t>
        <a:bodyPr/>
        <a:lstStyle/>
        <a:p>
          <a:r>
            <a:rPr lang="en-US" dirty="0"/>
            <a:t>Explore</a:t>
          </a:r>
        </a:p>
      </dgm:t>
    </dgm:pt>
    <dgm:pt modelId="{DEF12CA8-CC7D-4EA2-A8A0-38E76A2FB963}" type="parTrans" cxnId="{23F59B97-80F7-41E5-A1C3-8AD3C28D2825}">
      <dgm:prSet/>
      <dgm:spPr/>
      <dgm:t>
        <a:bodyPr/>
        <a:lstStyle/>
        <a:p>
          <a:endParaRPr lang="en-US"/>
        </a:p>
      </dgm:t>
    </dgm:pt>
    <dgm:pt modelId="{9FEED7AC-5FF2-4E47-B2F0-9AA34B8F4D3E}" type="sibTrans" cxnId="{23F59B97-80F7-41E5-A1C3-8AD3C28D2825}">
      <dgm:prSet/>
      <dgm:spPr/>
      <dgm:t>
        <a:bodyPr/>
        <a:lstStyle/>
        <a:p>
          <a:endParaRPr lang="en-US"/>
        </a:p>
      </dgm:t>
    </dgm:pt>
    <dgm:pt modelId="{2935A025-5882-4D0F-8A9E-0A650B42944F}">
      <dgm:prSet/>
      <dgm:spPr/>
      <dgm:t>
        <a:bodyPr/>
        <a:lstStyle/>
        <a:p>
          <a:r>
            <a:rPr lang="en-US" dirty="0"/>
            <a:t>Swagger UI</a:t>
          </a:r>
        </a:p>
      </dgm:t>
    </dgm:pt>
    <dgm:pt modelId="{72C71FB4-94BF-4A9D-9EE9-61476508A8B7}" type="parTrans" cxnId="{2EAAE7FE-8C7E-4251-94CA-57650404A78E}">
      <dgm:prSet/>
      <dgm:spPr/>
      <dgm:t>
        <a:bodyPr/>
        <a:lstStyle/>
        <a:p>
          <a:endParaRPr lang="en-US"/>
        </a:p>
      </dgm:t>
    </dgm:pt>
    <dgm:pt modelId="{BF698B63-6D73-451D-ADF7-7187747C75B3}" type="sibTrans" cxnId="{2EAAE7FE-8C7E-4251-94CA-57650404A78E}">
      <dgm:prSet/>
      <dgm:spPr/>
      <dgm:t>
        <a:bodyPr/>
        <a:lstStyle/>
        <a:p>
          <a:endParaRPr lang="en-US"/>
        </a:p>
      </dgm:t>
    </dgm:pt>
    <dgm:pt modelId="{A5504AB5-6AE0-4671-B74E-F3B6885DFD2E}">
      <dgm:prSet/>
      <dgm:spPr/>
      <dgm:t>
        <a:bodyPr/>
        <a:lstStyle/>
        <a:p>
          <a:r>
            <a:rPr lang="en-US" dirty="0" err="1"/>
            <a:t>ReDoc</a:t>
          </a:r>
          <a:endParaRPr lang="en-US" dirty="0"/>
        </a:p>
      </dgm:t>
    </dgm:pt>
    <dgm:pt modelId="{0E79FC78-F786-4347-AF6D-7F5727808E43}" type="parTrans" cxnId="{FB212B6A-9076-4F4E-AE43-C4A1D216410F}">
      <dgm:prSet/>
      <dgm:spPr/>
      <dgm:t>
        <a:bodyPr/>
        <a:lstStyle/>
        <a:p>
          <a:endParaRPr lang="en-US"/>
        </a:p>
      </dgm:t>
    </dgm:pt>
    <dgm:pt modelId="{74AF9E4C-6AB0-4203-BF46-FD2955466DCC}" type="sibTrans" cxnId="{FB212B6A-9076-4F4E-AE43-C4A1D216410F}">
      <dgm:prSet/>
      <dgm:spPr/>
      <dgm:t>
        <a:bodyPr/>
        <a:lstStyle/>
        <a:p>
          <a:endParaRPr lang="en-US"/>
        </a:p>
      </dgm:t>
    </dgm:pt>
    <dgm:pt modelId="{DE485444-444E-412A-8D7F-9C14469D95C3}">
      <dgm:prSet/>
      <dgm:spPr/>
      <dgm:t>
        <a:bodyPr/>
        <a:lstStyle/>
        <a:p>
          <a:r>
            <a:rPr lang="en-US" dirty="0"/>
            <a:t>dotnet </a:t>
          </a:r>
          <a:r>
            <a:rPr lang="en-US" dirty="0" err="1"/>
            <a:t>httprepl</a:t>
          </a:r>
          <a:endParaRPr lang="en-US" dirty="0"/>
        </a:p>
      </dgm:t>
    </dgm:pt>
    <dgm:pt modelId="{B07B2138-3896-4044-B24B-A6BBFAF2A0A0}" type="parTrans" cxnId="{82E27959-A82C-4743-B763-2FA6ADA0F5B6}">
      <dgm:prSet/>
      <dgm:spPr/>
      <dgm:t>
        <a:bodyPr/>
        <a:lstStyle/>
        <a:p>
          <a:endParaRPr lang="en-US"/>
        </a:p>
      </dgm:t>
    </dgm:pt>
    <dgm:pt modelId="{B287057E-C1BE-4984-B548-3852AA3A1FF9}" type="sibTrans" cxnId="{82E27959-A82C-4743-B763-2FA6ADA0F5B6}">
      <dgm:prSet/>
      <dgm:spPr/>
      <dgm:t>
        <a:bodyPr/>
        <a:lstStyle/>
        <a:p>
          <a:endParaRPr lang="en-US"/>
        </a:p>
      </dgm:t>
    </dgm:pt>
    <dgm:pt modelId="{142AD07C-97F3-4552-BC97-950F8CCF4F54}">
      <dgm:prSet/>
      <dgm:spPr/>
      <dgm:t>
        <a:bodyPr/>
        <a:lstStyle/>
        <a:p>
          <a:r>
            <a:rPr lang="en-US" dirty="0"/>
            <a:t>Consume</a:t>
          </a:r>
        </a:p>
      </dgm:t>
    </dgm:pt>
    <dgm:pt modelId="{8CB0AC06-06F2-4B8B-8BA3-131D388466D8}" type="parTrans" cxnId="{69F64F8F-70D0-436E-87D3-7CA8B28BAD8C}">
      <dgm:prSet/>
      <dgm:spPr/>
      <dgm:t>
        <a:bodyPr/>
        <a:lstStyle/>
        <a:p>
          <a:endParaRPr lang="en-US"/>
        </a:p>
      </dgm:t>
    </dgm:pt>
    <dgm:pt modelId="{C6C49784-F91F-498F-B99A-F15192C17EE6}" type="sibTrans" cxnId="{69F64F8F-70D0-436E-87D3-7CA8B28BAD8C}">
      <dgm:prSet/>
      <dgm:spPr/>
      <dgm:t>
        <a:bodyPr/>
        <a:lstStyle/>
        <a:p>
          <a:endParaRPr lang="en-US"/>
        </a:p>
      </dgm:t>
    </dgm:pt>
    <dgm:pt modelId="{84EBE031-9CAD-4463-8656-9E8C5B77FC1E}">
      <dgm:prSet/>
      <dgm:spPr/>
      <dgm:t>
        <a:bodyPr/>
        <a:lstStyle/>
        <a:p>
          <a:r>
            <a:rPr lang="en-US" dirty="0"/>
            <a:t>Swagger </a:t>
          </a:r>
          <a:r>
            <a:rPr lang="en-US" dirty="0" err="1"/>
            <a:t>Codegen</a:t>
          </a:r>
          <a:endParaRPr lang="en-US" dirty="0"/>
        </a:p>
      </dgm:t>
    </dgm:pt>
    <dgm:pt modelId="{FE27DF85-AD35-427F-9070-0152EE6441DC}" type="parTrans" cxnId="{A6226610-E4D8-4FD4-BF72-A7BABC50E56A}">
      <dgm:prSet/>
      <dgm:spPr/>
      <dgm:t>
        <a:bodyPr/>
        <a:lstStyle/>
        <a:p>
          <a:endParaRPr lang="en-US"/>
        </a:p>
      </dgm:t>
    </dgm:pt>
    <dgm:pt modelId="{ABD25F20-800D-4BD0-8657-544870E20EAE}" type="sibTrans" cxnId="{A6226610-E4D8-4FD4-BF72-A7BABC50E56A}">
      <dgm:prSet/>
      <dgm:spPr/>
      <dgm:t>
        <a:bodyPr/>
        <a:lstStyle/>
        <a:p>
          <a:endParaRPr lang="en-US"/>
        </a:p>
      </dgm:t>
    </dgm:pt>
    <dgm:pt modelId="{18A0C67F-F4C0-4D77-ADE5-6809D259BA07}">
      <dgm:prSet/>
      <dgm:spPr/>
      <dgm:t>
        <a:bodyPr/>
        <a:lstStyle/>
        <a:p>
          <a:r>
            <a:rPr lang="en-US" dirty="0" err="1"/>
            <a:t>NSwag</a:t>
          </a:r>
          <a:endParaRPr lang="en-US" dirty="0"/>
        </a:p>
      </dgm:t>
    </dgm:pt>
    <dgm:pt modelId="{6C08EEA3-852A-4AD5-8A29-AC8101703701}" type="parTrans" cxnId="{86F193B7-BB19-47BE-9753-F908FCF9C08D}">
      <dgm:prSet/>
      <dgm:spPr/>
      <dgm:t>
        <a:bodyPr/>
        <a:lstStyle/>
        <a:p>
          <a:endParaRPr lang="en-US"/>
        </a:p>
      </dgm:t>
    </dgm:pt>
    <dgm:pt modelId="{863F3985-F2A8-4220-90DA-C092B8FDD815}" type="sibTrans" cxnId="{86F193B7-BB19-47BE-9753-F908FCF9C08D}">
      <dgm:prSet/>
      <dgm:spPr/>
      <dgm:t>
        <a:bodyPr/>
        <a:lstStyle/>
        <a:p>
          <a:endParaRPr lang="en-US"/>
        </a:p>
      </dgm:t>
    </dgm:pt>
    <dgm:pt modelId="{1CA91789-5194-49B9-833F-8A9C5F06EE8F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28F3E79A-79D5-42D1-A69B-6BA35990D35D}" type="parTrans" cxnId="{DDDA0A33-4A8D-4ED5-903F-E559CF8967C4}">
      <dgm:prSet/>
      <dgm:spPr/>
      <dgm:t>
        <a:bodyPr/>
        <a:lstStyle/>
        <a:p>
          <a:endParaRPr lang="en-US"/>
        </a:p>
      </dgm:t>
    </dgm:pt>
    <dgm:pt modelId="{DC59FFE8-719A-4415-A716-946317E7B38E}" type="sibTrans" cxnId="{DDDA0A33-4A8D-4ED5-903F-E559CF8967C4}">
      <dgm:prSet/>
      <dgm:spPr/>
      <dgm:t>
        <a:bodyPr/>
        <a:lstStyle/>
        <a:p>
          <a:endParaRPr lang="en-US"/>
        </a:p>
      </dgm:t>
    </dgm:pt>
    <dgm:pt modelId="{566BF9C1-C907-4900-8633-AF1FBA54AA81}">
      <dgm:prSet/>
      <dgm:spPr/>
      <dgm:t>
        <a:bodyPr/>
        <a:lstStyle/>
        <a:p>
          <a:r>
            <a:rPr lang="en-US" dirty="0"/>
            <a:t>Swagger Editor</a:t>
          </a:r>
        </a:p>
      </dgm:t>
    </dgm:pt>
    <dgm:pt modelId="{92A04691-848D-4322-871F-C45F714AAC8E}" type="parTrans" cxnId="{81D2E4B1-CEF8-449A-8811-9107B07C5103}">
      <dgm:prSet/>
      <dgm:spPr/>
      <dgm:t>
        <a:bodyPr/>
        <a:lstStyle/>
        <a:p>
          <a:endParaRPr lang="en-US"/>
        </a:p>
      </dgm:t>
    </dgm:pt>
    <dgm:pt modelId="{4F032690-EF41-4838-9786-745EC763B269}" type="sibTrans" cxnId="{81D2E4B1-CEF8-449A-8811-9107B07C5103}">
      <dgm:prSet/>
      <dgm:spPr/>
      <dgm:t>
        <a:bodyPr/>
        <a:lstStyle/>
        <a:p>
          <a:endParaRPr lang="en-US"/>
        </a:p>
      </dgm:t>
    </dgm:pt>
    <dgm:pt modelId="{A3679400-90CB-47FB-874B-1404E1FA08C2}">
      <dgm:prSet/>
      <dgm:spPr/>
      <dgm:t>
        <a:bodyPr/>
        <a:lstStyle/>
        <a:p>
          <a:r>
            <a:rPr lang="en-US" dirty="0" err="1"/>
            <a:t>Swashbuckle</a:t>
          </a:r>
          <a:endParaRPr lang="en-US" dirty="0"/>
        </a:p>
      </dgm:t>
    </dgm:pt>
    <dgm:pt modelId="{B474734C-358A-4DF5-A99F-209FC3B87EFF}" type="parTrans" cxnId="{42732E0E-6999-4C95-8FE0-03B9BBE6D088}">
      <dgm:prSet/>
      <dgm:spPr/>
      <dgm:t>
        <a:bodyPr/>
        <a:lstStyle/>
        <a:p>
          <a:endParaRPr lang="en-US"/>
        </a:p>
      </dgm:t>
    </dgm:pt>
    <dgm:pt modelId="{8DBB1350-691B-4302-AF13-889405892D33}" type="sibTrans" cxnId="{42732E0E-6999-4C95-8FE0-03B9BBE6D088}">
      <dgm:prSet/>
      <dgm:spPr/>
      <dgm:t>
        <a:bodyPr/>
        <a:lstStyle/>
        <a:p>
          <a:endParaRPr lang="en-US"/>
        </a:p>
      </dgm:t>
    </dgm:pt>
    <dgm:pt modelId="{F7BA569B-52EC-4C93-8D35-99C2AE263EA3}">
      <dgm:prSet/>
      <dgm:spPr/>
      <dgm:t>
        <a:bodyPr/>
        <a:lstStyle/>
        <a:p>
          <a:r>
            <a:rPr lang="en-US" dirty="0" err="1"/>
            <a:t>NSwag</a:t>
          </a:r>
          <a:endParaRPr lang="en-US" dirty="0"/>
        </a:p>
      </dgm:t>
    </dgm:pt>
    <dgm:pt modelId="{ED585E90-6FFC-49A9-8BB7-8F71648ADF6C}" type="parTrans" cxnId="{4386F8D8-C1CD-4565-A71D-4F2F6F5EF659}">
      <dgm:prSet/>
      <dgm:spPr/>
      <dgm:t>
        <a:bodyPr/>
        <a:lstStyle/>
        <a:p>
          <a:endParaRPr lang="en-US"/>
        </a:p>
      </dgm:t>
    </dgm:pt>
    <dgm:pt modelId="{35FE6F21-2F2A-4DE1-9CB8-E7771AFE5343}" type="sibTrans" cxnId="{4386F8D8-C1CD-4565-A71D-4F2F6F5EF659}">
      <dgm:prSet/>
      <dgm:spPr/>
      <dgm:t>
        <a:bodyPr/>
        <a:lstStyle/>
        <a:p>
          <a:endParaRPr lang="en-US"/>
        </a:p>
      </dgm:t>
    </dgm:pt>
    <dgm:pt modelId="{8DE474D4-3CF7-4103-BAE7-7858D00F0C1E}">
      <dgm:prSet/>
      <dgm:spPr/>
      <dgm:t>
        <a:bodyPr/>
        <a:lstStyle/>
        <a:p>
          <a:r>
            <a:rPr lang="en-US" dirty="0" err="1"/>
            <a:t>AutoRest</a:t>
          </a:r>
          <a:endParaRPr lang="en-US" dirty="0"/>
        </a:p>
      </dgm:t>
    </dgm:pt>
    <dgm:pt modelId="{6CDEFAFE-9FD1-46C2-8B5D-902B7FD153BA}" type="parTrans" cxnId="{2ADAEDA8-E6A5-4F5A-AC5D-2C3B08548519}">
      <dgm:prSet/>
      <dgm:spPr/>
      <dgm:t>
        <a:bodyPr/>
        <a:lstStyle/>
        <a:p>
          <a:endParaRPr lang="en-US"/>
        </a:p>
      </dgm:t>
    </dgm:pt>
    <dgm:pt modelId="{A1A63A0D-102D-490E-BDE6-E12458C523B4}" type="sibTrans" cxnId="{2ADAEDA8-E6A5-4F5A-AC5D-2C3B08548519}">
      <dgm:prSet/>
      <dgm:spPr/>
      <dgm:t>
        <a:bodyPr/>
        <a:lstStyle/>
        <a:p>
          <a:endParaRPr lang="en-US"/>
        </a:p>
      </dgm:t>
    </dgm:pt>
    <dgm:pt modelId="{7C711117-60C3-494B-8E0F-1471F6FD658D}" type="pres">
      <dgm:prSet presAssocID="{15FDC965-8F00-43FC-8051-121049D65758}" presName="Name0" presStyleCnt="0">
        <dgm:presLayoutVars>
          <dgm:dir/>
          <dgm:animLvl val="lvl"/>
          <dgm:resizeHandles val="exact"/>
        </dgm:presLayoutVars>
      </dgm:prSet>
      <dgm:spPr/>
    </dgm:pt>
    <dgm:pt modelId="{08CFEE3F-7C84-490D-9E3D-CD5B59B4668A}" type="pres">
      <dgm:prSet presAssocID="{1CA91789-5194-49B9-833F-8A9C5F06EE8F}" presName="linNode" presStyleCnt="0"/>
      <dgm:spPr/>
    </dgm:pt>
    <dgm:pt modelId="{E7F77E96-0FA9-4A33-8828-C072F4CDFCE6}" type="pres">
      <dgm:prSet presAssocID="{1CA91789-5194-49B9-833F-8A9C5F06EE8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448411E-D597-4742-AD75-F2EF2BB1C930}" type="pres">
      <dgm:prSet presAssocID="{1CA91789-5194-49B9-833F-8A9C5F06EE8F}" presName="bracket" presStyleLbl="parChTrans1D1" presStyleIdx="0" presStyleCnt="3"/>
      <dgm:spPr/>
    </dgm:pt>
    <dgm:pt modelId="{74177435-9A86-43FE-94BD-EEBEECA7A7BA}" type="pres">
      <dgm:prSet presAssocID="{1CA91789-5194-49B9-833F-8A9C5F06EE8F}" presName="spH" presStyleCnt="0"/>
      <dgm:spPr/>
    </dgm:pt>
    <dgm:pt modelId="{1A088D26-5371-4EEC-9C52-6739A8B2B1CF}" type="pres">
      <dgm:prSet presAssocID="{1CA91789-5194-49B9-833F-8A9C5F06EE8F}" presName="desTx" presStyleLbl="node1" presStyleIdx="0" presStyleCnt="3">
        <dgm:presLayoutVars>
          <dgm:bulletEnabled val="1"/>
        </dgm:presLayoutVars>
      </dgm:prSet>
      <dgm:spPr/>
    </dgm:pt>
    <dgm:pt modelId="{4ED682BB-8C04-4C9A-BED1-C1C27B2BCBC2}" type="pres">
      <dgm:prSet presAssocID="{DC59FFE8-719A-4415-A716-946317E7B38E}" presName="spV" presStyleCnt="0"/>
      <dgm:spPr/>
    </dgm:pt>
    <dgm:pt modelId="{EF125F9D-0436-434B-AF27-A7DA558F72B9}" type="pres">
      <dgm:prSet presAssocID="{FAC27391-7CDD-47ED-A98B-F39FA9828B87}" presName="linNode" presStyleCnt="0"/>
      <dgm:spPr/>
    </dgm:pt>
    <dgm:pt modelId="{1866813A-A665-488B-AAE7-D87B9856C3A5}" type="pres">
      <dgm:prSet presAssocID="{FAC27391-7CDD-47ED-A98B-F39FA9828B87}" presName="parTx" presStyleLbl="revTx" presStyleIdx="1" presStyleCnt="3" custLinFactNeighborY="2424">
        <dgm:presLayoutVars>
          <dgm:chMax val="1"/>
          <dgm:bulletEnabled val="1"/>
        </dgm:presLayoutVars>
      </dgm:prSet>
      <dgm:spPr/>
    </dgm:pt>
    <dgm:pt modelId="{DCE08B11-70A1-4D45-A621-E19B12862696}" type="pres">
      <dgm:prSet presAssocID="{FAC27391-7CDD-47ED-A98B-F39FA9828B87}" presName="bracket" presStyleLbl="parChTrans1D1" presStyleIdx="1" presStyleCnt="3"/>
      <dgm:spPr/>
    </dgm:pt>
    <dgm:pt modelId="{74326A85-1196-4D57-B3B8-74F5E0C75462}" type="pres">
      <dgm:prSet presAssocID="{FAC27391-7CDD-47ED-A98B-F39FA9828B87}" presName="spH" presStyleCnt="0"/>
      <dgm:spPr/>
    </dgm:pt>
    <dgm:pt modelId="{609A555A-6468-4444-9E49-36640B973626}" type="pres">
      <dgm:prSet presAssocID="{FAC27391-7CDD-47ED-A98B-F39FA9828B87}" presName="desTx" presStyleLbl="node1" presStyleIdx="1" presStyleCnt="3">
        <dgm:presLayoutVars>
          <dgm:bulletEnabled val="1"/>
        </dgm:presLayoutVars>
      </dgm:prSet>
      <dgm:spPr/>
    </dgm:pt>
    <dgm:pt modelId="{B7A7957C-31BA-4CCE-A8ED-67BF14727A46}" type="pres">
      <dgm:prSet presAssocID="{9FEED7AC-5FF2-4E47-B2F0-9AA34B8F4D3E}" presName="spV" presStyleCnt="0"/>
      <dgm:spPr/>
    </dgm:pt>
    <dgm:pt modelId="{F127A647-22FF-4F3D-B16B-8D483AFDC68B}" type="pres">
      <dgm:prSet presAssocID="{142AD07C-97F3-4552-BC97-950F8CCF4F54}" presName="linNode" presStyleCnt="0"/>
      <dgm:spPr/>
    </dgm:pt>
    <dgm:pt modelId="{541D85ED-F581-44F3-955F-AE690E20964D}" type="pres">
      <dgm:prSet presAssocID="{142AD07C-97F3-4552-BC97-950F8CCF4F54}" presName="parTx" presStyleLbl="revTx" presStyleIdx="2" presStyleCnt="3">
        <dgm:presLayoutVars>
          <dgm:chMax val="1"/>
          <dgm:bulletEnabled val="1"/>
        </dgm:presLayoutVars>
      </dgm:prSet>
      <dgm:spPr/>
    </dgm:pt>
    <dgm:pt modelId="{E6C7E62D-E503-4279-905A-98622701D55B}" type="pres">
      <dgm:prSet presAssocID="{142AD07C-97F3-4552-BC97-950F8CCF4F54}" presName="bracket" presStyleLbl="parChTrans1D1" presStyleIdx="2" presStyleCnt="3"/>
      <dgm:spPr/>
    </dgm:pt>
    <dgm:pt modelId="{4A03BB2F-334E-4DFB-B3C9-6C130F114736}" type="pres">
      <dgm:prSet presAssocID="{142AD07C-97F3-4552-BC97-950F8CCF4F54}" presName="spH" presStyleCnt="0"/>
      <dgm:spPr/>
    </dgm:pt>
    <dgm:pt modelId="{932A6F87-596D-4FAD-BBA1-A54CACB34B2C}" type="pres">
      <dgm:prSet presAssocID="{142AD07C-97F3-4552-BC97-950F8CCF4F54}" presName="desTx" presStyleLbl="node1" presStyleIdx="2" presStyleCnt="3" custLinFactNeighborY="329">
        <dgm:presLayoutVars>
          <dgm:bulletEnabled val="1"/>
        </dgm:presLayoutVars>
      </dgm:prSet>
      <dgm:spPr/>
    </dgm:pt>
  </dgm:ptLst>
  <dgm:cxnLst>
    <dgm:cxn modelId="{42732E0E-6999-4C95-8FE0-03B9BBE6D088}" srcId="{1CA91789-5194-49B9-833F-8A9C5F06EE8F}" destId="{A3679400-90CB-47FB-874B-1404E1FA08C2}" srcOrd="1" destOrd="0" parTransId="{B474734C-358A-4DF5-A99F-209FC3B87EFF}" sibTransId="{8DBB1350-691B-4302-AF13-889405892D33}"/>
    <dgm:cxn modelId="{A6226610-E4D8-4FD4-BF72-A7BABC50E56A}" srcId="{142AD07C-97F3-4552-BC97-950F8CCF4F54}" destId="{84EBE031-9CAD-4463-8656-9E8C5B77FC1E}" srcOrd="0" destOrd="0" parTransId="{FE27DF85-AD35-427F-9070-0152EE6441DC}" sibTransId="{ABD25F20-800D-4BD0-8657-544870E20EAE}"/>
    <dgm:cxn modelId="{DDDA0A33-4A8D-4ED5-903F-E559CF8967C4}" srcId="{15FDC965-8F00-43FC-8051-121049D65758}" destId="{1CA91789-5194-49B9-833F-8A9C5F06EE8F}" srcOrd="0" destOrd="0" parTransId="{28F3E79A-79D5-42D1-A69B-6BA35990D35D}" sibTransId="{DC59FFE8-719A-4415-A716-946317E7B38E}"/>
    <dgm:cxn modelId="{1357BE3A-98D0-48BC-B9F2-1844C1034A5D}" type="presOf" srcId="{8DE474D4-3CF7-4103-BAE7-7858D00F0C1E}" destId="{932A6F87-596D-4FAD-BBA1-A54CACB34B2C}" srcOrd="0" destOrd="1" presId="urn:diagrams.loki3.com/BracketList"/>
    <dgm:cxn modelId="{19181368-9113-43EA-AEFF-F756BD6AB70F}" type="presOf" srcId="{A5504AB5-6AE0-4671-B74E-F3B6885DFD2E}" destId="{609A555A-6468-4444-9E49-36640B973626}" srcOrd="0" destOrd="1" presId="urn:diagrams.loki3.com/BracketList"/>
    <dgm:cxn modelId="{B539D248-34B9-4370-814C-27ACD879E57F}" type="presOf" srcId="{15FDC965-8F00-43FC-8051-121049D65758}" destId="{7C711117-60C3-494B-8E0F-1471F6FD658D}" srcOrd="0" destOrd="0" presId="urn:diagrams.loki3.com/BracketList"/>
    <dgm:cxn modelId="{3509EB68-D34B-4FFD-B956-9F8BFCEC5D33}" type="presOf" srcId="{1CA91789-5194-49B9-833F-8A9C5F06EE8F}" destId="{E7F77E96-0FA9-4A33-8828-C072F4CDFCE6}" srcOrd="0" destOrd="0" presId="urn:diagrams.loki3.com/BracketList"/>
    <dgm:cxn modelId="{FB212B6A-9076-4F4E-AE43-C4A1D216410F}" srcId="{FAC27391-7CDD-47ED-A98B-F39FA9828B87}" destId="{A5504AB5-6AE0-4671-B74E-F3B6885DFD2E}" srcOrd="1" destOrd="0" parTransId="{0E79FC78-F786-4347-AF6D-7F5727808E43}" sibTransId="{74AF9E4C-6AB0-4203-BF46-FD2955466DCC}"/>
    <dgm:cxn modelId="{2A821470-1140-469A-B9B1-79EF61B636CC}" type="presOf" srcId="{84EBE031-9CAD-4463-8656-9E8C5B77FC1E}" destId="{932A6F87-596D-4FAD-BBA1-A54CACB34B2C}" srcOrd="0" destOrd="0" presId="urn:diagrams.loki3.com/BracketList"/>
    <dgm:cxn modelId="{4F1D1770-DB40-413D-88EA-5C2F1503187C}" type="presOf" srcId="{F7BA569B-52EC-4C93-8D35-99C2AE263EA3}" destId="{1A088D26-5371-4EEC-9C52-6739A8B2B1CF}" srcOrd="0" destOrd="2" presId="urn:diagrams.loki3.com/BracketList"/>
    <dgm:cxn modelId="{3D716B70-807C-4C16-94BB-F84A575F2009}" type="presOf" srcId="{A3679400-90CB-47FB-874B-1404E1FA08C2}" destId="{1A088D26-5371-4EEC-9C52-6739A8B2B1CF}" srcOrd="0" destOrd="1" presId="urn:diagrams.loki3.com/BracketList"/>
    <dgm:cxn modelId="{82E27959-A82C-4743-B763-2FA6ADA0F5B6}" srcId="{FAC27391-7CDD-47ED-A98B-F39FA9828B87}" destId="{DE485444-444E-412A-8D7F-9C14469D95C3}" srcOrd="2" destOrd="0" parTransId="{B07B2138-3896-4044-B24B-A6BBFAF2A0A0}" sibTransId="{B287057E-C1BE-4984-B548-3852AA3A1FF9}"/>
    <dgm:cxn modelId="{1F504881-9059-4E2E-A6C1-68D7DDBCE070}" type="presOf" srcId="{DE485444-444E-412A-8D7F-9C14469D95C3}" destId="{609A555A-6468-4444-9E49-36640B973626}" srcOrd="0" destOrd="2" presId="urn:diagrams.loki3.com/BracketList"/>
    <dgm:cxn modelId="{EDD9F187-6E5C-4C76-923F-B6CB328C7FCA}" type="presOf" srcId="{566BF9C1-C907-4900-8633-AF1FBA54AA81}" destId="{1A088D26-5371-4EEC-9C52-6739A8B2B1CF}" srcOrd="0" destOrd="0" presId="urn:diagrams.loki3.com/BracketList"/>
    <dgm:cxn modelId="{69F64F8F-70D0-436E-87D3-7CA8B28BAD8C}" srcId="{15FDC965-8F00-43FC-8051-121049D65758}" destId="{142AD07C-97F3-4552-BC97-950F8CCF4F54}" srcOrd="2" destOrd="0" parTransId="{8CB0AC06-06F2-4B8B-8BA3-131D388466D8}" sibTransId="{C6C49784-F91F-498F-B99A-F15192C17EE6}"/>
    <dgm:cxn modelId="{23F59B97-80F7-41E5-A1C3-8AD3C28D2825}" srcId="{15FDC965-8F00-43FC-8051-121049D65758}" destId="{FAC27391-7CDD-47ED-A98B-F39FA9828B87}" srcOrd="1" destOrd="0" parTransId="{DEF12CA8-CC7D-4EA2-A8A0-38E76A2FB963}" sibTransId="{9FEED7AC-5FF2-4E47-B2F0-9AA34B8F4D3E}"/>
    <dgm:cxn modelId="{6B465B9A-EE90-4525-9624-2B178222CF8A}" type="presOf" srcId="{2935A025-5882-4D0F-8A9E-0A650B42944F}" destId="{609A555A-6468-4444-9E49-36640B973626}" srcOrd="0" destOrd="0" presId="urn:diagrams.loki3.com/BracketList"/>
    <dgm:cxn modelId="{F5E6979B-4255-4CA9-A105-D773222C76B0}" type="presOf" srcId="{FAC27391-7CDD-47ED-A98B-F39FA9828B87}" destId="{1866813A-A665-488B-AAE7-D87B9856C3A5}" srcOrd="0" destOrd="0" presId="urn:diagrams.loki3.com/BracketList"/>
    <dgm:cxn modelId="{6934EB9D-06BA-4790-B5CA-C260C5A46EB7}" type="presOf" srcId="{142AD07C-97F3-4552-BC97-950F8CCF4F54}" destId="{541D85ED-F581-44F3-955F-AE690E20964D}" srcOrd="0" destOrd="0" presId="urn:diagrams.loki3.com/BracketList"/>
    <dgm:cxn modelId="{2ADAEDA8-E6A5-4F5A-AC5D-2C3B08548519}" srcId="{142AD07C-97F3-4552-BC97-950F8CCF4F54}" destId="{8DE474D4-3CF7-4103-BAE7-7858D00F0C1E}" srcOrd="1" destOrd="0" parTransId="{6CDEFAFE-9FD1-46C2-8B5D-902B7FD153BA}" sibTransId="{A1A63A0D-102D-490E-BDE6-E12458C523B4}"/>
    <dgm:cxn modelId="{81D2E4B1-CEF8-449A-8811-9107B07C5103}" srcId="{1CA91789-5194-49B9-833F-8A9C5F06EE8F}" destId="{566BF9C1-C907-4900-8633-AF1FBA54AA81}" srcOrd="0" destOrd="0" parTransId="{92A04691-848D-4322-871F-C45F714AAC8E}" sibTransId="{4F032690-EF41-4838-9786-745EC763B269}"/>
    <dgm:cxn modelId="{86F193B7-BB19-47BE-9753-F908FCF9C08D}" srcId="{142AD07C-97F3-4552-BC97-950F8CCF4F54}" destId="{18A0C67F-F4C0-4D77-ADE5-6809D259BA07}" srcOrd="2" destOrd="0" parTransId="{6C08EEA3-852A-4AD5-8A29-AC8101703701}" sibTransId="{863F3985-F2A8-4220-90DA-C092B8FDD815}"/>
    <dgm:cxn modelId="{4386F8D8-C1CD-4565-A71D-4F2F6F5EF659}" srcId="{1CA91789-5194-49B9-833F-8A9C5F06EE8F}" destId="{F7BA569B-52EC-4C93-8D35-99C2AE263EA3}" srcOrd="2" destOrd="0" parTransId="{ED585E90-6FFC-49A9-8BB7-8F71648ADF6C}" sibTransId="{35FE6F21-2F2A-4DE1-9CB8-E7771AFE5343}"/>
    <dgm:cxn modelId="{6A376EDD-0853-4B9C-93D7-93E7A627F65F}" type="presOf" srcId="{18A0C67F-F4C0-4D77-ADE5-6809D259BA07}" destId="{932A6F87-596D-4FAD-BBA1-A54CACB34B2C}" srcOrd="0" destOrd="2" presId="urn:diagrams.loki3.com/BracketList"/>
    <dgm:cxn modelId="{2EAAE7FE-8C7E-4251-94CA-57650404A78E}" srcId="{FAC27391-7CDD-47ED-A98B-F39FA9828B87}" destId="{2935A025-5882-4D0F-8A9E-0A650B42944F}" srcOrd="0" destOrd="0" parTransId="{72C71FB4-94BF-4A9D-9EE9-61476508A8B7}" sibTransId="{BF698B63-6D73-451D-ADF7-7187747C75B3}"/>
    <dgm:cxn modelId="{99B8F88F-3A48-40AD-B9C1-0ECC1515602C}" type="presParOf" srcId="{7C711117-60C3-494B-8E0F-1471F6FD658D}" destId="{08CFEE3F-7C84-490D-9E3D-CD5B59B4668A}" srcOrd="0" destOrd="0" presId="urn:diagrams.loki3.com/BracketList"/>
    <dgm:cxn modelId="{9BD5224D-3231-4D6D-AF5A-3A6064560E19}" type="presParOf" srcId="{08CFEE3F-7C84-490D-9E3D-CD5B59B4668A}" destId="{E7F77E96-0FA9-4A33-8828-C072F4CDFCE6}" srcOrd="0" destOrd="0" presId="urn:diagrams.loki3.com/BracketList"/>
    <dgm:cxn modelId="{9E865187-A35C-4DF6-BE55-8AA2D2BE3CDA}" type="presParOf" srcId="{08CFEE3F-7C84-490D-9E3D-CD5B59B4668A}" destId="{5448411E-D597-4742-AD75-F2EF2BB1C930}" srcOrd="1" destOrd="0" presId="urn:diagrams.loki3.com/BracketList"/>
    <dgm:cxn modelId="{075104C9-DE3E-4F89-9C5F-1886341A8E76}" type="presParOf" srcId="{08CFEE3F-7C84-490D-9E3D-CD5B59B4668A}" destId="{74177435-9A86-43FE-94BD-EEBEECA7A7BA}" srcOrd="2" destOrd="0" presId="urn:diagrams.loki3.com/BracketList"/>
    <dgm:cxn modelId="{4ADD5180-3DF7-4EAC-9E61-2B2D8D13835F}" type="presParOf" srcId="{08CFEE3F-7C84-490D-9E3D-CD5B59B4668A}" destId="{1A088D26-5371-4EEC-9C52-6739A8B2B1CF}" srcOrd="3" destOrd="0" presId="urn:diagrams.loki3.com/BracketList"/>
    <dgm:cxn modelId="{F0595461-3FF4-4C8B-BBBF-D376B4616D9C}" type="presParOf" srcId="{7C711117-60C3-494B-8E0F-1471F6FD658D}" destId="{4ED682BB-8C04-4C9A-BED1-C1C27B2BCBC2}" srcOrd="1" destOrd="0" presId="urn:diagrams.loki3.com/BracketList"/>
    <dgm:cxn modelId="{FBBE6EB6-4966-4057-BCE6-9828D5D91F22}" type="presParOf" srcId="{7C711117-60C3-494B-8E0F-1471F6FD658D}" destId="{EF125F9D-0436-434B-AF27-A7DA558F72B9}" srcOrd="2" destOrd="0" presId="urn:diagrams.loki3.com/BracketList"/>
    <dgm:cxn modelId="{30C188B7-0810-4472-B006-7556612EC323}" type="presParOf" srcId="{EF125F9D-0436-434B-AF27-A7DA558F72B9}" destId="{1866813A-A665-488B-AAE7-D87B9856C3A5}" srcOrd="0" destOrd="0" presId="urn:diagrams.loki3.com/BracketList"/>
    <dgm:cxn modelId="{CD907740-2FA6-4D73-AA3E-2E5F887B70DC}" type="presParOf" srcId="{EF125F9D-0436-434B-AF27-A7DA558F72B9}" destId="{DCE08B11-70A1-4D45-A621-E19B12862696}" srcOrd="1" destOrd="0" presId="urn:diagrams.loki3.com/BracketList"/>
    <dgm:cxn modelId="{0FFA286E-AE9B-4F51-AEF3-A73E7D2F17CA}" type="presParOf" srcId="{EF125F9D-0436-434B-AF27-A7DA558F72B9}" destId="{74326A85-1196-4D57-B3B8-74F5E0C75462}" srcOrd="2" destOrd="0" presId="urn:diagrams.loki3.com/BracketList"/>
    <dgm:cxn modelId="{AD3199F2-50BB-43A9-AEC8-E381930EF400}" type="presParOf" srcId="{EF125F9D-0436-434B-AF27-A7DA558F72B9}" destId="{609A555A-6468-4444-9E49-36640B973626}" srcOrd="3" destOrd="0" presId="urn:diagrams.loki3.com/BracketList"/>
    <dgm:cxn modelId="{D5FDC525-6C7D-4F74-8236-821BCCF35133}" type="presParOf" srcId="{7C711117-60C3-494B-8E0F-1471F6FD658D}" destId="{B7A7957C-31BA-4CCE-A8ED-67BF14727A46}" srcOrd="3" destOrd="0" presId="urn:diagrams.loki3.com/BracketList"/>
    <dgm:cxn modelId="{85BA9A6D-0217-4C67-ADDE-62898E67FD2A}" type="presParOf" srcId="{7C711117-60C3-494B-8E0F-1471F6FD658D}" destId="{F127A647-22FF-4F3D-B16B-8D483AFDC68B}" srcOrd="4" destOrd="0" presId="urn:diagrams.loki3.com/BracketList"/>
    <dgm:cxn modelId="{B63EDFC2-4227-4571-B6A2-99CF721E09F5}" type="presParOf" srcId="{F127A647-22FF-4F3D-B16B-8D483AFDC68B}" destId="{541D85ED-F581-44F3-955F-AE690E20964D}" srcOrd="0" destOrd="0" presId="urn:diagrams.loki3.com/BracketList"/>
    <dgm:cxn modelId="{A8E56344-6798-4573-81DA-A7B01A0E7D54}" type="presParOf" srcId="{F127A647-22FF-4F3D-B16B-8D483AFDC68B}" destId="{E6C7E62D-E503-4279-905A-98622701D55B}" srcOrd="1" destOrd="0" presId="urn:diagrams.loki3.com/BracketList"/>
    <dgm:cxn modelId="{ABE53805-0FEB-4454-9C19-928C34E34F2C}" type="presParOf" srcId="{F127A647-22FF-4F3D-B16B-8D483AFDC68B}" destId="{4A03BB2F-334E-4DFB-B3C9-6C130F114736}" srcOrd="2" destOrd="0" presId="urn:diagrams.loki3.com/BracketList"/>
    <dgm:cxn modelId="{08091D26-FA94-4C61-A989-6AA0282C01D6}" type="presParOf" srcId="{F127A647-22FF-4F3D-B16B-8D483AFDC68B}" destId="{932A6F87-596D-4FAD-BBA1-A54CACB34B2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77E96-0FA9-4A33-8828-C072F4CDFCE6}">
      <dsp:nvSpPr>
        <dsp:cNvPr id="0" name=""/>
        <dsp:cNvSpPr/>
      </dsp:nvSpPr>
      <dsp:spPr>
        <a:xfrm>
          <a:off x="0" y="463805"/>
          <a:ext cx="274320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</a:t>
          </a:r>
        </a:p>
      </dsp:txBody>
      <dsp:txXfrm>
        <a:off x="0" y="463805"/>
        <a:ext cx="2743200" cy="495000"/>
      </dsp:txXfrm>
    </dsp:sp>
    <dsp:sp modelId="{5448411E-D597-4742-AD75-F2EF2BB1C930}">
      <dsp:nvSpPr>
        <dsp:cNvPr id="0" name=""/>
        <dsp:cNvSpPr/>
      </dsp:nvSpPr>
      <dsp:spPr>
        <a:xfrm>
          <a:off x="2743199" y="30680"/>
          <a:ext cx="548640" cy="1361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88D26-5371-4EEC-9C52-6739A8B2B1CF}">
      <dsp:nvSpPr>
        <dsp:cNvPr id="0" name=""/>
        <dsp:cNvSpPr/>
      </dsp:nvSpPr>
      <dsp:spPr>
        <a:xfrm>
          <a:off x="3511295" y="30680"/>
          <a:ext cx="7461504" cy="136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Swagger Editor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Swashbuckle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NSwag</a:t>
          </a:r>
          <a:endParaRPr lang="en-US" sz="2500" kern="1200" dirty="0"/>
        </a:p>
      </dsp:txBody>
      <dsp:txXfrm>
        <a:off x="3511295" y="30680"/>
        <a:ext cx="7461504" cy="1361250"/>
      </dsp:txXfrm>
    </dsp:sp>
    <dsp:sp modelId="{1866813A-A665-488B-AAE7-D87B9856C3A5}">
      <dsp:nvSpPr>
        <dsp:cNvPr id="0" name=""/>
        <dsp:cNvSpPr/>
      </dsp:nvSpPr>
      <dsp:spPr>
        <a:xfrm>
          <a:off x="0" y="1927054"/>
          <a:ext cx="274320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Explore</a:t>
          </a:r>
        </a:p>
      </dsp:txBody>
      <dsp:txXfrm>
        <a:off x="0" y="1927054"/>
        <a:ext cx="2743200" cy="495000"/>
      </dsp:txXfrm>
    </dsp:sp>
    <dsp:sp modelId="{DCE08B11-70A1-4D45-A621-E19B12862696}">
      <dsp:nvSpPr>
        <dsp:cNvPr id="0" name=""/>
        <dsp:cNvSpPr/>
      </dsp:nvSpPr>
      <dsp:spPr>
        <a:xfrm>
          <a:off x="2743199" y="1481930"/>
          <a:ext cx="548640" cy="1361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A555A-6468-4444-9E49-36640B973626}">
      <dsp:nvSpPr>
        <dsp:cNvPr id="0" name=""/>
        <dsp:cNvSpPr/>
      </dsp:nvSpPr>
      <dsp:spPr>
        <a:xfrm>
          <a:off x="3511295" y="1481930"/>
          <a:ext cx="7461504" cy="136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Swagger UI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ReDoc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dotnet </a:t>
          </a:r>
          <a:r>
            <a:rPr lang="en-US" sz="2500" kern="1200" dirty="0" err="1"/>
            <a:t>httprepl</a:t>
          </a:r>
          <a:endParaRPr lang="en-US" sz="2500" kern="1200" dirty="0"/>
        </a:p>
      </dsp:txBody>
      <dsp:txXfrm>
        <a:off x="3511295" y="1481930"/>
        <a:ext cx="7461504" cy="1361250"/>
      </dsp:txXfrm>
    </dsp:sp>
    <dsp:sp modelId="{541D85ED-F581-44F3-955F-AE690E20964D}">
      <dsp:nvSpPr>
        <dsp:cNvPr id="0" name=""/>
        <dsp:cNvSpPr/>
      </dsp:nvSpPr>
      <dsp:spPr>
        <a:xfrm>
          <a:off x="0" y="3366306"/>
          <a:ext cx="274320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Consume</a:t>
          </a:r>
        </a:p>
      </dsp:txBody>
      <dsp:txXfrm>
        <a:off x="0" y="3366306"/>
        <a:ext cx="2743200" cy="495000"/>
      </dsp:txXfrm>
    </dsp:sp>
    <dsp:sp modelId="{E6C7E62D-E503-4279-905A-98622701D55B}">
      <dsp:nvSpPr>
        <dsp:cNvPr id="0" name=""/>
        <dsp:cNvSpPr/>
      </dsp:nvSpPr>
      <dsp:spPr>
        <a:xfrm>
          <a:off x="2743199" y="2933181"/>
          <a:ext cx="548640" cy="1361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A6F87-596D-4FAD-BBA1-A54CACB34B2C}">
      <dsp:nvSpPr>
        <dsp:cNvPr id="0" name=""/>
        <dsp:cNvSpPr/>
      </dsp:nvSpPr>
      <dsp:spPr>
        <a:xfrm>
          <a:off x="3511295" y="2937659"/>
          <a:ext cx="7461504" cy="1361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Swagger </a:t>
          </a:r>
          <a:r>
            <a:rPr lang="en-US" sz="2500" kern="1200" dirty="0" err="1"/>
            <a:t>Codegen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AutoRest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NSwag</a:t>
          </a:r>
          <a:endParaRPr lang="en-US" sz="2500" kern="1200" dirty="0"/>
        </a:p>
      </dsp:txBody>
      <dsp:txXfrm>
        <a:off x="3511295" y="2937659"/>
        <a:ext cx="7461504" cy="136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4/29/2019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80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tools/swagger-edito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7" Type="http://schemas.openxmlformats.org/officeDocument/2006/relationships/hyperlink" Target="https://github.com/altso/pet-store" TargetMode="External"/><Relationship Id="rId2" Type="http://schemas.openxmlformats.org/officeDocument/2006/relationships/hyperlink" Target="https://www.openapi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coSuter/NSwag" TargetMode="External"/><Relationship Id="rId5" Type="http://schemas.openxmlformats.org/officeDocument/2006/relationships/hyperlink" Target="https://github.com/domaindrivendev/Swashbuckle.AspNetCore" TargetMode="External"/><Relationship Id="rId4" Type="http://schemas.openxmlformats.org/officeDocument/2006/relationships/hyperlink" Target="https://docs.microsoft.com/en-us/aspnet/core/web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docs/specification/data-models/data-typ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for .NET Developers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47E784-55CA-4C3D-BDA2-EDBBFFBA7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BC0D-0AF3-4507-8053-8F873BC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in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49F0-D40C-4E32-9D77-46C8676F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Annotate with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ApiController</a:t>
            </a:r>
            <a:r>
              <a:rPr lang="en-US" dirty="0"/>
              <a:t> attribute (ASP.NET Core 2.1)</a:t>
            </a:r>
          </a:p>
          <a:p>
            <a:r>
              <a:rPr lang="en-US" dirty="0"/>
              <a:t>Controllers</a:t>
            </a:r>
            <a:br>
              <a:rPr lang="en-US" dirty="0"/>
            </a:br>
            <a:br>
              <a:rPr lang="en-US" dirty="0"/>
            </a:b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7D9A"/>
                </a:solidFill>
                <a:latin typeface="Consolas" panose="020B0609020204030204" pitchFamily="49" charset="0"/>
              </a:rPr>
              <a:t>Route(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/[controller]"</a:t>
            </a:r>
            <a:r>
              <a:rPr lang="en-US" sz="2100" dirty="0">
                <a:solidFill>
                  <a:srgbClr val="007D9A"/>
                </a:solidFill>
                <a:latin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7D9A"/>
                </a:solidFill>
                <a:latin typeface="Consolas" panose="020B0609020204030204" pitchFamily="49" charset="0"/>
              </a:rPr>
              <a:t>ApiController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101FD"/>
                </a:solidFill>
                <a:latin typeface="Consolas" panose="020B06090202040302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7D9A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100" dirty="0" err="1">
                <a:solidFill>
                  <a:srgbClr val="007D9A"/>
                </a:solidFill>
                <a:latin typeface="Consolas" panose="020B0609020204030204" pitchFamily="49" charset="0"/>
              </a:rPr>
              <a:t>ControllerBase</a:t>
            </a:r>
            <a:br>
              <a:rPr lang="en-US" sz="2400" dirty="0">
                <a:solidFill>
                  <a:srgbClr val="007D9A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007D9A"/>
              </a:solidFill>
              <a:latin typeface="Consolas" panose="020B0609020204030204" pitchFamily="49" charset="0"/>
            </a:endParaRPr>
          </a:p>
          <a:p>
            <a:r>
              <a:rPr lang="en-US" i="1" dirty="0"/>
              <a:t>Or</a:t>
            </a:r>
            <a:r>
              <a:rPr lang="en-US" dirty="0"/>
              <a:t> assembly (ASP.NET Core 2.2)</a:t>
            </a:r>
            <a:br>
              <a:rPr lang="en-US" dirty="0"/>
            </a:br>
            <a:br>
              <a:rPr lang="en-US" dirty="0"/>
            </a:b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7D9A"/>
                </a:solidFill>
                <a:latin typeface="Consolas" panose="020B0609020204030204" pitchFamily="49" charset="0"/>
              </a:rPr>
              <a:t>assembly: </a:t>
            </a:r>
            <a:r>
              <a:rPr lang="en-US" sz="2100" dirty="0" err="1">
                <a:solidFill>
                  <a:srgbClr val="007D9A"/>
                </a:solidFill>
                <a:latin typeface="Consolas" panose="020B0609020204030204" pitchFamily="49" charset="0"/>
              </a:rPr>
              <a:t>ApiController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Set compatibility version in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Startup.cs</a:t>
            </a:r>
            <a:br>
              <a:rPr lang="en-US" dirty="0"/>
            </a:br>
            <a:br>
              <a:rPr lang="en-US" dirty="0"/>
            </a:b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BF30-5955-4C2E-A94F-A88DB02C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CB496-D5B3-43D1-9123-C92B3BB1E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06" y="2249488"/>
            <a:ext cx="9714787" cy="432435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7026599-5F7E-475E-A687-47E154D8F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06" y="2249488"/>
            <a:ext cx="9714787" cy="4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429C-D804-44CF-82F0-0BE0BAC7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ActionResult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15AE-3332-4EA6-877F-2C757AF6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/>
              <a:t>Enables you to return a type deriving from </a:t>
            </a:r>
            <a:r>
              <a:rPr lang="en-US" dirty="0" err="1"/>
              <a:t>ActionResult</a:t>
            </a:r>
            <a:r>
              <a:rPr lang="en-US" dirty="0"/>
              <a:t> or return a specific type.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ActionResult</a:t>
            </a:r>
            <a:r>
              <a:rPr lang="en-US" dirty="0"/>
              <a:t>&lt;T&gt; is not inherited neither from </a:t>
            </a:r>
            <a:r>
              <a:rPr lang="en-US" dirty="0" err="1"/>
              <a:t>IActionResult</a:t>
            </a:r>
            <a:r>
              <a:rPr lang="en-US" dirty="0"/>
              <a:t> nor </a:t>
            </a:r>
            <a:r>
              <a:rPr lang="en-US" dirty="0" err="1"/>
              <a:t>ActionResult</a:t>
            </a:r>
            <a:r>
              <a:rPr lang="en-US" dirty="0"/>
              <a:t>, but provides an implicit cast from </a:t>
            </a:r>
            <a:r>
              <a:rPr lang="en-US" dirty="0" err="1"/>
              <a:t>ActionResult</a:t>
            </a:r>
            <a:r>
              <a:rPr lang="en-US" dirty="0"/>
              <a:t> or any object (</a:t>
            </a:r>
            <a:r>
              <a:rPr lang="en-US" dirty="0" err="1"/>
              <a:t>System.Object</a:t>
            </a:r>
            <a:r>
              <a:rPr lang="en-US" dirty="0"/>
              <a:t>).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&lt;Pet&gt;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petRepository.GetPet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(pet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pet;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429C-D804-44CF-82F0-0BE0BAC7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15AE-3332-4EA6-877F-2C757AF6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/>
              <a:t>A standardized format for specifying machine-readable error details in an HTTP response (</a:t>
            </a:r>
            <a:r>
              <a:rPr lang="en-US" dirty="0">
                <a:hlinkClick r:id="rId2"/>
              </a:rPr>
              <a:t>RFC 7807</a:t>
            </a:r>
            <a:r>
              <a:rPr lang="en-US" dirty="0"/>
              <a:t>).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C#</a:t>
            </a:r>
          </a:p>
          <a:p>
            <a:pPr marL="402336" lvl="1" indent="0">
              <a:buNone/>
            </a:pPr>
            <a:r>
              <a:rPr lang="en-US" sz="2700" dirty="0">
                <a:solidFill>
                  <a:srgbClr val="0101FD"/>
                </a:solidFill>
                <a:latin typeface="Consolas" panose="020B0609020204030204" pitchFamily="49" charset="0"/>
              </a:rPr>
              <a:t>if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(product == </a:t>
            </a:r>
            <a:r>
              <a:rPr lang="en-US" sz="2700" dirty="0">
                <a:solidFill>
                  <a:srgbClr val="07704A"/>
                </a:solidFill>
                <a:latin typeface="Consolas" panose="020B0609020204030204" pitchFamily="49" charset="0"/>
              </a:rPr>
              <a:t>null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700" dirty="0">
                <a:solidFill>
                  <a:srgbClr val="0101FD"/>
                </a:solidFill>
                <a:latin typeface="Consolas" panose="020B0609020204030204" pitchFamily="49" charset="0"/>
              </a:rPr>
              <a:t>return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700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JSON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type: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"https://tools.ietf.org/html/rfc7231#section-6.5.4"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title: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status: 404,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traceId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"0HLHLV31KRN83:00000001“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6912-91F8-4BA2-8F46-C20EA96E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52475"/>
            <a:ext cx="10972800" cy="1066800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8D7AE4-4688-4383-8126-B95D156797DB}"/>
              </a:ext>
            </a:extLst>
          </p:cNvPr>
          <p:cNvSpPr/>
          <p:nvPr/>
        </p:nvSpPr>
        <p:spPr>
          <a:xfrm>
            <a:off x="619244" y="1819275"/>
            <a:ext cx="2882503" cy="1066800"/>
          </a:xfrm>
          <a:custGeom>
            <a:avLst/>
            <a:gdLst>
              <a:gd name="connsiteX0" fmla="*/ 0 w 2882503"/>
              <a:gd name="connsiteY0" fmla="*/ 106680 h 1066800"/>
              <a:gd name="connsiteX1" fmla="*/ 106680 w 2882503"/>
              <a:gd name="connsiteY1" fmla="*/ 0 h 1066800"/>
              <a:gd name="connsiteX2" fmla="*/ 2775823 w 2882503"/>
              <a:gd name="connsiteY2" fmla="*/ 0 h 1066800"/>
              <a:gd name="connsiteX3" fmla="*/ 2882503 w 2882503"/>
              <a:gd name="connsiteY3" fmla="*/ 106680 h 1066800"/>
              <a:gd name="connsiteX4" fmla="*/ 2882503 w 2882503"/>
              <a:gd name="connsiteY4" fmla="*/ 960120 h 1066800"/>
              <a:gd name="connsiteX5" fmla="*/ 2775823 w 2882503"/>
              <a:gd name="connsiteY5" fmla="*/ 1066800 h 1066800"/>
              <a:gd name="connsiteX6" fmla="*/ 106680 w 2882503"/>
              <a:gd name="connsiteY6" fmla="*/ 1066800 h 1066800"/>
              <a:gd name="connsiteX7" fmla="*/ 0 w 2882503"/>
              <a:gd name="connsiteY7" fmla="*/ 960120 h 1066800"/>
              <a:gd name="connsiteX8" fmla="*/ 0 w 2882503"/>
              <a:gd name="connsiteY8" fmla="*/ 10668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503" h="1066800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2775823" y="0"/>
                </a:lnTo>
                <a:cubicBezTo>
                  <a:pt x="2834741" y="0"/>
                  <a:pt x="2882503" y="47762"/>
                  <a:pt x="2882503" y="106680"/>
                </a:cubicBezTo>
                <a:lnTo>
                  <a:pt x="2882503" y="960120"/>
                </a:lnTo>
                <a:cubicBezTo>
                  <a:pt x="2882503" y="1019038"/>
                  <a:pt x="2834741" y="1066800"/>
                  <a:pt x="2775823" y="1066800"/>
                </a:cubicBezTo>
                <a:lnTo>
                  <a:pt x="106680" y="1066800"/>
                </a:lnTo>
                <a:cubicBezTo>
                  <a:pt x="47762" y="1066800"/>
                  <a:pt x="0" y="1019038"/>
                  <a:pt x="0" y="960120"/>
                </a:cubicBezTo>
                <a:lnTo>
                  <a:pt x="0" y="1066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506" tIns="206506" rIns="206506" bIns="20650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600" kern="1200" dirty="0" err="1"/>
              <a:t>WebAPI</a:t>
            </a:r>
            <a:endParaRPr lang="en-US" sz="46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3870503-2F93-4AE5-BD52-8D947CCDFF20}"/>
              </a:ext>
            </a:extLst>
          </p:cNvPr>
          <p:cNvSpPr/>
          <p:nvPr/>
        </p:nvSpPr>
        <p:spPr>
          <a:xfrm>
            <a:off x="3789997" y="1995244"/>
            <a:ext cx="611090" cy="714860"/>
          </a:xfrm>
          <a:custGeom>
            <a:avLst/>
            <a:gdLst>
              <a:gd name="connsiteX0" fmla="*/ 0 w 611090"/>
              <a:gd name="connsiteY0" fmla="*/ 142972 h 714860"/>
              <a:gd name="connsiteX1" fmla="*/ 305545 w 611090"/>
              <a:gd name="connsiteY1" fmla="*/ 142972 h 714860"/>
              <a:gd name="connsiteX2" fmla="*/ 305545 w 611090"/>
              <a:gd name="connsiteY2" fmla="*/ 0 h 714860"/>
              <a:gd name="connsiteX3" fmla="*/ 611090 w 611090"/>
              <a:gd name="connsiteY3" fmla="*/ 357430 h 714860"/>
              <a:gd name="connsiteX4" fmla="*/ 305545 w 611090"/>
              <a:gd name="connsiteY4" fmla="*/ 714860 h 714860"/>
              <a:gd name="connsiteX5" fmla="*/ 305545 w 611090"/>
              <a:gd name="connsiteY5" fmla="*/ 571888 h 714860"/>
              <a:gd name="connsiteX6" fmla="*/ 0 w 611090"/>
              <a:gd name="connsiteY6" fmla="*/ 571888 h 714860"/>
              <a:gd name="connsiteX7" fmla="*/ 0 w 611090"/>
              <a:gd name="connsiteY7" fmla="*/ 142972 h 7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90" h="714860">
                <a:moveTo>
                  <a:pt x="0" y="142972"/>
                </a:moveTo>
                <a:lnTo>
                  <a:pt x="305545" y="142972"/>
                </a:lnTo>
                <a:lnTo>
                  <a:pt x="305545" y="0"/>
                </a:lnTo>
                <a:lnTo>
                  <a:pt x="611090" y="357430"/>
                </a:lnTo>
                <a:lnTo>
                  <a:pt x="305545" y="714860"/>
                </a:lnTo>
                <a:lnTo>
                  <a:pt x="305545" y="571888"/>
                </a:lnTo>
                <a:lnTo>
                  <a:pt x="0" y="571888"/>
                </a:lnTo>
                <a:lnTo>
                  <a:pt x="0" y="14297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972" rIns="183327" bIns="1429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60873F7-D4B6-4F55-A0AD-47EAC4A42D40}"/>
              </a:ext>
            </a:extLst>
          </p:cNvPr>
          <p:cNvSpPr/>
          <p:nvPr/>
        </p:nvSpPr>
        <p:spPr>
          <a:xfrm>
            <a:off x="4654748" y="1819275"/>
            <a:ext cx="2882503" cy="1066800"/>
          </a:xfrm>
          <a:custGeom>
            <a:avLst/>
            <a:gdLst>
              <a:gd name="connsiteX0" fmla="*/ 0 w 2882503"/>
              <a:gd name="connsiteY0" fmla="*/ 106680 h 1066800"/>
              <a:gd name="connsiteX1" fmla="*/ 106680 w 2882503"/>
              <a:gd name="connsiteY1" fmla="*/ 0 h 1066800"/>
              <a:gd name="connsiteX2" fmla="*/ 2775823 w 2882503"/>
              <a:gd name="connsiteY2" fmla="*/ 0 h 1066800"/>
              <a:gd name="connsiteX3" fmla="*/ 2882503 w 2882503"/>
              <a:gd name="connsiteY3" fmla="*/ 106680 h 1066800"/>
              <a:gd name="connsiteX4" fmla="*/ 2882503 w 2882503"/>
              <a:gd name="connsiteY4" fmla="*/ 960120 h 1066800"/>
              <a:gd name="connsiteX5" fmla="*/ 2775823 w 2882503"/>
              <a:gd name="connsiteY5" fmla="*/ 1066800 h 1066800"/>
              <a:gd name="connsiteX6" fmla="*/ 106680 w 2882503"/>
              <a:gd name="connsiteY6" fmla="*/ 1066800 h 1066800"/>
              <a:gd name="connsiteX7" fmla="*/ 0 w 2882503"/>
              <a:gd name="connsiteY7" fmla="*/ 960120 h 1066800"/>
              <a:gd name="connsiteX8" fmla="*/ 0 w 2882503"/>
              <a:gd name="connsiteY8" fmla="*/ 10668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503" h="1066800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2775823" y="0"/>
                </a:lnTo>
                <a:cubicBezTo>
                  <a:pt x="2834741" y="0"/>
                  <a:pt x="2882503" y="47762"/>
                  <a:pt x="2882503" y="106680"/>
                </a:cubicBezTo>
                <a:lnTo>
                  <a:pt x="2882503" y="960120"/>
                </a:lnTo>
                <a:cubicBezTo>
                  <a:pt x="2882503" y="1019038"/>
                  <a:pt x="2834741" y="1066800"/>
                  <a:pt x="2775823" y="1066800"/>
                </a:cubicBezTo>
                <a:lnTo>
                  <a:pt x="106680" y="1066800"/>
                </a:lnTo>
                <a:cubicBezTo>
                  <a:pt x="47762" y="1066800"/>
                  <a:pt x="0" y="1019038"/>
                  <a:pt x="0" y="960120"/>
                </a:cubicBezTo>
                <a:lnTo>
                  <a:pt x="0" y="10668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506" tIns="206506" rIns="206506" bIns="20650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600" kern="1200" dirty="0"/>
              <a:t>Schema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8BBC1C-163C-4BA1-BCCC-B024AB484255}"/>
              </a:ext>
            </a:extLst>
          </p:cNvPr>
          <p:cNvSpPr/>
          <p:nvPr/>
        </p:nvSpPr>
        <p:spPr>
          <a:xfrm>
            <a:off x="7825501" y="1995244"/>
            <a:ext cx="611090" cy="714860"/>
          </a:xfrm>
          <a:custGeom>
            <a:avLst/>
            <a:gdLst>
              <a:gd name="connsiteX0" fmla="*/ 0 w 611090"/>
              <a:gd name="connsiteY0" fmla="*/ 142972 h 714860"/>
              <a:gd name="connsiteX1" fmla="*/ 305545 w 611090"/>
              <a:gd name="connsiteY1" fmla="*/ 142972 h 714860"/>
              <a:gd name="connsiteX2" fmla="*/ 305545 w 611090"/>
              <a:gd name="connsiteY2" fmla="*/ 0 h 714860"/>
              <a:gd name="connsiteX3" fmla="*/ 611090 w 611090"/>
              <a:gd name="connsiteY3" fmla="*/ 357430 h 714860"/>
              <a:gd name="connsiteX4" fmla="*/ 305545 w 611090"/>
              <a:gd name="connsiteY4" fmla="*/ 714860 h 714860"/>
              <a:gd name="connsiteX5" fmla="*/ 305545 w 611090"/>
              <a:gd name="connsiteY5" fmla="*/ 571888 h 714860"/>
              <a:gd name="connsiteX6" fmla="*/ 0 w 611090"/>
              <a:gd name="connsiteY6" fmla="*/ 571888 h 714860"/>
              <a:gd name="connsiteX7" fmla="*/ 0 w 611090"/>
              <a:gd name="connsiteY7" fmla="*/ 142972 h 7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90" h="714860">
                <a:moveTo>
                  <a:pt x="0" y="142972"/>
                </a:moveTo>
                <a:lnTo>
                  <a:pt x="305545" y="142972"/>
                </a:lnTo>
                <a:lnTo>
                  <a:pt x="305545" y="0"/>
                </a:lnTo>
                <a:lnTo>
                  <a:pt x="611090" y="357430"/>
                </a:lnTo>
                <a:lnTo>
                  <a:pt x="305545" y="714860"/>
                </a:lnTo>
                <a:lnTo>
                  <a:pt x="305545" y="571888"/>
                </a:lnTo>
                <a:lnTo>
                  <a:pt x="0" y="571888"/>
                </a:lnTo>
                <a:lnTo>
                  <a:pt x="0" y="14297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972" rIns="183327" bIns="1429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138C4E-4D91-4AC1-894C-22A153D6D1CC}"/>
              </a:ext>
            </a:extLst>
          </p:cNvPr>
          <p:cNvSpPr/>
          <p:nvPr/>
        </p:nvSpPr>
        <p:spPr>
          <a:xfrm>
            <a:off x="8690252" y="1819275"/>
            <a:ext cx="2882503" cy="1066800"/>
          </a:xfrm>
          <a:custGeom>
            <a:avLst/>
            <a:gdLst>
              <a:gd name="connsiteX0" fmla="*/ 0 w 2882503"/>
              <a:gd name="connsiteY0" fmla="*/ 106680 h 1066800"/>
              <a:gd name="connsiteX1" fmla="*/ 106680 w 2882503"/>
              <a:gd name="connsiteY1" fmla="*/ 0 h 1066800"/>
              <a:gd name="connsiteX2" fmla="*/ 2775823 w 2882503"/>
              <a:gd name="connsiteY2" fmla="*/ 0 h 1066800"/>
              <a:gd name="connsiteX3" fmla="*/ 2882503 w 2882503"/>
              <a:gd name="connsiteY3" fmla="*/ 106680 h 1066800"/>
              <a:gd name="connsiteX4" fmla="*/ 2882503 w 2882503"/>
              <a:gd name="connsiteY4" fmla="*/ 960120 h 1066800"/>
              <a:gd name="connsiteX5" fmla="*/ 2775823 w 2882503"/>
              <a:gd name="connsiteY5" fmla="*/ 1066800 h 1066800"/>
              <a:gd name="connsiteX6" fmla="*/ 106680 w 2882503"/>
              <a:gd name="connsiteY6" fmla="*/ 1066800 h 1066800"/>
              <a:gd name="connsiteX7" fmla="*/ 0 w 2882503"/>
              <a:gd name="connsiteY7" fmla="*/ 960120 h 1066800"/>
              <a:gd name="connsiteX8" fmla="*/ 0 w 2882503"/>
              <a:gd name="connsiteY8" fmla="*/ 10668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503" h="1066800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2775823" y="0"/>
                </a:lnTo>
                <a:cubicBezTo>
                  <a:pt x="2834741" y="0"/>
                  <a:pt x="2882503" y="47762"/>
                  <a:pt x="2882503" y="106680"/>
                </a:cubicBezTo>
                <a:lnTo>
                  <a:pt x="2882503" y="960120"/>
                </a:lnTo>
                <a:cubicBezTo>
                  <a:pt x="2882503" y="1019038"/>
                  <a:pt x="2834741" y="1066800"/>
                  <a:pt x="2775823" y="1066800"/>
                </a:cubicBezTo>
                <a:lnTo>
                  <a:pt x="106680" y="1066800"/>
                </a:lnTo>
                <a:cubicBezTo>
                  <a:pt x="47762" y="1066800"/>
                  <a:pt x="0" y="1019038"/>
                  <a:pt x="0" y="960120"/>
                </a:cubicBezTo>
                <a:lnTo>
                  <a:pt x="0" y="1066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506" tIns="206506" rIns="206506" bIns="20650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600" kern="1200" dirty="0"/>
              <a:t>Clients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97FB73-3EB0-4322-BBF5-52FB767D4967}"/>
              </a:ext>
            </a:extLst>
          </p:cNvPr>
          <p:cNvSpPr/>
          <p:nvPr/>
        </p:nvSpPr>
        <p:spPr>
          <a:xfrm>
            <a:off x="619243" y="4315620"/>
            <a:ext cx="2882503" cy="1066800"/>
          </a:xfrm>
          <a:custGeom>
            <a:avLst/>
            <a:gdLst>
              <a:gd name="connsiteX0" fmla="*/ 0 w 2882503"/>
              <a:gd name="connsiteY0" fmla="*/ 106680 h 1066800"/>
              <a:gd name="connsiteX1" fmla="*/ 106680 w 2882503"/>
              <a:gd name="connsiteY1" fmla="*/ 0 h 1066800"/>
              <a:gd name="connsiteX2" fmla="*/ 2775823 w 2882503"/>
              <a:gd name="connsiteY2" fmla="*/ 0 h 1066800"/>
              <a:gd name="connsiteX3" fmla="*/ 2882503 w 2882503"/>
              <a:gd name="connsiteY3" fmla="*/ 106680 h 1066800"/>
              <a:gd name="connsiteX4" fmla="*/ 2882503 w 2882503"/>
              <a:gd name="connsiteY4" fmla="*/ 960120 h 1066800"/>
              <a:gd name="connsiteX5" fmla="*/ 2775823 w 2882503"/>
              <a:gd name="connsiteY5" fmla="*/ 1066800 h 1066800"/>
              <a:gd name="connsiteX6" fmla="*/ 106680 w 2882503"/>
              <a:gd name="connsiteY6" fmla="*/ 1066800 h 1066800"/>
              <a:gd name="connsiteX7" fmla="*/ 0 w 2882503"/>
              <a:gd name="connsiteY7" fmla="*/ 960120 h 1066800"/>
              <a:gd name="connsiteX8" fmla="*/ 0 w 2882503"/>
              <a:gd name="connsiteY8" fmla="*/ 10668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503" h="1066800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2775823" y="0"/>
                </a:lnTo>
                <a:cubicBezTo>
                  <a:pt x="2834741" y="0"/>
                  <a:pt x="2882503" y="47762"/>
                  <a:pt x="2882503" y="106680"/>
                </a:cubicBezTo>
                <a:lnTo>
                  <a:pt x="2882503" y="960120"/>
                </a:lnTo>
                <a:cubicBezTo>
                  <a:pt x="2882503" y="1019038"/>
                  <a:pt x="2834741" y="1066800"/>
                  <a:pt x="2775823" y="1066800"/>
                </a:cubicBezTo>
                <a:lnTo>
                  <a:pt x="106680" y="1066800"/>
                </a:lnTo>
                <a:cubicBezTo>
                  <a:pt x="47762" y="1066800"/>
                  <a:pt x="0" y="1019038"/>
                  <a:pt x="0" y="960120"/>
                </a:cubicBezTo>
                <a:lnTo>
                  <a:pt x="0" y="10668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506" tIns="206506" rIns="206506" bIns="20650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600" kern="1200" dirty="0" err="1"/>
              <a:t>WebAPI</a:t>
            </a:r>
            <a:endParaRPr lang="en-US" sz="46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7C048B-37BA-432C-A934-77095DB4ADAE}"/>
              </a:ext>
            </a:extLst>
          </p:cNvPr>
          <p:cNvSpPr/>
          <p:nvPr/>
        </p:nvSpPr>
        <p:spPr>
          <a:xfrm rot="10800000">
            <a:off x="3789996" y="4491589"/>
            <a:ext cx="611090" cy="714860"/>
          </a:xfrm>
          <a:custGeom>
            <a:avLst/>
            <a:gdLst>
              <a:gd name="connsiteX0" fmla="*/ 0 w 611090"/>
              <a:gd name="connsiteY0" fmla="*/ 142972 h 714860"/>
              <a:gd name="connsiteX1" fmla="*/ 305545 w 611090"/>
              <a:gd name="connsiteY1" fmla="*/ 142972 h 714860"/>
              <a:gd name="connsiteX2" fmla="*/ 305545 w 611090"/>
              <a:gd name="connsiteY2" fmla="*/ 0 h 714860"/>
              <a:gd name="connsiteX3" fmla="*/ 611090 w 611090"/>
              <a:gd name="connsiteY3" fmla="*/ 357430 h 714860"/>
              <a:gd name="connsiteX4" fmla="*/ 305545 w 611090"/>
              <a:gd name="connsiteY4" fmla="*/ 714860 h 714860"/>
              <a:gd name="connsiteX5" fmla="*/ 305545 w 611090"/>
              <a:gd name="connsiteY5" fmla="*/ 571888 h 714860"/>
              <a:gd name="connsiteX6" fmla="*/ 0 w 611090"/>
              <a:gd name="connsiteY6" fmla="*/ 571888 h 714860"/>
              <a:gd name="connsiteX7" fmla="*/ 0 w 611090"/>
              <a:gd name="connsiteY7" fmla="*/ 142972 h 7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90" h="714860">
                <a:moveTo>
                  <a:pt x="0" y="142972"/>
                </a:moveTo>
                <a:lnTo>
                  <a:pt x="305545" y="142972"/>
                </a:lnTo>
                <a:lnTo>
                  <a:pt x="305545" y="0"/>
                </a:lnTo>
                <a:lnTo>
                  <a:pt x="611090" y="357430"/>
                </a:lnTo>
                <a:lnTo>
                  <a:pt x="305545" y="714860"/>
                </a:lnTo>
                <a:lnTo>
                  <a:pt x="305545" y="571888"/>
                </a:lnTo>
                <a:lnTo>
                  <a:pt x="0" y="571888"/>
                </a:lnTo>
                <a:lnTo>
                  <a:pt x="0" y="14297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972" rIns="183327" bIns="1429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9F8A3-466F-4F1C-9A6F-3113BBC7D1D0}"/>
              </a:ext>
            </a:extLst>
          </p:cNvPr>
          <p:cNvSpPr/>
          <p:nvPr/>
        </p:nvSpPr>
        <p:spPr>
          <a:xfrm>
            <a:off x="4654747" y="4315620"/>
            <a:ext cx="2882503" cy="1066800"/>
          </a:xfrm>
          <a:custGeom>
            <a:avLst/>
            <a:gdLst>
              <a:gd name="connsiteX0" fmla="*/ 0 w 2882503"/>
              <a:gd name="connsiteY0" fmla="*/ 106680 h 1066800"/>
              <a:gd name="connsiteX1" fmla="*/ 106680 w 2882503"/>
              <a:gd name="connsiteY1" fmla="*/ 0 h 1066800"/>
              <a:gd name="connsiteX2" fmla="*/ 2775823 w 2882503"/>
              <a:gd name="connsiteY2" fmla="*/ 0 h 1066800"/>
              <a:gd name="connsiteX3" fmla="*/ 2882503 w 2882503"/>
              <a:gd name="connsiteY3" fmla="*/ 106680 h 1066800"/>
              <a:gd name="connsiteX4" fmla="*/ 2882503 w 2882503"/>
              <a:gd name="connsiteY4" fmla="*/ 960120 h 1066800"/>
              <a:gd name="connsiteX5" fmla="*/ 2775823 w 2882503"/>
              <a:gd name="connsiteY5" fmla="*/ 1066800 h 1066800"/>
              <a:gd name="connsiteX6" fmla="*/ 106680 w 2882503"/>
              <a:gd name="connsiteY6" fmla="*/ 1066800 h 1066800"/>
              <a:gd name="connsiteX7" fmla="*/ 0 w 2882503"/>
              <a:gd name="connsiteY7" fmla="*/ 960120 h 1066800"/>
              <a:gd name="connsiteX8" fmla="*/ 0 w 2882503"/>
              <a:gd name="connsiteY8" fmla="*/ 10668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503" h="1066800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2775823" y="0"/>
                </a:lnTo>
                <a:cubicBezTo>
                  <a:pt x="2834741" y="0"/>
                  <a:pt x="2882503" y="47762"/>
                  <a:pt x="2882503" y="106680"/>
                </a:cubicBezTo>
                <a:lnTo>
                  <a:pt x="2882503" y="960120"/>
                </a:lnTo>
                <a:cubicBezTo>
                  <a:pt x="2882503" y="1019038"/>
                  <a:pt x="2834741" y="1066800"/>
                  <a:pt x="2775823" y="1066800"/>
                </a:cubicBezTo>
                <a:lnTo>
                  <a:pt x="106680" y="1066800"/>
                </a:lnTo>
                <a:cubicBezTo>
                  <a:pt x="47762" y="1066800"/>
                  <a:pt x="0" y="1019038"/>
                  <a:pt x="0" y="960120"/>
                </a:cubicBezTo>
                <a:lnTo>
                  <a:pt x="0" y="1066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506" tIns="206506" rIns="206506" bIns="20650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600" kern="1200" dirty="0"/>
              <a:t>Schema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4DB056-C3D6-45B4-ADDB-32F9C43E0ABA}"/>
              </a:ext>
            </a:extLst>
          </p:cNvPr>
          <p:cNvSpPr/>
          <p:nvPr/>
        </p:nvSpPr>
        <p:spPr>
          <a:xfrm>
            <a:off x="7825500" y="4491589"/>
            <a:ext cx="611090" cy="714860"/>
          </a:xfrm>
          <a:custGeom>
            <a:avLst/>
            <a:gdLst>
              <a:gd name="connsiteX0" fmla="*/ 0 w 611090"/>
              <a:gd name="connsiteY0" fmla="*/ 142972 h 714860"/>
              <a:gd name="connsiteX1" fmla="*/ 305545 w 611090"/>
              <a:gd name="connsiteY1" fmla="*/ 142972 h 714860"/>
              <a:gd name="connsiteX2" fmla="*/ 305545 w 611090"/>
              <a:gd name="connsiteY2" fmla="*/ 0 h 714860"/>
              <a:gd name="connsiteX3" fmla="*/ 611090 w 611090"/>
              <a:gd name="connsiteY3" fmla="*/ 357430 h 714860"/>
              <a:gd name="connsiteX4" fmla="*/ 305545 w 611090"/>
              <a:gd name="connsiteY4" fmla="*/ 714860 h 714860"/>
              <a:gd name="connsiteX5" fmla="*/ 305545 w 611090"/>
              <a:gd name="connsiteY5" fmla="*/ 571888 h 714860"/>
              <a:gd name="connsiteX6" fmla="*/ 0 w 611090"/>
              <a:gd name="connsiteY6" fmla="*/ 571888 h 714860"/>
              <a:gd name="connsiteX7" fmla="*/ 0 w 611090"/>
              <a:gd name="connsiteY7" fmla="*/ 142972 h 7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90" h="714860">
                <a:moveTo>
                  <a:pt x="0" y="142972"/>
                </a:moveTo>
                <a:lnTo>
                  <a:pt x="305545" y="142972"/>
                </a:lnTo>
                <a:lnTo>
                  <a:pt x="305545" y="0"/>
                </a:lnTo>
                <a:lnTo>
                  <a:pt x="611090" y="357430"/>
                </a:lnTo>
                <a:lnTo>
                  <a:pt x="305545" y="714860"/>
                </a:lnTo>
                <a:lnTo>
                  <a:pt x="305545" y="571888"/>
                </a:lnTo>
                <a:lnTo>
                  <a:pt x="0" y="571888"/>
                </a:lnTo>
                <a:lnTo>
                  <a:pt x="0" y="14297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972" rIns="183327" bIns="14297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4B7D7A-9BE8-4A7D-945A-9E7917C58F98}"/>
              </a:ext>
            </a:extLst>
          </p:cNvPr>
          <p:cNvSpPr/>
          <p:nvPr/>
        </p:nvSpPr>
        <p:spPr>
          <a:xfrm>
            <a:off x="8690251" y="4315620"/>
            <a:ext cx="2882503" cy="1066800"/>
          </a:xfrm>
          <a:custGeom>
            <a:avLst/>
            <a:gdLst>
              <a:gd name="connsiteX0" fmla="*/ 0 w 2882503"/>
              <a:gd name="connsiteY0" fmla="*/ 106680 h 1066800"/>
              <a:gd name="connsiteX1" fmla="*/ 106680 w 2882503"/>
              <a:gd name="connsiteY1" fmla="*/ 0 h 1066800"/>
              <a:gd name="connsiteX2" fmla="*/ 2775823 w 2882503"/>
              <a:gd name="connsiteY2" fmla="*/ 0 h 1066800"/>
              <a:gd name="connsiteX3" fmla="*/ 2882503 w 2882503"/>
              <a:gd name="connsiteY3" fmla="*/ 106680 h 1066800"/>
              <a:gd name="connsiteX4" fmla="*/ 2882503 w 2882503"/>
              <a:gd name="connsiteY4" fmla="*/ 960120 h 1066800"/>
              <a:gd name="connsiteX5" fmla="*/ 2775823 w 2882503"/>
              <a:gd name="connsiteY5" fmla="*/ 1066800 h 1066800"/>
              <a:gd name="connsiteX6" fmla="*/ 106680 w 2882503"/>
              <a:gd name="connsiteY6" fmla="*/ 1066800 h 1066800"/>
              <a:gd name="connsiteX7" fmla="*/ 0 w 2882503"/>
              <a:gd name="connsiteY7" fmla="*/ 960120 h 1066800"/>
              <a:gd name="connsiteX8" fmla="*/ 0 w 2882503"/>
              <a:gd name="connsiteY8" fmla="*/ 10668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503" h="1066800">
                <a:moveTo>
                  <a:pt x="0" y="106680"/>
                </a:moveTo>
                <a:cubicBezTo>
                  <a:pt x="0" y="47762"/>
                  <a:pt x="47762" y="0"/>
                  <a:pt x="106680" y="0"/>
                </a:cubicBezTo>
                <a:lnTo>
                  <a:pt x="2775823" y="0"/>
                </a:lnTo>
                <a:cubicBezTo>
                  <a:pt x="2834741" y="0"/>
                  <a:pt x="2882503" y="47762"/>
                  <a:pt x="2882503" y="106680"/>
                </a:cubicBezTo>
                <a:lnTo>
                  <a:pt x="2882503" y="960120"/>
                </a:lnTo>
                <a:cubicBezTo>
                  <a:pt x="2882503" y="1019038"/>
                  <a:pt x="2834741" y="1066800"/>
                  <a:pt x="2775823" y="1066800"/>
                </a:cubicBezTo>
                <a:lnTo>
                  <a:pt x="106680" y="1066800"/>
                </a:lnTo>
                <a:cubicBezTo>
                  <a:pt x="47762" y="1066800"/>
                  <a:pt x="0" y="1019038"/>
                  <a:pt x="0" y="960120"/>
                </a:cubicBezTo>
                <a:lnTo>
                  <a:pt x="0" y="10668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506" tIns="206506" rIns="206506" bIns="20650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600" kern="1200" dirty="0"/>
              <a:t>Clients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D79BCC-8AC6-43EA-9F90-8277C7345942}"/>
              </a:ext>
            </a:extLst>
          </p:cNvPr>
          <p:cNvSpPr txBox="1">
            <a:spLocks/>
          </p:cNvSpPr>
          <p:nvPr/>
        </p:nvSpPr>
        <p:spPr>
          <a:xfrm>
            <a:off x="609599" y="324882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Schema First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60FD3-698B-4E94-B24B-8832E6B9D918}"/>
              </a:ext>
            </a:extLst>
          </p:cNvPr>
          <p:cNvGrpSpPr/>
          <p:nvPr/>
        </p:nvGrpSpPr>
        <p:grpSpPr>
          <a:xfrm>
            <a:off x="1766886" y="5742536"/>
            <a:ext cx="9039226" cy="714861"/>
            <a:chOff x="1766886" y="5742536"/>
            <a:chExt cx="9039226" cy="71486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0001999-5E54-4096-A080-344260059D3D}"/>
                </a:ext>
              </a:extLst>
            </p:cNvPr>
            <p:cNvGrpSpPr/>
            <p:nvPr/>
          </p:nvGrpSpPr>
          <p:grpSpPr>
            <a:xfrm>
              <a:off x="1766886" y="6078573"/>
              <a:ext cx="9039226" cy="378824"/>
              <a:chOff x="1766886" y="6078573"/>
              <a:chExt cx="9039226" cy="37882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16443-8991-4F1E-BB49-36D79F07C0EB}"/>
                  </a:ext>
                </a:extLst>
              </p:cNvPr>
              <p:cNvSpPr/>
              <p:nvPr/>
            </p:nvSpPr>
            <p:spPr>
              <a:xfrm>
                <a:off x="3700462" y="6111877"/>
                <a:ext cx="4791075" cy="3190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BE3D8E-98E1-46D9-96F7-D405081A7735}"/>
                  </a:ext>
                </a:extLst>
              </p:cNvPr>
              <p:cNvSpPr txBox="1"/>
              <p:nvPr/>
            </p:nvSpPr>
            <p:spPr>
              <a:xfrm>
                <a:off x="1766886" y="6078573"/>
                <a:ext cx="1933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more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CD763B-D8DD-4633-848D-08A11D12E90F}"/>
                  </a:ext>
                </a:extLst>
              </p:cNvPr>
              <p:cNvSpPr txBox="1"/>
              <p:nvPr/>
            </p:nvSpPr>
            <p:spPr>
              <a:xfrm>
                <a:off x="8491538" y="6088065"/>
                <a:ext cx="2314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less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266508-E1F6-42FA-A9F0-F1E743ACA517}"/>
                </a:ext>
              </a:extLst>
            </p:cNvPr>
            <p:cNvSpPr txBox="1"/>
            <p:nvPr/>
          </p:nvSpPr>
          <p:spPr>
            <a:xfrm>
              <a:off x="3700461" y="5742536"/>
              <a:ext cx="4791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4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0242-B6D4-45AB-8297-C251E1EA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F9710-EC68-4454-8840-7C8E2B063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1F71-59EF-48C6-B902-C0E3A834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Swagger and </a:t>
            </a:r>
            <a:r>
              <a:rPr lang="en-US" dirty="0" err="1"/>
              <a:t>SwaggerUI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FA6D-E2CB-46E7-858A-AF58E123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Swashbuckle.AspNetCore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4.0.1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 err="1"/>
              <a:t>Startup.cs</a:t>
            </a:r>
            <a:r>
              <a:rPr lang="en-US" dirty="0"/>
              <a:t>:</a:t>
            </a:r>
            <a:br>
              <a:rPr lang="en-US" dirty="0"/>
            </a:b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app)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app.UseSwaggerUI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3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99FA-5792-4991-B8FF-BBF03D14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xml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0B0B-17B6-4D41-9B7F-25BB9088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3"/>
            <a:ext cx="10972800" cy="4366529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&lt;!--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produce $(AssemblyName).xml documentation file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GenerateDocumentationFile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GenerateDocumentationFile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Startup.cs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402336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 =&gt;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Path.ChangeExtension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Assembly.GetExecutingAssembly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CodeBase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".xml"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c.IncludeXmlComments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Controller.cs</a:t>
            </a:r>
            <a:r>
              <a:rPr lang="en-US" dirty="0"/>
              <a:t>: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&lt;summary&gt;</a:t>
            </a:r>
            <a:r>
              <a:rPr lang="en-US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Gets the pets.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&lt;Pet&gt;&gt;&gt;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21765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624A-5C6A-482D-985E-A62C4446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non HTTP 200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020-D529-45CA-8071-BBAF89540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51530"/>
            <a:ext cx="10972800" cy="3845859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ProducesResponseType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(StatusCodes.Status204NoContent)]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ProducesResponseType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(StatusCodes.Status400BadRequest)]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ProducesResponseType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(StatusCodes.Status404NotFound)]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ProducesDefaultResponseType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&lt;Pet&gt;&gt;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PutPet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Pet pet)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BadRequest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updatedPet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petRepository.UpdatePet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(pet);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updatedPet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NoContent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A8852D-5AFD-408E-91D2-39509A159EDD}"/>
              </a:ext>
            </a:extLst>
          </p:cNvPr>
          <p:cNvSpPr txBox="1">
            <a:spLocks/>
          </p:cNvSpPr>
          <p:nvPr/>
        </p:nvSpPr>
        <p:spPr>
          <a:xfrm>
            <a:off x="609600" y="5939118"/>
            <a:ext cx="10972800" cy="66787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Microsoft.AspNetCore.Mvc.Api.Analyzers</a:t>
            </a:r>
            <a:r>
              <a:rPr lang="en-US" sz="2400" dirty="0"/>
              <a:t> </a:t>
            </a:r>
            <a:r>
              <a:rPr lang="en-US" dirty="0" err="1"/>
              <a:t>nuget</a:t>
            </a:r>
            <a:r>
              <a:rPr lang="en-US" dirty="0"/>
              <a:t> package helps finding undocumented response statuses</a:t>
            </a:r>
          </a:p>
        </p:txBody>
      </p:sp>
    </p:spTree>
    <p:extLst>
      <p:ext uri="{BB962C8B-B14F-4D97-AF65-F5344CB8AC3E}">
        <p14:creationId xmlns:p14="http://schemas.microsoft.com/office/powerpoint/2010/main" val="14873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A2F9-7009-4F6B-AF82-B1D1E47B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 data types: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7FDC-41F1-4485-BFAD-4CD687E9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err="1"/>
              <a:t>Startup.cs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AddJsonOptions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 =&gt;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o.SerializerSettings.Converters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.Add(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StringEnumConverter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 =&gt;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c.DescribeAllEnumsAsStrings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B732-ED21-4694-B247-2C925ACF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3947-C20B-4C74-924C-F2FC5F9D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  <a:p>
            <a:r>
              <a:rPr lang="en-US" dirty="0" err="1"/>
              <a:t>OpenAPI</a:t>
            </a:r>
            <a:r>
              <a:rPr lang="en-US" dirty="0"/>
              <a:t> Intro</a:t>
            </a:r>
          </a:p>
          <a:p>
            <a:r>
              <a:rPr lang="en-US" dirty="0"/>
              <a:t>Build web APIs with ASP.NET Core (recap)</a:t>
            </a:r>
          </a:p>
          <a:p>
            <a:r>
              <a:rPr lang="en-US" dirty="0"/>
              <a:t>Demos of different code generation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D71D-EA0B-40AB-BC0F-02B6F1C0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 data types: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F1DC-6520-428E-A539-F89F7713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err="1"/>
              <a:t>Model.cs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schema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JsonConverter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DateJsonConverter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json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err="1"/>
              <a:t>swagger.json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402336" lvl="1" indent="0">
              <a:buNone/>
            </a:pPr>
            <a:r>
              <a:rPr lang="en-US" dirty="0">
                <a:solidFill>
                  <a:srgbClr val="0451A5"/>
                </a:solidFill>
                <a:latin typeface="Fira Code" panose="020B0509050000020004" pitchFamily="49" charset="0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Fira Code" panose="020B0509050000020004" pitchFamily="49" charset="0"/>
              </a:rPr>
              <a:t>dateOfBirth</a:t>
            </a:r>
            <a:r>
              <a:rPr lang="en-US" dirty="0">
                <a:solidFill>
                  <a:srgbClr val="0451A5"/>
                </a:solidFill>
                <a:latin typeface="Fira Code" panose="020B050905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451A5"/>
                </a:solidFill>
                <a:latin typeface="Fira Code" panose="020B0509050000020004" pitchFamily="49" charset="0"/>
              </a:rPr>
              <a:t>  "format"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451A5"/>
                </a:solidFill>
                <a:latin typeface="Fira Code" panose="020B0509050000020004" pitchFamily="49" charset="0"/>
              </a:rPr>
              <a:t>  "type"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"string"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err="1"/>
              <a:t>Microsoft.Rest.Serialization.</a:t>
            </a:r>
            <a:r>
              <a:rPr lang="en-US" b="1" dirty="0" err="1"/>
              <a:t>DateJsonConverter</a:t>
            </a:r>
            <a:r>
              <a:rPr lang="en-US" dirty="0"/>
              <a:t> from </a:t>
            </a:r>
            <a:r>
              <a:rPr lang="en-US" b="1" dirty="0" err="1"/>
              <a:t>Microsoft.Rest.ClientRuntime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183D-AB34-4602-B8CB-CA7EF73D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17A2-BA55-4F90-9272-48B24548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 err="1"/>
              <a:t>Startup.cs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402336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AddJsonOptions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 =&gt;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options.SerializerSettings.Converters.Add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PolymorphicDeserializeJsonConverter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&lt;Pet&gt;(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petType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402336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 =&gt;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Swashbuckle.AspNetCore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5.0.0-rc2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c.GeneratePolymorphicSchemas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402336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/>
              <a:t>Microsoft.Rest.Serialization.</a:t>
            </a:r>
            <a:r>
              <a:rPr lang="en-US" b="1" dirty="0"/>
              <a:t>PolymorphicDeserializeJsonConverter</a:t>
            </a:r>
            <a:r>
              <a:rPr lang="en-US" dirty="0"/>
              <a:t> from </a:t>
            </a:r>
            <a:r>
              <a:rPr lang="en-US" b="1" dirty="0" err="1"/>
              <a:t>Microsoft.Rest.ClientRuntime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E77E-C878-4C8D-B2EB-BC21A527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schema using swagger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B96B-5913-4448-A2E8-ACB6D48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10435"/>
            <a:ext cx="10972800" cy="3764101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:</a:t>
            </a:r>
          </a:p>
          <a:p>
            <a:pPr marL="402336" lvl="1" indent="0">
              <a:buNone/>
            </a:pP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Swashbuckle.AspNetCore.Cli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4.0.1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ExtractSwaggerSchema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AfterTargets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SwaggerFile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PetStore.ClientApp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swagger.json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SwaggerFile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&lt;!--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export swagger schema for v1 as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swagger.json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dotnet swagger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tofile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--output $(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SwaggerFile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$(AssemblyName).dll 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26799F-ACDC-4797-BD35-3BF026E15EEC}"/>
              </a:ext>
            </a:extLst>
          </p:cNvPr>
          <p:cNvSpPr txBox="1">
            <a:spLocks/>
          </p:cNvSpPr>
          <p:nvPr/>
        </p:nvSpPr>
        <p:spPr>
          <a:xfrm>
            <a:off x="609600" y="2147047"/>
            <a:ext cx="10972800" cy="699247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dotnet swagger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[options]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startupassembly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swaggerdoc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63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8D88-5487-4DE8-AB1E-344ACE47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Angular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7709-10AA-459D-B59E-E83F0B52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sz="5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5100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sz="5100" dirty="0">
                <a:solidFill>
                  <a:schemeClr val="tx1"/>
                </a:solidFill>
                <a:latin typeface="Consolas" panose="020B0609020204030204" pitchFamily="49" charset="0"/>
              </a:rPr>
              <a:t> install ng-swagger-gen</a:t>
            </a:r>
          </a:p>
          <a:p>
            <a:pPr marL="109728" indent="0">
              <a:buNone/>
            </a:pPr>
            <a:r>
              <a:rPr lang="en-US" sz="5100" dirty="0">
                <a:solidFill>
                  <a:schemeClr val="tx1"/>
                </a:solidFill>
                <a:latin typeface="Consolas" panose="020B0609020204030204" pitchFamily="49" charset="0"/>
              </a:rPr>
              <a:t>&gt; ng-swagger-gen -o </a:t>
            </a:r>
            <a:r>
              <a:rPr lang="en-US" sz="510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en-US" sz="5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5100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sz="5100" dirty="0">
                <a:solidFill>
                  <a:schemeClr val="tx1"/>
                </a:solidFill>
                <a:latin typeface="Consolas" panose="020B0609020204030204" pitchFamily="49" charset="0"/>
              </a:rPr>
              <a:t>/generated -</a:t>
            </a:r>
            <a:r>
              <a:rPr lang="en-US" sz="51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5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5100" dirty="0" err="1">
                <a:solidFill>
                  <a:schemeClr val="tx1"/>
                </a:solidFill>
                <a:latin typeface="Consolas" panose="020B0609020204030204" pitchFamily="49" charset="0"/>
              </a:rPr>
              <a:t>swagger.json</a:t>
            </a:r>
            <a:endParaRPr lang="en-US" sz="5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{ Component }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'@angular/core'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PetService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/generated/services'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 { Pet }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/generated/models'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{ Observable }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Fira Code" panose="020B0509050000020004" pitchFamily="49" charset="0"/>
              </a:rPr>
              <a:t>rxjs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pPr marL="402336" lvl="1" indent="0">
              <a:buNone/>
            </a:pPr>
            <a:b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@Component({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selector: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'app-home’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'./home.component.html'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})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HomeComponent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pets$: Observable&lt;Pet[]&gt;;</a:t>
            </a:r>
          </a:p>
          <a:p>
            <a:pPr marL="402336" lvl="1" indent="0">
              <a:buNone/>
            </a:pPr>
            <a:b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petService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PetService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 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.pets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$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petService.GetPets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Fira Code" panose="020B0509050000020004" pitchFamily="49" charset="0"/>
              </a:rPr>
              <a:t>();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}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/>
              <a:t>Do not forget to exclude auto generated code from source control (e.g.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9A30-CA4E-4C8B-A81B-5E71C4E2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 via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A778-8CAD-4922-B23E-BF807566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dirty="0" err="1"/>
              <a:t>XCorrelationIdFilter.cs</a:t>
            </a:r>
            <a:r>
              <a:rPr lang="en-US" dirty="0"/>
              <a:t>:</a:t>
            </a:r>
          </a:p>
          <a:p>
            <a:pPr marL="109728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XCorrelationIdFilter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5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IOperationFilter</a:t>
            </a:r>
            <a:endParaRPr lang="en-US" sz="25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Apply(Operation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OperationFilterContext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operation.Parameters.Add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NonBodyParameter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"X-Correlation-ID"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"header"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Type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Format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uuid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err="1"/>
              <a:t>Startup.cs</a:t>
            </a:r>
            <a:r>
              <a:rPr lang="en-US" dirty="0"/>
              <a:t>:</a:t>
            </a:r>
          </a:p>
          <a:p>
            <a:pPr marL="109728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 =&gt;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c.OperationFilter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XCorrelationIdFilter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402336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402336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F4A88-A7FF-48FA-B8C1-1A517857EDC2}"/>
              </a:ext>
            </a:extLst>
          </p:cNvPr>
          <p:cNvSpPr txBox="1"/>
          <p:nvPr/>
        </p:nvSpPr>
        <p:spPr>
          <a:xfrm>
            <a:off x="7301752" y="3770431"/>
            <a:ext cx="448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Swashbuckle.AspNetCore.SwaggerGen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IParameterFilter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IOperationFilter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IDocumentFilter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ISchemaFilter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7182-73D5-4C15-9B99-69BA1C1A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Microsoft.AspNetCore.Mvc.ApiExplorer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B61D-C87E-4FB1-9040-6EAEEE32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IApiDescriptionGroupCollectionProvider</a:t>
            </a:r>
            <a:r>
              <a:rPr lang="en-US" dirty="0"/>
              <a:t> interface provides programmatic access to the API metadata</a:t>
            </a:r>
          </a:p>
        </p:txBody>
      </p:sp>
    </p:spTree>
    <p:extLst>
      <p:ext uri="{BB962C8B-B14F-4D97-AF65-F5344CB8AC3E}">
        <p14:creationId xmlns:p14="http://schemas.microsoft.com/office/powerpoint/2010/main" val="17204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0242-B6D4-45AB-8297-C251E1EA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First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F9710-EC68-4454-8840-7C8E2B063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847F-173B-4712-8F90-64E611E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4B74-CE1D-4435-9060-56277F4D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Editor</a:t>
            </a:r>
            <a:br>
              <a:rPr lang="en-US" dirty="0"/>
            </a:br>
            <a:r>
              <a:rPr lang="en-US" dirty="0">
                <a:hlinkClick r:id="rId2"/>
              </a:rPr>
              <a:t>https://swagger.io/tools/swagger-editor/</a:t>
            </a:r>
            <a:r>
              <a:rPr lang="en-US" dirty="0"/>
              <a:t> (offline version is available)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Swagger Viewer for Visual Studio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 other text editor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0618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33E5-4D6C-4DE9-A727-9FA1A621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code-gen config in </a:t>
            </a:r>
            <a:r>
              <a:rPr lang="en-US" dirty="0" err="1"/>
              <a:t>NSwagStudio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D5B31-B03E-4218-9BAA-07BAA343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289" y="2249488"/>
            <a:ext cx="7945422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B12D-1294-464C-AFCC-81221B3A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server stubs and client implementation(s)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C03D-0755-4C87-ABA1-406A197A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256152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/>
              <a:t>A single command to generate:</a:t>
            </a:r>
          </a:p>
          <a:p>
            <a:r>
              <a:rPr lang="en-US" dirty="0"/>
              <a:t>Server side stubs (controllers, DTOs)</a:t>
            </a:r>
          </a:p>
          <a:p>
            <a:r>
              <a:rPr lang="en-US" dirty="0"/>
              <a:t>TypeScript clients (e.g. Angular)</a:t>
            </a:r>
          </a:p>
          <a:p>
            <a:r>
              <a:rPr lang="en-US" dirty="0"/>
              <a:t>C# clients (via 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NSwag.MSBuild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12.2.3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NSwag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BeforeTargets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CoreCompile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SourceFiles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ReferencePath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DestinationFolder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OutDir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$(NSwagExe_Core22) run 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variables:OutDir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=$(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OutDir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RemoveDir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Directories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OutDir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Compile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Generated\**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Exclude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@(Compile)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Initiative (OAI)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a consortium of industry experts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SmartBear</a:t>
            </a:r>
            <a:r>
              <a:rPr lang="en-US" sz="2000" dirty="0"/>
              <a:t>, 3Scale, Apigee, Capital One, Google, IBM, Intuit, Microsoft, PayPal, and </a:t>
            </a:r>
            <a:r>
              <a:rPr lang="en-US" sz="2000" dirty="0" err="1"/>
              <a:t>Restlet</a:t>
            </a:r>
            <a:r>
              <a:rPr lang="en-US" sz="2000" dirty="0"/>
              <a:t>)</a:t>
            </a:r>
          </a:p>
          <a:p>
            <a:r>
              <a:rPr lang="en-US" dirty="0"/>
              <a:t>an open governance structure under the Linux Foundation</a:t>
            </a:r>
          </a:p>
          <a:p>
            <a:r>
              <a:rPr lang="en-US" dirty="0"/>
              <a:t>focused on creating, evolving and promoting a vendor neutral description format of REST APIs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3AF0-E086-4489-A3B4-C705D8D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 Swagger and </a:t>
            </a:r>
            <a:r>
              <a:rPr lang="en-US" dirty="0" err="1"/>
              <a:t>SwaggerUI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BFEF-AA67-4572-9EDB-B99E979B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5"/>
            <a:ext cx="10972800" cy="409898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expose handcrafted schema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app.UseStaticFiles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StaticFileOptions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"/Schema"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PhysicalFileProvider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"Schema"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ServeUnknownFileTypes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109728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SwaggerUI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mapped to the schema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app.UseSwaggerUi3(settings =&gt;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settings.DocumentPath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"/Schema/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schema.yaml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F8850-3291-4486-A468-B454F2AD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59" y="2209800"/>
            <a:ext cx="196994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D81F-BE00-4C67-83EC-7AC56B7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vs Schema First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D098-3A03-4744-8FA2-F3CAC1AF5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11B2A-7FF1-4B34-977F-9AAC7B688E8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Easy to start with an existing API</a:t>
            </a:r>
          </a:p>
          <a:p>
            <a:r>
              <a:rPr lang="en-US" dirty="0"/>
              <a:t>Serialization rules and schema are out of sync</a:t>
            </a:r>
          </a:p>
          <a:p>
            <a:r>
              <a:rPr lang="en-US" dirty="0"/>
              <a:t>Code generation quality drops after each hop</a:t>
            </a:r>
          </a:p>
          <a:p>
            <a:r>
              <a:rPr lang="en-US" dirty="0"/>
              <a:t>Flexible versioning</a:t>
            </a:r>
          </a:p>
          <a:p>
            <a:r>
              <a:rPr lang="en-US" dirty="0"/>
              <a:t>Common parameters in request/response could be easily automated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E374-C075-4A8C-8D3F-9A5A72A50FF6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Schema First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46B0F-1CA5-41F0-B1CC-DCD60F2413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Design first, contract first</a:t>
            </a:r>
          </a:p>
          <a:p>
            <a:r>
              <a:rPr lang="en-US" dirty="0"/>
              <a:t>Code is derived from schema</a:t>
            </a:r>
          </a:p>
          <a:p>
            <a:r>
              <a:rPr lang="en-US" dirty="0"/>
              <a:t>Better overall quality of code generated code</a:t>
            </a:r>
          </a:p>
          <a:p>
            <a:r>
              <a:rPr lang="en-US" dirty="0"/>
              <a:t>Versioning via copy-paste-edit</a:t>
            </a:r>
          </a:p>
          <a:p>
            <a:r>
              <a:rPr lang="en-US" dirty="0"/>
              <a:t>Lots of duplication in case of common parameters in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14091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helps you build self-documented web APIs</a:t>
            </a:r>
          </a:p>
          <a:p>
            <a:r>
              <a:rPr lang="en-US" dirty="0"/>
              <a:t>Standardized schema lets you connect your APIs with other tools like code and documentation generators</a:t>
            </a:r>
          </a:p>
          <a:p>
            <a:r>
              <a:rPr lang="en-US" dirty="0"/>
              <a:t>Code First or Schema First are easy to apply with tools like </a:t>
            </a:r>
            <a:r>
              <a:rPr lang="en-US" dirty="0" err="1"/>
              <a:t>Swashbucke.AspNetCore</a:t>
            </a:r>
            <a:r>
              <a:rPr lang="en-US" dirty="0"/>
              <a:t> or </a:t>
            </a:r>
            <a:r>
              <a:rPr lang="en-US" dirty="0" err="1"/>
              <a:t>NSwag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08CC-CF23-4147-ADD9-1BDD46B4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FDA9-5716-4FB9-AED1-E304B47C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55211"/>
            <a:ext cx="10972800" cy="432511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OpenAPI</a:t>
            </a:r>
            <a:br>
              <a:rPr lang="en-US" dirty="0"/>
            </a:br>
            <a:r>
              <a:rPr lang="en-US" dirty="0">
                <a:hlinkClick r:id="rId2"/>
              </a:rPr>
              <a:t>https://www.openapis.org/</a:t>
            </a:r>
            <a:br>
              <a:rPr lang="en-US" dirty="0"/>
            </a:br>
            <a:r>
              <a:rPr lang="en-US" dirty="0">
                <a:hlinkClick r:id="rId3"/>
              </a:rPr>
              <a:t>https://swagger.io/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web APIs with ASP.NET Core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https://docs.microsoft.com/en-us/aspnet/core/web-api/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Swashbuckle.AspNetCore</a:t>
            </a:r>
            <a:br>
              <a:rPr lang="en-US" dirty="0"/>
            </a:br>
            <a:r>
              <a:rPr lang="en-US" dirty="0">
                <a:hlinkClick r:id="rId5"/>
              </a:rPr>
              <a:t>https://github.com/domaindrivendev/Swashbuckle.AspNetCore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NSwag</a:t>
            </a:r>
            <a:br>
              <a:rPr lang="en-US" dirty="0"/>
            </a:br>
            <a:r>
              <a:rPr lang="en-US" dirty="0">
                <a:hlinkClick r:id="rId6"/>
              </a:rPr>
              <a:t>https://github.com/RicoSuter/NSwag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Demos</a:t>
            </a:r>
            <a:br>
              <a:rPr lang="en-US" dirty="0"/>
            </a:br>
            <a:r>
              <a:rPr lang="en-US" dirty="0">
                <a:hlinkClick r:id="rId7"/>
              </a:rPr>
              <a:t>https://github.com/altso/pet-store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8938-5049-4743-BAB1-EF6D567A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28BE-C8E7-49BB-BCB6-B96231F9A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9895-709E-425D-9BA0-6AA4B2C0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0CC9-6F93-4EC0-B9C3-A3957612E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Spec (OAS)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SmartBear</a:t>
            </a:r>
            <a:r>
              <a:rPr lang="en-US" dirty="0"/>
              <a:t> donated the Swagger Specification in 2015 as part of the formation of the Open API Initiative</a:t>
            </a:r>
          </a:p>
          <a:p>
            <a:r>
              <a:rPr lang="en-US" dirty="0"/>
              <a:t>Swagger Specification was renamed to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r>
              <a:rPr lang="en-US" dirty="0" err="1"/>
              <a:t>OpenAPI</a:t>
            </a:r>
            <a:r>
              <a:rPr lang="en-US" dirty="0"/>
              <a:t> Specification is semantically identical to the specification formerly known as the Swagger 2.0 specification</a:t>
            </a:r>
          </a:p>
          <a:p>
            <a:r>
              <a:rPr lang="en-US" dirty="0"/>
              <a:t>may be represented either in JSON or YAML (with restrictions) format</a:t>
            </a:r>
          </a:p>
          <a:p>
            <a:r>
              <a:rPr lang="en-US" dirty="0"/>
              <a:t>the latest version is </a:t>
            </a:r>
            <a:r>
              <a:rPr lang="en-US" dirty="0" err="1"/>
              <a:t>OpenAPI</a:t>
            </a:r>
            <a:r>
              <a:rPr lang="en-US" dirty="0"/>
              <a:t> 3.0.2</a:t>
            </a:r>
          </a:p>
        </p:txBody>
      </p:sp>
    </p:spTree>
    <p:extLst>
      <p:ext uri="{BB962C8B-B14F-4D97-AF65-F5344CB8AC3E}">
        <p14:creationId xmlns:p14="http://schemas.microsoft.com/office/powerpoint/2010/main" val="25048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2C1-75EF-4460-8507-4FBC73DF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495-DAAE-4B03-BFCD-8B8EB508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swagger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"2.0"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title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Sample API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description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API description in Markdown.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version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Fira Code" panose="020B0509050000020004" pitchFamily="49" charset="0"/>
              </a:rPr>
              <a:t>1.0.0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api.example.com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rgbClr val="800000"/>
                </a:solidFill>
                <a:latin typeface="Fira Code" panose="020B0509050000020004" pitchFamily="49" charset="0"/>
              </a:rPr>
              <a:t>basePath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/v1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schemes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-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https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paths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/users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get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summary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Returns a list of users.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description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Optional extended description in Markdown.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produces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      -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application/json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responses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09885A"/>
                </a:solidFill>
                <a:latin typeface="Fira Code" panose="020B0509050000020004" pitchFamily="49" charset="0"/>
              </a:rPr>
              <a:t>        200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  description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OK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31F9-C30C-4AED-94C6-C674E7F1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B3AF-3727-4E72-BC4E-ED4921D1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err="1"/>
              <a:t>OpenAPI</a:t>
            </a:r>
            <a:r>
              <a:rPr lang="en-US" dirty="0"/>
              <a:t> defines the following basic </a:t>
            </a:r>
            <a:r>
              <a:rPr lang="en-US" b="1" dirty="0">
                <a:latin typeface="Consolas" panose="020B0609020204030204" pitchFamily="49" charset="0"/>
              </a:rPr>
              <a:t>type</a:t>
            </a:r>
            <a:r>
              <a:rPr lang="en-US" dirty="0"/>
              <a:t>s: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>
                <a:latin typeface="Consolas" panose="020B0609020204030204" pitchFamily="49" charset="0"/>
              </a:rPr>
              <a:t>number</a:t>
            </a:r>
          </a:p>
          <a:p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array</a:t>
            </a:r>
          </a:p>
          <a:p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/>
              <a:t>An optional </a:t>
            </a:r>
            <a:r>
              <a:rPr lang="en-US" b="1" dirty="0">
                <a:latin typeface="Consolas" panose="020B0609020204030204" pitchFamily="49" charset="0"/>
              </a:rPr>
              <a:t>format</a:t>
            </a:r>
            <a:r>
              <a:rPr lang="en-US" dirty="0"/>
              <a:t> can define more specific type.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https://swagger.io/docs/specification/data-models/data-types/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E8ED28-E627-47F4-BB33-922EA170E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506192"/>
              </p:ext>
            </p:extLst>
          </p:nvPr>
        </p:nvGraphicFramePr>
        <p:xfrm>
          <a:off x="609600" y="1458410"/>
          <a:ext cx="10972799" cy="49886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9281">
                  <a:extLst>
                    <a:ext uri="{9D8B030D-6E8A-4147-A177-3AD203B41FA5}">
                      <a16:colId xmlns:a16="http://schemas.microsoft.com/office/drawing/2014/main" val="4224985459"/>
                    </a:ext>
                  </a:extLst>
                </a:gridCol>
                <a:gridCol w="1840375">
                  <a:extLst>
                    <a:ext uri="{9D8B030D-6E8A-4147-A177-3AD203B41FA5}">
                      <a16:colId xmlns:a16="http://schemas.microsoft.com/office/drawing/2014/main" val="2284728447"/>
                    </a:ext>
                  </a:extLst>
                </a:gridCol>
                <a:gridCol w="3284096">
                  <a:extLst>
                    <a:ext uri="{9D8B030D-6E8A-4147-A177-3AD203B41FA5}">
                      <a16:colId xmlns:a16="http://schemas.microsoft.com/office/drawing/2014/main" val="2750341548"/>
                    </a:ext>
                  </a:extLst>
                </a:gridCol>
                <a:gridCol w="4849047">
                  <a:extLst>
                    <a:ext uri="{9D8B030D-6E8A-4147-A177-3AD203B41FA5}">
                      <a16:colId xmlns:a16="http://schemas.microsoft.com/office/drawing/2014/main" val="324272131"/>
                    </a:ext>
                  </a:extLst>
                </a:gridCol>
              </a:tblGrid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.NET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58405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 numbers.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76195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float/double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System.Single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System.Double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Floating-point numbers.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1597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 numbers.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3200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int32/int64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.Int32/System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.Int64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Signed 32/64-bit integers.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40778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System.String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73151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System.DateTime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Full-date notation, for example, </a:t>
                      </a:r>
                      <a:r>
                        <a:rPr kumimoji="0" lang="en-US" sz="1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2017-07-21.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86088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System.DateTime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date-time notation, for example, </a:t>
                      </a:r>
                      <a:r>
                        <a:rPr kumimoji="0" lang="en-US" sz="1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2017-07-21T17:32:28Z.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49295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System.String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hint to UIs to mask the input.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35596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uuid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System.Guid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6509"/>
                  </a:ext>
                </a:extLst>
              </a:tr>
              <a:tr h="4535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uri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System.Uri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3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50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C07D70-2073-4F72-A814-CD88C97F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Tools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16AD492-12A1-4E3B-95D5-0EA7DE894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256734"/>
              </p:ext>
            </p:extLst>
          </p:nvPr>
        </p:nvGraphicFramePr>
        <p:xfrm>
          <a:off x="609600" y="2249424"/>
          <a:ext cx="109728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BC0D-0AF3-4507-8053-8F873BC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in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49F0-D40C-4E32-9D77-46C8676F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Derive from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r>
              <a:rPr lang="en-US" dirty="0"/>
              <a:t> - a base class for an MVC controller </a:t>
            </a:r>
            <a:r>
              <a:rPr lang="en-US" i="1" dirty="0"/>
              <a:t>without</a:t>
            </a:r>
            <a:r>
              <a:rPr lang="en-US" dirty="0"/>
              <a:t> view support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/>
              <a:t> (inherited from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r>
              <a:rPr lang="en-US" dirty="0"/>
              <a:t>) adds view support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View()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ViewComponent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Json()</a:t>
            </a:r>
          </a:p>
        </p:txBody>
      </p:sp>
    </p:spTree>
    <p:extLst>
      <p:ext uri="{BB962C8B-B14F-4D97-AF65-F5344CB8AC3E}">
        <p14:creationId xmlns:p14="http://schemas.microsoft.com/office/powerpoint/2010/main" val="155478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28890</TotalTime>
  <Words>1226</Words>
  <Application>Microsoft Office PowerPoint</Application>
  <PresentationFormat>Widescreen</PresentationFormat>
  <Paragraphs>390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Fira Code</vt:lpstr>
      <vt:lpstr>Georgia</vt:lpstr>
      <vt:lpstr>Wingdings 2</vt:lpstr>
      <vt:lpstr>Training presentation</vt:lpstr>
      <vt:lpstr>OpenAPI for .NET Developers</vt:lpstr>
      <vt:lpstr>Agenda</vt:lpstr>
      <vt:lpstr>OpenAPI Initiative (OAI) </vt:lpstr>
      <vt:lpstr>OpenAPI Spec (OAS)</vt:lpstr>
      <vt:lpstr>Swagger Sample</vt:lpstr>
      <vt:lpstr>Data Types</vt:lpstr>
      <vt:lpstr>PowerPoint Presentation</vt:lpstr>
      <vt:lpstr>OpenAPI Tools</vt:lpstr>
      <vt:lpstr>WebAPI in ASP.NET Core</vt:lpstr>
      <vt:lpstr>WebAPI in ASP.NET Core</vt:lpstr>
      <vt:lpstr>Action Result Types</vt:lpstr>
      <vt:lpstr>ActionResult&lt;T&gt;</vt:lpstr>
      <vt:lpstr>ProblemDetails</vt:lpstr>
      <vt:lpstr>Code First</vt:lpstr>
      <vt:lpstr>Code First Demo</vt:lpstr>
      <vt:lpstr>Add Swagger and SwaggerUI</vt:lpstr>
      <vt:lpstr>Include xml comments</vt:lpstr>
      <vt:lpstr>Document non HTTP 200 responses</vt:lpstr>
      <vt:lpstr>Clarify data types: Enums</vt:lpstr>
      <vt:lpstr>Clarify data types: Dates</vt:lpstr>
      <vt:lpstr>Polymorphic schemas</vt:lpstr>
      <vt:lpstr>Extract schema using swagger cli</vt:lpstr>
      <vt:lpstr>Generate Angular client</vt:lpstr>
      <vt:lpstr>Extensibility via filters</vt:lpstr>
      <vt:lpstr>Microsoft.AspNetCore.Mvc.ApiExplorer</vt:lpstr>
      <vt:lpstr>Schema First Demo</vt:lpstr>
      <vt:lpstr>Create schema</vt:lpstr>
      <vt:lpstr>Edit code-gen config in NSwagStudio</vt:lpstr>
      <vt:lpstr>Generate server stubs and client implementation(s)</vt:lpstr>
      <vt:lpstr>Expose Swagger and SwaggerUI</vt:lpstr>
      <vt:lpstr>Code First vs Schema First</vt:lpstr>
      <vt:lpstr>Summary</vt:lpstr>
      <vt:lpstr>Resources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for .NET Developers</dc:title>
  <dc:creator>Alexander Tsoi</dc:creator>
  <cp:lastModifiedBy>Alexander Tsoi</cp:lastModifiedBy>
  <cp:revision>73</cp:revision>
  <dcterms:created xsi:type="dcterms:W3CDTF">2019-04-10T00:51:44Z</dcterms:created>
  <dcterms:modified xsi:type="dcterms:W3CDTF">2019-04-30T22:37:39Z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