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0"/>
  </p:notesMasterIdLst>
  <p:sldIdLst>
    <p:sldId id="256" r:id="rId2"/>
    <p:sldId id="285" r:id="rId3"/>
    <p:sldId id="271" r:id="rId4"/>
    <p:sldId id="300" r:id="rId5"/>
    <p:sldId id="293" r:id="rId6"/>
    <p:sldId id="287" r:id="rId7"/>
    <p:sldId id="283" r:id="rId8"/>
    <p:sldId id="284" r:id="rId9"/>
    <p:sldId id="301" r:id="rId10"/>
    <p:sldId id="274" r:id="rId11"/>
    <p:sldId id="290" r:id="rId12"/>
    <p:sldId id="273" r:id="rId13"/>
    <p:sldId id="258" r:id="rId14"/>
    <p:sldId id="276" r:id="rId15"/>
    <p:sldId id="263" r:id="rId16"/>
    <p:sldId id="262" r:id="rId17"/>
    <p:sldId id="261" r:id="rId18"/>
    <p:sldId id="264" r:id="rId19"/>
    <p:sldId id="265" r:id="rId20"/>
    <p:sldId id="289" r:id="rId21"/>
    <p:sldId id="272" r:id="rId22"/>
    <p:sldId id="298" r:id="rId23"/>
    <p:sldId id="297" r:id="rId24"/>
    <p:sldId id="266" r:id="rId25"/>
    <p:sldId id="302" r:id="rId26"/>
    <p:sldId id="278" r:id="rId27"/>
    <p:sldId id="294" r:id="rId28"/>
    <p:sldId id="281" r:id="rId29"/>
    <p:sldId id="286" r:id="rId30"/>
    <p:sldId id="277" r:id="rId31"/>
    <p:sldId id="280" r:id="rId32"/>
    <p:sldId id="292" r:id="rId33"/>
    <p:sldId id="279" r:id="rId34"/>
    <p:sldId id="299" r:id="rId35"/>
    <p:sldId id="268" r:id="rId36"/>
    <p:sldId id="270" r:id="rId37"/>
    <p:sldId id="267" r:id="rId38"/>
    <p:sldId id="291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09" autoAdjust="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2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357B-79FB-4DF0-A768-B498A6459703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B0C5F-919A-419F-BA7C-588CD931B1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Did you stop trying to ride a bicycle when you fell off?</a:t>
            </a:r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2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argue that the results doesn’t mean anything, even if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has more defects those defects will be caught during QA and integration testing.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known fact in software development – the longer it takes to find the bug the more it would cost to fix it.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145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Repeatable Test</a:t>
            </a:r>
            <a:r>
              <a:rPr lang="tr-TR" dirty="0"/>
              <a:t>:</a:t>
            </a:r>
            <a:r>
              <a:rPr lang="en-US" dirty="0"/>
              <a:t>they can be run multiple times with the same result.</a:t>
            </a:r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Robust Test</a:t>
            </a:r>
            <a:r>
              <a:rPr lang="tr-TR" dirty="0"/>
              <a:t>:</a:t>
            </a:r>
            <a:r>
              <a:rPr lang="en-US" dirty="0"/>
              <a:t>Verify One Condition per Test</a:t>
            </a:r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Separation of Concerns</a:t>
            </a:r>
            <a:r>
              <a:rPr lang="tr-TR" dirty="0"/>
              <a:t>:</a:t>
            </a:r>
            <a:r>
              <a:rPr lang="en-US" dirty="0"/>
              <a:t>Keep Test Logic Out of Production Code)</a:t>
            </a:r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 Harm</a:t>
            </a:r>
            <a:r>
              <a:rPr lang="tr-TR" dirty="0"/>
              <a:t>:</a:t>
            </a:r>
            <a:r>
              <a:rPr lang="en-US" dirty="0"/>
              <a:t>Keep Test Logic Out of Production Code)</a:t>
            </a:r>
            <a:r>
              <a:rPr lang="tr-TR" dirty="0"/>
              <a:t>. Test double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Expressive Tests</a:t>
            </a:r>
            <a:r>
              <a:rPr lang="tr-TR" dirty="0"/>
              <a:t>:Don’t repeat yourself. Creation Methods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9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http://osherove.com/blog/2012/10/14/the-three-values-of-a-good-isolation-framework.html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B0C5F-919A-419F-BA7C-588CD931B1C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69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 algn="ctr"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51D978-F711-498F-BCE2-D2F1929FAE9A}" type="datetimeFigureOut">
              <a:rPr lang="tr-TR" smtClean="0"/>
              <a:t>2.8.2016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03570E-4CD4-4DB3-9AE1-39E08EEC1340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zcanacar.com/" TargetMode="External"/><Relationship Id="rId4" Type="http://schemas.openxmlformats.org/officeDocument/2006/relationships/hyperlink" Target="http://www.renaissancesoftware.net/blo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16" y="260648"/>
            <a:ext cx="7851648" cy="2448272"/>
          </a:xfrm>
        </p:spPr>
        <p:txBody>
          <a:bodyPr>
            <a:noAutofit/>
          </a:bodyPr>
          <a:lstStyle/>
          <a:p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TDD </a:t>
            </a:r>
            <a:b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Test Driven Development</a:t>
            </a:r>
            <a:br>
              <a:rPr lang="tr-TR" sz="4800" dirty="0">
                <a:latin typeface="Consolas" pitchFamily="49" charset="0"/>
                <a:cs typeface="Consolas" pitchFamily="49" charset="0"/>
              </a:rPr>
            </a:br>
            <a:endParaRPr lang="tr-TR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3" y="2924944"/>
            <a:ext cx="7854696" cy="1224136"/>
          </a:xfrm>
          <a:prstGeom prst="rect">
            <a:avLst/>
          </a:prstGeom>
        </p:spPr>
        <p:txBody>
          <a:bodyPr vert="horz" lIns="0" rIns="18288" anchor="t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>
                <a:latin typeface="Consolas" pitchFamily="49" charset="0"/>
                <a:cs typeface="Consolas" pitchFamily="49" charset="0"/>
              </a:rPr>
              <a:t>İstanbulCoders</a:t>
            </a:r>
            <a:endParaRPr lang="tr-TR" sz="2400" dirty="0" err="1">
              <a:latin typeface="Consolas" pitchFamily="49" charset="0"/>
              <a:cs typeface="Consolas" pitchFamily="49" charset="0"/>
            </a:endParaRPr>
          </a:p>
          <a:p>
            <a:r>
              <a:rPr lang="TR-TR" sz="2400" dirty="0">
                <a:latin typeface="Consolas" pitchFamily="49" charset="0"/>
                <a:cs typeface="Consolas" pitchFamily="49" charset="0"/>
              </a:rPr>
              <a:t>04.08.2016</a:t>
            </a:r>
          </a:p>
          <a:p>
            <a:endParaRPr lang="tr-T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376" y="4842542"/>
            <a:ext cx="50220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TR-TR" sz="2400" dirty="0">
                <a:latin typeface="Consolas" pitchFamily="49" charset="0"/>
                <a:cs typeface="Consolas" pitchFamily="49" charset="0"/>
              </a:rPr>
              <a:t>Erdem ÖZDEMİR</a:t>
            </a:r>
          </a:p>
          <a:p>
            <a:pPr algn="r"/>
            <a:r>
              <a:rPr lang="TR-TR" sz="2400" dirty="0">
                <a:latin typeface="Consolas" pitchFamily="49" charset="0"/>
                <a:cs typeface="Consolas" pitchFamily="49" charset="0"/>
              </a:rPr>
              <a:t>@</a:t>
            </a:r>
            <a:r>
              <a:rPr lang="TR-TR" sz="2400" dirty="0" err="1">
                <a:latin typeface="Consolas" pitchFamily="49" charset="0"/>
                <a:cs typeface="Consolas" pitchFamily="49" charset="0"/>
              </a:rPr>
              <a:t>nerobianchi</a:t>
            </a:r>
            <a:endParaRPr lang="tr-TR" sz="2400" dirty="0" err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" y="2708920"/>
            <a:ext cx="3331856" cy="352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5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/>
              <a:t>T</a:t>
            </a:r>
            <a:r>
              <a:rPr lang="en-US" dirty="0"/>
              <a:t>he smallest testable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part of </a:t>
            </a:r>
            <a:r>
              <a:rPr lang="tr-TR" dirty="0"/>
              <a:t>software </a:t>
            </a:r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/>
              <a:t>A</a:t>
            </a:r>
            <a:r>
              <a:rPr lang="en-US" dirty="0"/>
              <a:t> unit is often an entire interface, such as a class, but could be an individual method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 b="7679"/>
          <a:stretch/>
        </p:blipFill>
        <p:spPr bwMode="auto">
          <a:xfrm>
            <a:off x="4788024" y="1359698"/>
            <a:ext cx="4355976" cy="3094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3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/>
              <a:t>Test cases are subsets of user stories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284984"/>
            <a:ext cx="8064896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sz="2600" dirty="0"/>
              <a:t>As a book service, i should list all books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TR-TR" sz="2600"/>
              <a:t>Given there is no book then return an information about non existence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TR-TR" sz="2600"/>
              <a:t>Given there exists any books then return them</a:t>
            </a:r>
          </a:p>
          <a:p>
            <a:r>
              <a:rPr lang="TR-TR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70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Consolas" pitchFamily="49" charset="0"/>
                <a:cs typeface="Consolas" pitchFamily="49" charset="0"/>
              </a:rPr>
              <a:t>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It talks to the database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It communicates across the network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It touches the file system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72012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Automated Unit Test</a:t>
            </a:r>
            <a:r>
              <a:rPr lang="tr-TR" b="1" dirty="0"/>
              <a:t>ing</a:t>
            </a:r>
            <a:endParaRPr lang="tr-T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4248472" cy="4389120"/>
          </a:xfrm>
        </p:spPr>
        <p:txBody>
          <a:bodyPr/>
          <a:lstStyle/>
          <a:p>
            <a:r>
              <a:rPr lang="tr-TR" dirty="0"/>
              <a:t>C</a:t>
            </a:r>
            <a:r>
              <a:rPr lang="en-US" dirty="0" err="1"/>
              <a:t>ontrol</a:t>
            </a:r>
            <a:r>
              <a:rPr lang="en-US" dirty="0"/>
              <a:t> the execution of tests </a:t>
            </a:r>
            <a:endParaRPr lang="tr-TR" dirty="0"/>
          </a:p>
          <a:p>
            <a:r>
              <a:rPr lang="tr-TR" dirty="0"/>
              <a:t>Automated unit testing framework</a:t>
            </a:r>
          </a:p>
          <a:p>
            <a:r>
              <a:rPr lang="en-US" dirty="0"/>
              <a:t>During test case execution, the framework </a:t>
            </a:r>
            <a:r>
              <a:rPr lang="tr-TR" dirty="0"/>
              <a:t>logs</a:t>
            </a:r>
            <a:r>
              <a:rPr lang="en-US" dirty="0"/>
              <a:t> tests that fail any criterion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358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t">
            <a:noAutofit/>
          </a:bodyPr>
          <a:lstStyle/>
          <a:p>
            <a:r>
              <a:rPr lang="en-US" dirty="0"/>
              <a:t>Automated Unit Test</a:t>
            </a:r>
            <a:r>
              <a:rPr lang="tr-TR" dirty="0"/>
              <a:t>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0280"/>
            <a:ext cx="8229600" cy="35250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4000" dirty="0"/>
              <a:t>NUnit</a:t>
            </a:r>
          </a:p>
          <a:p>
            <a:pPr>
              <a:buFont typeface="Wingdings" pitchFamily="2" charset="2"/>
              <a:buChar char="§"/>
            </a:pPr>
            <a:r>
              <a:rPr lang="tr-TR" sz="4000" dirty="0"/>
              <a:t>xUnit.net</a:t>
            </a:r>
          </a:p>
          <a:p>
            <a:pPr>
              <a:buFont typeface="Wingdings" pitchFamily="2" charset="2"/>
              <a:buChar char="§"/>
            </a:pPr>
            <a:r>
              <a:rPr lang="tr-TR" sz="4000" dirty="0"/>
              <a:t>MbUnit</a:t>
            </a:r>
          </a:p>
          <a:p>
            <a:pPr>
              <a:buFont typeface="Wingdings" pitchFamily="2" charset="2"/>
              <a:buChar char="§"/>
            </a:pPr>
            <a:r>
              <a:rPr lang="tr-TR" sz="4000" dirty="0"/>
              <a:t>MSTest</a:t>
            </a:r>
          </a:p>
        </p:txBody>
      </p:sp>
    </p:spTree>
    <p:extLst>
      <p:ext uri="{BB962C8B-B14F-4D97-AF65-F5344CB8AC3E}">
        <p14:creationId xmlns:p14="http://schemas.microsoft.com/office/powerpoint/2010/main" val="35958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b="1" dirty="0"/>
              <a:t>Goals of Test Automation</a:t>
            </a:r>
            <a:endParaRPr lang="tr-T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/>
              <a:t>Project Goals</a:t>
            </a:r>
            <a:endParaRPr lang="tr-TR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Test Writing Goals</a:t>
            </a:r>
            <a:endParaRPr lang="tr-TR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Principles of Test Automation</a:t>
            </a:r>
            <a:endParaRPr lang="tr-TR" sz="3600" dirty="0"/>
          </a:p>
          <a:p>
            <a:pPr>
              <a:buFont typeface="Wingdings" pitchFamily="2" charset="2"/>
              <a:buChar char="§"/>
            </a:pPr>
            <a:r>
              <a:rPr lang="tr-TR" sz="3600" dirty="0"/>
              <a:t>Smells</a:t>
            </a:r>
          </a:p>
        </p:txBody>
      </p:sp>
    </p:spTree>
    <p:extLst>
      <p:ext uri="{BB962C8B-B14F-4D97-AF65-F5344CB8AC3E}">
        <p14:creationId xmlns:p14="http://schemas.microsoft.com/office/powerpoint/2010/main" val="30145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Goals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800" dirty="0"/>
              <a:t>Tests as Specification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Tests as Documentation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Tests as Safety Net</a:t>
            </a:r>
            <a:endParaRPr lang="tr-TR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Defect Localization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Easy to Write/Maintain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Improve Quality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Reduce Risk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Bug Repellent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8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Writing Goals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Fully Automated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Self-Checking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Repeatable Test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Robust Test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Simple Test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Expressive Tests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Separation of Concerns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 No Harm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Principles of Test Automation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Write the Tests First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Isolate the SUT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Don’t Modify the SUT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Minimize Test Overlap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Communicate Intent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 the Front Door First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Verify One Condition per Test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Test Concerns Separately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Keep Tests Independent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Minimize Untestable Code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Keep Test Logic Out of Production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Ensure Commensurate Effort and Responsibility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1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Smells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/>
              <a:t>Conditional Test Logic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Obscure Tests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Slow Tests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Assertion Roulette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096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onsolas" pitchFamily="49" charset="0"/>
                <a:cs typeface="Consolas" pitchFamily="49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What is TDD?</a:t>
            </a:r>
          </a:p>
          <a:p>
            <a:pPr>
              <a:buFont typeface="Wingdings" pitchFamily="2" charset="2"/>
              <a:buChar char="§"/>
            </a:pPr>
            <a:r>
              <a:rPr lang="TR-TR" dirty="0" err="1">
                <a:latin typeface="Consolas" pitchFamily="49" charset="0"/>
                <a:cs typeface="Consolas" pitchFamily="49" charset="0"/>
              </a:rPr>
              <a:t>Obstacles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err="1">
                <a:latin typeface="Consolas" pitchFamily="49" charset="0"/>
                <a:cs typeface="Consolas" pitchFamily="49" charset="0"/>
              </a:rPr>
              <a:t>and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err="1">
                <a:latin typeface="Consolas" pitchFamily="49" charset="0"/>
                <a:cs typeface="Consolas" pitchFamily="49" charset="0"/>
              </a:rPr>
              <a:t>Difficulties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Advantages of TDD</a:t>
            </a:r>
          </a:p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Descriptions of Concepts</a:t>
            </a:r>
          </a:p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ow 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 TDD?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Resources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rmAutofit/>
          </a:bodyPr>
          <a:lstStyle/>
          <a:p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60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ow</a:t>
            </a:r>
            <a:r>
              <a:rPr lang="en-US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tr-TR" sz="60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TDD?</a:t>
            </a:r>
            <a:endParaRPr lang="en-US" sz="60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229200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– The developer writes a failing test essentially capturing the requirements </a:t>
            </a:r>
            <a:endParaRPr lang="tr-TR" dirty="0"/>
          </a:p>
          <a:p>
            <a:pPr marL="0" indent="0" algn="ctr">
              <a:buNone/>
            </a:pPr>
            <a:r>
              <a:rPr lang="en-US" dirty="0"/>
              <a:t>in a test</a:t>
            </a:r>
          </a:p>
          <a:p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2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5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– The developer implements the business functionality, writing just enough code to pass the test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1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2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3"/>
          </a:xfrm>
        </p:spPr>
        <p:txBody>
          <a:bodyPr>
            <a:normAutofit/>
          </a:bodyPr>
          <a:lstStyle/>
          <a:p>
            <a:r>
              <a:rPr lang="tr-TR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5229200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REFACTOR</a:t>
            </a:r>
            <a:r>
              <a:rPr lang="en-US" dirty="0"/>
              <a:t> – The developer refines and improves the code without adding new functionality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" y="1556791"/>
            <a:ext cx="638175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87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erdem\programming\presentations\tdd\bdd_gw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79" y="1556792"/>
            <a:ext cx="7056785" cy="302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59" y="4121696"/>
            <a:ext cx="8856984" cy="2736304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TR-TR" sz="1600" dirty="0"/>
              <a:t>ClassNameTests.cs</a:t>
            </a:r>
          </a:p>
          <a:p>
            <a:pPr marL="0" indent="0">
              <a:buNone/>
            </a:pPr>
            <a:r>
              <a:rPr lang="TR-TR" sz="1600" dirty="0"/>
              <a:t>	MethodName_SystemUnderTestScenerio_ExpectedBehaviour</a:t>
            </a:r>
          </a:p>
          <a:p>
            <a:pPr marL="0" indent="0">
              <a:buNone/>
            </a:pPr>
            <a:r>
              <a:rPr lang="TR-TR" sz="1600" dirty="0"/>
              <a:t>	method_name_given_inputs_when_system_under_test_scenerio_then_expected_behaviour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/>
              <a:t>for_ClassName</a:t>
            </a:r>
          </a:p>
          <a:p>
            <a:pPr marL="0" indent="0">
              <a:buNone/>
            </a:pPr>
            <a:r>
              <a:rPr lang="TR-TR" sz="1600" dirty="0"/>
              <a:t>	MethodName.cs</a:t>
            </a:r>
          </a:p>
          <a:p>
            <a:pPr marL="0" indent="0">
              <a:buNone/>
            </a:pPr>
            <a:r>
              <a:rPr lang="TR-TR" sz="1600" dirty="0"/>
              <a:t>   given_inputs_when_system_under_test_scenerio_then_expected_behaviour</a:t>
            </a:r>
          </a:p>
        </p:txBody>
      </p:sp>
    </p:spTree>
    <p:extLst>
      <p:ext uri="{BB962C8B-B14F-4D97-AF65-F5344CB8AC3E}">
        <p14:creationId xmlns:p14="http://schemas.microsoft.com/office/powerpoint/2010/main" val="4072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35480"/>
            <a:ext cx="8229600" cy="4389120"/>
          </a:xfrm>
        </p:spPr>
        <p:txBody>
          <a:bodyPr numCol="1" anchor="ctr" anchorCtr="0"/>
          <a:lstStyle/>
          <a:p>
            <a:pPr>
              <a:buFont typeface="Arial" pitchFamily="34" charset="0"/>
              <a:buChar char="•"/>
            </a:pPr>
            <a:r>
              <a:rPr lang="tr-TR" dirty="0"/>
              <a:t>E</a:t>
            </a:r>
            <a:r>
              <a:rPr lang="en-US" dirty="0" err="1"/>
              <a:t>verything</a:t>
            </a:r>
            <a:r>
              <a:rPr lang="en-US" dirty="0"/>
              <a:t> we need in place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en-US" dirty="0"/>
              <a:t>to exercise the SUT</a:t>
            </a: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tr-TR" dirty="0"/>
              <a:t>Name conflicts</a:t>
            </a:r>
          </a:p>
          <a:p>
            <a:pPr lvl="1">
              <a:buFont typeface="Arial" pitchFamily="34" charset="0"/>
              <a:buChar char="•"/>
            </a:pPr>
            <a:r>
              <a:rPr lang="tr-TR" sz="2600" dirty="0"/>
              <a:t>NUnit : Testcase Class</a:t>
            </a:r>
          </a:p>
        </p:txBody>
      </p:sp>
    </p:spTree>
    <p:extLst>
      <p:ext uri="{BB962C8B-B14F-4D97-AF65-F5344CB8AC3E}">
        <p14:creationId xmlns:p14="http://schemas.microsoft.com/office/powerpoint/2010/main" val="85402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Fixture Ingridents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dirty="0"/>
              <a:t>Setup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Exercise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Verify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Teardown</a:t>
            </a:r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/>
              <a:t>Arrange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Act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Assert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62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/>
              <a:t>Manual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/>
              <a:t>Testdriven.Net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/>
              <a:t>Visual Studio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/>
              <a:t>Resharper</a:t>
            </a:r>
          </a:p>
          <a:p>
            <a:pPr>
              <a:buFont typeface="Wingdings" pitchFamily="2" charset="2"/>
              <a:buChar char="§"/>
            </a:pPr>
            <a:r>
              <a:rPr lang="tr-TR" dirty="0"/>
              <a:t>Auto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/>
              <a:t>NCrunch</a:t>
            </a:r>
          </a:p>
          <a:p>
            <a:pPr marL="708660" lvl="1" indent="-342900">
              <a:buFont typeface="Wingdings" pitchFamily="2" charset="2"/>
              <a:buChar char="§"/>
            </a:pPr>
            <a:r>
              <a:rPr lang="tr-TR" dirty="0"/>
              <a:t>Mighty Moose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84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YAGNI (You A</a:t>
            </a:r>
            <a:r>
              <a:rPr lang="tr-TR" dirty="0"/>
              <a:t>in’t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DDSTTCPW (Do The Simplest Thing That Can Possibly Work)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KISS (Keep It Stupid Simple)</a:t>
            </a:r>
            <a:endParaRPr lang="tr-TR" dirty="0"/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/>
              <a:t>Testable Design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Fine Grained Components</a:t>
            </a:r>
            <a:endParaRPr lang="tr-TR" dirty="0"/>
          </a:p>
          <a:p>
            <a:pPr lvl="1">
              <a:buFont typeface="Wingdings" pitchFamily="2" charset="2"/>
              <a:buChar char="§"/>
            </a:pPr>
            <a:r>
              <a:rPr lang="tr-TR" dirty="0"/>
              <a:t>Loosely </a:t>
            </a:r>
            <a:r>
              <a:rPr lang="en-US" dirty="0"/>
              <a:t>Coupling</a:t>
            </a:r>
            <a:endParaRPr lang="tr-TR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High Cohesion</a:t>
            </a:r>
            <a:endParaRPr lang="tr-TR" dirty="0"/>
          </a:p>
          <a:p>
            <a:pPr lvl="1">
              <a:buFont typeface="Wingdings" pitchFamily="2" charset="2"/>
              <a:buChar char="§"/>
            </a:pPr>
            <a:r>
              <a:rPr lang="tr-TR" dirty="0"/>
              <a:t>SOLID</a:t>
            </a:r>
          </a:p>
          <a:p>
            <a:pPr>
              <a:buFont typeface="Wingdings" pitchFamily="2" charset="2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Test Double</a:t>
            </a:r>
          </a:p>
        </p:txBody>
      </p:sp>
      <p:pic>
        <p:nvPicPr>
          <p:cNvPr id="4" name="Picture 2" descr="http://www.embedded.com/ContentEETimes/Images/Design/Embedded/2012/1012/Atomic%20Figure%201%204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401" y="2582813"/>
            <a:ext cx="4286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embedded.com/ContentEETimes/Images/Design/Embedded/2012/1012/Atomic%20Figure%203%20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286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r>
              <a:rPr lang="tr-TR" dirty="0">
                <a:latin typeface="Consolas" pitchFamily="49" charset="0"/>
                <a:cs typeface="Consolas" pitchFamily="49" charset="0"/>
              </a:rPr>
              <a:t>What is TDD?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132018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Found by Kent Beck in </a:t>
            </a:r>
          </a:p>
          <a:p>
            <a:pPr marL="0" indent="0">
              <a:buNone/>
            </a:pPr>
            <a:r>
              <a:rPr lang="tr-TR" dirty="0">
                <a:latin typeface="Consolas" pitchFamily="49" charset="0"/>
                <a:cs typeface="Consolas" pitchFamily="49" charset="0"/>
              </a:rPr>
              <a:t>1999 as a component of </a:t>
            </a:r>
          </a:p>
          <a:p>
            <a:pPr marL="0" indent="0">
              <a:buNone/>
            </a:pPr>
            <a:r>
              <a:rPr lang="tr-TR" dirty="0">
                <a:latin typeface="Consolas" pitchFamily="49" charset="0"/>
                <a:cs typeface="Consolas" pitchFamily="49" charset="0"/>
              </a:rPr>
              <a:t>Extreme Programming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907" y="3645024"/>
            <a:ext cx="8478581" cy="27749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advanced technique of </a:t>
            </a:r>
            <a:endParaRPr lang="tr-TR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automated unit tests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to drive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design of software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and force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decoupling of dependencies</a:t>
            </a:r>
            <a:endParaRPr lang="tr-TR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 any time to provide feedback that the software 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still working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pic>
        <p:nvPicPr>
          <p:cNvPr id="1026" name="Picture 2" descr="https://encrypted-tbn3.gstatic.com/images?q=tbn:ANd9GcT3tmYmbdAcMGmY5am7xLzyErARxil1L4OZRU9dS-kxkavSgDx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49" y="1484784"/>
            <a:ext cx="4132065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Test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3600" dirty="0"/>
              <a:t>Stub</a:t>
            </a:r>
          </a:p>
          <a:p>
            <a:pPr marL="0" indent="0">
              <a:buNone/>
            </a:pPr>
            <a:r>
              <a:rPr lang="tr-TR" sz="3600" dirty="0"/>
              <a:t>	Deals with Result</a:t>
            </a:r>
          </a:p>
          <a:p>
            <a:pPr>
              <a:buFont typeface="Wingdings" pitchFamily="2" charset="2"/>
              <a:buChar char="§"/>
            </a:pPr>
            <a:r>
              <a:rPr lang="tr-TR" sz="3600" dirty="0"/>
              <a:t>Mock</a:t>
            </a:r>
          </a:p>
          <a:p>
            <a:pPr marL="0" indent="0">
              <a:buNone/>
            </a:pPr>
            <a:r>
              <a:rPr lang="tr-TR" sz="3600" dirty="0"/>
              <a:t>	Deals with Behaviour</a:t>
            </a:r>
          </a:p>
        </p:txBody>
      </p:sp>
    </p:spTree>
    <p:extLst>
      <p:ext uri="{BB962C8B-B14F-4D97-AF65-F5344CB8AC3E}">
        <p14:creationId xmlns:p14="http://schemas.microsoft.com/office/powerpoint/2010/main" val="41425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Test Double Libraries</a:t>
            </a:r>
          </a:p>
        </p:txBody>
      </p:sp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5" y="1916832"/>
            <a:ext cx="8064896" cy="45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7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Get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/>
              <a:t>Coding Kata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tr-TR" dirty="0"/>
              <a:t>Pair Programming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89" y="2132856"/>
            <a:ext cx="1800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3754388" cy="281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1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4200" dirty="0"/>
              <a:t>AutoFixture</a:t>
            </a:r>
          </a:p>
          <a:p>
            <a:pPr>
              <a:buFont typeface="Wingdings" pitchFamily="2" charset="2"/>
              <a:buChar char="§"/>
            </a:pPr>
            <a:r>
              <a:rPr lang="tr-TR" sz="4200" dirty="0"/>
              <a:t>Fluent Assertion</a:t>
            </a:r>
          </a:p>
          <a:p>
            <a:pPr>
              <a:buFont typeface="Wingdings" pitchFamily="2" charset="2"/>
              <a:buChar char="§"/>
            </a:pPr>
            <a:r>
              <a:rPr lang="tr-TR" sz="4200" dirty="0"/>
              <a:t>NDbUnit</a:t>
            </a:r>
          </a:p>
        </p:txBody>
      </p:sp>
    </p:spTree>
    <p:extLst>
      <p:ext uri="{BB962C8B-B14F-4D97-AF65-F5344CB8AC3E}">
        <p14:creationId xmlns:p14="http://schemas.microsoft.com/office/powerpoint/2010/main" val="30303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348880"/>
            <a:ext cx="5976664" cy="2376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000" b="1" dirty="0"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+mj-lt"/>
                <a:ea typeface="+mj-ea"/>
                <a:cs typeface="+mj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08273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tr-TR" dirty="0"/>
              <a:t>Books</a:t>
            </a: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54145"/>
            <a:ext cx="18478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45" y="4144638"/>
            <a:ext cx="18954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52" y="1420670"/>
            <a:ext cx="18764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04" y="4144638"/>
            <a:ext cx="1857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s://encrypted-tbn0.gstatic.com/images?q=tbn:ANd9GcQXY9BYdifak1Qigga7ARMmlobU4fXs0UleS-IoC3WqpDKOKlk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85707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Additional Books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1" y="2564904"/>
            <a:ext cx="2391859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1857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1857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26816"/>
            <a:ext cx="1962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3000" b="1" dirty="0"/>
              <a:t>Mark Seemann</a:t>
            </a:r>
          </a:p>
          <a:p>
            <a:pPr marL="0" indent="0">
              <a:buNone/>
            </a:pPr>
            <a:r>
              <a:rPr lang="tr-TR" b="1" dirty="0">
                <a:hlinkClick r:id="rId2"/>
              </a:rPr>
              <a:t>http://blog.ploeh.dk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3000" b="1" dirty="0"/>
              <a:t>Roy Osherove</a:t>
            </a:r>
          </a:p>
          <a:p>
            <a:pPr marL="0" indent="0">
              <a:buNone/>
            </a:pPr>
            <a:r>
              <a:rPr lang="tr-TR" b="1" dirty="0">
                <a:hlinkClick r:id="rId3"/>
              </a:rPr>
              <a:t>http://osherove.com/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3000" b="1" dirty="0"/>
              <a:t>James Grenning</a:t>
            </a:r>
          </a:p>
          <a:p>
            <a:pPr marL="0" indent="0">
              <a:buNone/>
            </a:pPr>
            <a:r>
              <a:rPr lang="tr-TR" b="1" dirty="0">
                <a:hlinkClick r:id="rId4"/>
              </a:rPr>
              <a:t>http://www.renaissancesoftware.net/blog/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3000" b="1" dirty="0"/>
              <a:t>Özcan Acar</a:t>
            </a:r>
          </a:p>
          <a:p>
            <a:pPr marL="0" indent="0">
              <a:buNone/>
            </a:pPr>
            <a:r>
              <a:rPr lang="tr-TR" b="1" dirty="0">
                <a:hlinkClick r:id="rId5"/>
              </a:rPr>
              <a:t>http://ozcanacar.com/</a:t>
            </a:r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88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Are You Ready to TDD?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813838" cy="3415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 vert="horz" lIns="0" rIns="0" bIns="0" anchor="t">
            <a:noAutofit/>
          </a:bodyPr>
          <a:lstStyle/>
          <a:p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Obstacles and Difficulties</a:t>
            </a:r>
          </a:p>
        </p:txBody>
      </p:sp>
    </p:spTree>
    <p:extLst>
      <p:ext uri="{BB962C8B-B14F-4D97-AF65-F5344CB8AC3E}">
        <p14:creationId xmlns:p14="http://schemas.microsoft.com/office/powerpoint/2010/main" val="205650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Obstacles and 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Education </a:t>
            </a:r>
            <a:endParaRPr lang="tr-TR" dirty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Hard to </a:t>
            </a:r>
            <a:r>
              <a:rPr lang="tr-TR" dirty="0"/>
              <a:t>L</a:t>
            </a:r>
            <a:r>
              <a:rPr lang="en-GB" dirty="0"/>
              <a:t>earn</a:t>
            </a:r>
            <a:endParaRPr lang="tr-TR" dirty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Lack of Practice</a:t>
            </a:r>
            <a:endParaRPr lang="tr-TR" dirty="0"/>
          </a:p>
          <a:p>
            <a:pPr marL="617220" lvl="2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Lack of Investment</a:t>
            </a:r>
            <a:endParaRPr lang="tr-TR" dirty="0"/>
          </a:p>
          <a:p>
            <a:pPr marL="342900" lvl="1" indent="-342900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GB" dirty="0"/>
              <a:t>Time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Slowness of </a:t>
            </a:r>
            <a:r>
              <a:rPr lang="tr-TR" dirty="0"/>
              <a:t>D</a:t>
            </a:r>
            <a:r>
              <a:rPr lang="en-GB" dirty="0" err="1"/>
              <a:t>evelopment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tr-TR" sz="66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Advantages of TDD</a:t>
            </a:r>
            <a:endParaRPr lang="tr-TR" sz="66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56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TDD vs non-TDD</a:t>
            </a:r>
          </a:p>
        </p:txBody>
      </p:sp>
      <p:pic>
        <p:nvPicPr>
          <p:cNvPr id="7170" name="Picture 2" descr="D:\erdem\programming\presentations\tdd\image_thum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096001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Cost of Defect</a:t>
            </a:r>
          </a:p>
        </p:txBody>
      </p:sp>
      <p:pic>
        <p:nvPicPr>
          <p:cNvPr id="8194" name="Picture 2" descr="D:\erdem\programming\presentations\tdd\image_thumb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96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7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0968"/>
            <a:ext cx="9036496" cy="1152128"/>
          </a:xfrm>
        </p:spPr>
        <p:txBody>
          <a:bodyPr>
            <a:noAutofit/>
          </a:bodyPr>
          <a:lstStyle/>
          <a:p>
            <a:r>
              <a:rPr lang="TR-TR" sz="48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Descriptions of Concepts</a:t>
            </a:r>
            <a:br>
              <a:rPr lang="tr-TR" sz="4800" b="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tr-TR" sz="4800" b="0" dirty="0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837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ull_of_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667</Words>
  <Application>Microsoft Office PowerPoint</Application>
  <PresentationFormat>On-screen Show (4:3)</PresentationFormat>
  <Paragraphs>197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TDD  Test Driven Development </vt:lpstr>
      <vt:lpstr>Contents</vt:lpstr>
      <vt:lpstr>What is TDD?</vt:lpstr>
      <vt:lpstr>Obstacles and Difficulties</vt:lpstr>
      <vt:lpstr>Obstacles and Difficulties</vt:lpstr>
      <vt:lpstr>Advantages of TDD</vt:lpstr>
      <vt:lpstr>TDD vs non-TDD</vt:lpstr>
      <vt:lpstr>Cost of Defect</vt:lpstr>
      <vt:lpstr>Descriptions of Concepts </vt:lpstr>
      <vt:lpstr>Unit Test</vt:lpstr>
      <vt:lpstr>Test Case</vt:lpstr>
      <vt:lpstr>Integration Test</vt:lpstr>
      <vt:lpstr>Automated Unit Testing</vt:lpstr>
      <vt:lpstr>Automated Unit Testing Frameworks</vt:lpstr>
      <vt:lpstr>Goals of Test Automation</vt:lpstr>
      <vt:lpstr>Project Goals</vt:lpstr>
      <vt:lpstr>Test Writing Goals</vt:lpstr>
      <vt:lpstr>Principles of Test Automation</vt:lpstr>
      <vt:lpstr>Smells</vt:lpstr>
      <vt:lpstr>How to TDD?</vt:lpstr>
      <vt:lpstr>Motto</vt:lpstr>
      <vt:lpstr>Motto</vt:lpstr>
      <vt:lpstr>Motto</vt:lpstr>
      <vt:lpstr>Naming Convention</vt:lpstr>
      <vt:lpstr>Fixture</vt:lpstr>
      <vt:lpstr>Fixture Ingridents</vt:lpstr>
      <vt:lpstr>Runners</vt:lpstr>
      <vt:lpstr>Principles</vt:lpstr>
      <vt:lpstr>Test Double</vt:lpstr>
      <vt:lpstr>Test Double</vt:lpstr>
      <vt:lpstr>Test Double Libraries</vt:lpstr>
      <vt:lpstr>How To Get Better</vt:lpstr>
      <vt:lpstr>Libraries</vt:lpstr>
      <vt:lpstr>PowerPoint Presentation</vt:lpstr>
      <vt:lpstr>Books</vt:lpstr>
      <vt:lpstr>Additional Books</vt:lpstr>
      <vt:lpstr>Blogs</vt:lpstr>
      <vt:lpstr>Are You Ready to TDD?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Erdem ÖZDEMİR</dc:creator>
  <cp:lastModifiedBy>Erdem Ozdemir</cp:lastModifiedBy>
  <cp:revision>400</cp:revision>
  <dcterms:created xsi:type="dcterms:W3CDTF">2012-03-01T12:22:19Z</dcterms:created>
  <dcterms:modified xsi:type="dcterms:W3CDTF">2016-08-02T20:50:11Z</dcterms:modified>
</cp:coreProperties>
</file>