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10" r:id="rId3"/>
    <p:sldId id="305" r:id="rId4"/>
    <p:sldId id="302" r:id="rId5"/>
    <p:sldId id="312" r:id="rId6"/>
    <p:sldId id="269" r:id="rId7"/>
    <p:sldId id="299" r:id="rId8"/>
    <p:sldId id="316" r:id="rId9"/>
    <p:sldId id="317" r:id="rId10"/>
    <p:sldId id="315" r:id="rId11"/>
    <p:sldId id="314" r:id="rId12"/>
    <p:sldId id="311" r:id="rId13"/>
    <p:sldId id="307" r:id="rId14"/>
    <p:sldId id="308" r:id="rId15"/>
    <p:sldId id="318" r:id="rId16"/>
    <p:sldId id="320" r:id="rId17"/>
    <p:sldId id="321" r:id="rId18"/>
    <p:sldId id="323" r:id="rId19"/>
    <p:sldId id="322" r:id="rId20"/>
    <p:sldId id="324" r:id="rId21"/>
    <p:sldId id="31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138413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420401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70722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258B0B-3BE5-4DAF-90BE-DF377BE843A7}"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28371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258B0B-3BE5-4DAF-90BE-DF377BE843A7}"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1436724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258B0B-3BE5-4DAF-90BE-DF377BE843A7}"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327731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258B0B-3BE5-4DAF-90BE-DF377BE843A7}" type="datetimeFigureOut">
              <a:rPr lang="en-US" smtClean="0"/>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393061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258B0B-3BE5-4DAF-90BE-DF377BE843A7}" type="datetimeFigureOut">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217295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58B0B-3BE5-4DAF-90BE-DF377BE843A7}" type="datetimeFigureOut">
              <a:rPr lang="en-US" smtClean="0"/>
              <a:t>4/16/2020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300945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258B0B-3BE5-4DAF-90BE-DF377BE843A7}"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157677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258B0B-3BE5-4DAF-90BE-DF377BE843A7}" type="datetimeFigureOut">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DAE20-F1AB-4D4E-A1E9-150F772B34E6}" type="slidenum">
              <a:rPr lang="en-US" smtClean="0"/>
              <a:t>‹#›</a:t>
            </a:fld>
            <a:endParaRPr lang="en-US"/>
          </a:p>
        </p:txBody>
      </p:sp>
    </p:spTree>
    <p:extLst>
      <p:ext uri="{BB962C8B-B14F-4D97-AF65-F5344CB8AC3E}">
        <p14:creationId xmlns:p14="http://schemas.microsoft.com/office/powerpoint/2010/main" val="200553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58B0B-3BE5-4DAF-90BE-DF377BE843A7}" type="datetimeFigureOut">
              <a:rPr lang="en-US" smtClean="0"/>
              <a:t>4/16/2020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DAE20-F1AB-4D4E-A1E9-150F772B34E6}" type="slidenum">
              <a:rPr lang="en-US" smtClean="0"/>
              <a:t>‹#›</a:t>
            </a:fld>
            <a:endParaRPr lang="en-US"/>
          </a:p>
        </p:txBody>
      </p:sp>
    </p:spTree>
    <p:extLst>
      <p:ext uri="{BB962C8B-B14F-4D97-AF65-F5344CB8AC3E}">
        <p14:creationId xmlns:p14="http://schemas.microsoft.com/office/powerpoint/2010/main" val="2890928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90725" y="365059"/>
            <a:ext cx="8001000" cy="4500563"/>
          </a:xfrm>
          <a:prstGeom prst="rect">
            <a:avLst/>
          </a:prstGeom>
        </p:spPr>
      </p:pic>
      <p:sp>
        <p:nvSpPr>
          <p:cNvPr id="2" name="object 2"/>
          <p:cNvSpPr txBox="1">
            <a:spLocks noGrp="1"/>
          </p:cNvSpPr>
          <p:nvPr>
            <p:ph type="title"/>
          </p:nvPr>
        </p:nvSpPr>
        <p:spPr>
          <a:xfrm>
            <a:off x="-287251" y="243153"/>
            <a:ext cx="12111643" cy="615553"/>
          </a:xfrm>
          <a:prstGeom prst="rect">
            <a:avLst/>
          </a:prstGeom>
        </p:spPr>
        <p:txBody>
          <a:bodyPr vert="horz" wrap="square" lIns="0" tIns="0" rIns="0" bIns="0" rtlCol="0">
            <a:spAutoFit/>
          </a:bodyPr>
          <a:lstStyle/>
          <a:p>
            <a:pPr marL="12700" algn="ctr">
              <a:lnSpc>
                <a:spcPct val="100000"/>
              </a:lnSpc>
            </a:pPr>
            <a:r>
              <a:rPr sz="4000" spc="-50" dirty="0" smtClean="0"/>
              <a:t>AWS</a:t>
            </a:r>
            <a:r>
              <a:rPr lang="en-US" sz="4000" spc="-50" dirty="0" smtClean="0"/>
              <a:t> API Gateway</a:t>
            </a:r>
            <a:endParaRPr sz="2000" dirty="0"/>
          </a:p>
        </p:txBody>
      </p:sp>
      <p:pic>
        <p:nvPicPr>
          <p:cNvPr id="5" name="Picture 4"/>
          <p:cNvPicPr>
            <a:picLocks noChangeAspect="1"/>
          </p:cNvPicPr>
          <p:nvPr/>
        </p:nvPicPr>
        <p:blipFill>
          <a:blip r:embed="rId3"/>
          <a:stretch>
            <a:fillRect/>
          </a:stretch>
        </p:blipFill>
        <p:spPr>
          <a:xfrm>
            <a:off x="1333500" y="5095875"/>
            <a:ext cx="9696450" cy="1762125"/>
          </a:xfrm>
          <a:prstGeom prst="rect">
            <a:avLst/>
          </a:prstGeom>
        </p:spPr>
      </p:pic>
    </p:spTree>
    <p:extLst>
      <p:ext uri="{BB962C8B-B14F-4D97-AF65-F5344CB8AC3E}">
        <p14:creationId xmlns:p14="http://schemas.microsoft.com/office/powerpoint/2010/main" val="1718506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011" y="669746"/>
            <a:ext cx="10798232" cy="5970865"/>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 Integration type</a:t>
            </a:r>
            <a:br>
              <a:rPr lang="en-US" spc="-50" dirty="0" smtClean="0"/>
            </a:br>
            <a:r>
              <a:rPr lang="en-US" spc="-50" dirty="0" smtClean="0"/>
              <a:t/>
            </a:r>
            <a:br>
              <a:rPr lang="en-US" spc="-50" dirty="0" smtClean="0"/>
            </a:br>
            <a:r>
              <a:rPr lang="en-GB" sz="2000" spc="-50" dirty="0" smtClean="0"/>
              <a:t>-   </a:t>
            </a:r>
            <a:r>
              <a:rPr lang="en-GB" sz="2000" spc="-50" dirty="0"/>
              <a:t>HTTP custom integration: </a:t>
            </a:r>
            <a:r>
              <a:rPr lang="en-GB" sz="2000" spc="-50" dirty="0" smtClean="0"/>
              <a:t>(also called HTTP integration), </a:t>
            </a:r>
            <a:r>
              <a:rPr lang="en-GB" sz="2000" spc="-50" dirty="0"/>
              <a:t>you must configure both the integration request and integration </a:t>
            </a:r>
            <a:r>
              <a:rPr lang="en-GB" sz="2000" spc="-50" dirty="0" smtClean="0"/>
              <a:t>response</a:t>
            </a:r>
            <a:br>
              <a:rPr lang="en-GB" sz="2000" spc="-50" dirty="0" smtClean="0"/>
            </a:br>
            <a:r>
              <a:rPr lang="en-US" sz="2000" spc="-50" dirty="0"/>
              <a:t>-   HTTP proxy integration:  API GW passes the request as-is to a HTTP back-end</a:t>
            </a:r>
            <a:r>
              <a:rPr lang="en-US" sz="2000" spc="-50" dirty="0" smtClean="0"/>
              <a:t/>
            </a:r>
            <a:br>
              <a:rPr lang="en-US" sz="2000" spc="-50" dirty="0" smtClean="0"/>
            </a:br>
            <a:r>
              <a:rPr lang="en-GB" sz="2000" b="1" spc="-50" dirty="0" smtClean="0"/>
              <a:t>(Note: target of HTTP requests: application running on EC2, ECS, Beanstalk…)</a:t>
            </a:r>
            <a:br>
              <a:rPr lang="en-GB" sz="2000" b="1" spc="-50" dirty="0" smtClean="0"/>
            </a:br>
            <a:r>
              <a:rPr lang="en-US" sz="2000" spc="-50" dirty="0" smtClean="0"/>
              <a:t/>
            </a:r>
            <a:br>
              <a:rPr lang="en-US" sz="2000" spc="-50" dirty="0" smtClean="0"/>
            </a:br>
            <a:r>
              <a:rPr lang="en-US" sz="2000" spc="-50" dirty="0"/>
              <a:t>-   Lambda </a:t>
            </a:r>
            <a:r>
              <a:rPr lang="en-US" sz="2000" spc="-50" dirty="0" smtClean="0"/>
              <a:t>integration</a:t>
            </a:r>
            <a:r>
              <a:rPr lang="en-US" sz="2000" spc="-50" dirty="0"/>
              <a:t>: You </a:t>
            </a:r>
            <a:r>
              <a:rPr lang="en-GB" sz="2000" spc="-50" dirty="0"/>
              <a:t> must map any input data the client supplied as request parameters into the proper integration request body. You may also need to translate the client-supplied request body into a format recognized by the Lambda function</a:t>
            </a:r>
            <a:r>
              <a:rPr lang="en-GB" sz="2000" spc="-50" dirty="0" smtClean="0"/>
              <a:t>.</a:t>
            </a:r>
            <a:br>
              <a:rPr lang="en-GB" sz="2000" spc="-50" dirty="0" smtClean="0"/>
            </a:br>
            <a:r>
              <a:rPr lang="en-GB" sz="2000" spc="-50" dirty="0" smtClean="0"/>
              <a:t/>
            </a:r>
            <a:br>
              <a:rPr lang="en-GB" sz="2000" spc="-50" dirty="0" smtClean="0"/>
            </a:br>
            <a:r>
              <a:rPr lang="en-US" sz="2000" spc="-50" dirty="0" smtClean="0"/>
              <a:t>-   </a:t>
            </a:r>
            <a:r>
              <a:rPr lang="en-US" sz="2000" spc="-50" dirty="0"/>
              <a:t>Lambda proxy </a:t>
            </a:r>
            <a:r>
              <a:rPr lang="en-US" sz="2000" spc="-50" dirty="0" smtClean="0"/>
              <a:t>integration: </a:t>
            </a:r>
            <a:r>
              <a:rPr lang="en-US" sz="2000" spc="-50" dirty="0"/>
              <a:t>API GW passes the request as-is to a </a:t>
            </a:r>
            <a:r>
              <a:rPr lang="en-US" sz="2000" spc="-50" dirty="0" smtClean="0"/>
              <a:t>Lambda function</a:t>
            </a:r>
            <a:br>
              <a:rPr lang="en-US" sz="2000" spc="-50" dirty="0" smtClean="0"/>
            </a:br>
            <a:r>
              <a:rPr lang="en-GB" sz="2000" b="1" spc="-50" dirty="0"/>
              <a:t>(</a:t>
            </a:r>
            <a:r>
              <a:rPr lang="en-GB" sz="2000" b="1" spc="-50" dirty="0" smtClean="0"/>
              <a:t>Note: Using Lambda as endpoints is also called AWS integration)</a:t>
            </a:r>
            <a:br>
              <a:rPr lang="en-GB" sz="2000" b="1" spc="-50" dirty="0" smtClean="0"/>
            </a:br>
            <a:r>
              <a:rPr lang="en-US" sz="2000" spc="-50" dirty="0"/>
              <a:t/>
            </a:r>
            <a:br>
              <a:rPr lang="en-US" sz="2000" spc="-50" dirty="0"/>
            </a:br>
            <a:r>
              <a:rPr lang="en-GB" sz="2000" spc="-50" dirty="0" smtClean="0"/>
              <a:t/>
            </a:r>
            <a:br>
              <a:rPr lang="en-GB" sz="2000" spc="-50" dirty="0" smtClean="0"/>
            </a:br>
            <a:r>
              <a:rPr lang="en-US" sz="2000" spc="-50" dirty="0" smtClean="0"/>
              <a:t/>
            </a:r>
            <a:br>
              <a:rPr lang="en-US" sz="2000" spc="-50" dirty="0" smtClean="0"/>
            </a:br>
            <a:endParaRPr sz="2000" dirty="0"/>
          </a:p>
        </p:txBody>
      </p:sp>
    </p:spTree>
    <p:extLst>
      <p:ext uri="{BB962C8B-B14F-4D97-AF65-F5344CB8AC3E}">
        <p14:creationId xmlns:p14="http://schemas.microsoft.com/office/powerpoint/2010/main" val="35070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011" y="1472252"/>
            <a:ext cx="10798232" cy="3508653"/>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 Integration type</a:t>
            </a:r>
            <a:br>
              <a:rPr lang="en-US" spc="-50" dirty="0" smtClean="0"/>
            </a:br>
            <a:r>
              <a:rPr lang="en-US" spc="-50" dirty="0" smtClean="0"/>
              <a:t/>
            </a:r>
            <a:br>
              <a:rPr lang="en-US" spc="-50" dirty="0" smtClean="0"/>
            </a:br>
            <a:r>
              <a:rPr lang="en-US" sz="2000" spc="-50" dirty="0" smtClean="0"/>
              <a:t>UNDERSTANDING PROXY VS NON-PROXY</a:t>
            </a:r>
            <a:br>
              <a:rPr lang="en-US" sz="2000" spc="-50" dirty="0" smtClean="0"/>
            </a:br>
            <a:r>
              <a:rPr lang="en-GB" sz="2000" spc="-50" dirty="0" smtClean="0"/>
              <a:t/>
            </a:r>
            <a:br>
              <a:rPr lang="en-GB" sz="2000" spc="-50" dirty="0" smtClean="0"/>
            </a:br>
            <a:r>
              <a:rPr lang="en-GB" sz="2000" spc="-50" dirty="0" smtClean="0"/>
              <a:t>PROXY = data is not modified</a:t>
            </a:r>
            <a:br>
              <a:rPr lang="en-GB" sz="2000" spc="-50" dirty="0" smtClean="0"/>
            </a:br>
            <a:r>
              <a:rPr lang="en-GB" sz="2000" spc="-50" dirty="0" smtClean="0"/>
              <a:t/>
            </a:r>
            <a:br>
              <a:rPr lang="en-GB" sz="2000" spc="-50" dirty="0" smtClean="0"/>
            </a:br>
            <a:r>
              <a:rPr lang="en-GB" sz="2000" spc="-50" dirty="0" smtClean="0"/>
              <a:t>NON PROXY = data is modified before being sent to back-end</a:t>
            </a:r>
            <a:r>
              <a:rPr lang="en-US" sz="2000" spc="-50" dirty="0" smtClean="0"/>
              <a:t/>
            </a:r>
            <a:br>
              <a:rPr lang="en-US" sz="2000" spc="-50" dirty="0" smtClean="0"/>
            </a:br>
            <a:r>
              <a:rPr lang="en-GB" sz="2000" spc="-50" dirty="0"/>
              <a:t>* example:</a:t>
            </a:r>
            <a:r>
              <a:rPr lang="en-US" sz="2000" spc="-50" dirty="0"/>
              <a:t/>
            </a:r>
            <a:br>
              <a:rPr lang="en-US" sz="2000" spc="-50" dirty="0"/>
            </a:br>
            <a:r>
              <a:rPr lang="en-GB" sz="2000" spc="-50" dirty="0"/>
              <a:t>translate an application/</a:t>
            </a:r>
            <a:r>
              <a:rPr lang="en-GB" sz="2000" spc="-50" dirty="0" err="1"/>
              <a:t>json</a:t>
            </a:r>
            <a:r>
              <a:rPr lang="en-GB" sz="2000" spc="-50" dirty="0"/>
              <a:t> payload from your client into an application/xml</a:t>
            </a:r>
            <a:endParaRPr sz="2000" dirty="0"/>
          </a:p>
        </p:txBody>
      </p:sp>
    </p:spTree>
    <p:extLst>
      <p:ext uri="{BB962C8B-B14F-4D97-AF65-F5344CB8AC3E}">
        <p14:creationId xmlns:p14="http://schemas.microsoft.com/office/powerpoint/2010/main" val="298206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036" y="137289"/>
            <a:ext cx="10798232" cy="5601533"/>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 Integration type</a:t>
            </a:r>
            <a:br>
              <a:rPr lang="en-US" spc="-50" dirty="0" smtClean="0"/>
            </a:br>
            <a:r>
              <a:rPr lang="en-US" sz="2000" spc="-50" dirty="0" smtClean="0"/>
              <a:t/>
            </a:r>
            <a:br>
              <a:rPr lang="en-US" sz="2000" spc="-50" dirty="0" smtClean="0"/>
            </a:br>
            <a:r>
              <a:rPr lang="en-GB" sz="2000" spc="-50" dirty="0"/>
              <a:t>Your customers require access to the REST APIs of your web application which is hosted on EC2 instances behind a load balancer in your VPC. To accommodate this request, your web services should be integrated with API Gateway that has a custom data mapping. You need to specify how the incoming request data is mapped to the integration request and how the resulting integration response data is mapped to the method response.</a:t>
            </a:r>
            <a:br>
              <a:rPr lang="en-GB" sz="2000" spc="-50" dirty="0"/>
            </a:br>
            <a:r>
              <a:rPr lang="en-GB" sz="2000" spc="-50" dirty="0"/>
              <a:t>Which of the following integration types is the MOST suitable one to use in API Gateway to meet this requirement?</a:t>
            </a:r>
            <a:br>
              <a:rPr lang="en-GB" sz="2000" spc="-50" dirty="0"/>
            </a:br>
            <a:r>
              <a:rPr lang="en-GB" sz="2000" spc="-50" dirty="0"/>
              <a:t>​</a:t>
            </a:r>
            <a:br>
              <a:rPr lang="en-GB" sz="2000" spc="-50" dirty="0"/>
            </a:br>
            <a:r>
              <a:rPr lang="en-GB" sz="2000" spc="-50" dirty="0" smtClean="0"/>
              <a:t>A. HTTP_PROXY</a:t>
            </a:r>
            <a:r>
              <a:rPr lang="en-GB" sz="2000" spc="-50" dirty="0"/>
              <a:t/>
            </a:r>
            <a:br>
              <a:rPr lang="en-GB" sz="2000" spc="-50" dirty="0"/>
            </a:br>
            <a:r>
              <a:rPr lang="en-GB" sz="2000" spc="-50" dirty="0" smtClean="0"/>
              <a:t>​</a:t>
            </a:r>
            <a:r>
              <a:rPr lang="en-GB" sz="2000" spc="-50" dirty="0"/>
              <a:t/>
            </a:r>
            <a:br>
              <a:rPr lang="en-GB" sz="2000" spc="-50" dirty="0"/>
            </a:br>
            <a:r>
              <a:rPr lang="en-GB" sz="2000" spc="-50" dirty="0" smtClean="0"/>
              <a:t>B. HTTP</a:t>
            </a:r>
            <a:r>
              <a:rPr lang="en-GB" sz="2000" spc="-50" dirty="0"/>
              <a:t/>
            </a:r>
            <a:br>
              <a:rPr lang="en-GB" sz="2000" spc="-50" dirty="0"/>
            </a:br>
            <a:r>
              <a:rPr lang="en-GB" sz="2000" spc="-50" dirty="0" smtClean="0"/>
              <a:t>​</a:t>
            </a:r>
            <a:r>
              <a:rPr lang="en-GB" sz="2000" spc="-50" dirty="0"/>
              <a:t/>
            </a:r>
            <a:br>
              <a:rPr lang="en-GB" sz="2000" spc="-50" dirty="0"/>
            </a:br>
            <a:r>
              <a:rPr lang="en-GB" sz="2000" spc="-50" dirty="0" smtClean="0"/>
              <a:t>C. AWS</a:t>
            </a:r>
            <a:r>
              <a:rPr lang="en-GB" sz="2000" spc="-50" dirty="0"/>
              <a:t/>
            </a:r>
            <a:br>
              <a:rPr lang="en-GB" sz="2000" spc="-50" dirty="0"/>
            </a:br>
            <a:r>
              <a:rPr lang="en-GB" sz="2000" spc="-50" dirty="0"/>
              <a:t>​</a:t>
            </a:r>
            <a:br>
              <a:rPr lang="en-GB" sz="2000" spc="-50" dirty="0"/>
            </a:br>
            <a:r>
              <a:rPr lang="en-GB" sz="2000" spc="-50" dirty="0" smtClean="0"/>
              <a:t>D. AWS_PROXY</a:t>
            </a:r>
            <a:r>
              <a:rPr lang="en-GB" sz="2000" spc="-50" dirty="0"/>
              <a:t/>
            </a:r>
            <a:br>
              <a:rPr lang="en-GB" sz="2000" spc="-50" dirty="0"/>
            </a:br>
            <a:endParaRPr sz="2000" dirty="0"/>
          </a:p>
        </p:txBody>
      </p:sp>
    </p:spTree>
    <p:extLst>
      <p:ext uri="{BB962C8B-B14F-4D97-AF65-F5344CB8AC3E}">
        <p14:creationId xmlns:p14="http://schemas.microsoft.com/office/powerpoint/2010/main" val="425072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47" descr="https://docs.aws.amazon.com/apigateway/latest/developerguide/images/apig-cache-invalid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392" y="1397775"/>
            <a:ext cx="6676465" cy="514159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a:spLocks noGrp="1"/>
          </p:cNvSpPr>
          <p:nvPr>
            <p:ph type="title"/>
          </p:nvPr>
        </p:nvSpPr>
        <p:spPr>
          <a:xfrm>
            <a:off x="105698" y="243957"/>
            <a:ext cx="10798232" cy="2523768"/>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 Cache invalidation</a:t>
            </a:r>
            <a:br>
              <a:rPr lang="en-US" spc="-50" dirty="0" smtClean="0"/>
            </a:br>
            <a:r>
              <a:rPr lang="en-US" sz="2000" spc="-50" dirty="0"/>
              <a:t/>
            </a:r>
            <a:br>
              <a:rPr lang="en-US" sz="2000" spc="-50" dirty="0"/>
            </a:br>
            <a:r>
              <a:rPr lang="en-US" sz="2000" spc="-50" dirty="0" smtClean="0"/>
              <a:t>Allow certain users to bypass Cache and connect </a:t>
            </a:r>
            <a:br>
              <a:rPr lang="en-US" sz="2000" spc="-50" dirty="0" smtClean="0"/>
            </a:br>
            <a:r>
              <a:rPr lang="en-US" sz="2000" spc="-50" dirty="0" smtClean="0"/>
              <a:t>to the newest data</a:t>
            </a:r>
            <a:r>
              <a:rPr lang="en-GB" sz="2000" spc="-50" dirty="0"/>
              <a:t/>
            </a:r>
            <a:br>
              <a:rPr lang="en-GB" sz="2000" spc="-50" dirty="0"/>
            </a:br>
            <a:r>
              <a:rPr lang="en-US" sz="2000" spc="-50" dirty="0" smtClean="0"/>
              <a:t/>
            </a:r>
            <a:br>
              <a:rPr lang="en-US" sz="2000" spc="-50" dirty="0" smtClean="0"/>
            </a:br>
            <a:r>
              <a:rPr lang="en-US" sz="2000" spc="-50" dirty="0" smtClean="0"/>
              <a:t/>
            </a:r>
            <a:br>
              <a:rPr lang="en-US" sz="2000" spc="-50" dirty="0" smtClean="0"/>
            </a:br>
            <a:endParaRPr sz="2000" dirty="0"/>
          </a:p>
        </p:txBody>
      </p:sp>
    </p:spTree>
    <p:extLst>
      <p:ext uri="{BB962C8B-B14F-4D97-AF65-F5344CB8AC3E}">
        <p14:creationId xmlns:p14="http://schemas.microsoft.com/office/powerpoint/2010/main" val="4247310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699" y="575439"/>
            <a:ext cx="10798232" cy="5601533"/>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 Cache invalidation</a:t>
            </a:r>
            <a:br>
              <a:rPr lang="en-US" spc="-50" dirty="0" smtClean="0"/>
            </a:br>
            <a:r>
              <a:rPr lang="en-US" sz="2000" spc="-50" dirty="0"/>
              <a:t/>
            </a:r>
            <a:br>
              <a:rPr lang="en-US" sz="2000" spc="-50" dirty="0"/>
            </a:br>
            <a:r>
              <a:rPr lang="en-GB" sz="2000" spc="-50" dirty="0"/>
              <a:t>A web application is running in an ECS Cluster and updates data in </a:t>
            </a:r>
            <a:r>
              <a:rPr lang="en-GB" sz="2000" spc="-50" dirty="0" err="1"/>
              <a:t>DynamoDB</a:t>
            </a:r>
            <a:r>
              <a:rPr lang="en-GB" sz="2000" spc="-50" dirty="0"/>
              <a:t> several times a day. The clients retrieve data directly from the </a:t>
            </a:r>
            <a:r>
              <a:rPr lang="en-GB" sz="2000" spc="-50" dirty="0" err="1"/>
              <a:t>DynamoDB</a:t>
            </a:r>
            <a:r>
              <a:rPr lang="en-GB" sz="2000" spc="-50" dirty="0"/>
              <a:t> through APIs exposed by Amazon API Gateway. Although API caching is enabled, there are specific clients that want to retrieve the latest data from </a:t>
            </a:r>
            <a:r>
              <a:rPr lang="en-GB" sz="2000" spc="-50" dirty="0" err="1"/>
              <a:t>DynamoDB</a:t>
            </a:r>
            <a:r>
              <a:rPr lang="en-GB" sz="2000" spc="-50" dirty="0"/>
              <a:t> for every API request </a:t>
            </a:r>
            <a:r>
              <a:rPr lang="en-GB" sz="2000" spc="-50" dirty="0" smtClean="0"/>
              <a:t>sent.  What </a:t>
            </a:r>
            <a:r>
              <a:rPr lang="en-GB" sz="2000" spc="-50" dirty="0"/>
              <a:t>should be done to only </a:t>
            </a:r>
            <a:r>
              <a:rPr lang="en-GB" sz="2000" spc="-50" dirty="0">
                <a:solidFill>
                  <a:srgbClr val="FF0000"/>
                </a:solidFill>
              </a:rPr>
              <a:t>allow authorized clients to invalidate an API Gateway cache </a:t>
            </a:r>
            <a:r>
              <a:rPr lang="en-GB" sz="2000" spc="-50" dirty="0"/>
              <a:t>entry when submitting API requests? (Select TWO</a:t>
            </a:r>
            <a:r>
              <a:rPr lang="en-GB" sz="2000" spc="-50" dirty="0" smtClean="0"/>
              <a:t>)</a:t>
            </a:r>
            <a:br>
              <a:rPr lang="en-GB" sz="2000" spc="-50" dirty="0" smtClean="0"/>
            </a:br>
            <a:r>
              <a:rPr lang="en-GB" sz="2000" spc="-50" dirty="0"/>
              <a:t/>
            </a:r>
            <a:br>
              <a:rPr lang="en-GB" sz="2000" spc="-50" dirty="0"/>
            </a:br>
            <a:r>
              <a:rPr lang="en-GB" sz="2000" spc="-50" dirty="0" smtClean="0"/>
              <a:t>A. Provide your clients an authorization token from STS to query data directly from </a:t>
            </a:r>
            <a:r>
              <a:rPr lang="en-GB" sz="2000" spc="-50" dirty="0" err="1" smtClean="0"/>
              <a:t>DynamoDB</a:t>
            </a:r>
            <a:r>
              <a:rPr lang="en-GB" sz="2000" spc="-50" dirty="0" smtClean="0"/>
              <a:t>.</a:t>
            </a:r>
            <a:br>
              <a:rPr lang="en-GB" sz="2000" spc="-50" dirty="0" smtClean="0"/>
            </a:br>
            <a:r>
              <a:rPr lang="en-GB" sz="2000" spc="-50" dirty="0" smtClean="0"/>
              <a:t>B. Modify the cache settings to retrieve the latest data from </a:t>
            </a:r>
            <a:r>
              <a:rPr lang="en-GB" sz="2000" spc="-50" dirty="0" err="1" smtClean="0"/>
              <a:t>DynamoDB</a:t>
            </a:r>
            <a:r>
              <a:rPr lang="en-GB" sz="2000" spc="-50" dirty="0" smtClean="0"/>
              <a:t> if the request header's authorization 	signature matches your API's trusted clients list.</a:t>
            </a:r>
            <a:br>
              <a:rPr lang="en-GB" sz="2000" spc="-50" dirty="0" smtClean="0"/>
            </a:br>
            <a:r>
              <a:rPr lang="en-GB" sz="2000" spc="-50" dirty="0" smtClean="0"/>
              <a:t>C. Tick </a:t>
            </a:r>
            <a:r>
              <a:rPr lang="en-GB" sz="2000" spc="-50" dirty="0"/>
              <a:t>the Require Authorization checkbox in the Cache Settings of your API via the console.</a:t>
            </a:r>
            <a:br>
              <a:rPr lang="en-GB" sz="2000" spc="-50" dirty="0"/>
            </a:br>
            <a:r>
              <a:rPr lang="en-GB" sz="2000" spc="-50" dirty="0" smtClean="0"/>
              <a:t>D. The </a:t>
            </a:r>
            <a:r>
              <a:rPr lang="en-GB" sz="2000" spc="-50" dirty="0"/>
              <a:t>client must send a request which contains the Cache-Control: max-age=0 header.</a:t>
            </a:r>
            <a:br>
              <a:rPr lang="en-GB" sz="2000" spc="-50" dirty="0"/>
            </a:br>
            <a:r>
              <a:rPr lang="en-GB" sz="2000" spc="-50" dirty="0" smtClean="0"/>
              <a:t>E. The </a:t>
            </a:r>
            <a:r>
              <a:rPr lang="en-GB" sz="2000" spc="-50" dirty="0"/>
              <a:t>client must send a request which contains the Cache-Control: max-age=1 header.</a:t>
            </a:r>
            <a:br>
              <a:rPr lang="en-GB" sz="2000" spc="-50" dirty="0"/>
            </a:br>
            <a:r>
              <a:rPr lang="en-US" sz="2000" spc="-50" dirty="0" smtClean="0"/>
              <a:t/>
            </a:r>
            <a:br>
              <a:rPr lang="en-US" sz="2000" spc="-50" dirty="0" smtClean="0"/>
            </a:br>
            <a:r>
              <a:rPr lang="en-US" sz="2000" spc="-50" dirty="0" smtClean="0"/>
              <a:t/>
            </a:r>
            <a:br>
              <a:rPr lang="en-US" sz="2000" spc="-50" dirty="0" smtClean="0"/>
            </a:br>
            <a:endParaRPr sz="2000" dirty="0"/>
          </a:p>
        </p:txBody>
      </p:sp>
    </p:spTree>
    <p:extLst>
      <p:ext uri="{BB962C8B-B14F-4D97-AF65-F5344CB8AC3E}">
        <p14:creationId xmlns:p14="http://schemas.microsoft.com/office/powerpoint/2010/main" val="178126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299" y="626237"/>
            <a:ext cx="10798232" cy="5601533"/>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 Monitoring</a:t>
            </a:r>
            <a:br>
              <a:rPr lang="en-US" spc="-50" dirty="0" smtClean="0"/>
            </a:br>
            <a:r>
              <a:rPr lang="en-GB" sz="2000" spc="-50" dirty="0" smtClean="0"/>
              <a:t>An </a:t>
            </a:r>
            <a:r>
              <a:rPr lang="en-GB" sz="2000" spc="-50" dirty="0"/>
              <a:t>API gateway with a Lambda proxy integration takes a long time to complete its processing. There were also occurrences where some requests timed out. You want to monitor the </a:t>
            </a:r>
            <a:r>
              <a:rPr lang="en-GB" sz="2000" spc="-50" dirty="0">
                <a:solidFill>
                  <a:srgbClr val="FF0000"/>
                </a:solidFill>
              </a:rPr>
              <a:t>responsiveness</a:t>
            </a:r>
            <a:r>
              <a:rPr lang="en-GB" sz="2000" spc="-50" dirty="0"/>
              <a:t> of your API calls as well as the underlying Lambda function.</a:t>
            </a:r>
            <a:br>
              <a:rPr lang="en-GB" sz="2000" spc="-50" dirty="0"/>
            </a:br>
            <a:r>
              <a:rPr lang="en-GB" sz="2000" spc="-50" dirty="0"/>
              <a:t>Which of the following </a:t>
            </a:r>
            <a:r>
              <a:rPr lang="en-GB" sz="2000" spc="-50" dirty="0" err="1"/>
              <a:t>CloudWatch</a:t>
            </a:r>
            <a:r>
              <a:rPr lang="en-GB" sz="2000" spc="-50" dirty="0"/>
              <a:t> metrics should you use to troubleshoot this issue? (Select TWO)</a:t>
            </a:r>
            <a:br>
              <a:rPr lang="en-GB" sz="2000" spc="-50" dirty="0"/>
            </a:br>
            <a:r>
              <a:rPr lang="en-GB" sz="2000" spc="-50" dirty="0"/>
              <a:t>​</a:t>
            </a:r>
            <a:br>
              <a:rPr lang="en-GB" sz="2000" spc="-50" dirty="0"/>
            </a:br>
            <a:r>
              <a:rPr lang="en-GB" sz="2000" spc="-50" dirty="0" smtClean="0"/>
              <a:t>A. </a:t>
            </a:r>
            <a:r>
              <a:rPr lang="en-GB" sz="2000" spc="-50" dirty="0" err="1" smtClean="0"/>
              <a:t>CacheHitCount</a:t>
            </a:r>
            <a:r>
              <a:rPr lang="en-GB" sz="2000" spc="-50" dirty="0"/>
              <a:t/>
            </a:r>
            <a:br>
              <a:rPr lang="en-GB" sz="2000" spc="-50" dirty="0"/>
            </a:br>
            <a:r>
              <a:rPr lang="en-GB" sz="2000" spc="-50" dirty="0"/>
              <a:t>​</a:t>
            </a:r>
            <a:br>
              <a:rPr lang="en-GB" sz="2000" spc="-50" dirty="0"/>
            </a:br>
            <a:r>
              <a:rPr lang="en-GB" sz="2000" spc="-50" dirty="0" smtClean="0"/>
              <a:t>B. </a:t>
            </a:r>
            <a:r>
              <a:rPr lang="en-GB" sz="2000" spc="-50" dirty="0" err="1" smtClean="0"/>
              <a:t>CacheMissCount</a:t>
            </a:r>
            <a:r>
              <a:rPr lang="en-GB" sz="2000" spc="-50" dirty="0"/>
              <a:t/>
            </a:r>
            <a:br>
              <a:rPr lang="en-GB" sz="2000" spc="-50" dirty="0"/>
            </a:br>
            <a:r>
              <a:rPr lang="en-GB" sz="2000" spc="-50" dirty="0"/>
              <a:t/>
            </a:r>
            <a:br>
              <a:rPr lang="en-GB" sz="2000" spc="-50" dirty="0"/>
            </a:br>
            <a:r>
              <a:rPr lang="en-GB" sz="2000" spc="-50" dirty="0" smtClean="0"/>
              <a:t>​C. Latency</a:t>
            </a:r>
            <a:br>
              <a:rPr lang="en-GB" sz="2000" spc="-50" dirty="0" smtClean="0"/>
            </a:br>
            <a:r>
              <a:rPr lang="en-GB" sz="2000" spc="-50" dirty="0" smtClean="0"/>
              <a:t>​</a:t>
            </a:r>
            <a:r>
              <a:rPr lang="en-GB" sz="2000" spc="-50" dirty="0"/>
              <a:t/>
            </a:r>
            <a:br>
              <a:rPr lang="en-GB" sz="2000" spc="-50" dirty="0"/>
            </a:br>
            <a:r>
              <a:rPr lang="en-GB" sz="2000" spc="-50" dirty="0" smtClean="0"/>
              <a:t>D. </a:t>
            </a:r>
            <a:r>
              <a:rPr lang="en-GB" sz="2000" spc="-50" dirty="0" err="1" smtClean="0"/>
              <a:t>IntegrationLatency</a:t>
            </a:r>
            <a:r>
              <a:rPr lang="en-GB" sz="2000" spc="-50" dirty="0"/>
              <a:t/>
            </a:r>
            <a:br>
              <a:rPr lang="en-GB" sz="2000" spc="-50" dirty="0"/>
            </a:br>
            <a:r>
              <a:rPr lang="en-GB" sz="2000" spc="-50" dirty="0"/>
              <a:t/>
            </a:r>
            <a:br>
              <a:rPr lang="en-GB" sz="2000" spc="-50" dirty="0"/>
            </a:br>
            <a:r>
              <a:rPr lang="en-US" sz="2000" spc="-50" dirty="0" smtClean="0"/>
              <a:t/>
            </a:r>
            <a:br>
              <a:rPr lang="en-US" sz="2000" spc="-50" dirty="0" smtClean="0"/>
            </a:br>
            <a:r>
              <a:rPr lang="en-US" sz="2000" spc="-50" dirty="0" smtClean="0"/>
              <a:t/>
            </a:r>
            <a:br>
              <a:rPr lang="en-US" sz="2000" spc="-50" dirty="0" smtClean="0"/>
            </a:br>
            <a:endParaRPr sz="2000" dirty="0"/>
          </a:p>
        </p:txBody>
      </p:sp>
    </p:spTree>
    <p:extLst>
      <p:ext uri="{BB962C8B-B14F-4D97-AF65-F5344CB8AC3E}">
        <p14:creationId xmlns:p14="http://schemas.microsoft.com/office/powerpoint/2010/main" val="798053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699" y="737460"/>
            <a:ext cx="10798232" cy="984885"/>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 Stage variables</a:t>
            </a:r>
            <a:br>
              <a:rPr lang="en-US" spc="-50" dirty="0" smtClean="0"/>
            </a:br>
            <a:endParaRPr sz="2000" dirty="0"/>
          </a:p>
        </p:txBody>
      </p:sp>
      <p:pic>
        <p:nvPicPr>
          <p:cNvPr id="3" name="図 148" descr="https://s3.amazonaws.com/awscomputeblogmedia/8_API-Gateway-stage-editor-variables-pro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5634"/>
            <a:ext cx="12052805" cy="308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6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299" y="780124"/>
            <a:ext cx="10798232" cy="5293757"/>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 Stage variables</a:t>
            </a:r>
            <a:br>
              <a:rPr lang="en-US" spc="-50" dirty="0" smtClean="0"/>
            </a:br>
            <a:r>
              <a:rPr lang="en-GB" sz="2000" spc="-50" dirty="0"/>
              <a:t/>
            </a:r>
            <a:br>
              <a:rPr lang="en-GB" sz="2000" spc="-50" dirty="0"/>
            </a:br>
            <a:r>
              <a:rPr lang="en-GB" sz="2000" spc="-50" dirty="0" smtClean="0"/>
              <a:t>You </a:t>
            </a:r>
            <a:r>
              <a:rPr lang="en-GB" sz="2000" spc="-50" dirty="0"/>
              <a:t>have several API Gateway APIs with Lambda Integration for each release life cycle of your application. There is a requirement to consolidate multiple releases into a </a:t>
            </a:r>
            <a:r>
              <a:rPr lang="en-GB" sz="2000" spc="-50" dirty="0">
                <a:solidFill>
                  <a:srgbClr val="FF0000"/>
                </a:solidFill>
              </a:rPr>
              <a:t>single API Gateway for the ALPHA, BETA, RC (Release Candidate), and PROD releases.</a:t>
            </a:r>
            <a:r>
              <a:rPr lang="en-GB" sz="2000" spc="-50" dirty="0"/>
              <a:t> For example, their clients can connect to their ALPHA release by using the </a:t>
            </a:r>
            <a:r>
              <a:rPr lang="en-GB" sz="2000" spc="-50" dirty="0">
                <a:solidFill>
                  <a:srgbClr val="FF0000"/>
                </a:solidFill>
              </a:rPr>
              <a:t>alpha.tutorialsdojo.com endpoint and beta release through the beta.tutorialsdojo.com endpoint</a:t>
            </a:r>
            <a:r>
              <a:rPr lang="en-GB" sz="2000" spc="-50" dirty="0"/>
              <a:t>.</a:t>
            </a:r>
            <a:br>
              <a:rPr lang="en-GB" sz="2000" spc="-50" dirty="0"/>
            </a:br>
            <a:r>
              <a:rPr lang="en-GB" sz="2000" spc="-50" dirty="0"/>
              <a:t>As the AWS developer, how can you satisfy this requirement?</a:t>
            </a:r>
            <a:br>
              <a:rPr lang="en-GB" sz="2000" spc="-50" dirty="0"/>
            </a:br>
            <a:r>
              <a:rPr lang="en-GB" sz="2000" spc="-50" dirty="0"/>
              <a:t>​</a:t>
            </a:r>
            <a:br>
              <a:rPr lang="en-GB" sz="2000" spc="-50" dirty="0"/>
            </a:br>
            <a:r>
              <a:rPr lang="en-GB" sz="2000" spc="-50" dirty="0" smtClean="0"/>
              <a:t>A. Set </a:t>
            </a:r>
            <a:r>
              <a:rPr lang="en-GB" sz="2000" spc="-50" dirty="0"/>
              <a:t>up Stage Variables for each release.</a:t>
            </a:r>
            <a:br>
              <a:rPr lang="en-GB" sz="2000" spc="-50" dirty="0"/>
            </a:br>
            <a:r>
              <a:rPr lang="en-GB" sz="2000" spc="-50" dirty="0" smtClean="0"/>
              <a:t>​</a:t>
            </a:r>
            <a:r>
              <a:rPr lang="en-GB" sz="2000" spc="-50" dirty="0"/>
              <a:t/>
            </a:r>
            <a:br>
              <a:rPr lang="en-GB" sz="2000" spc="-50" dirty="0"/>
            </a:br>
            <a:r>
              <a:rPr lang="en-GB" sz="2000" spc="-50" dirty="0" smtClean="0"/>
              <a:t>B. Modify </a:t>
            </a:r>
            <a:r>
              <a:rPr lang="en-GB" sz="2000" spc="-50" dirty="0"/>
              <a:t>the Integration Response of the API Gateway to add different endpoints for each release.</a:t>
            </a:r>
            <a:br>
              <a:rPr lang="en-GB" sz="2000" spc="-50" dirty="0"/>
            </a:br>
            <a:r>
              <a:rPr lang="en-GB" sz="2000" spc="-50" dirty="0"/>
              <a:t>​</a:t>
            </a:r>
            <a:br>
              <a:rPr lang="en-GB" sz="2000" spc="-50" dirty="0"/>
            </a:br>
            <a:r>
              <a:rPr lang="en-GB" sz="2000" spc="-50" dirty="0" smtClean="0"/>
              <a:t>C. Modify </a:t>
            </a:r>
            <a:r>
              <a:rPr lang="en-GB" sz="2000" spc="-50" dirty="0"/>
              <a:t>the Integration Request of the API Gateway to manage different endpoints for each release.</a:t>
            </a:r>
            <a:br>
              <a:rPr lang="en-GB" sz="2000" spc="-50" dirty="0"/>
            </a:br>
            <a:r>
              <a:rPr lang="en-GB" sz="2000" spc="-50" dirty="0" smtClean="0"/>
              <a:t>​</a:t>
            </a:r>
            <a:r>
              <a:rPr lang="en-GB" sz="2000" spc="-50" dirty="0"/>
              <a:t/>
            </a:r>
            <a:br>
              <a:rPr lang="en-GB" sz="2000" spc="-50" dirty="0"/>
            </a:br>
            <a:r>
              <a:rPr lang="en-GB" sz="2000" spc="-50" dirty="0" smtClean="0"/>
              <a:t>D. Use </a:t>
            </a:r>
            <a:r>
              <a:rPr lang="en-GB" sz="2000" spc="-50" dirty="0"/>
              <a:t>Layers to the underlying Lambda functions of the API Gateway.</a:t>
            </a:r>
            <a:br>
              <a:rPr lang="en-GB" sz="2000" spc="-50" dirty="0"/>
            </a:br>
            <a:endParaRPr sz="2000" dirty="0"/>
          </a:p>
        </p:txBody>
      </p:sp>
    </p:spTree>
    <p:extLst>
      <p:ext uri="{BB962C8B-B14F-4D97-AF65-F5344CB8AC3E}">
        <p14:creationId xmlns:p14="http://schemas.microsoft.com/office/powerpoint/2010/main" val="174916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171" y="540495"/>
            <a:ext cx="10798232" cy="984885"/>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 </a:t>
            </a:r>
            <a:r>
              <a:rPr lang="en-US" spc="-50" dirty="0" smtClean="0"/>
              <a:t>Deployment</a:t>
            </a:r>
            <a:r>
              <a:rPr lang="en-US" spc="-50" dirty="0" smtClean="0"/>
              <a:t/>
            </a:r>
            <a:br>
              <a:rPr lang="en-US" spc="-50" dirty="0" smtClean="0"/>
            </a:br>
            <a:endParaRPr sz="2000" dirty="0"/>
          </a:p>
        </p:txBody>
      </p:sp>
      <p:pic>
        <p:nvPicPr>
          <p:cNvPr id="3" name="Picture 2"/>
          <p:cNvPicPr>
            <a:picLocks noChangeAspect="1"/>
          </p:cNvPicPr>
          <p:nvPr/>
        </p:nvPicPr>
        <p:blipFill>
          <a:blip r:embed="rId2"/>
          <a:stretch>
            <a:fillRect/>
          </a:stretch>
        </p:blipFill>
        <p:spPr>
          <a:xfrm>
            <a:off x="105305" y="1604963"/>
            <a:ext cx="11753654" cy="2518150"/>
          </a:xfrm>
          <a:prstGeom prst="rect">
            <a:avLst/>
          </a:prstGeom>
        </p:spPr>
      </p:pic>
    </p:spTree>
    <p:extLst>
      <p:ext uri="{BB962C8B-B14F-4D97-AF65-F5344CB8AC3E}">
        <p14:creationId xmlns:p14="http://schemas.microsoft.com/office/powerpoint/2010/main" val="297751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299" y="165959"/>
            <a:ext cx="10798232" cy="984885"/>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a:t>
            </a:r>
            <a:r>
              <a:rPr lang="en-US" spc="-50" dirty="0" smtClean="0"/>
              <a:t>– Import</a:t>
            </a:r>
            <a:r>
              <a:rPr lang="en-GB" sz="2000" spc="-50" dirty="0"/>
              <a:t/>
            </a:r>
            <a:br>
              <a:rPr lang="en-GB" sz="2000" spc="-50" dirty="0"/>
            </a:br>
            <a:endParaRPr sz="2000" dirty="0"/>
          </a:p>
        </p:txBody>
      </p:sp>
      <p:pic>
        <p:nvPicPr>
          <p:cNvPr id="4" name="Picture 3"/>
          <p:cNvPicPr>
            <a:picLocks noChangeAspect="1"/>
          </p:cNvPicPr>
          <p:nvPr/>
        </p:nvPicPr>
        <p:blipFill>
          <a:blip r:embed="rId2"/>
          <a:stretch>
            <a:fillRect/>
          </a:stretch>
        </p:blipFill>
        <p:spPr>
          <a:xfrm>
            <a:off x="74813" y="2163149"/>
            <a:ext cx="12192000" cy="2625523"/>
          </a:xfrm>
          <a:prstGeom prst="rect">
            <a:avLst/>
          </a:prstGeom>
        </p:spPr>
      </p:pic>
    </p:spTree>
    <p:extLst>
      <p:ext uri="{BB962C8B-B14F-4D97-AF65-F5344CB8AC3E}">
        <p14:creationId xmlns:p14="http://schemas.microsoft.com/office/powerpoint/2010/main" val="392623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PI Gateway -- method respon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09" y="1422400"/>
            <a:ext cx="11453937" cy="502920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a:spLocks noGrp="1"/>
          </p:cNvSpPr>
          <p:nvPr>
            <p:ph type="title"/>
          </p:nvPr>
        </p:nvSpPr>
        <p:spPr>
          <a:xfrm>
            <a:off x="80357" y="-8313"/>
            <a:ext cx="12111643" cy="2154436"/>
          </a:xfrm>
          <a:prstGeom prst="rect">
            <a:avLst/>
          </a:prstGeom>
        </p:spPr>
        <p:txBody>
          <a:bodyPr vert="horz" wrap="square" lIns="0" tIns="0" rIns="0" bIns="0" rtlCol="0">
            <a:spAutoFit/>
          </a:bodyPr>
          <a:lstStyle/>
          <a:p>
            <a:pPr marL="12700">
              <a:lnSpc>
                <a:spcPct val="100000"/>
              </a:lnSpc>
            </a:pPr>
            <a:r>
              <a:rPr sz="4000" spc="-50" dirty="0" smtClean="0"/>
              <a:t>AWS</a:t>
            </a:r>
            <a:r>
              <a:rPr lang="en-US" sz="4000" spc="-50" dirty="0" smtClean="0"/>
              <a:t> API </a:t>
            </a:r>
            <a:r>
              <a:rPr lang="en-US" sz="4000" spc="-50" dirty="0"/>
              <a:t>Gateway </a:t>
            </a:r>
            <a:r>
              <a:rPr lang="en-US" sz="2000" spc="-50" dirty="0" smtClean="0"/>
              <a:t>is </a:t>
            </a:r>
            <a:r>
              <a:rPr lang="en-US" sz="2000" spc="-50" dirty="0"/>
              <a:t>a AWS-</a:t>
            </a:r>
            <a:r>
              <a:rPr lang="en-US" sz="2000" b="1" spc="-50" dirty="0"/>
              <a:t>managed </a:t>
            </a:r>
            <a:r>
              <a:rPr lang="en-US" sz="2000" spc="-50" dirty="0"/>
              <a:t>service</a:t>
            </a:r>
            <a:r>
              <a:rPr lang="en-US" sz="2000" spc="-50" dirty="0" smtClean="0"/>
              <a:t/>
            </a:r>
            <a:br>
              <a:rPr lang="en-US" sz="2000" spc="-50" dirty="0" smtClean="0"/>
            </a:br>
            <a:r>
              <a:rPr lang="en-US" sz="2000" spc="-50" dirty="0" smtClean="0"/>
              <a:t>- </a:t>
            </a:r>
            <a:r>
              <a:rPr lang="en-GB" sz="2000" spc="-50" dirty="0" smtClean="0"/>
              <a:t>Creating, deploying, and managing a RESTful (API) to expose backend HTTP endpoints, AWS Lambda functions, or other </a:t>
            </a:r>
            <a:r>
              <a:rPr lang="en-GB" sz="2000" spc="-50" dirty="0"/>
              <a:t>AWS services (HTTP methods such as GET, POST, PUT, PATCH, and </a:t>
            </a:r>
            <a:r>
              <a:rPr lang="en-GB" sz="2000" spc="-50" dirty="0" smtClean="0"/>
              <a:t>DELETE)</a:t>
            </a:r>
            <a:br>
              <a:rPr lang="en-GB" sz="2000" spc="-50" dirty="0" smtClean="0"/>
            </a:br>
            <a:r>
              <a:rPr lang="en-GB" sz="2000" spc="-50" dirty="0" smtClean="0"/>
              <a:t>- Creating, deploying, and managing a </a:t>
            </a:r>
            <a:r>
              <a:rPr lang="en-GB" sz="2000" spc="-50" dirty="0" err="1" smtClean="0"/>
              <a:t>WebSocket</a:t>
            </a:r>
            <a:r>
              <a:rPr lang="en-GB" sz="2000" spc="-50" dirty="0" smtClean="0"/>
              <a:t> API to expose AWS Lambda functions or other AWS services.</a:t>
            </a:r>
            <a:br>
              <a:rPr lang="en-GB" sz="2000" spc="-50" dirty="0" smtClean="0"/>
            </a:br>
            <a:r>
              <a:rPr lang="en-GB" sz="2000" spc="-50" dirty="0" smtClean="0"/>
              <a:t>- Provide Caching function for frequently used requests</a:t>
            </a:r>
            <a:br>
              <a:rPr lang="en-GB" sz="2000" spc="-50" dirty="0" smtClean="0"/>
            </a:br>
            <a:endParaRPr sz="2000" dirty="0"/>
          </a:p>
        </p:txBody>
      </p:sp>
    </p:spTree>
    <p:extLst>
      <p:ext uri="{BB962C8B-B14F-4D97-AF65-F5344CB8AC3E}">
        <p14:creationId xmlns:p14="http://schemas.microsoft.com/office/powerpoint/2010/main" val="3727905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299" y="319847"/>
            <a:ext cx="10798232" cy="677108"/>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a:t>
            </a:r>
            <a:r>
              <a:rPr lang="en-US" spc="-50" smtClean="0"/>
              <a:t>– </a:t>
            </a:r>
            <a:r>
              <a:rPr lang="en-US" spc="-50" smtClean="0"/>
              <a:t>Export</a:t>
            </a:r>
            <a:endParaRPr sz="2000" dirty="0"/>
          </a:p>
        </p:txBody>
      </p:sp>
      <p:pic>
        <p:nvPicPr>
          <p:cNvPr id="5" name="Picture 4"/>
          <p:cNvPicPr>
            <a:picLocks noChangeAspect="1"/>
          </p:cNvPicPr>
          <p:nvPr/>
        </p:nvPicPr>
        <p:blipFill>
          <a:blip r:embed="rId2"/>
          <a:stretch>
            <a:fillRect/>
          </a:stretch>
        </p:blipFill>
        <p:spPr>
          <a:xfrm>
            <a:off x="-58189" y="1762840"/>
            <a:ext cx="12191999" cy="3673604"/>
          </a:xfrm>
          <a:prstGeom prst="rect">
            <a:avLst/>
          </a:prstGeom>
        </p:spPr>
      </p:pic>
    </p:spTree>
    <p:extLst>
      <p:ext uri="{BB962C8B-B14F-4D97-AF65-F5344CB8AC3E}">
        <p14:creationId xmlns:p14="http://schemas.microsoft.com/office/powerpoint/2010/main" val="258246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299" y="164574"/>
            <a:ext cx="10798232" cy="6524863"/>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 Endpoints</a:t>
            </a:r>
            <a:br>
              <a:rPr lang="en-US" spc="-50" dirty="0" smtClean="0"/>
            </a:br>
            <a:r>
              <a:rPr lang="en-US" sz="2000" spc="-50" dirty="0"/>
              <a:t/>
            </a:r>
            <a:br>
              <a:rPr lang="en-US" sz="2000" spc="-50" dirty="0"/>
            </a:br>
            <a:r>
              <a:rPr lang="en-GB" sz="2000" b="1" spc="-50" dirty="0"/>
              <a:t/>
            </a:r>
            <a:br>
              <a:rPr lang="en-GB" sz="2000" b="1" spc="-50" dirty="0"/>
            </a:br>
            <a:r>
              <a:rPr lang="en-GB" sz="2000" b="1" spc="-50" dirty="0"/>
              <a:t>Edge-optimized API endpoint</a:t>
            </a:r>
            <a:br>
              <a:rPr lang="en-GB" sz="2000" b="1" spc="-50" dirty="0"/>
            </a:br>
            <a:r>
              <a:rPr lang="en-GB" sz="2000" spc="-50" dirty="0"/>
              <a:t>The default hostname of an API Gateway API that is deployed to the specified Region while using a </a:t>
            </a:r>
            <a:r>
              <a:rPr lang="en-GB" sz="2000" spc="-50" dirty="0" err="1">
                <a:solidFill>
                  <a:srgbClr val="FF0000"/>
                </a:solidFill>
              </a:rPr>
              <a:t>CloudFront</a:t>
            </a:r>
            <a:r>
              <a:rPr lang="en-GB" sz="2000" spc="-50" dirty="0">
                <a:solidFill>
                  <a:srgbClr val="FF0000"/>
                </a:solidFill>
              </a:rPr>
              <a:t> distribution </a:t>
            </a:r>
            <a:r>
              <a:rPr lang="en-GB" sz="2000" spc="-50" dirty="0"/>
              <a:t>to facilitate client access typically from across AWS Regions. API requests are routed to the nearest </a:t>
            </a:r>
            <a:r>
              <a:rPr lang="en-GB" sz="2000" spc="-50" dirty="0" err="1"/>
              <a:t>CloudFront</a:t>
            </a:r>
            <a:r>
              <a:rPr lang="en-GB" sz="2000" spc="-50" dirty="0"/>
              <a:t> Point of Presence (POP), which typically improves connection time for geographically diverse clients.</a:t>
            </a:r>
            <a:br>
              <a:rPr lang="en-GB" sz="2000" spc="-50" dirty="0"/>
            </a:br>
            <a:r>
              <a:rPr lang="en-GB" sz="2000" spc="-50" dirty="0" smtClean="0"/>
              <a:t>=&gt; </a:t>
            </a:r>
            <a:r>
              <a:rPr lang="en-GB" sz="2000" spc="-50" dirty="0"/>
              <a:t>response time is slower </a:t>
            </a:r>
            <a:r>
              <a:rPr lang="en-GB" sz="2000" spc="-50" dirty="0" smtClean="0"/>
              <a:t>, but can serve users from many parts of the world</a:t>
            </a:r>
            <a:r>
              <a:rPr lang="en-GB" sz="2000" b="1" spc="-50" dirty="0"/>
              <a:t/>
            </a:r>
            <a:br>
              <a:rPr lang="en-GB" sz="2000" b="1" spc="-50" dirty="0"/>
            </a:br>
            <a:r>
              <a:rPr lang="en-GB" sz="2000" b="1" spc="-50" dirty="0"/>
              <a:t>Regional API endpoint</a:t>
            </a:r>
            <a:r>
              <a:rPr lang="en-GB" sz="2000" spc="-50" dirty="0"/>
              <a:t/>
            </a:r>
            <a:br>
              <a:rPr lang="en-GB" sz="2000" spc="-50" dirty="0"/>
            </a:br>
            <a:r>
              <a:rPr lang="en-GB" sz="2000" spc="-50" dirty="0"/>
              <a:t>The host name of an API that is deployed to the specified Region and intended to serve clients, such as EC2 instances, in the same AWS Region. </a:t>
            </a:r>
            <a:r>
              <a:rPr lang="en-GB" sz="2000" spc="-50" dirty="0">
                <a:solidFill>
                  <a:srgbClr val="FF0000"/>
                </a:solidFill>
              </a:rPr>
              <a:t>API requests are targeted directly to the Region-specific API Gateway API without going through any </a:t>
            </a:r>
            <a:r>
              <a:rPr lang="en-GB" sz="2000" spc="-50" dirty="0" err="1">
                <a:solidFill>
                  <a:srgbClr val="FF0000"/>
                </a:solidFill>
              </a:rPr>
              <a:t>CloudFront</a:t>
            </a:r>
            <a:r>
              <a:rPr lang="en-GB" sz="2000" spc="-50" dirty="0">
                <a:solidFill>
                  <a:srgbClr val="FF0000"/>
                </a:solidFill>
              </a:rPr>
              <a:t> distribution. </a:t>
            </a:r>
            <a:r>
              <a:rPr lang="en-GB" sz="2000" spc="-50" dirty="0"/>
              <a:t>For in-Region requests, a Regional endpoint bypasses the unnecessary round trip to a </a:t>
            </a:r>
            <a:r>
              <a:rPr lang="en-GB" sz="2000" spc="-50" dirty="0" err="1"/>
              <a:t>CloudFront</a:t>
            </a:r>
            <a:r>
              <a:rPr lang="en-GB" sz="2000" spc="-50" dirty="0"/>
              <a:t> distribution.</a:t>
            </a:r>
            <a:br>
              <a:rPr lang="en-GB" sz="2000" spc="-50" dirty="0"/>
            </a:br>
            <a:r>
              <a:rPr lang="en-GB" sz="2000" spc="-50" dirty="0"/>
              <a:t>=&gt; response time </a:t>
            </a:r>
            <a:r>
              <a:rPr lang="en-GB" sz="2000" spc="-50" dirty="0" smtClean="0"/>
              <a:t>is faster,  but your users have to be </a:t>
            </a:r>
            <a:r>
              <a:rPr lang="en-GB" sz="2000" spc="-50" dirty="0" err="1" smtClean="0"/>
              <a:t>withint</a:t>
            </a:r>
            <a:r>
              <a:rPr lang="en-GB" sz="2000" spc="-50" dirty="0" smtClean="0"/>
              <a:t> 1 region</a:t>
            </a:r>
            <a:br>
              <a:rPr lang="en-GB" sz="2000" spc="-50" dirty="0" smtClean="0"/>
            </a:br>
            <a:r>
              <a:rPr lang="en-US" sz="2000" spc="-50" dirty="0" smtClean="0"/>
              <a:t/>
            </a:r>
            <a:br>
              <a:rPr lang="en-US" sz="2000" spc="-50" dirty="0" smtClean="0"/>
            </a:br>
            <a:r>
              <a:rPr lang="en-GB" sz="2000" b="1" spc="-50" dirty="0"/>
              <a:t>Private API endpoint</a:t>
            </a:r>
            <a:r>
              <a:rPr lang="en-GB" sz="2000" spc="-50" dirty="0"/>
              <a:t/>
            </a:r>
            <a:br>
              <a:rPr lang="en-GB" sz="2000" spc="-50" dirty="0"/>
            </a:br>
            <a:r>
              <a:rPr lang="en-GB" sz="2000" spc="-50" dirty="0"/>
              <a:t>An API endpoint that is exposed </a:t>
            </a:r>
            <a:r>
              <a:rPr lang="en-GB" sz="2000" spc="-50" dirty="0">
                <a:solidFill>
                  <a:srgbClr val="FF0000"/>
                </a:solidFill>
              </a:rPr>
              <a:t>through interface VPC endpoints </a:t>
            </a:r>
            <a:r>
              <a:rPr lang="en-GB" sz="2000" spc="-50" dirty="0"/>
              <a:t>and allows a client to securely access private API resources inside a VPC. Private APIs are isolated from the public internet, and they can only be accessed using VPC endpoints for API Gateway that have been granted access.</a:t>
            </a:r>
            <a:r>
              <a:rPr lang="en-US" sz="2000" spc="-50" dirty="0" smtClean="0"/>
              <a:t/>
            </a:r>
            <a:br>
              <a:rPr lang="en-US" sz="2000" spc="-50" dirty="0" smtClean="0"/>
            </a:br>
            <a:r>
              <a:rPr lang="en-US" sz="2000" spc="-50" dirty="0" smtClean="0"/>
              <a:t>=&gt; for resources in Virtual Private Cloud (VPC)</a:t>
            </a:r>
            <a:endParaRPr sz="2000" dirty="0"/>
          </a:p>
        </p:txBody>
      </p:sp>
    </p:spTree>
    <p:extLst>
      <p:ext uri="{BB962C8B-B14F-4D97-AF65-F5344CB8AC3E}">
        <p14:creationId xmlns:p14="http://schemas.microsoft.com/office/powerpoint/2010/main" val="238934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649783"/>
            <a:ext cx="12111643" cy="4924425"/>
          </a:xfrm>
          <a:prstGeom prst="rect">
            <a:avLst/>
          </a:prstGeom>
        </p:spPr>
        <p:txBody>
          <a:bodyPr vert="horz" wrap="square" lIns="0" tIns="0" rIns="0" bIns="0" rtlCol="0">
            <a:spAutoFit/>
          </a:bodyPr>
          <a:lstStyle/>
          <a:p>
            <a:pPr marL="12700">
              <a:lnSpc>
                <a:spcPct val="100000"/>
              </a:lnSpc>
            </a:pPr>
            <a:r>
              <a:rPr sz="4000" spc="-50" dirty="0" smtClean="0"/>
              <a:t>AWS</a:t>
            </a:r>
            <a:r>
              <a:rPr lang="en-US" sz="4000" spc="-50" dirty="0" smtClean="0"/>
              <a:t> API </a:t>
            </a:r>
            <a:r>
              <a:rPr lang="en-US" sz="4000" spc="-50" dirty="0"/>
              <a:t>Gateway </a:t>
            </a:r>
            <a:r>
              <a:rPr lang="en-US" sz="2000" spc="-50" dirty="0" smtClean="0"/>
              <a:t>Use cases</a:t>
            </a:r>
            <a:br>
              <a:rPr lang="en-US" sz="2000" spc="-50" dirty="0" smtClean="0"/>
            </a:br>
            <a:r>
              <a:rPr lang="en-US" sz="2000" spc="-50" dirty="0"/>
              <a:t/>
            </a:r>
            <a:br>
              <a:rPr lang="en-US" sz="2000" spc="-50" dirty="0"/>
            </a:br>
            <a:r>
              <a:rPr lang="en-US" sz="2000" spc="-50" dirty="0" smtClean="0"/>
              <a:t>- </a:t>
            </a:r>
            <a:r>
              <a:rPr lang="en-GB" sz="2000" spc="-50" dirty="0" smtClean="0"/>
              <a:t>Protect </a:t>
            </a:r>
            <a:r>
              <a:rPr lang="en-GB" sz="2000" spc="-50" dirty="0"/>
              <a:t>your APIs from overuse and abuse, so you use an </a:t>
            </a:r>
            <a:r>
              <a:rPr lang="en-GB" sz="2000" spc="-50" dirty="0">
                <a:solidFill>
                  <a:srgbClr val="FF0000"/>
                </a:solidFill>
              </a:rPr>
              <a:t>authentication service and rate </a:t>
            </a:r>
            <a:r>
              <a:rPr lang="en-GB" sz="2000" spc="-50" dirty="0" smtClean="0">
                <a:solidFill>
                  <a:srgbClr val="FF0000"/>
                </a:solidFill>
              </a:rPr>
              <a:t>limiting</a:t>
            </a:r>
            <a:r>
              <a:rPr lang="en-GB" sz="2000" spc="-50" dirty="0" smtClean="0"/>
              <a:t/>
            </a:r>
            <a:br>
              <a:rPr lang="en-GB" sz="2000" spc="-50" dirty="0" smtClean="0"/>
            </a:br>
            <a:r>
              <a:rPr lang="en-GB" sz="2000" spc="-50" dirty="0" smtClean="0"/>
              <a:t>- Integrate with analytics </a:t>
            </a:r>
            <a:r>
              <a:rPr lang="en-GB" sz="2000" spc="-50" dirty="0"/>
              <a:t>and monitoring </a:t>
            </a:r>
            <a:r>
              <a:rPr lang="en-GB" sz="2000" spc="-50" dirty="0" smtClean="0"/>
              <a:t>tools (evaluate performance of the system and users’ </a:t>
            </a:r>
            <a:r>
              <a:rPr lang="en-GB" sz="2000" spc="-50" dirty="0" err="1" smtClean="0"/>
              <a:t>behaviors</a:t>
            </a:r>
            <a:r>
              <a:rPr lang="en-GB" sz="2000" spc="-50" dirty="0" smtClean="0"/>
              <a:t>)</a:t>
            </a:r>
            <a:r>
              <a:rPr lang="en-US" sz="2000" spc="-50" dirty="0" smtClean="0"/>
              <a:t/>
            </a:r>
            <a:br>
              <a:rPr lang="en-US" sz="2000" spc="-50" dirty="0" smtClean="0"/>
            </a:br>
            <a:r>
              <a:rPr lang="en-US" sz="2000" spc="-50" dirty="0" smtClean="0"/>
              <a:t>- </a:t>
            </a:r>
            <a:r>
              <a:rPr lang="en-GB" sz="2000" spc="-50" dirty="0" smtClean="0"/>
              <a:t>Protect your bank-end resources (</a:t>
            </a:r>
            <a:r>
              <a:rPr lang="en-GB" sz="2000" spc="-50" dirty="0"/>
              <a:t>a single request could require calls to dozens of distinct </a:t>
            </a:r>
            <a:r>
              <a:rPr lang="en-GB" sz="2000" spc="-50" dirty="0" smtClean="0"/>
              <a:t>applications)</a:t>
            </a:r>
            <a:br>
              <a:rPr lang="en-GB" sz="2000" spc="-50" dirty="0" smtClean="0"/>
            </a:br>
            <a:r>
              <a:rPr lang="en-GB" sz="2000" spc="-50" dirty="0" smtClean="0"/>
              <a:t>	Example: invoke a Lambda function with role to access </a:t>
            </a:r>
            <a:r>
              <a:rPr lang="en-GB" sz="2000" spc="-50" dirty="0" err="1" smtClean="0"/>
              <a:t>DynamoDB</a:t>
            </a:r>
            <a:r>
              <a:rPr lang="en-GB" sz="2000" spc="-50" dirty="0"/>
              <a:t> </a:t>
            </a:r>
            <a:r>
              <a:rPr lang="en-GB" sz="2000" spc="-50" dirty="0" smtClean="0"/>
              <a:t>(which users can not see)</a:t>
            </a:r>
            <a:br>
              <a:rPr lang="en-GB" sz="2000" spc="-50" dirty="0" smtClean="0"/>
            </a:br>
            <a:r>
              <a:rPr lang="en-GB" sz="2000" spc="-50" dirty="0" smtClean="0"/>
              <a:t/>
            </a:r>
            <a:br>
              <a:rPr lang="en-GB" sz="2000" spc="-50" dirty="0" smtClean="0"/>
            </a:br>
            <a:r>
              <a:rPr lang="en-GB" sz="2000" spc="-50" dirty="0" smtClean="0"/>
              <a:t>- Cache frequently requested information.</a:t>
            </a:r>
            <a:br>
              <a:rPr lang="en-GB" sz="2000" spc="-50" dirty="0" smtClean="0"/>
            </a:br>
            <a:r>
              <a:rPr lang="en-GB" sz="2000" spc="-50" dirty="0" smtClean="0"/>
              <a:t>	Example: Cache product </a:t>
            </a:r>
            <a:r>
              <a:rPr lang="en-GB" sz="2000" spc="-50" dirty="0" err="1" smtClean="0"/>
              <a:t>catalog</a:t>
            </a:r>
            <a:r>
              <a:rPr lang="en-GB" sz="2000" spc="-50" dirty="0" smtClean="0"/>
              <a:t> information to improve the performance of your website</a:t>
            </a:r>
            <a:br>
              <a:rPr lang="en-GB" sz="2000" spc="-50" dirty="0" smtClean="0"/>
            </a:br>
            <a:r>
              <a:rPr lang="en-GB" sz="2000" spc="-50" dirty="0"/>
              <a:t/>
            </a:r>
            <a:br>
              <a:rPr lang="en-GB" sz="2000" spc="-50" dirty="0"/>
            </a:br>
            <a:r>
              <a:rPr lang="en-GB" sz="2000" spc="-50" dirty="0" smtClean="0"/>
              <a:t>- Transform requests into a format that your back end is using</a:t>
            </a:r>
            <a:br>
              <a:rPr lang="en-GB" sz="2000" spc="-50" dirty="0" smtClean="0"/>
            </a:br>
            <a:r>
              <a:rPr lang="en-GB" sz="2000" spc="-50" dirty="0" smtClean="0"/>
              <a:t>- Transform response </a:t>
            </a:r>
            <a:r>
              <a:rPr lang="en-GB" sz="2000" spc="-50" dirty="0"/>
              <a:t>from backend</a:t>
            </a:r>
            <a:br>
              <a:rPr lang="en-GB" sz="2000" spc="-50" dirty="0"/>
            </a:br>
            <a:r>
              <a:rPr lang="en-GB" sz="2000" spc="-50" dirty="0" smtClean="0"/>
              <a:t>- Over </a:t>
            </a:r>
            <a:r>
              <a:rPr lang="en-GB" sz="2000" spc="-50" dirty="0"/>
              <a:t>time you’ll add some new API services and retire others, but your clients will still want to find all your services in the same </a:t>
            </a:r>
            <a:r>
              <a:rPr lang="en-GB" sz="2000" spc="-50" dirty="0" smtClean="0"/>
              <a:t>place, API Gateway supports this</a:t>
            </a:r>
            <a:r>
              <a:rPr lang="en-GB" sz="2000" spc="-50" dirty="0"/>
              <a:t/>
            </a:r>
            <a:br>
              <a:rPr lang="en-GB" sz="2000" spc="-50" dirty="0"/>
            </a:br>
            <a:endParaRPr sz="2000" dirty="0"/>
          </a:p>
        </p:txBody>
      </p:sp>
    </p:spTree>
    <p:extLst>
      <p:ext uri="{BB962C8B-B14F-4D97-AF65-F5344CB8AC3E}">
        <p14:creationId xmlns:p14="http://schemas.microsoft.com/office/powerpoint/2010/main" val="235782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7954" y="565778"/>
            <a:ext cx="10408769" cy="677108"/>
          </a:xfrm>
          <a:prstGeom prst="rect">
            <a:avLst/>
          </a:prstGeom>
        </p:spPr>
        <p:txBody>
          <a:bodyPr vert="horz" wrap="square" lIns="0" tIns="0" rIns="0" bIns="0" rtlCol="0">
            <a:spAutoFit/>
          </a:bodyPr>
          <a:lstStyle/>
          <a:p>
            <a:pPr marL="12700">
              <a:lnSpc>
                <a:spcPct val="100000"/>
              </a:lnSpc>
            </a:pPr>
            <a:r>
              <a:rPr lang="en-US" spc="-50" dirty="0" smtClean="0"/>
              <a:t>API Gateway use case</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4</a:t>
            </a:fld>
            <a:endParaRPr dirty="0"/>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55" y="1217180"/>
            <a:ext cx="10503178" cy="5139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458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 y="697706"/>
            <a:ext cx="12111643" cy="923330"/>
          </a:xfrm>
          <a:prstGeom prst="rect">
            <a:avLst/>
          </a:prstGeom>
        </p:spPr>
        <p:txBody>
          <a:bodyPr vert="horz" wrap="square" lIns="0" tIns="0" rIns="0" bIns="0" rtlCol="0">
            <a:spAutoFit/>
          </a:bodyPr>
          <a:lstStyle/>
          <a:p>
            <a:pPr marL="12700">
              <a:lnSpc>
                <a:spcPct val="100000"/>
              </a:lnSpc>
            </a:pPr>
            <a:r>
              <a:rPr sz="4000" spc="-50" dirty="0" smtClean="0"/>
              <a:t>AWS</a:t>
            </a:r>
            <a:r>
              <a:rPr lang="en-US" sz="4000" spc="-50" dirty="0" smtClean="0"/>
              <a:t> API Gateway</a:t>
            </a:r>
            <a:r>
              <a:rPr lang="en-GB" sz="2000" spc="-50" dirty="0"/>
              <a:t/>
            </a:r>
            <a:br>
              <a:rPr lang="en-GB" sz="2000" spc="-50" dirty="0"/>
            </a:br>
            <a:endParaRPr sz="2000" dirty="0"/>
          </a:p>
        </p:txBody>
      </p:sp>
      <p:pic>
        <p:nvPicPr>
          <p:cNvPr id="3" name="Picture 2"/>
          <p:cNvPicPr>
            <a:picLocks noChangeAspect="1"/>
          </p:cNvPicPr>
          <p:nvPr/>
        </p:nvPicPr>
        <p:blipFill>
          <a:blip r:embed="rId2"/>
          <a:stretch>
            <a:fillRect/>
          </a:stretch>
        </p:blipFill>
        <p:spPr>
          <a:xfrm>
            <a:off x="0" y="1621036"/>
            <a:ext cx="11620500" cy="3900031"/>
          </a:xfrm>
          <a:prstGeom prst="rect">
            <a:avLst/>
          </a:prstGeom>
        </p:spPr>
      </p:pic>
    </p:spTree>
    <p:extLst>
      <p:ext uri="{BB962C8B-B14F-4D97-AF65-F5344CB8AC3E}">
        <p14:creationId xmlns:p14="http://schemas.microsoft.com/office/powerpoint/2010/main" val="212821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157" y="316396"/>
            <a:ext cx="10408769" cy="677108"/>
          </a:xfrm>
          <a:prstGeom prst="rect">
            <a:avLst/>
          </a:prstGeom>
        </p:spPr>
        <p:txBody>
          <a:bodyPr vert="horz" wrap="square" lIns="0" tIns="0" rIns="0" bIns="0" rtlCol="0">
            <a:spAutoFit/>
          </a:bodyPr>
          <a:lstStyle/>
          <a:p>
            <a:pPr marL="12700">
              <a:lnSpc>
                <a:spcPct val="100000"/>
              </a:lnSpc>
            </a:pPr>
            <a:r>
              <a:rPr lang="en-US" spc="-50" dirty="0"/>
              <a:t>API Gateway </a:t>
            </a:r>
            <a:r>
              <a:rPr lang="en-US" spc="-50" dirty="0" smtClean="0"/>
              <a:t>key concepts</a:t>
            </a:r>
            <a:endParaRPr spc="-5" dirty="0"/>
          </a:p>
        </p:txBody>
      </p:sp>
      <p:sp>
        <p:nvSpPr>
          <p:cNvPr id="4" name="object 4"/>
          <p:cNvSpPr txBox="1"/>
          <p:nvPr/>
        </p:nvSpPr>
        <p:spPr>
          <a:xfrm>
            <a:off x="-12700" y="0"/>
            <a:ext cx="186690" cy="305435"/>
          </a:xfrm>
          <a:prstGeom prst="rect">
            <a:avLst/>
          </a:prstGeom>
        </p:spPr>
        <p:txBody>
          <a:bodyPr vert="horz" wrap="square" lIns="0" tIns="0" rIns="0" bIns="0" rtlCol="0">
            <a:spAutoFit/>
          </a:bodyPr>
          <a:lstStyle/>
          <a:p>
            <a:pPr marL="12700">
              <a:lnSpc>
                <a:spcPct val="100000"/>
              </a:lnSpc>
            </a:pPr>
            <a:r>
              <a:rPr sz="1900" dirty="0">
                <a:solidFill>
                  <a:srgbClr val="FFFFFF"/>
                </a:solidFill>
                <a:latin typeface="Arial"/>
                <a:cs typeface="Arial"/>
              </a:rPr>
              <a:t>Y</a:t>
            </a:r>
            <a:endParaRPr sz="1900">
              <a:latin typeface="Arial"/>
              <a:cs typeface="Arial"/>
            </a:endParaRPr>
          </a:p>
        </p:txBody>
      </p:sp>
      <p:sp>
        <p:nvSpPr>
          <p:cNvPr id="6" name="object 6"/>
          <p:cNvSpPr txBox="1">
            <a:spLocks noGrp="1"/>
          </p:cNvSpPr>
          <p:nvPr>
            <p:ph type="ftr" sz="quarter" idx="4294967295"/>
          </p:nvPr>
        </p:nvSpPr>
        <p:spPr>
          <a:prstGeom prst="rect">
            <a:avLst/>
          </a:prstGeom>
        </p:spPr>
        <p:txBody>
          <a:bodyPr vert="horz" wrap="square" lIns="0" tIns="5715" rIns="0" bIns="0" rtlCol="0">
            <a:spAutoFit/>
          </a:bodyPr>
          <a:lstStyle/>
          <a:p>
            <a:pPr marL="12700">
              <a:lnSpc>
                <a:spcPct val="100000"/>
              </a:lnSpc>
              <a:spcBef>
                <a:spcPts val="45"/>
              </a:spcBef>
            </a:pPr>
            <a:r>
              <a:rPr dirty="0"/>
              <a:t>©</a:t>
            </a:r>
            <a:r>
              <a:rPr spc="-60" dirty="0"/>
              <a:t> </a:t>
            </a:r>
            <a:r>
              <a:rPr spc="-25" dirty="0"/>
              <a:t>Copyright</a:t>
            </a:r>
            <a:r>
              <a:rPr spc="-35" dirty="0"/>
              <a:t> </a:t>
            </a:r>
            <a:r>
              <a:rPr spc="-15" dirty="0"/>
              <a:t>by</a:t>
            </a:r>
            <a:r>
              <a:rPr spc="-40" dirty="0"/>
              <a:t> </a:t>
            </a:r>
            <a:r>
              <a:rPr spc="-20" dirty="0"/>
              <a:t>FPT</a:t>
            </a:r>
            <a:r>
              <a:rPr spc="-45" dirty="0"/>
              <a:t> </a:t>
            </a:r>
            <a:r>
              <a:rPr spc="-25" dirty="0"/>
              <a:t>Software</a:t>
            </a:r>
            <a:r>
              <a:rPr spc="-40" dirty="0"/>
              <a:t> </a:t>
            </a:r>
            <a:r>
              <a:rPr spc="-20" dirty="0"/>
              <a:t>2019</a:t>
            </a:r>
            <a:r>
              <a:rPr spc="-40" dirty="0"/>
              <a:t> </a:t>
            </a:r>
            <a:r>
              <a:rPr dirty="0"/>
              <a:t>|</a:t>
            </a:r>
            <a:r>
              <a:rPr spc="-40" dirty="0"/>
              <a:t> </a:t>
            </a:r>
            <a:r>
              <a:rPr spc="-25" dirty="0"/>
              <a:t>Internal</a:t>
            </a:r>
            <a:r>
              <a:rPr spc="-35" dirty="0"/>
              <a:t> </a:t>
            </a:r>
            <a:r>
              <a:rPr spc="-20" dirty="0"/>
              <a:t>use</a:t>
            </a:r>
            <a:r>
              <a:rPr spc="-40" dirty="0"/>
              <a:t> </a:t>
            </a:r>
            <a:r>
              <a:rPr spc="-20" dirty="0"/>
              <a:t>only</a:t>
            </a:r>
          </a:p>
        </p:txBody>
      </p:sp>
      <p:sp>
        <p:nvSpPr>
          <p:cNvPr id="7" name="object 7"/>
          <p:cNvSpPr txBox="1">
            <a:spLocks noGrp="1"/>
          </p:cNvSpPr>
          <p:nvPr>
            <p:ph type="sldNum" sz="quarter" idx="4294967295"/>
          </p:nvPr>
        </p:nvSpPr>
        <p:spPr>
          <a:prstGeom prst="rect">
            <a:avLst/>
          </a:prstGeom>
        </p:spPr>
        <p:txBody>
          <a:bodyPr vert="horz" wrap="square" lIns="0" tIns="5080" rIns="0" bIns="0" rtlCol="0">
            <a:spAutoFit/>
          </a:bodyPr>
          <a:lstStyle/>
          <a:p>
            <a:pPr marL="25400">
              <a:lnSpc>
                <a:spcPct val="100000"/>
              </a:lnSpc>
              <a:spcBef>
                <a:spcPts val="40"/>
              </a:spcBef>
            </a:pPr>
            <a:fld id="{81D60167-4931-47E6-BA6A-407CBD079E47}" type="slidenum">
              <a:rPr dirty="0"/>
              <a:t>6</a:t>
            </a:fld>
            <a:endParaRPr dirty="0"/>
          </a:p>
        </p:txBody>
      </p:sp>
      <p:sp>
        <p:nvSpPr>
          <p:cNvPr id="5" name="object 5"/>
          <p:cNvSpPr txBox="1"/>
          <p:nvPr/>
        </p:nvSpPr>
        <p:spPr>
          <a:xfrm>
            <a:off x="1111191" y="1395614"/>
            <a:ext cx="9595602" cy="3116238"/>
          </a:xfrm>
          <a:prstGeom prst="rect">
            <a:avLst/>
          </a:prstGeom>
        </p:spPr>
        <p:txBody>
          <a:bodyPr vert="horz" wrap="square" lIns="0" tIns="0" rIns="0" bIns="0" rtlCol="0">
            <a:spAutoFit/>
          </a:bodyPr>
          <a:lstStyle/>
          <a:p>
            <a:pPr marL="469900" lvl="1">
              <a:lnSpc>
                <a:spcPct val="100000"/>
              </a:lnSpc>
              <a:spcBef>
                <a:spcPts val="254"/>
              </a:spcBef>
              <a:buClr>
                <a:srgbClr val="F27228"/>
              </a:buClr>
              <a:tabLst>
                <a:tab pos="698500" algn="l"/>
              </a:tabLst>
            </a:pPr>
            <a:r>
              <a:rPr lang="en-GB" dirty="0" smtClean="0">
                <a:cs typeface="Calibri"/>
              </a:rPr>
              <a:t>-   </a:t>
            </a:r>
            <a:r>
              <a:rPr lang="en-GB" dirty="0" smtClean="0">
                <a:cs typeface="Calibri"/>
              </a:rPr>
              <a:t>Request </a:t>
            </a:r>
            <a:r>
              <a:rPr lang="en-GB" dirty="0">
                <a:cs typeface="Calibri"/>
              </a:rPr>
              <a:t>Parameter-based </a:t>
            </a:r>
            <a:r>
              <a:rPr lang="en-GB" dirty="0" err="1">
                <a:cs typeface="Calibri"/>
              </a:rPr>
              <a:t>Auth</a:t>
            </a:r>
            <a:endParaRPr lang="en-GB" dirty="0">
              <a:cs typeface="Calibri"/>
            </a:endParaRPr>
          </a:p>
          <a:p>
            <a:pPr marL="469900" lvl="1">
              <a:lnSpc>
                <a:spcPct val="100000"/>
              </a:lnSpc>
              <a:spcBef>
                <a:spcPts val="254"/>
              </a:spcBef>
              <a:buClr>
                <a:srgbClr val="F27228"/>
              </a:buClr>
              <a:tabLst>
                <a:tab pos="698500" algn="l"/>
              </a:tabLst>
            </a:pPr>
            <a:r>
              <a:rPr lang="en-GB" dirty="0">
                <a:cs typeface="Calibri"/>
              </a:rPr>
              <a:t>-   Token-based </a:t>
            </a:r>
            <a:r>
              <a:rPr lang="en-GB" dirty="0" err="1">
                <a:cs typeface="Calibri"/>
              </a:rPr>
              <a:t>auth</a:t>
            </a:r>
            <a:endParaRPr lang="en-GB" dirty="0">
              <a:cs typeface="Calibri"/>
            </a:endParaRPr>
          </a:p>
          <a:p>
            <a:pPr marL="469900" lvl="1">
              <a:lnSpc>
                <a:spcPct val="100000"/>
              </a:lnSpc>
              <a:spcBef>
                <a:spcPts val="254"/>
              </a:spcBef>
              <a:buClr>
                <a:srgbClr val="F27228"/>
              </a:buClr>
              <a:tabLst>
                <a:tab pos="698500" algn="l"/>
              </a:tabLst>
            </a:pPr>
            <a:r>
              <a:rPr lang="en-GB" dirty="0" smtClean="0">
                <a:cs typeface="Calibri"/>
              </a:rPr>
              <a:t>-    HTTP </a:t>
            </a:r>
            <a:r>
              <a:rPr lang="en-GB" dirty="0">
                <a:cs typeface="Calibri"/>
              </a:rPr>
              <a:t>proxy/custom integration</a:t>
            </a:r>
          </a:p>
          <a:p>
            <a:pPr marL="469900" lvl="1">
              <a:lnSpc>
                <a:spcPct val="100000"/>
              </a:lnSpc>
              <a:spcBef>
                <a:spcPts val="254"/>
              </a:spcBef>
              <a:buClr>
                <a:srgbClr val="F27228"/>
              </a:buClr>
              <a:tabLst>
                <a:tab pos="698500" algn="l"/>
              </a:tabLst>
            </a:pPr>
            <a:r>
              <a:rPr lang="en-GB" dirty="0" smtClean="0">
                <a:cs typeface="Calibri"/>
              </a:rPr>
              <a:t>-   Lambda custom/proxy </a:t>
            </a:r>
            <a:r>
              <a:rPr lang="en-GB" dirty="0">
                <a:cs typeface="Calibri"/>
              </a:rPr>
              <a:t>integration</a:t>
            </a:r>
          </a:p>
          <a:p>
            <a:pPr marL="469900" lvl="1">
              <a:lnSpc>
                <a:spcPct val="100000"/>
              </a:lnSpc>
              <a:spcBef>
                <a:spcPts val="254"/>
              </a:spcBef>
              <a:buClr>
                <a:srgbClr val="F27228"/>
              </a:buClr>
              <a:tabLst>
                <a:tab pos="698500" algn="l"/>
              </a:tabLst>
            </a:pPr>
            <a:r>
              <a:rPr lang="en-GB" dirty="0">
                <a:cs typeface="Calibri"/>
              </a:rPr>
              <a:t>- </a:t>
            </a:r>
            <a:r>
              <a:rPr lang="en-GB" dirty="0" smtClean="0">
                <a:cs typeface="Calibri"/>
              </a:rPr>
              <a:t>   Stage </a:t>
            </a:r>
            <a:r>
              <a:rPr lang="en-GB" dirty="0">
                <a:cs typeface="Calibri"/>
              </a:rPr>
              <a:t>variable</a:t>
            </a:r>
          </a:p>
          <a:p>
            <a:pPr marL="469900" lvl="1">
              <a:lnSpc>
                <a:spcPct val="100000"/>
              </a:lnSpc>
              <a:spcBef>
                <a:spcPts val="254"/>
              </a:spcBef>
              <a:buClr>
                <a:srgbClr val="F27228"/>
              </a:buClr>
              <a:tabLst>
                <a:tab pos="698500" algn="l"/>
              </a:tabLst>
            </a:pPr>
            <a:r>
              <a:rPr lang="en-GB" dirty="0">
                <a:cs typeface="Calibri"/>
              </a:rPr>
              <a:t>- </a:t>
            </a:r>
            <a:r>
              <a:rPr lang="en-GB" dirty="0" smtClean="0">
                <a:cs typeface="Calibri"/>
              </a:rPr>
              <a:t>   </a:t>
            </a:r>
            <a:r>
              <a:rPr lang="en-GB" dirty="0" smtClean="0">
                <a:cs typeface="Calibri"/>
              </a:rPr>
              <a:t>Monitoring</a:t>
            </a:r>
            <a:endParaRPr lang="en-GB" dirty="0">
              <a:cs typeface="Calibri"/>
            </a:endParaRPr>
          </a:p>
          <a:p>
            <a:pPr marL="469900" lvl="1">
              <a:lnSpc>
                <a:spcPct val="100000"/>
              </a:lnSpc>
              <a:spcBef>
                <a:spcPts val="254"/>
              </a:spcBef>
              <a:buClr>
                <a:srgbClr val="F27228"/>
              </a:buClr>
              <a:tabLst>
                <a:tab pos="698500" algn="l"/>
              </a:tabLst>
            </a:pPr>
            <a:r>
              <a:rPr lang="en-GB" dirty="0" smtClean="0">
                <a:cs typeface="Calibri"/>
              </a:rPr>
              <a:t>-    Cache </a:t>
            </a:r>
            <a:r>
              <a:rPr lang="en-GB" dirty="0">
                <a:cs typeface="Calibri"/>
              </a:rPr>
              <a:t>hit/miss </a:t>
            </a:r>
            <a:r>
              <a:rPr lang="en-GB" dirty="0" smtClean="0">
                <a:cs typeface="Calibri"/>
              </a:rPr>
              <a:t>count</a:t>
            </a:r>
          </a:p>
          <a:p>
            <a:pPr marL="469900" lvl="1">
              <a:spcBef>
                <a:spcPts val="254"/>
              </a:spcBef>
              <a:buClr>
                <a:srgbClr val="F27228"/>
              </a:buClr>
              <a:tabLst>
                <a:tab pos="698500" algn="l"/>
              </a:tabLst>
            </a:pPr>
            <a:r>
              <a:rPr lang="en-GB" dirty="0">
                <a:cs typeface="Calibri"/>
              </a:rPr>
              <a:t>-   </a:t>
            </a:r>
            <a:r>
              <a:rPr lang="en-GB" dirty="0" smtClean="0">
                <a:cs typeface="Calibri"/>
              </a:rPr>
              <a:t> cache-control</a:t>
            </a:r>
            <a:endParaRPr lang="en-GB" dirty="0">
              <a:cs typeface="Calibri"/>
            </a:endParaRPr>
          </a:p>
          <a:p>
            <a:pPr marL="469900" lvl="1">
              <a:lnSpc>
                <a:spcPct val="100000"/>
              </a:lnSpc>
              <a:spcBef>
                <a:spcPts val="254"/>
              </a:spcBef>
              <a:buClr>
                <a:srgbClr val="F27228"/>
              </a:buClr>
              <a:tabLst>
                <a:tab pos="698500" algn="l"/>
              </a:tabLst>
            </a:pPr>
            <a:r>
              <a:rPr lang="en-GB" dirty="0" smtClean="0">
                <a:cs typeface="Calibri"/>
              </a:rPr>
              <a:t>-    Export/Import </a:t>
            </a:r>
            <a:r>
              <a:rPr lang="en-GB" dirty="0" err="1" smtClean="0">
                <a:cs typeface="Calibri"/>
              </a:rPr>
              <a:t>Import</a:t>
            </a:r>
            <a:r>
              <a:rPr lang="en-GB" dirty="0" smtClean="0">
                <a:cs typeface="Calibri"/>
              </a:rPr>
              <a:t> </a:t>
            </a:r>
            <a:r>
              <a:rPr lang="en-GB" dirty="0">
                <a:cs typeface="Calibri"/>
              </a:rPr>
              <a:t>API </a:t>
            </a:r>
            <a:r>
              <a:rPr lang="en-GB" dirty="0" smtClean="0">
                <a:cs typeface="Calibri"/>
              </a:rPr>
              <a:t>definition</a:t>
            </a:r>
          </a:p>
          <a:p>
            <a:pPr marL="469900" lvl="1">
              <a:lnSpc>
                <a:spcPct val="100000"/>
              </a:lnSpc>
              <a:spcBef>
                <a:spcPts val="254"/>
              </a:spcBef>
              <a:buClr>
                <a:srgbClr val="F27228"/>
              </a:buClr>
              <a:tabLst>
                <a:tab pos="698500" algn="l"/>
              </a:tabLst>
            </a:pPr>
            <a:r>
              <a:rPr lang="en-GB" dirty="0" smtClean="0">
                <a:cs typeface="Calibri"/>
              </a:rPr>
              <a:t>-    </a:t>
            </a:r>
            <a:r>
              <a:rPr lang="en-US" dirty="0" smtClean="0">
                <a:cs typeface="Calibri"/>
              </a:rPr>
              <a:t>Type </a:t>
            </a:r>
            <a:r>
              <a:rPr lang="en-US" dirty="0" smtClean="0">
                <a:cs typeface="Calibri"/>
              </a:rPr>
              <a:t>of Endpoints: </a:t>
            </a:r>
            <a:r>
              <a:rPr lang="en-GB" dirty="0" smtClean="0"/>
              <a:t>Edge-optimized</a:t>
            </a:r>
            <a:r>
              <a:rPr lang="en-US" dirty="0" smtClean="0">
                <a:cs typeface="Calibri"/>
              </a:rPr>
              <a:t>, Regional, Private</a:t>
            </a:r>
            <a:endParaRPr lang="en-GB" dirty="0"/>
          </a:p>
        </p:txBody>
      </p:sp>
    </p:spTree>
    <p:extLst>
      <p:ext uri="{BB962C8B-B14F-4D97-AF65-F5344CB8AC3E}">
        <p14:creationId xmlns:p14="http://schemas.microsoft.com/office/powerpoint/2010/main" val="2930970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012218" y="317500"/>
            <a:ext cx="9030682" cy="7544989"/>
          </a:xfrm>
          <a:prstGeom prst="rect">
            <a:avLst/>
          </a:prstGeom>
        </p:spPr>
      </p:pic>
      <p:sp>
        <p:nvSpPr>
          <p:cNvPr id="2" name="object 2"/>
          <p:cNvSpPr txBox="1">
            <a:spLocks noGrp="1"/>
          </p:cNvSpPr>
          <p:nvPr>
            <p:ph type="title"/>
          </p:nvPr>
        </p:nvSpPr>
        <p:spPr>
          <a:xfrm>
            <a:off x="246611" y="-212843"/>
            <a:ext cx="10798232" cy="5170646"/>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 Authorization type</a:t>
            </a:r>
            <a:br>
              <a:rPr lang="en-US" spc="-50" dirty="0" smtClean="0"/>
            </a:br>
            <a:r>
              <a:rPr lang="en-US" spc="-50" dirty="0" smtClean="0"/>
              <a:t/>
            </a:r>
            <a:br>
              <a:rPr lang="en-US" spc="-50" dirty="0" smtClean="0"/>
            </a:br>
            <a:r>
              <a:rPr lang="en-US" spc="-50" dirty="0"/>
              <a:t/>
            </a:r>
            <a:br>
              <a:rPr lang="en-US" spc="-50" dirty="0"/>
            </a:br>
            <a:r>
              <a:rPr lang="en-US" spc="-50" dirty="0"/>
              <a:t/>
            </a:r>
            <a:br>
              <a:rPr lang="en-US" spc="-50" dirty="0"/>
            </a:br>
            <a:r>
              <a:rPr lang="en-GB" sz="2000" spc="-50" dirty="0"/>
              <a:t>- </a:t>
            </a:r>
            <a:r>
              <a:rPr lang="en-GB" sz="2000" spc="-50" dirty="0" smtClean="0"/>
              <a:t> </a:t>
            </a:r>
            <a:r>
              <a:rPr lang="en-GB" sz="2000" spc="-50" dirty="0" err="1" smtClean="0"/>
              <a:t>Cognito</a:t>
            </a:r>
            <a:r>
              <a:rPr lang="en-GB" sz="2000" spc="-50" dirty="0" smtClean="0"/>
              <a:t> </a:t>
            </a:r>
            <a:r>
              <a:rPr lang="en-GB" sz="2000" spc="-50" dirty="0"/>
              <a:t>User </a:t>
            </a:r>
            <a:r>
              <a:rPr lang="en-GB" sz="2000" spc="-50" dirty="0" smtClean="0"/>
              <a:t>Pools</a:t>
            </a:r>
            <a:br>
              <a:rPr lang="en-GB" sz="2000" spc="-50" dirty="0" smtClean="0"/>
            </a:br>
            <a:r>
              <a:rPr lang="en-GB" sz="2000" spc="-50" dirty="0" smtClean="0"/>
              <a:t>- Lambda </a:t>
            </a:r>
            <a:r>
              <a:rPr lang="en-GB" sz="2000" spc="-50" dirty="0"/>
              <a:t>custom </a:t>
            </a:r>
            <a:r>
              <a:rPr lang="en-GB" sz="2000" spc="-50" dirty="0" smtClean="0"/>
              <a:t>authorizer</a:t>
            </a:r>
            <a:r>
              <a:rPr lang="en-GB" sz="2000" spc="-50" dirty="0"/>
              <a:t>:</a:t>
            </a:r>
            <a:r>
              <a:rPr lang="en-GB" sz="2000" spc="-50" dirty="0" smtClean="0"/>
              <a:t/>
            </a:r>
            <a:br>
              <a:rPr lang="en-GB" sz="2000" spc="-50" dirty="0" smtClean="0"/>
            </a:br>
            <a:r>
              <a:rPr lang="en-GB" sz="2000" spc="-50" dirty="0"/>
              <a:t> </a:t>
            </a:r>
            <a:r>
              <a:rPr lang="en-GB" sz="2000" spc="-50" dirty="0" smtClean="0"/>
              <a:t>    Token-based</a:t>
            </a:r>
            <a:br>
              <a:rPr lang="en-GB" sz="2000" spc="-50" dirty="0" smtClean="0"/>
            </a:br>
            <a:r>
              <a:rPr lang="en-GB" sz="2000" spc="-50" dirty="0"/>
              <a:t>     Request </a:t>
            </a:r>
            <a:r>
              <a:rPr lang="en-GB" sz="2000" spc="-50" dirty="0" smtClean="0"/>
              <a:t>Parameter-base</a:t>
            </a:r>
            <a:r>
              <a:rPr lang="en-US" sz="2000" spc="-50" dirty="0" smtClean="0"/>
              <a:t/>
            </a:r>
            <a:br>
              <a:rPr lang="en-US" sz="2000" spc="-50" dirty="0" smtClean="0"/>
            </a:br>
            <a:r>
              <a:rPr lang="en-US" sz="2000" spc="-50" dirty="0"/>
              <a:t/>
            </a:r>
            <a:br>
              <a:rPr lang="en-US" sz="2000" spc="-50" dirty="0"/>
            </a:br>
            <a:r>
              <a:rPr lang="en-GB" sz="2000" spc="-50" dirty="0" smtClean="0"/>
              <a:t/>
            </a:r>
            <a:br>
              <a:rPr lang="en-GB" sz="2000" spc="-50" dirty="0" smtClean="0"/>
            </a:br>
            <a:r>
              <a:rPr lang="en-US" sz="2000" spc="-50" dirty="0" smtClean="0"/>
              <a:t/>
            </a:r>
            <a:br>
              <a:rPr lang="en-US" sz="2000" spc="-50" dirty="0" smtClean="0"/>
            </a:br>
            <a:endParaRPr sz="2000" dirty="0"/>
          </a:p>
        </p:txBody>
      </p:sp>
    </p:spTree>
    <p:extLst>
      <p:ext uri="{BB962C8B-B14F-4D97-AF65-F5344CB8AC3E}">
        <p14:creationId xmlns:p14="http://schemas.microsoft.com/office/powerpoint/2010/main" val="178365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3311" y="-97750"/>
            <a:ext cx="10798232" cy="7325082"/>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 Authorization type</a:t>
            </a:r>
            <a:br>
              <a:rPr lang="en-US" spc="-50" dirty="0" smtClean="0"/>
            </a:br>
            <a:r>
              <a:rPr lang="en-US" spc="-50" dirty="0" smtClean="0"/>
              <a:t/>
            </a:r>
            <a:br>
              <a:rPr lang="en-US" spc="-50" dirty="0" smtClean="0"/>
            </a:br>
            <a:r>
              <a:rPr lang="en-GB" sz="2000" spc="-50" dirty="0" smtClean="0"/>
              <a:t>A </a:t>
            </a:r>
            <a:r>
              <a:rPr lang="en-GB" sz="2000" spc="-50" dirty="0"/>
              <a:t>developer is using API Gateway Lambda Authorizer to provide authentication for every API request and control access to your API. The requirement is to implement an authentication strategy which is </a:t>
            </a:r>
            <a:r>
              <a:rPr lang="en-GB" sz="2000" spc="-50" dirty="0">
                <a:solidFill>
                  <a:srgbClr val="FF0000"/>
                </a:solidFill>
              </a:rPr>
              <a:t>similar to OAuth or SAML</a:t>
            </a:r>
            <a:r>
              <a:rPr lang="en-GB" sz="2000" spc="-50" dirty="0"/>
              <a:t>.</a:t>
            </a:r>
            <a:br>
              <a:rPr lang="en-GB" sz="2000" spc="-50" dirty="0"/>
            </a:br>
            <a:r>
              <a:rPr lang="en-GB" sz="2000" spc="-50" dirty="0"/>
              <a:t>Which of the following is the MOST suitable method that the developer should use in this scenario?</a:t>
            </a:r>
            <a:br>
              <a:rPr lang="en-GB" sz="2000" spc="-50" dirty="0"/>
            </a:br>
            <a:r>
              <a:rPr lang="en-GB" sz="2000" spc="-50" dirty="0"/>
              <a:t>​</a:t>
            </a:r>
            <a:br>
              <a:rPr lang="en-GB" sz="2000" spc="-50" dirty="0"/>
            </a:br>
            <a:r>
              <a:rPr lang="en-GB" sz="2000" spc="-50" dirty="0" smtClean="0"/>
              <a:t>A. AWS </a:t>
            </a:r>
            <a:r>
              <a:rPr lang="en-GB" sz="2000" spc="-50" dirty="0"/>
              <a:t>STS-based Authentication</a:t>
            </a:r>
            <a:br>
              <a:rPr lang="en-GB" sz="2000" spc="-50" dirty="0"/>
            </a:br>
            <a:r>
              <a:rPr lang="en-GB" sz="2000" spc="-50" dirty="0"/>
              <a:t>​</a:t>
            </a:r>
            <a:br>
              <a:rPr lang="en-GB" sz="2000" spc="-50" dirty="0"/>
            </a:br>
            <a:r>
              <a:rPr lang="en-GB" sz="2000" spc="-50" dirty="0" smtClean="0"/>
              <a:t>B. Token-based </a:t>
            </a:r>
            <a:r>
              <a:rPr lang="en-GB" sz="2000" spc="-50" dirty="0"/>
              <a:t>Authorization</a:t>
            </a:r>
            <a:br>
              <a:rPr lang="en-GB" sz="2000" spc="-50" dirty="0"/>
            </a:br>
            <a:r>
              <a:rPr lang="en-GB" sz="2000" spc="-50" dirty="0" smtClean="0"/>
              <a:t>​</a:t>
            </a:r>
            <a:r>
              <a:rPr lang="en-GB" sz="2000" spc="-50" dirty="0"/>
              <a:t/>
            </a:r>
            <a:br>
              <a:rPr lang="en-GB" sz="2000" spc="-50" dirty="0"/>
            </a:br>
            <a:r>
              <a:rPr lang="en-GB" sz="2000" spc="-50" dirty="0" smtClean="0"/>
              <a:t>C. Request </a:t>
            </a:r>
            <a:r>
              <a:rPr lang="en-GB" sz="2000" spc="-50" dirty="0"/>
              <a:t>Parameter-based Authorization</a:t>
            </a:r>
            <a:br>
              <a:rPr lang="en-GB" sz="2000" spc="-50" dirty="0"/>
            </a:br>
            <a:r>
              <a:rPr lang="en-GB" sz="2000" spc="-50" dirty="0"/>
              <a:t>​</a:t>
            </a:r>
            <a:br>
              <a:rPr lang="en-GB" sz="2000" spc="-50" dirty="0"/>
            </a:br>
            <a:r>
              <a:rPr lang="en-GB" sz="2000" spc="-50" dirty="0" smtClean="0"/>
              <a:t>D. Cross-Account </a:t>
            </a:r>
            <a:r>
              <a:rPr lang="en-GB" sz="2000" spc="-50" dirty="0"/>
              <a:t>Lambda Authorizer</a:t>
            </a:r>
            <a:br>
              <a:rPr lang="en-GB" sz="2000" spc="-50" dirty="0"/>
            </a:br>
            <a:r>
              <a:rPr lang="en-US" spc="-50" dirty="0" smtClean="0">
                <a:solidFill>
                  <a:srgbClr val="FF0000"/>
                </a:solidFill>
              </a:rPr>
              <a:t/>
            </a:r>
            <a:br>
              <a:rPr lang="en-US" spc="-50" dirty="0" smtClean="0">
                <a:solidFill>
                  <a:srgbClr val="FF0000"/>
                </a:solidFill>
              </a:rPr>
            </a:br>
            <a:r>
              <a:rPr lang="en-US" spc="-50" dirty="0" smtClean="0">
                <a:solidFill>
                  <a:srgbClr val="FF0000"/>
                </a:solidFill>
              </a:rPr>
              <a:t>Note</a:t>
            </a:r>
            <a:r>
              <a:rPr lang="en-US" spc="-50" dirty="0">
                <a:solidFill>
                  <a:srgbClr val="FF0000"/>
                </a:solidFill>
              </a:rPr>
              <a:t>: OAuth or </a:t>
            </a:r>
            <a:r>
              <a:rPr lang="en-US" spc="-50" dirty="0" smtClean="0">
                <a:solidFill>
                  <a:srgbClr val="FF0000"/>
                </a:solidFill>
              </a:rPr>
              <a:t>SAML = token-based</a:t>
            </a:r>
            <a:r>
              <a:rPr lang="en-US" sz="2000" spc="-50" dirty="0"/>
              <a:t/>
            </a:r>
            <a:br>
              <a:rPr lang="en-US" sz="2000" spc="-50" dirty="0"/>
            </a:br>
            <a:r>
              <a:rPr lang="en-GB" sz="2000" spc="-50" dirty="0" smtClean="0"/>
              <a:t/>
            </a:r>
            <a:br>
              <a:rPr lang="en-GB" sz="2000" spc="-50" dirty="0" smtClean="0"/>
            </a:br>
            <a:r>
              <a:rPr lang="en-US" sz="2000" spc="-50" dirty="0" smtClean="0"/>
              <a:t/>
            </a:r>
            <a:br>
              <a:rPr lang="en-US" sz="2000" spc="-50" dirty="0" smtClean="0"/>
            </a:br>
            <a:endParaRPr sz="2000" dirty="0"/>
          </a:p>
        </p:txBody>
      </p:sp>
    </p:spTree>
    <p:extLst>
      <p:ext uri="{BB962C8B-B14F-4D97-AF65-F5344CB8AC3E}">
        <p14:creationId xmlns:p14="http://schemas.microsoft.com/office/powerpoint/2010/main" val="99147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3311" y="425470"/>
            <a:ext cx="10798232" cy="6278642"/>
          </a:xfrm>
          <a:prstGeom prst="rect">
            <a:avLst/>
          </a:prstGeom>
        </p:spPr>
        <p:txBody>
          <a:bodyPr vert="horz" wrap="square" lIns="0" tIns="0" rIns="0" bIns="0" rtlCol="0">
            <a:spAutoFit/>
          </a:bodyPr>
          <a:lstStyle/>
          <a:p>
            <a:pPr marL="12700">
              <a:lnSpc>
                <a:spcPct val="100000"/>
              </a:lnSpc>
            </a:pPr>
            <a:r>
              <a:rPr lang="en-US" spc="-50" dirty="0"/>
              <a:t>API Gateway key </a:t>
            </a:r>
            <a:r>
              <a:rPr lang="en-US" spc="-50" dirty="0" smtClean="0"/>
              <a:t>concepts - Authorization type</a:t>
            </a:r>
            <a:br>
              <a:rPr lang="en-US" spc="-50" dirty="0" smtClean="0"/>
            </a:br>
            <a:r>
              <a:rPr lang="en-US" spc="-50" dirty="0" smtClean="0"/>
              <a:t/>
            </a:r>
            <a:br>
              <a:rPr lang="en-US" spc="-50" dirty="0" smtClean="0"/>
            </a:br>
            <a:r>
              <a:rPr lang="en-GB" sz="2000" spc="-50" dirty="0" smtClean="0"/>
              <a:t>A </a:t>
            </a:r>
            <a:r>
              <a:rPr lang="en-GB" sz="2000" spc="-50" dirty="0"/>
              <a:t>developer is using API Gateway Lambda Authorizer to securely authenticate the API requests to their web application. The authentication process should be implemented using a custom authorization scheme which </a:t>
            </a:r>
            <a:r>
              <a:rPr lang="en-GB" sz="2000" spc="-50" dirty="0">
                <a:solidFill>
                  <a:srgbClr val="FF0000"/>
                </a:solidFill>
              </a:rPr>
              <a:t>accepts header and query string parameters from the API caller.</a:t>
            </a:r>
            <a:r>
              <a:rPr lang="en-GB" sz="2000" spc="-50" dirty="0"/>
              <a:t/>
            </a:r>
            <a:br>
              <a:rPr lang="en-GB" sz="2000" spc="-50" dirty="0"/>
            </a:br>
            <a:r>
              <a:rPr lang="en-GB" sz="2000" spc="-50" dirty="0"/>
              <a:t>Which of the following methods should the developer use to properly implement the above requirement?</a:t>
            </a:r>
            <a:br>
              <a:rPr lang="en-GB" sz="2000" spc="-50" dirty="0"/>
            </a:br>
            <a:r>
              <a:rPr lang="en-GB" sz="2000" spc="-50" dirty="0"/>
              <a:t>​</a:t>
            </a:r>
            <a:br>
              <a:rPr lang="en-GB" sz="2000" spc="-50" dirty="0"/>
            </a:br>
            <a:r>
              <a:rPr lang="en-GB" sz="2000" spc="-50" dirty="0" smtClean="0"/>
              <a:t>A. Token-based </a:t>
            </a:r>
            <a:r>
              <a:rPr lang="en-GB" sz="2000" spc="-50" dirty="0"/>
              <a:t>Authorization</a:t>
            </a:r>
            <a:br>
              <a:rPr lang="en-GB" sz="2000" spc="-50" dirty="0"/>
            </a:br>
            <a:r>
              <a:rPr lang="en-GB" sz="2000" spc="-50" dirty="0"/>
              <a:t>​</a:t>
            </a:r>
            <a:br>
              <a:rPr lang="en-GB" sz="2000" spc="-50" dirty="0"/>
            </a:br>
            <a:r>
              <a:rPr lang="en-GB" sz="2000" spc="-50" dirty="0" smtClean="0"/>
              <a:t>B. Cross-Account </a:t>
            </a:r>
            <a:r>
              <a:rPr lang="en-GB" sz="2000" spc="-50" dirty="0"/>
              <a:t>Lambda Authorizer</a:t>
            </a:r>
            <a:br>
              <a:rPr lang="en-GB" sz="2000" spc="-50" dirty="0"/>
            </a:br>
            <a:r>
              <a:rPr lang="en-GB" sz="2000" spc="-50" dirty="0"/>
              <a:t>​</a:t>
            </a:r>
            <a:br>
              <a:rPr lang="en-GB" sz="2000" spc="-50" dirty="0"/>
            </a:br>
            <a:r>
              <a:rPr lang="en-GB" sz="2000" spc="-50" dirty="0" smtClean="0"/>
              <a:t>C. Request </a:t>
            </a:r>
            <a:r>
              <a:rPr lang="en-GB" sz="2000" spc="-50" dirty="0"/>
              <a:t>Parameter-based Authorization</a:t>
            </a:r>
            <a:br>
              <a:rPr lang="en-GB" sz="2000" spc="-50" dirty="0"/>
            </a:br>
            <a:r>
              <a:rPr lang="en-GB" sz="2000" spc="-50" dirty="0"/>
              <a:t/>
            </a:r>
            <a:br>
              <a:rPr lang="en-GB" sz="2000" spc="-50" dirty="0"/>
            </a:br>
            <a:r>
              <a:rPr lang="en-GB" sz="2000" spc="-50" dirty="0" smtClean="0"/>
              <a:t>​D. Amazon </a:t>
            </a:r>
            <a:r>
              <a:rPr lang="en-GB" sz="2000" spc="-50" dirty="0" err="1"/>
              <a:t>Cognito</a:t>
            </a:r>
            <a:r>
              <a:rPr lang="en-GB" sz="2000" spc="-50" dirty="0"/>
              <a:t> User Pools Authorizer</a:t>
            </a:r>
            <a:br>
              <a:rPr lang="en-GB" sz="2000" spc="-50" dirty="0"/>
            </a:br>
            <a:r>
              <a:rPr lang="en-US" sz="2000" spc="-50" dirty="0"/>
              <a:t/>
            </a:r>
            <a:br>
              <a:rPr lang="en-US" sz="2000" spc="-50" dirty="0"/>
            </a:br>
            <a:r>
              <a:rPr lang="en-GB" sz="2000" spc="-50" dirty="0" smtClean="0"/>
              <a:t/>
            </a:r>
            <a:br>
              <a:rPr lang="en-GB" sz="2000" spc="-50" dirty="0" smtClean="0"/>
            </a:br>
            <a:r>
              <a:rPr lang="en-US" sz="2000" spc="-50" dirty="0" smtClean="0"/>
              <a:t/>
            </a:r>
            <a:br>
              <a:rPr lang="en-US" sz="2000" spc="-50" dirty="0" smtClean="0"/>
            </a:br>
            <a:endParaRPr sz="2000" dirty="0"/>
          </a:p>
        </p:txBody>
      </p:sp>
    </p:spTree>
    <p:extLst>
      <p:ext uri="{BB962C8B-B14F-4D97-AF65-F5344CB8AC3E}">
        <p14:creationId xmlns:p14="http://schemas.microsoft.com/office/powerpoint/2010/main" val="2553741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191</Words>
  <Application>Microsoft Office PowerPoint</Application>
  <PresentationFormat>Widescreen</PresentationFormat>
  <Paragraphs>37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AWS API Gateway</vt:lpstr>
      <vt:lpstr>AWS API Gateway is a AWS-managed service - Creating, deploying, and managing a RESTful (API) to expose backend HTTP endpoints, AWS Lambda functions, or other AWS services (HTTP methods such as GET, POST, PUT, PATCH, and DELETE) - Creating, deploying, and managing a WebSocket API to expose AWS Lambda functions or other AWS services. - Provide Caching function for frequently used requests </vt:lpstr>
      <vt:lpstr>AWS API Gateway Use cases  - Protect your APIs from overuse and abuse, so you use an authentication service and rate limiting - Integrate with analytics and monitoring tools (evaluate performance of the system and users’ behaviors) - Protect your bank-end resources (a single request could require calls to dozens of distinct applications)  Example: invoke a Lambda function with role to access DynamoDB (which users can not see)  - Cache frequently requested information.  Example: Cache product catalog information to improve the performance of your website  - Transform requests into a format that your back end is using - Transform response from backend - Over time you’ll add some new API services and retire others, but your clients will still want to find all your services in the same place, API Gateway supports this </vt:lpstr>
      <vt:lpstr>API Gateway use case</vt:lpstr>
      <vt:lpstr>AWS API Gateway </vt:lpstr>
      <vt:lpstr>API Gateway key concepts</vt:lpstr>
      <vt:lpstr>API Gateway key concepts - Authorization type    -  Cognito User Pools - Lambda custom authorizer:      Token-based      Request Parameter-base    </vt:lpstr>
      <vt:lpstr>API Gateway key concepts - Authorization type  A developer is using API Gateway Lambda Authorizer to provide authentication for every API request and control access to your API. The requirement is to implement an authentication strategy which is similar to OAuth or SAML. Which of the following is the MOST suitable method that the developer should use in this scenario? ​ A. AWS STS-based Authentication ​ B. Token-based Authorization ​ C. Request Parameter-based Authorization ​ D. Cross-Account Lambda Authorizer  Note: OAuth or SAML = token-based   </vt:lpstr>
      <vt:lpstr>API Gateway key concepts - Authorization type  A developer is using API Gateway Lambda Authorizer to securely authenticate the API requests to their web application. The authentication process should be implemented using a custom authorization scheme which accepts header and query string parameters from the API caller. Which of the following methods should the developer use to properly implement the above requirement? ​ A. Token-based Authorization ​ B. Cross-Account Lambda Authorizer ​ C. Request Parameter-based Authorization  ​D. Amazon Cognito User Pools Authorizer    </vt:lpstr>
      <vt:lpstr>API Gateway key concepts - Integration type  -   HTTP custom integration: (also called HTTP integration), you must configure both the integration request and integration response -   HTTP proxy integration:  API GW passes the request as-is to a HTTP back-end (Note: target of HTTP requests: application running on EC2, ECS, Beanstalk…)  -   Lambda integration: You  must map any input data the client supplied as request parameters into the proper integration request body. You may also need to translate the client-supplied request body into a format recognized by the Lambda function.  -   Lambda proxy integration: API GW passes the request as-is to a Lambda function (Note: Using Lambda as endpoints is also called AWS integration)    </vt:lpstr>
      <vt:lpstr>API Gateway key concepts - Integration type  UNDERSTANDING PROXY VS NON-PROXY  PROXY = data is not modified  NON PROXY = data is modified before being sent to back-end * example: translate an application/json payload from your client into an application/xml</vt:lpstr>
      <vt:lpstr>API Gateway key concepts - Integration type  Your customers require access to the REST APIs of your web application which is hosted on EC2 instances behind a load balancer in your VPC. To accommodate this request, your web services should be integrated with API Gateway that has a custom data mapping. You need to specify how the incoming request data is mapped to the integration request and how the resulting integration response data is mapped to the method response. Which of the following integration types is the MOST suitable one to use in API Gateway to meet this requirement? ​ A. HTTP_PROXY ​ B. HTTP ​ C. AWS ​ D. AWS_PROXY </vt:lpstr>
      <vt:lpstr>API Gateway key concepts - Cache invalidation  Allow certain users to bypass Cache and connect  to the newest data   </vt:lpstr>
      <vt:lpstr>API Gateway key concepts - Cache invalidation  A web application is running in an ECS Cluster and updates data in DynamoDB several times a day. The clients retrieve data directly from the DynamoDB through APIs exposed by Amazon API Gateway. Although API caching is enabled, there are specific clients that want to retrieve the latest data from DynamoDB for every API request sent.  What should be done to only allow authorized clients to invalidate an API Gateway cache entry when submitting API requests? (Select TWO)  A. Provide your clients an authorization token from STS to query data directly from DynamoDB. B. Modify the cache settings to retrieve the latest data from DynamoDB if the request header's authorization  signature matches your API's trusted clients list. C. Tick the Require Authorization checkbox in the Cache Settings of your API via the console. D. The client must send a request which contains the Cache-Control: max-age=0 header. E. The client must send a request which contains the Cache-Control: max-age=1 header.   </vt:lpstr>
      <vt:lpstr>API Gateway key concepts – Monitoring An API gateway with a Lambda proxy integration takes a long time to complete its processing. There were also occurrences where some requests timed out. You want to monitor the responsiveness of your API calls as well as the underlying Lambda function. Which of the following CloudWatch metrics should you use to troubleshoot this issue? (Select TWO) ​ A. CacheHitCount ​ B. CacheMissCount  ​C. Latency ​ D. IntegrationLatency    </vt:lpstr>
      <vt:lpstr>API Gateway key concepts – Stage variables </vt:lpstr>
      <vt:lpstr>API Gateway key concepts – Stage variables  You have several API Gateway APIs with Lambda Integration for each release life cycle of your application. There is a requirement to consolidate multiple releases into a single API Gateway for the ALPHA, BETA, RC (Release Candidate), and PROD releases. For example, their clients can connect to their ALPHA release by using the alpha.tutorialsdojo.com endpoint and beta release through the beta.tutorialsdojo.com endpoint. As the AWS developer, how can you satisfy this requirement? ​ A. Set up Stage Variables for each release. ​ B. Modify the Integration Response of the API Gateway to add different endpoints for each release. ​ C. Modify the Integration Request of the API Gateway to manage different endpoints for each release. ​ D. Use Layers to the underlying Lambda functions of the API Gateway. </vt:lpstr>
      <vt:lpstr>API Gateway key concepts – Deployment </vt:lpstr>
      <vt:lpstr>API Gateway key concepts – Import </vt:lpstr>
      <vt:lpstr>API Gateway key concepts – Export</vt:lpstr>
      <vt:lpstr>API Gateway key concepts - Endpoints   Edge-optimized API endpoint The default hostname of an API Gateway API that is deployed to the specified Region while using a CloudFront distribution to facilitate client access typically from across AWS Regions. API requests are routed to the nearest CloudFront Point of Presence (POP), which typically improves connection time for geographically diverse clients. =&gt; response time is slower , but can serve users from many parts of the world Regional API endpoint The host name of an API that is deployed to the specified Region and intended to serve clients, such as EC2 instances, in the same AWS Region. API requests are targeted directly to the Region-specific API Gateway API without going through any CloudFront distribution. For in-Region requests, a Regional endpoint bypasses the unnecessary round trip to a CloudFront distribution. =&gt; response time is faster,  but your users have to be withint 1 region  Private API endpoint An API endpoint that is exposed through interface VPC endpoints and allows a client to securely access private API resources inside a VPC. Private APIs are isolated from the public internet, and they can only be accessed using VPC endpoints for API Gateway that have been granted access. =&gt; for resources in Virtual Private Cloud (VPC)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dc:creator>
  <cp:lastModifiedBy>Void Avesta</cp:lastModifiedBy>
  <cp:revision>250</cp:revision>
  <dcterms:created xsi:type="dcterms:W3CDTF">2020-04-06T07:01:31Z</dcterms:created>
  <dcterms:modified xsi:type="dcterms:W3CDTF">2020-04-16T08:32:08Z</dcterms:modified>
</cp:coreProperties>
</file>