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9" r:id="rId3"/>
    <p:sldId id="271" r:id="rId4"/>
    <p:sldId id="272" r:id="rId5"/>
    <p:sldId id="270" r:id="rId6"/>
    <p:sldId id="27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258B0B-3BE5-4DAF-90BE-DF377BE843A7}"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1384131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258B0B-3BE5-4DAF-90BE-DF377BE843A7}"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4204013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258B0B-3BE5-4DAF-90BE-DF377BE843A7}"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707220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258B0B-3BE5-4DAF-90BE-DF377BE843A7}"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28371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258B0B-3BE5-4DAF-90BE-DF377BE843A7}"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1436724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258B0B-3BE5-4DAF-90BE-DF377BE843A7}"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327731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258B0B-3BE5-4DAF-90BE-DF377BE843A7}" type="datetimeFigureOut">
              <a:rPr lang="en-US" smtClean="0"/>
              <a:t>4/15/2020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3930619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258B0B-3BE5-4DAF-90BE-DF377BE843A7}" type="datetimeFigureOut">
              <a:rPr lang="en-US" smtClean="0"/>
              <a:t>4/15/2020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2172952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258B0B-3BE5-4DAF-90BE-DF377BE843A7}" type="datetimeFigureOut">
              <a:rPr lang="en-US" smtClean="0"/>
              <a:t>4/15/2020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3009459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258B0B-3BE5-4DAF-90BE-DF377BE843A7}"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157677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258B0B-3BE5-4DAF-90BE-DF377BE843A7}"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2005531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258B0B-3BE5-4DAF-90BE-DF377BE843A7}" type="datetimeFigureOut">
              <a:rPr lang="en-US" smtClean="0"/>
              <a:t>4/15/2020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0DAE20-F1AB-4D4E-A1E9-150F772B34E6}" type="slidenum">
              <a:rPr lang="en-US" smtClean="0"/>
              <a:t>‹#›</a:t>
            </a:fld>
            <a:endParaRPr lang="en-US"/>
          </a:p>
        </p:txBody>
      </p:sp>
    </p:spTree>
    <p:extLst>
      <p:ext uri="{BB962C8B-B14F-4D97-AF65-F5344CB8AC3E}">
        <p14:creationId xmlns:p14="http://schemas.microsoft.com/office/powerpoint/2010/main" val="2890928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157" y="-146606"/>
            <a:ext cx="10052708" cy="1600438"/>
          </a:xfrm>
          <a:prstGeom prst="rect">
            <a:avLst/>
          </a:prstGeom>
        </p:spPr>
        <p:txBody>
          <a:bodyPr vert="horz" wrap="square" lIns="0" tIns="0" rIns="0" bIns="0" rtlCol="0">
            <a:spAutoFit/>
          </a:bodyPr>
          <a:lstStyle/>
          <a:p>
            <a:pPr marL="12700">
              <a:lnSpc>
                <a:spcPct val="100000"/>
              </a:lnSpc>
            </a:pPr>
            <a:r>
              <a:rPr spc="-50" dirty="0" smtClean="0"/>
              <a:t>AW</a:t>
            </a:r>
            <a:r>
              <a:rPr lang="en-US" spc="-50" dirty="0" smtClean="0"/>
              <a:t>S </a:t>
            </a:r>
            <a:r>
              <a:rPr lang="en-US" spc="-50" dirty="0" err="1" smtClean="0"/>
              <a:t>Cognito</a:t>
            </a:r>
            <a:r>
              <a:rPr lang="en-US" spc="-50" dirty="0" smtClean="0"/>
              <a:t/>
            </a:r>
            <a:br>
              <a:rPr lang="en-US" spc="-50" dirty="0" smtClean="0"/>
            </a:br>
            <a:r>
              <a:rPr lang="en-US" sz="1500" spc="-50" dirty="0" smtClean="0"/>
              <a:t/>
            </a:r>
            <a:br>
              <a:rPr lang="en-US" sz="1500" spc="-50" dirty="0" smtClean="0"/>
            </a:br>
            <a:r>
              <a:rPr lang="en-US" sz="1500" spc="-50" dirty="0" err="1" smtClean="0"/>
              <a:t>Cognito</a:t>
            </a:r>
            <a:r>
              <a:rPr lang="en-US" sz="1500" spc="-50" dirty="0" smtClean="0"/>
              <a:t> helps you authenticate your user (registration/login….)</a:t>
            </a:r>
            <a:br>
              <a:rPr lang="en-US" sz="1500" spc="-50" dirty="0" smtClean="0"/>
            </a:br>
            <a:r>
              <a:rPr lang="en-US" sz="1500" spc="-50" dirty="0" err="1" smtClean="0"/>
              <a:t>Cognito</a:t>
            </a:r>
            <a:r>
              <a:rPr lang="en-US" sz="1500" spc="-50" dirty="0" smtClean="0"/>
              <a:t> is a AWS-</a:t>
            </a:r>
            <a:r>
              <a:rPr lang="en-US" sz="1500" b="1" spc="-50" dirty="0" smtClean="0"/>
              <a:t>managed </a:t>
            </a:r>
            <a:r>
              <a:rPr lang="en-US" sz="1500" spc="-50" dirty="0" smtClean="0"/>
              <a:t>service (which means AWS will manage the resources for you, you only have to worry about the functions of the services)</a:t>
            </a:r>
            <a:endParaRPr sz="1500" dirty="0"/>
          </a:p>
        </p:txBody>
      </p:sp>
      <p:pic>
        <p:nvPicPr>
          <p:cNvPr id="4" name="Picture 3"/>
          <p:cNvPicPr>
            <a:picLocks noChangeAspect="1"/>
          </p:cNvPicPr>
          <p:nvPr/>
        </p:nvPicPr>
        <p:blipFill>
          <a:blip r:embed="rId2"/>
          <a:stretch>
            <a:fillRect/>
          </a:stretch>
        </p:blipFill>
        <p:spPr>
          <a:xfrm>
            <a:off x="2239414" y="1565044"/>
            <a:ext cx="7829550" cy="5124450"/>
          </a:xfrm>
          <a:prstGeom prst="rect">
            <a:avLst/>
          </a:prstGeom>
        </p:spPr>
      </p:pic>
    </p:spTree>
    <p:extLst>
      <p:ext uri="{BB962C8B-B14F-4D97-AF65-F5344CB8AC3E}">
        <p14:creationId xmlns:p14="http://schemas.microsoft.com/office/powerpoint/2010/main" val="1718506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157" y="316396"/>
            <a:ext cx="10408769" cy="677108"/>
          </a:xfrm>
          <a:prstGeom prst="rect">
            <a:avLst/>
          </a:prstGeom>
        </p:spPr>
        <p:txBody>
          <a:bodyPr vert="horz" wrap="square" lIns="0" tIns="0" rIns="0" bIns="0" rtlCol="0">
            <a:spAutoFit/>
          </a:bodyPr>
          <a:lstStyle/>
          <a:p>
            <a:pPr marL="12700">
              <a:lnSpc>
                <a:spcPct val="100000"/>
              </a:lnSpc>
            </a:pPr>
            <a:r>
              <a:rPr lang="en-US" spc="-50" dirty="0" err="1" smtClean="0"/>
              <a:t>Cognito</a:t>
            </a:r>
            <a:r>
              <a:rPr lang="en-US" spc="-50" dirty="0" smtClean="0"/>
              <a:t> key concepts</a:t>
            </a:r>
            <a:endParaRPr spc="-5" dirty="0"/>
          </a:p>
        </p:txBody>
      </p:sp>
      <p:sp>
        <p:nvSpPr>
          <p:cNvPr id="4" name="object 4"/>
          <p:cNvSpPr txBox="1"/>
          <p:nvPr/>
        </p:nvSpPr>
        <p:spPr>
          <a:xfrm>
            <a:off x="-12700" y="0"/>
            <a:ext cx="186690" cy="305435"/>
          </a:xfrm>
          <a:prstGeom prst="rect">
            <a:avLst/>
          </a:prstGeom>
        </p:spPr>
        <p:txBody>
          <a:bodyPr vert="horz" wrap="square" lIns="0" tIns="0" rIns="0" bIns="0" rtlCol="0">
            <a:spAutoFit/>
          </a:bodyPr>
          <a:lstStyle/>
          <a:p>
            <a:pPr marL="12700">
              <a:lnSpc>
                <a:spcPct val="100000"/>
              </a:lnSpc>
            </a:pPr>
            <a:r>
              <a:rPr sz="1900" dirty="0">
                <a:solidFill>
                  <a:srgbClr val="FFFFFF"/>
                </a:solidFill>
                <a:latin typeface="Arial"/>
                <a:cs typeface="Arial"/>
              </a:rPr>
              <a:t>Y</a:t>
            </a:r>
            <a:endParaRPr sz="1900">
              <a:latin typeface="Arial"/>
              <a:cs typeface="Arial"/>
            </a:endParaRPr>
          </a:p>
        </p:txBody>
      </p:sp>
      <p:sp>
        <p:nvSpPr>
          <p:cNvPr id="6" name="object 6"/>
          <p:cNvSpPr txBox="1">
            <a:spLocks noGrp="1"/>
          </p:cNvSpPr>
          <p:nvPr>
            <p:ph type="ftr" sz="quarter" idx="4294967295"/>
          </p:nvPr>
        </p:nvSpPr>
        <p:spPr>
          <a:prstGeom prst="rect">
            <a:avLst/>
          </a:prstGeom>
        </p:spPr>
        <p:txBody>
          <a:bodyPr vert="horz" wrap="square" lIns="0" tIns="5715" rIns="0" bIns="0" rtlCol="0">
            <a:spAutoFit/>
          </a:bodyPr>
          <a:lstStyle/>
          <a:p>
            <a:pPr marL="12700">
              <a:lnSpc>
                <a:spcPct val="100000"/>
              </a:lnSpc>
              <a:spcBef>
                <a:spcPts val="45"/>
              </a:spcBef>
            </a:pPr>
            <a:r>
              <a:rPr dirty="0"/>
              <a:t>©</a:t>
            </a:r>
            <a:r>
              <a:rPr spc="-60" dirty="0"/>
              <a:t> </a:t>
            </a:r>
            <a:r>
              <a:rPr spc="-25" dirty="0"/>
              <a:t>Copyright</a:t>
            </a:r>
            <a:r>
              <a:rPr spc="-35" dirty="0"/>
              <a:t> </a:t>
            </a:r>
            <a:r>
              <a:rPr spc="-15" dirty="0"/>
              <a:t>by</a:t>
            </a:r>
            <a:r>
              <a:rPr spc="-40" dirty="0"/>
              <a:t> </a:t>
            </a:r>
            <a:r>
              <a:rPr spc="-20" dirty="0"/>
              <a:t>FPT</a:t>
            </a:r>
            <a:r>
              <a:rPr spc="-45" dirty="0"/>
              <a:t> </a:t>
            </a:r>
            <a:r>
              <a:rPr spc="-25" dirty="0"/>
              <a:t>Software</a:t>
            </a:r>
            <a:r>
              <a:rPr spc="-40" dirty="0"/>
              <a:t> </a:t>
            </a:r>
            <a:r>
              <a:rPr spc="-20" dirty="0"/>
              <a:t>2019</a:t>
            </a:r>
            <a:r>
              <a:rPr spc="-40" dirty="0"/>
              <a:t> </a:t>
            </a:r>
            <a:r>
              <a:rPr dirty="0"/>
              <a:t>|</a:t>
            </a:r>
            <a:r>
              <a:rPr spc="-40" dirty="0"/>
              <a:t> </a:t>
            </a:r>
            <a:r>
              <a:rPr spc="-25" dirty="0"/>
              <a:t>Internal</a:t>
            </a:r>
            <a:r>
              <a:rPr spc="-35" dirty="0"/>
              <a:t> </a:t>
            </a:r>
            <a:r>
              <a:rPr spc="-20" dirty="0"/>
              <a:t>use</a:t>
            </a:r>
            <a:r>
              <a:rPr spc="-40" dirty="0"/>
              <a:t> </a:t>
            </a:r>
            <a:r>
              <a:rPr spc="-20" dirty="0"/>
              <a:t>only</a:t>
            </a:r>
          </a:p>
        </p:txBody>
      </p:sp>
      <p:sp>
        <p:nvSpPr>
          <p:cNvPr id="7" name="object 7"/>
          <p:cNvSpPr txBox="1">
            <a:spLocks noGrp="1"/>
          </p:cNvSpPr>
          <p:nvPr>
            <p:ph type="sldNum" sz="quarter" idx="4294967295"/>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t>2</a:t>
            </a:fld>
            <a:endParaRPr dirty="0"/>
          </a:p>
        </p:txBody>
      </p:sp>
      <p:sp>
        <p:nvSpPr>
          <p:cNvPr id="5" name="object 5"/>
          <p:cNvSpPr txBox="1"/>
          <p:nvPr/>
        </p:nvSpPr>
        <p:spPr>
          <a:xfrm>
            <a:off x="701616" y="1300364"/>
            <a:ext cx="10652184" cy="1223412"/>
          </a:xfrm>
          <a:prstGeom prst="rect">
            <a:avLst/>
          </a:prstGeom>
        </p:spPr>
        <p:txBody>
          <a:bodyPr vert="horz" wrap="square" lIns="0" tIns="0" rIns="0" bIns="0" rtlCol="0">
            <a:spAutoFit/>
          </a:bodyPr>
          <a:lstStyle/>
          <a:p>
            <a:pPr marL="755650" lvl="1" indent="-285750">
              <a:lnSpc>
                <a:spcPct val="100000"/>
              </a:lnSpc>
              <a:spcBef>
                <a:spcPts val="254"/>
              </a:spcBef>
              <a:buClr>
                <a:srgbClr val="F27228"/>
              </a:buClr>
              <a:buFontTx/>
              <a:buChar char="-"/>
              <a:tabLst>
                <a:tab pos="698500" algn="l"/>
              </a:tabLst>
            </a:pPr>
            <a:r>
              <a:rPr lang="en-GB" dirty="0" smtClean="0">
                <a:cs typeface="Calibri"/>
              </a:rPr>
              <a:t>User pool</a:t>
            </a:r>
            <a:r>
              <a:rPr lang="en-GB" dirty="0">
                <a:cs typeface="Calibri"/>
              </a:rPr>
              <a:t>:  User pools are user directories that provide sign-up and sign-in options </a:t>
            </a:r>
            <a:r>
              <a:rPr lang="en-GB" dirty="0" smtClean="0">
                <a:cs typeface="Calibri"/>
              </a:rPr>
              <a:t>for users</a:t>
            </a:r>
          </a:p>
          <a:p>
            <a:pPr marL="469900" lvl="1">
              <a:lnSpc>
                <a:spcPct val="100000"/>
              </a:lnSpc>
              <a:spcBef>
                <a:spcPts val="254"/>
              </a:spcBef>
              <a:buClr>
                <a:srgbClr val="F27228"/>
              </a:buClr>
              <a:tabLst>
                <a:tab pos="698500" algn="l"/>
              </a:tabLst>
            </a:pPr>
            <a:r>
              <a:rPr lang="en-US" dirty="0" smtClean="0">
                <a:solidFill>
                  <a:srgbClr val="FF0000"/>
                </a:solidFill>
                <a:cs typeface="Calibri"/>
              </a:rPr>
              <a:t>    *simple explanation: users have to create accounts</a:t>
            </a:r>
            <a:endParaRPr lang="en-GB" dirty="0">
              <a:solidFill>
                <a:srgbClr val="FF0000"/>
              </a:solidFill>
              <a:cs typeface="Calibri"/>
            </a:endParaRPr>
          </a:p>
          <a:p>
            <a:pPr marL="755650" lvl="1" indent="-285750">
              <a:lnSpc>
                <a:spcPct val="100000"/>
              </a:lnSpc>
              <a:spcBef>
                <a:spcPts val="254"/>
              </a:spcBef>
              <a:buClr>
                <a:srgbClr val="F27228"/>
              </a:buClr>
              <a:buFontTx/>
              <a:buChar char="-"/>
              <a:tabLst>
                <a:tab pos="698500" algn="l"/>
              </a:tabLst>
            </a:pPr>
            <a:r>
              <a:rPr lang="en-GB" dirty="0" smtClean="0">
                <a:cs typeface="Calibri"/>
              </a:rPr>
              <a:t>User </a:t>
            </a:r>
            <a:r>
              <a:rPr lang="en-GB" dirty="0">
                <a:cs typeface="Calibri"/>
              </a:rPr>
              <a:t>identity: Identity pools provide AWS credentials to grant your users access to other AWS </a:t>
            </a:r>
            <a:r>
              <a:rPr lang="en-GB" dirty="0" smtClean="0">
                <a:cs typeface="Calibri"/>
              </a:rPr>
              <a:t>services</a:t>
            </a:r>
          </a:p>
          <a:p>
            <a:pPr marL="755650" lvl="1" indent="-285750">
              <a:lnSpc>
                <a:spcPct val="100000"/>
              </a:lnSpc>
              <a:spcBef>
                <a:spcPts val="254"/>
              </a:spcBef>
              <a:buClr>
                <a:srgbClr val="F27228"/>
              </a:buClr>
              <a:buFontTx/>
              <a:buChar char="-"/>
              <a:tabLst>
                <a:tab pos="698500" algn="l"/>
              </a:tabLst>
            </a:pPr>
            <a:r>
              <a:rPr lang="en-US" dirty="0">
                <a:solidFill>
                  <a:srgbClr val="FF0000"/>
                </a:solidFill>
                <a:cs typeface="Calibri"/>
              </a:rPr>
              <a:t> *simple explanation: users </a:t>
            </a:r>
            <a:r>
              <a:rPr lang="en-US" dirty="0" smtClean="0">
                <a:solidFill>
                  <a:srgbClr val="FF0000"/>
                </a:solidFill>
                <a:cs typeface="Calibri"/>
              </a:rPr>
              <a:t>can use accounts from big Social networks: </a:t>
            </a:r>
            <a:r>
              <a:rPr lang="en-US" dirty="0" err="1" smtClean="0">
                <a:solidFill>
                  <a:srgbClr val="FF0000"/>
                </a:solidFill>
                <a:cs typeface="Calibri"/>
              </a:rPr>
              <a:t>facebook</a:t>
            </a:r>
            <a:r>
              <a:rPr lang="en-US" dirty="0" smtClean="0">
                <a:solidFill>
                  <a:srgbClr val="FF0000"/>
                </a:solidFill>
                <a:cs typeface="Calibri"/>
              </a:rPr>
              <a:t>, google, amazon…</a:t>
            </a:r>
            <a:endParaRPr lang="en-GB" dirty="0">
              <a:cs typeface="Calibri"/>
            </a:endParaRPr>
          </a:p>
        </p:txBody>
      </p:sp>
      <p:pic>
        <p:nvPicPr>
          <p:cNvPr id="8" name="Picture 7"/>
          <p:cNvPicPr>
            <a:picLocks noChangeAspect="1"/>
          </p:cNvPicPr>
          <p:nvPr/>
        </p:nvPicPr>
        <p:blipFill>
          <a:blip r:embed="rId2"/>
          <a:stretch>
            <a:fillRect/>
          </a:stretch>
        </p:blipFill>
        <p:spPr>
          <a:xfrm>
            <a:off x="371070" y="2880952"/>
            <a:ext cx="5537922" cy="3657960"/>
          </a:xfrm>
          <a:prstGeom prst="rect">
            <a:avLst/>
          </a:prstGeom>
        </p:spPr>
      </p:pic>
      <p:pic>
        <p:nvPicPr>
          <p:cNvPr id="9" name="Picture 8"/>
          <p:cNvPicPr>
            <a:picLocks noChangeAspect="1"/>
          </p:cNvPicPr>
          <p:nvPr/>
        </p:nvPicPr>
        <p:blipFill>
          <a:blip r:embed="rId3"/>
          <a:stretch>
            <a:fillRect/>
          </a:stretch>
        </p:blipFill>
        <p:spPr>
          <a:xfrm>
            <a:off x="6460543" y="2946939"/>
            <a:ext cx="5360387" cy="3409411"/>
          </a:xfrm>
          <a:prstGeom prst="rect">
            <a:avLst/>
          </a:prstGeom>
        </p:spPr>
      </p:pic>
    </p:spTree>
    <p:extLst>
      <p:ext uri="{BB962C8B-B14F-4D97-AF65-F5344CB8AC3E}">
        <p14:creationId xmlns:p14="http://schemas.microsoft.com/office/powerpoint/2010/main" val="293097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157" y="316396"/>
            <a:ext cx="10408769" cy="677108"/>
          </a:xfrm>
          <a:prstGeom prst="rect">
            <a:avLst/>
          </a:prstGeom>
        </p:spPr>
        <p:txBody>
          <a:bodyPr vert="horz" wrap="square" lIns="0" tIns="0" rIns="0" bIns="0" rtlCol="0">
            <a:spAutoFit/>
          </a:bodyPr>
          <a:lstStyle/>
          <a:p>
            <a:pPr marL="12700">
              <a:lnSpc>
                <a:spcPct val="100000"/>
              </a:lnSpc>
            </a:pPr>
            <a:r>
              <a:rPr lang="en-US" spc="-50" dirty="0" err="1" smtClean="0"/>
              <a:t>Cognito</a:t>
            </a:r>
            <a:r>
              <a:rPr lang="en-US" spc="-50" dirty="0" smtClean="0"/>
              <a:t> key concepts</a:t>
            </a:r>
            <a:endParaRPr spc="-5" dirty="0"/>
          </a:p>
        </p:txBody>
      </p:sp>
      <p:sp>
        <p:nvSpPr>
          <p:cNvPr id="4" name="object 4"/>
          <p:cNvSpPr txBox="1"/>
          <p:nvPr/>
        </p:nvSpPr>
        <p:spPr>
          <a:xfrm>
            <a:off x="-12700" y="0"/>
            <a:ext cx="186690" cy="305435"/>
          </a:xfrm>
          <a:prstGeom prst="rect">
            <a:avLst/>
          </a:prstGeom>
        </p:spPr>
        <p:txBody>
          <a:bodyPr vert="horz" wrap="square" lIns="0" tIns="0" rIns="0" bIns="0" rtlCol="0">
            <a:spAutoFit/>
          </a:bodyPr>
          <a:lstStyle/>
          <a:p>
            <a:pPr marL="12700">
              <a:lnSpc>
                <a:spcPct val="100000"/>
              </a:lnSpc>
            </a:pPr>
            <a:r>
              <a:rPr sz="1900" dirty="0">
                <a:solidFill>
                  <a:srgbClr val="FFFFFF"/>
                </a:solidFill>
                <a:latin typeface="Arial"/>
                <a:cs typeface="Arial"/>
              </a:rPr>
              <a:t>Y</a:t>
            </a:r>
            <a:endParaRPr sz="1900">
              <a:latin typeface="Arial"/>
              <a:cs typeface="Arial"/>
            </a:endParaRPr>
          </a:p>
        </p:txBody>
      </p:sp>
      <p:sp>
        <p:nvSpPr>
          <p:cNvPr id="6" name="object 6"/>
          <p:cNvSpPr txBox="1">
            <a:spLocks noGrp="1"/>
          </p:cNvSpPr>
          <p:nvPr>
            <p:ph type="ftr" sz="quarter" idx="4294967295"/>
          </p:nvPr>
        </p:nvSpPr>
        <p:spPr>
          <a:prstGeom prst="rect">
            <a:avLst/>
          </a:prstGeom>
        </p:spPr>
        <p:txBody>
          <a:bodyPr vert="horz" wrap="square" lIns="0" tIns="5715" rIns="0" bIns="0" rtlCol="0">
            <a:spAutoFit/>
          </a:bodyPr>
          <a:lstStyle/>
          <a:p>
            <a:pPr marL="12700">
              <a:lnSpc>
                <a:spcPct val="100000"/>
              </a:lnSpc>
              <a:spcBef>
                <a:spcPts val="45"/>
              </a:spcBef>
            </a:pPr>
            <a:r>
              <a:rPr dirty="0"/>
              <a:t>©</a:t>
            </a:r>
            <a:r>
              <a:rPr spc="-60" dirty="0"/>
              <a:t> </a:t>
            </a:r>
            <a:r>
              <a:rPr spc="-25" dirty="0"/>
              <a:t>Copyright</a:t>
            </a:r>
            <a:r>
              <a:rPr spc="-35" dirty="0"/>
              <a:t> </a:t>
            </a:r>
            <a:r>
              <a:rPr spc="-15" dirty="0"/>
              <a:t>by</a:t>
            </a:r>
            <a:r>
              <a:rPr spc="-40" dirty="0"/>
              <a:t> </a:t>
            </a:r>
            <a:r>
              <a:rPr spc="-20" dirty="0"/>
              <a:t>FPT</a:t>
            </a:r>
            <a:r>
              <a:rPr spc="-45" dirty="0"/>
              <a:t> </a:t>
            </a:r>
            <a:r>
              <a:rPr spc="-25" dirty="0"/>
              <a:t>Software</a:t>
            </a:r>
            <a:r>
              <a:rPr spc="-40" dirty="0"/>
              <a:t> </a:t>
            </a:r>
            <a:r>
              <a:rPr spc="-20" dirty="0"/>
              <a:t>2019</a:t>
            </a:r>
            <a:r>
              <a:rPr spc="-40" dirty="0"/>
              <a:t> </a:t>
            </a:r>
            <a:r>
              <a:rPr dirty="0"/>
              <a:t>|</a:t>
            </a:r>
            <a:r>
              <a:rPr spc="-40" dirty="0"/>
              <a:t> </a:t>
            </a:r>
            <a:r>
              <a:rPr spc="-25" dirty="0"/>
              <a:t>Internal</a:t>
            </a:r>
            <a:r>
              <a:rPr spc="-35" dirty="0"/>
              <a:t> </a:t>
            </a:r>
            <a:r>
              <a:rPr spc="-20" dirty="0"/>
              <a:t>use</a:t>
            </a:r>
            <a:r>
              <a:rPr spc="-40" dirty="0"/>
              <a:t> </a:t>
            </a:r>
            <a:r>
              <a:rPr spc="-20" dirty="0"/>
              <a:t>only</a:t>
            </a:r>
          </a:p>
        </p:txBody>
      </p:sp>
      <p:sp>
        <p:nvSpPr>
          <p:cNvPr id="7" name="object 7"/>
          <p:cNvSpPr txBox="1">
            <a:spLocks noGrp="1"/>
          </p:cNvSpPr>
          <p:nvPr>
            <p:ph type="sldNum" sz="quarter" idx="4294967295"/>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t>3</a:t>
            </a:fld>
            <a:endParaRPr dirty="0"/>
          </a:p>
        </p:txBody>
      </p:sp>
      <p:sp>
        <p:nvSpPr>
          <p:cNvPr id="5" name="object 5"/>
          <p:cNvSpPr txBox="1"/>
          <p:nvPr/>
        </p:nvSpPr>
        <p:spPr>
          <a:xfrm>
            <a:off x="882591" y="1186064"/>
            <a:ext cx="9595602" cy="276999"/>
          </a:xfrm>
          <a:prstGeom prst="rect">
            <a:avLst/>
          </a:prstGeom>
        </p:spPr>
        <p:txBody>
          <a:bodyPr vert="horz" wrap="square" lIns="0" tIns="0" rIns="0" bIns="0" rtlCol="0">
            <a:spAutoFit/>
          </a:bodyPr>
          <a:lstStyle/>
          <a:p>
            <a:pPr marL="469900" lvl="1">
              <a:lnSpc>
                <a:spcPct val="100000"/>
              </a:lnSpc>
              <a:spcBef>
                <a:spcPts val="254"/>
              </a:spcBef>
              <a:buClr>
                <a:srgbClr val="F27228"/>
              </a:buClr>
              <a:tabLst>
                <a:tab pos="698500" algn="l"/>
              </a:tabLst>
            </a:pPr>
            <a:r>
              <a:rPr lang="en-GB" dirty="0" smtClean="0">
                <a:cs typeface="Calibri"/>
              </a:rPr>
              <a:t>-    </a:t>
            </a:r>
            <a:r>
              <a:rPr lang="en-GB" dirty="0">
                <a:cs typeface="Calibri"/>
              </a:rPr>
              <a:t>User </a:t>
            </a:r>
            <a:r>
              <a:rPr lang="en-GB" dirty="0" smtClean="0">
                <a:cs typeface="Calibri"/>
              </a:rPr>
              <a:t>pool</a:t>
            </a:r>
            <a:endParaRPr lang="en-GB" dirty="0">
              <a:cs typeface="Calibri"/>
            </a:endParaRPr>
          </a:p>
        </p:txBody>
      </p:sp>
      <p:pic>
        <p:nvPicPr>
          <p:cNvPr id="3" name="Picture 2"/>
          <p:cNvPicPr>
            <a:picLocks noChangeAspect="1"/>
          </p:cNvPicPr>
          <p:nvPr/>
        </p:nvPicPr>
        <p:blipFill>
          <a:blip r:embed="rId2"/>
          <a:stretch>
            <a:fillRect/>
          </a:stretch>
        </p:blipFill>
        <p:spPr>
          <a:xfrm>
            <a:off x="80645" y="1629592"/>
            <a:ext cx="11635105" cy="5039838"/>
          </a:xfrm>
          <a:prstGeom prst="rect">
            <a:avLst/>
          </a:prstGeom>
        </p:spPr>
      </p:pic>
    </p:spTree>
    <p:extLst>
      <p:ext uri="{BB962C8B-B14F-4D97-AF65-F5344CB8AC3E}">
        <p14:creationId xmlns:p14="http://schemas.microsoft.com/office/powerpoint/2010/main" val="3631680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157" y="316396"/>
            <a:ext cx="10408769" cy="677108"/>
          </a:xfrm>
          <a:prstGeom prst="rect">
            <a:avLst/>
          </a:prstGeom>
        </p:spPr>
        <p:txBody>
          <a:bodyPr vert="horz" wrap="square" lIns="0" tIns="0" rIns="0" bIns="0" rtlCol="0">
            <a:spAutoFit/>
          </a:bodyPr>
          <a:lstStyle/>
          <a:p>
            <a:pPr marL="12700">
              <a:lnSpc>
                <a:spcPct val="100000"/>
              </a:lnSpc>
            </a:pPr>
            <a:r>
              <a:rPr lang="en-US" spc="-50" dirty="0" err="1" smtClean="0"/>
              <a:t>Cognito</a:t>
            </a:r>
            <a:r>
              <a:rPr lang="en-US" spc="-50" dirty="0" smtClean="0"/>
              <a:t> key concepts</a:t>
            </a:r>
            <a:endParaRPr spc="-5" dirty="0"/>
          </a:p>
        </p:txBody>
      </p:sp>
      <p:sp>
        <p:nvSpPr>
          <p:cNvPr id="4" name="object 4"/>
          <p:cNvSpPr txBox="1"/>
          <p:nvPr/>
        </p:nvSpPr>
        <p:spPr>
          <a:xfrm>
            <a:off x="-12700" y="0"/>
            <a:ext cx="186690" cy="305435"/>
          </a:xfrm>
          <a:prstGeom prst="rect">
            <a:avLst/>
          </a:prstGeom>
        </p:spPr>
        <p:txBody>
          <a:bodyPr vert="horz" wrap="square" lIns="0" tIns="0" rIns="0" bIns="0" rtlCol="0">
            <a:spAutoFit/>
          </a:bodyPr>
          <a:lstStyle/>
          <a:p>
            <a:pPr marL="12700">
              <a:lnSpc>
                <a:spcPct val="100000"/>
              </a:lnSpc>
            </a:pPr>
            <a:r>
              <a:rPr sz="1900" dirty="0">
                <a:solidFill>
                  <a:srgbClr val="FFFFFF"/>
                </a:solidFill>
                <a:latin typeface="Arial"/>
                <a:cs typeface="Arial"/>
              </a:rPr>
              <a:t>Y</a:t>
            </a:r>
            <a:endParaRPr sz="1900">
              <a:latin typeface="Arial"/>
              <a:cs typeface="Arial"/>
            </a:endParaRPr>
          </a:p>
        </p:txBody>
      </p:sp>
      <p:sp>
        <p:nvSpPr>
          <p:cNvPr id="6" name="object 6"/>
          <p:cNvSpPr txBox="1">
            <a:spLocks noGrp="1"/>
          </p:cNvSpPr>
          <p:nvPr>
            <p:ph type="ftr" sz="quarter" idx="4294967295"/>
          </p:nvPr>
        </p:nvSpPr>
        <p:spPr>
          <a:prstGeom prst="rect">
            <a:avLst/>
          </a:prstGeom>
        </p:spPr>
        <p:txBody>
          <a:bodyPr vert="horz" wrap="square" lIns="0" tIns="5715" rIns="0" bIns="0" rtlCol="0">
            <a:spAutoFit/>
          </a:bodyPr>
          <a:lstStyle/>
          <a:p>
            <a:pPr marL="12700">
              <a:lnSpc>
                <a:spcPct val="100000"/>
              </a:lnSpc>
              <a:spcBef>
                <a:spcPts val="45"/>
              </a:spcBef>
            </a:pPr>
            <a:r>
              <a:rPr dirty="0"/>
              <a:t>©</a:t>
            </a:r>
            <a:r>
              <a:rPr spc="-60" dirty="0"/>
              <a:t> </a:t>
            </a:r>
            <a:r>
              <a:rPr spc="-25" dirty="0"/>
              <a:t>Copyright</a:t>
            </a:r>
            <a:r>
              <a:rPr spc="-35" dirty="0"/>
              <a:t> </a:t>
            </a:r>
            <a:r>
              <a:rPr spc="-15" dirty="0"/>
              <a:t>by</a:t>
            </a:r>
            <a:r>
              <a:rPr spc="-40" dirty="0"/>
              <a:t> </a:t>
            </a:r>
            <a:r>
              <a:rPr spc="-20" dirty="0"/>
              <a:t>FPT</a:t>
            </a:r>
            <a:r>
              <a:rPr spc="-45" dirty="0"/>
              <a:t> </a:t>
            </a:r>
            <a:r>
              <a:rPr spc="-25" dirty="0"/>
              <a:t>Software</a:t>
            </a:r>
            <a:r>
              <a:rPr spc="-40" dirty="0"/>
              <a:t> </a:t>
            </a:r>
            <a:r>
              <a:rPr spc="-20" dirty="0"/>
              <a:t>2019</a:t>
            </a:r>
            <a:r>
              <a:rPr spc="-40" dirty="0"/>
              <a:t> </a:t>
            </a:r>
            <a:r>
              <a:rPr dirty="0"/>
              <a:t>|</a:t>
            </a:r>
            <a:r>
              <a:rPr spc="-40" dirty="0"/>
              <a:t> </a:t>
            </a:r>
            <a:r>
              <a:rPr spc="-25" dirty="0"/>
              <a:t>Internal</a:t>
            </a:r>
            <a:r>
              <a:rPr spc="-35" dirty="0"/>
              <a:t> </a:t>
            </a:r>
            <a:r>
              <a:rPr spc="-20" dirty="0"/>
              <a:t>use</a:t>
            </a:r>
            <a:r>
              <a:rPr spc="-40" dirty="0"/>
              <a:t> </a:t>
            </a:r>
            <a:r>
              <a:rPr spc="-20" dirty="0"/>
              <a:t>only</a:t>
            </a:r>
          </a:p>
        </p:txBody>
      </p:sp>
      <p:sp>
        <p:nvSpPr>
          <p:cNvPr id="7" name="object 7"/>
          <p:cNvSpPr txBox="1">
            <a:spLocks noGrp="1"/>
          </p:cNvSpPr>
          <p:nvPr>
            <p:ph type="sldNum" sz="quarter" idx="4294967295"/>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t>4</a:t>
            </a:fld>
            <a:endParaRPr dirty="0"/>
          </a:p>
        </p:txBody>
      </p:sp>
      <p:sp>
        <p:nvSpPr>
          <p:cNvPr id="5" name="object 5"/>
          <p:cNvSpPr txBox="1"/>
          <p:nvPr/>
        </p:nvSpPr>
        <p:spPr>
          <a:xfrm>
            <a:off x="895291" y="1081653"/>
            <a:ext cx="9595602" cy="276999"/>
          </a:xfrm>
          <a:prstGeom prst="rect">
            <a:avLst/>
          </a:prstGeom>
        </p:spPr>
        <p:txBody>
          <a:bodyPr vert="horz" wrap="square" lIns="0" tIns="0" rIns="0" bIns="0" rtlCol="0">
            <a:spAutoFit/>
          </a:bodyPr>
          <a:lstStyle/>
          <a:p>
            <a:pPr marL="469900" lvl="1">
              <a:lnSpc>
                <a:spcPct val="100000"/>
              </a:lnSpc>
              <a:spcBef>
                <a:spcPts val="254"/>
              </a:spcBef>
              <a:buClr>
                <a:srgbClr val="F27228"/>
              </a:buClr>
              <a:tabLst>
                <a:tab pos="698500" algn="l"/>
              </a:tabLst>
            </a:pPr>
            <a:r>
              <a:rPr lang="en-GB" dirty="0" smtClean="0">
                <a:cs typeface="Calibri"/>
              </a:rPr>
              <a:t>-    Identity Pool</a:t>
            </a:r>
            <a:endParaRPr lang="en-GB" dirty="0">
              <a:cs typeface="Calibri"/>
            </a:endParaRPr>
          </a:p>
        </p:txBody>
      </p:sp>
      <p:pic>
        <p:nvPicPr>
          <p:cNvPr id="3" name="Picture 2"/>
          <p:cNvPicPr>
            <a:picLocks noChangeAspect="1"/>
          </p:cNvPicPr>
          <p:nvPr/>
        </p:nvPicPr>
        <p:blipFill>
          <a:blip r:embed="rId2"/>
          <a:stretch>
            <a:fillRect/>
          </a:stretch>
        </p:blipFill>
        <p:spPr>
          <a:xfrm>
            <a:off x="332422" y="1446801"/>
            <a:ext cx="11527155" cy="5673630"/>
          </a:xfrm>
          <a:prstGeom prst="rect">
            <a:avLst/>
          </a:prstGeom>
        </p:spPr>
      </p:pic>
    </p:spTree>
    <p:extLst>
      <p:ext uri="{BB962C8B-B14F-4D97-AF65-F5344CB8AC3E}">
        <p14:creationId xmlns:p14="http://schemas.microsoft.com/office/powerpoint/2010/main" val="1817103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157" y="316396"/>
            <a:ext cx="10408769" cy="677108"/>
          </a:xfrm>
          <a:prstGeom prst="rect">
            <a:avLst/>
          </a:prstGeom>
        </p:spPr>
        <p:txBody>
          <a:bodyPr vert="horz" wrap="square" lIns="0" tIns="0" rIns="0" bIns="0" rtlCol="0">
            <a:spAutoFit/>
          </a:bodyPr>
          <a:lstStyle/>
          <a:p>
            <a:pPr marL="12700">
              <a:lnSpc>
                <a:spcPct val="100000"/>
              </a:lnSpc>
            </a:pPr>
            <a:r>
              <a:rPr lang="en-US" spc="-50" dirty="0" err="1" smtClean="0"/>
              <a:t>Cognito</a:t>
            </a:r>
            <a:r>
              <a:rPr lang="en-US" spc="-50" dirty="0" smtClean="0"/>
              <a:t> key concepts - </a:t>
            </a:r>
            <a:r>
              <a:rPr lang="en-US" spc="-50" dirty="0" err="1" smtClean="0"/>
              <a:t>cont</a:t>
            </a:r>
            <a:endParaRPr spc="-5" dirty="0"/>
          </a:p>
        </p:txBody>
      </p:sp>
      <p:sp>
        <p:nvSpPr>
          <p:cNvPr id="4" name="object 4"/>
          <p:cNvSpPr txBox="1"/>
          <p:nvPr/>
        </p:nvSpPr>
        <p:spPr>
          <a:xfrm>
            <a:off x="-12700" y="0"/>
            <a:ext cx="186690" cy="305435"/>
          </a:xfrm>
          <a:prstGeom prst="rect">
            <a:avLst/>
          </a:prstGeom>
        </p:spPr>
        <p:txBody>
          <a:bodyPr vert="horz" wrap="square" lIns="0" tIns="0" rIns="0" bIns="0" rtlCol="0">
            <a:spAutoFit/>
          </a:bodyPr>
          <a:lstStyle/>
          <a:p>
            <a:pPr marL="12700">
              <a:lnSpc>
                <a:spcPct val="100000"/>
              </a:lnSpc>
            </a:pPr>
            <a:r>
              <a:rPr sz="1900" dirty="0">
                <a:solidFill>
                  <a:srgbClr val="FFFFFF"/>
                </a:solidFill>
                <a:latin typeface="Arial"/>
                <a:cs typeface="Arial"/>
              </a:rPr>
              <a:t>Y</a:t>
            </a:r>
            <a:endParaRPr sz="1900">
              <a:latin typeface="Arial"/>
              <a:cs typeface="Arial"/>
            </a:endParaRPr>
          </a:p>
        </p:txBody>
      </p:sp>
      <p:sp>
        <p:nvSpPr>
          <p:cNvPr id="6" name="object 6"/>
          <p:cNvSpPr txBox="1">
            <a:spLocks noGrp="1"/>
          </p:cNvSpPr>
          <p:nvPr>
            <p:ph type="ftr" sz="quarter" idx="4294967295"/>
          </p:nvPr>
        </p:nvSpPr>
        <p:spPr>
          <a:prstGeom prst="rect">
            <a:avLst/>
          </a:prstGeom>
        </p:spPr>
        <p:txBody>
          <a:bodyPr vert="horz" wrap="square" lIns="0" tIns="5715" rIns="0" bIns="0" rtlCol="0">
            <a:spAutoFit/>
          </a:bodyPr>
          <a:lstStyle/>
          <a:p>
            <a:pPr marL="12700">
              <a:lnSpc>
                <a:spcPct val="100000"/>
              </a:lnSpc>
              <a:spcBef>
                <a:spcPts val="45"/>
              </a:spcBef>
            </a:pPr>
            <a:r>
              <a:rPr dirty="0"/>
              <a:t>©</a:t>
            </a:r>
            <a:r>
              <a:rPr spc="-60" dirty="0"/>
              <a:t> </a:t>
            </a:r>
            <a:r>
              <a:rPr spc="-25" dirty="0"/>
              <a:t>Copyright</a:t>
            </a:r>
            <a:r>
              <a:rPr spc="-35" dirty="0"/>
              <a:t> </a:t>
            </a:r>
            <a:r>
              <a:rPr spc="-15" dirty="0"/>
              <a:t>by</a:t>
            </a:r>
            <a:r>
              <a:rPr spc="-40" dirty="0"/>
              <a:t> </a:t>
            </a:r>
            <a:r>
              <a:rPr spc="-20" dirty="0"/>
              <a:t>FPT</a:t>
            </a:r>
            <a:r>
              <a:rPr spc="-45" dirty="0"/>
              <a:t> </a:t>
            </a:r>
            <a:r>
              <a:rPr spc="-25" dirty="0"/>
              <a:t>Software</a:t>
            </a:r>
            <a:r>
              <a:rPr spc="-40" dirty="0"/>
              <a:t> </a:t>
            </a:r>
            <a:r>
              <a:rPr spc="-20" dirty="0"/>
              <a:t>2019</a:t>
            </a:r>
            <a:r>
              <a:rPr spc="-40" dirty="0"/>
              <a:t> </a:t>
            </a:r>
            <a:r>
              <a:rPr dirty="0"/>
              <a:t>|</a:t>
            </a:r>
            <a:r>
              <a:rPr spc="-40" dirty="0"/>
              <a:t> </a:t>
            </a:r>
            <a:r>
              <a:rPr spc="-25" dirty="0"/>
              <a:t>Internal</a:t>
            </a:r>
            <a:r>
              <a:rPr spc="-35" dirty="0"/>
              <a:t> </a:t>
            </a:r>
            <a:r>
              <a:rPr spc="-20" dirty="0"/>
              <a:t>use</a:t>
            </a:r>
            <a:r>
              <a:rPr spc="-40" dirty="0"/>
              <a:t> </a:t>
            </a:r>
            <a:r>
              <a:rPr spc="-20" dirty="0"/>
              <a:t>only</a:t>
            </a:r>
          </a:p>
        </p:txBody>
      </p:sp>
      <p:sp>
        <p:nvSpPr>
          <p:cNvPr id="7" name="object 7"/>
          <p:cNvSpPr txBox="1">
            <a:spLocks noGrp="1"/>
          </p:cNvSpPr>
          <p:nvPr>
            <p:ph type="sldNum" sz="quarter" idx="4294967295"/>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t>5</a:t>
            </a:fld>
            <a:endParaRPr dirty="0"/>
          </a:p>
        </p:txBody>
      </p:sp>
      <p:sp>
        <p:nvSpPr>
          <p:cNvPr id="5" name="object 5"/>
          <p:cNvSpPr txBox="1"/>
          <p:nvPr/>
        </p:nvSpPr>
        <p:spPr>
          <a:xfrm>
            <a:off x="637800" y="1152588"/>
            <a:ext cx="9595602" cy="592470"/>
          </a:xfrm>
          <a:prstGeom prst="rect">
            <a:avLst/>
          </a:prstGeom>
        </p:spPr>
        <p:txBody>
          <a:bodyPr vert="horz" wrap="square" lIns="0" tIns="0" rIns="0" bIns="0" rtlCol="0">
            <a:spAutoFit/>
          </a:bodyPr>
          <a:lstStyle/>
          <a:p>
            <a:pPr marL="755650" lvl="1" indent="-285750">
              <a:lnSpc>
                <a:spcPct val="100000"/>
              </a:lnSpc>
              <a:spcBef>
                <a:spcPts val="254"/>
              </a:spcBef>
              <a:buClr>
                <a:srgbClr val="F27228"/>
              </a:buClr>
              <a:buFontTx/>
              <a:buChar char="-"/>
              <a:tabLst>
                <a:tab pos="698500" algn="l"/>
              </a:tabLst>
            </a:pPr>
            <a:r>
              <a:rPr lang="en-GB" dirty="0" err="1" smtClean="0">
                <a:cs typeface="Calibri"/>
              </a:rPr>
              <a:t>Cognito</a:t>
            </a:r>
            <a:r>
              <a:rPr lang="en-GB" dirty="0" smtClean="0">
                <a:cs typeface="Calibri"/>
              </a:rPr>
              <a:t> Sync: allow you to sync data between devices of your users</a:t>
            </a:r>
          </a:p>
          <a:p>
            <a:pPr marL="755650" lvl="1" indent="-285750">
              <a:lnSpc>
                <a:spcPct val="100000"/>
              </a:lnSpc>
              <a:spcBef>
                <a:spcPts val="254"/>
              </a:spcBef>
              <a:buClr>
                <a:srgbClr val="F27228"/>
              </a:buClr>
              <a:buFontTx/>
              <a:buChar char="-"/>
              <a:tabLst>
                <a:tab pos="698500" algn="l"/>
              </a:tabLst>
            </a:pPr>
            <a:r>
              <a:rPr lang="en-US" dirty="0" smtClean="0">
                <a:solidFill>
                  <a:srgbClr val="FF0000"/>
                </a:solidFill>
                <a:cs typeface="Calibri"/>
              </a:rPr>
              <a:t>Use case: sync timestamp of videos that user watched between devices</a:t>
            </a:r>
            <a:endParaRPr lang="en-GB" dirty="0">
              <a:solidFill>
                <a:srgbClr val="FF0000"/>
              </a:solidFill>
              <a:cs typeface="Calibri"/>
            </a:endParaRPr>
          </a:p>
        </p:txBody>
      </p:sp>
      <p:pic>
        <p:nvPicPr>
          <p:cNvPr id="3" name="Picture 2"/>
          <p:cNvPicPr>
            <a:picLocks noChangeAspect="1"/>
          </p:cNvPicPr>
          <p:nvPr/>
        </p:nvPicPr>
        <p:blipFill>
          <a:blip r:embed="rId2"/>
          <a:stretch>
            <a:fillRect/>
          </a:stretch>
        </p:blipFill>
        <p:spPr>
          <a:xfrm>
            <a:off x="1654629" y="1870613"/>
            <a:ext cx="7561944" cy="4188153"/>
          </a:xfrm>
          <a:prstGeom prst="rect">
            <a:avLst/>
          </a:prstGeom>
        </p:spPr>
      </p:pic>
    </p:spTree>
    <p:extLst>
      <p:ext uri="{BB962C8B-B14F-4D97-AF65-F5344CB8AC3E}">
        <p14:creationId xmlns:p14="http://schemas.microsoft.com/office/powerpoint/2010/main" val="1312764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157" y="316396"/>
            <a:ext cx="10408769" cy="677108"/>
          </a:xfrm>
          <a:prstGeom prst="rect">
            <a:avLst/>
          </a:prstGeom>
        </p:spPr>
        <p:txBody>
          <a:bodyPr vert="horz" wrap="square" lIns="0" tIns="0" rIns="0" bIns="0" rtlCol="0">
            <a:spAutoFit/>
          </a:bodyPr>
          <a:lstStyle/>
          <a:p>
            <a:pPr marL="12700">
              <a:lnSpc>
                <a:spcPct val="100000"/>
              </a:lnSpc>
            </a:pPr>
            <a:r>
              <a:rPr lang="en-US" spc="-50" dirty="0" err="1" smtClean="0"/>
              <a:t>Cognito</a:t>
            </a:r>
            <a:r>
              <a:rPr lang="en-US" spc="-50" dirty="0" smtClean="0"/>
              <a:t> - question</a:t>
            </a:r>
            <a:endParaRPr spc="-5" dirty="0"/>
          </a:p>
        </p:txBody>
      </p:sp>
      <p:sp>
        <p:nvSpPr>
          <p:cNvPr id="4" name="object 4"/>
          <p:cNvSpPr txBox="1"/>
          <p:nvPr/>
        </p:nvSpPr>
        <p:spPr>
          <a:xfrm>
            <a:off x="-12700" y="0"/>
            <a:ext cx="186690" cy="305435"/>
          </a:xfrm>
          <a:prstGeom prst="rect">
            <a:avLst/>
          </a:prstGeom>
        </p:spPr>
        <p:txBody>
          <a:bodyPr vert="horz" wrap="square" lIns="0" tIns="0" rIns="0" bIns="0" rtlCol="0">
            <a:spAutoFit/>
          </a:bodyPr>
          <a:lstStyle/>
          <a:p>
            <a:pPr marL="12700">
              <a:lnSpc>
                <a:spcPct val="100000"/>
              </a:lnSpc>
            </a:pPr>
            <a:r>
              <a:rPr sz="1900" dirty="0">
                <a:solidFill>
                  <a:srgbClr val="FFFFFF"/>
                </a:solidFill>
                <a:latin typeface="Arial"/>
                <a:cs typeface="Arial"/>
              </a:rPr>
              <a:t>Y</a:t>
            </a:r>
            <a:endParaRPr sz="1900">
              <a:latin typeface="Arial"/>
              <a:cs typeface="Arial"/>
            </a:endParaRPr>
          </a:p>
        </p:txBody>
      </p:sp>
      <p:sp>
        <p:nvSpPr>
          <p:cNvPr id="6" name="object 6"/>
          <p:cNvSpPr txBox="1">
            <a:spLocks noGrp="1"/>
          </p:cNvSpPr>
          <p:nvPr>
            <p:ph type="ftr" sz="quarter" idx="4294967295"/>
          </p:nvPr>
        </p:nvSpPr>
        <p:spPr>
          <a:prstGeom prst="rect">
            <a:avLst/>
          </a:prstGeom>
        </p:spPr>
        <p:txBody>
          <a:bodyPr vert="horz" wrap="square" lIns="0" tIns="5715" rIns="0" bIns="0" rtlCol="0">
            <a:spAutoFit/>
          </a:bodyPr>
          <a:lstStyle/>
          <a:p>
            <a:pPr marL="12700">
              <a:lnSpc>
                <a:spcPct val="100000"/>
              </a:lnSpc>
              <a:spcBef>
                <a:spcPts val="45"/>
              </a:spcBef>
            </a:pPr>
            <a:r>
              <a:rPr dirty="0"/>
              <a:t>©</a:t>
            </a:r>
            <a:r>
              <a:rPr spc="-60" dirty="0"/>
              <a:t> </a:t>
            </a:r>
            <a:r>
              <a:rPr spc="-25" dirty="0"/>
              <a:t>Copyright</a:t>
            </a:r>
            <a:r>
              <a:rPr spc="-35" dirty="0"/>
              <a:t> </a:t>
            </a:r>
            <a:r>
              <a:rPr spc="-15" dirty="0"/>
              <a:t>by</a:t>
            </a:r>
            <a:r>
              <a:rPr spc="-40" dirty="0"/>
              <a:t> </a:t>
            </a:r>
            <a:r>
              <a:rPr spc="-20" dirty="0"/>
              <a:t>FPT</a:t>
            </a:r>
            <a:r>
              <a:rPr spc="-45" dirty="0"/>
              <a:t> </a:t>
            </a:r>
            <a:r>
              <a:rPr spc="-25" dirty="0"/>
              <a:t>Software</a:t>
            </a:r>
            <a:r>
              <a:rPr spc="-40" dirty="0"/>
              <a:t> </a:t>
            </a:r>
            <a:r>
              <a:rPr spc="-20" dirty="0"/>
              <a:t>2019</a:t>
            </a:r>
            <a:r>
              <a:rPr spc="-40" dirty="0"/>
              <a:t> </a:t>
            </a:r>
            <a:r>
              <a:rPr dirty="0"/>
              <a:t>|</a:t>
            </a:r>
            <a:r>
              <a:rPr spc="-40" dirty="0"/>
              <a:t> </a:t>
            </a:r>
            <a:r>
              <a:rPr spc="-25" dirty="0"/>
              <a:t>Internal</a:t>
            </a:r>
            <a:r>
              <a:rPr spc="-35" dirty="0"/>
              <a:t> </a:t>
            </a:r>
            <a:r>
              <a:rPr spc="-20" dirty="0"/>
              <a:t>use</a:t>
            </a:r>
            <a:r>
              <a:rPr spc="-40" dirty="0"/>
              <a:t> </a:t>
            </a:r>
            <a:r>
              <a:rPr spc="-20" dirty="0"/>
              <a:t>only</a:t>
            </a:r>
          </a:p>
        </p:txBody>
      </p:sp>
      <p:sp>
        <p:nvSpPr>
          <p:cNvPr id="7" name="object 7"/>
          <p:cNvSpPr txBox="1">
            <a:spLocks noGrp="1"/>
          </p:cNvSpPr>
          <p:nvPr>
            <p:ph type="sldNum" sz="quarter" idx="4294967295"/>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t>6</a:t>
            </a:fld>
            <a:endParaRPr dirty="0"/>
          </a:p>
        </p:txBody>
      </p:sp>
      <p:sp>
        <p:nvSpPr>
          <p:cNvPr id="8" name="Rectangle 7"/>
          <p:cNvSpPr/>
          <p:nvPr/>
        </p:nvSpPr>
        <p:spPr>
          <a:xfrm>
            <a:off x="882534" y="1250108"/>
            <a:ext cx="10190018" cy="3970318"/>
          </a:xfrm>
          <a:prstGeom prst="rect">
            <a:avLst/>
          </a:prstGeom>
        </p:spPr>
        <p:txBody>
          <a:bodyPr wrap="square">
            <a:spAutoFit/>
          </a:bodyPr>
          <a:lstStyle/>
          <a:p>
            <a:r>
              <a:rPr lang="en-GB" dirty="0"/>
              <a:t>The users of a social media website must be authenticated using </a:t>
            </a:r>
            <a:r>
              <a:rPr lang="en-GB" dirty="0">
                <a:solidFill>
                  <a:srgbClr val="FF0000"/>
                </a:solidFill>
              </a:rPr>
              <a:t>social identity provid</a:t>
            </a:r>
            <a:r>
              <a:rPr lang="en-GB" dirty="0"/>
              <a:t>ers such as </a:t>
            </a:r>
            <a:r>
              <a:rPr lang="en-GB" dirty="0">
                <a:solidFill>
                  <a:srgbClr val="FF0000"/>
                </a:solidFill>
              </a:rPr>
              <a:t>Twitter, Facebook, and Google.</a:t>
            </a:r>
            <a:r>
              <a:rPr lang="en-GB" dirty="0"/>
              <a:t> Users can login to the site which will allow them to upload their selfies, memes, and other media files in an S3 bucket. As an additional feature, you should also enable guest user access to certain sections of the website.</a:t>
            </a:r>
          </a:p>
          <a:p>
            <a:r>
              <a:rPr lang="en-GB" dirty="0"/>
              <a:t>Which of the following should you do to accomplish this task?</a:t>
            </a:r>
          </a:p>
          <a:p>
            <a:r>
              <a:rPr lang="en-GB" dirty="0"/>
              <a:t>​</a:t>
            </a:r>
          </a:p>
          <a:p>
            <a:r>
              <a:rPr lang="en-GB" dirty="0" smtClean="0"/>
              <a:t>A. Create </a:t>
            </a:r>
            <a:r>
              <a:rPr lang="en-GB" dirty="0"/>
              <a:t>an Identity Pool in Amazon </a:t>
            </a:r>
            <a:r>
              <a:rPr lang="en-GB" dirty="0" err="1"/>
              <a:t>Cognito</a:t>
            </a:r>
            <a:r>
              <a:rPr lang="en-GB" dirty="0"/>
              <a:t> and enable access to unauthenticated identities.</a:t>
            </a:r>
          </a:p>
          <a:p>
            <a:endParaRPr lang="en-GB" dirty="0"/>
          </a:p>
          <a:p>
            <a:r>
              <a:rPr lang="en-GB" dirty="0" smtClean="0"/>
              <a:t>B. Create </a:t>
            </a:r>
            <a:r>
              <a:rPr lang="en-GB" dirty="0"/>
              <a:t>a User Pool in Amazon </a:t>
            </a:r>
            <a:r>
              <a:rPr lang="en-GB" dirty="0" err="1"/>
              <a:t>Cognito</a:t>
            </a:r>
            <a:r>
              <a:rPr lang="en-GB" dirty="0"/>
              <a:t> and enable access to unauthenticated identities.</a:t>
            </a:r>
          </a:p>
          <a:p>
            <a:r>
              <a:rPr lang="en-GB" dirty="0"/>
              <a:t>​</a:t>
            </a:r>
          </a:p>
          <a:p>
            <a:r>
              <a:rPr lang="en-GB" dirty="0" smtClean="0"/>
              <a:t>C. Create </a:t>
            </a:r>
            <a:r>
              <a:rPr lang="en-GB" dirty="0"/>
              <a:t>a custom identity broker which integrates with the AWS Security Token Service and supports unauthenticated access.</a:t>
            </a:r>
          </a:p>
          <a:p>
            <a:r>
              <a:rPr lang="en-GB" dirty="0"/>
              <a:t>​</a:t>
            </a:r>
          </a:p>
          <a:p>
            <a:r>
              <a:rPr lang="en-GB" dirty="0" smtClean="0"/>
              <a:t>D. Integrate </a:t>
            </a:r>
            <a:r>
              <a:rPr lang="en-GB" dirty="0"/>
              <a:t>AWS Single Sign-On with your website.</a:t>
            </a:r>
          </a:p>
        </p:txBody>
      </p:sp>
    </p:spTree>
    <p:extLst>
      <p:ext uri="{BB962C8B-B14F-4D97-AF65-F5344CB8AC3E}">
        <p14:creationId xmlns:p14="http://schemas.microsoft.com/office/powerpoint/2010/main" val="3254352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319</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AWS Cognito  Cognito helps you authenticate your user (registration/login….) Cognito is a AWS-managed service (which means AWS will manage the resources for you, you only have to worry about the functions of the services)</vt:lpstr>
      <vt:lpstr>Cognito key concepts</vt:lpstr>
      <vt:lpstr>Cognito key concepts</vt:lpstr>
      <vt:lpstr>Cognito key concepts</vt:lpstr>
      <vt:lpstr>Cognito key concepts - cont</vt:lpstr>
      <vt:lpstr>Cognito -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dc:creator>
  <cp:lastModifiedBy>Void Avesta</cp:lastModifiedBy>
  <cp:revision>130</cp:revision>
  <dcterms:created xsi:type="dcterms:W3CDTF">2020-04-06T07:01:31Z</dcterms:created>
  <dcterms:modified xsi:type="dcterms:W3CDTF">2020-04-15T13:08:29Z</dcterms:modified>
</cp:coreProperties>
</file>