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99" r:id="rId4"/>
    <p:sldId id="297" r:id="rId5"/>
    <p:sldId id="300" r:id="rId6"/>
    <p:sldId id="301" r:id="rId7"/>
    <p:sldId id="298" r:id="rId8"/>
    <p:sldId id="303" r:id="rId9"/>
    <p:sldId id="304" r:id="rId10"/>
    <p:sldId id="3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8B0B-3BE5-4DAF-90BE-DF377BE843A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AE20-F1AB-4D4E-A1E9-150F772B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3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8B0B-3BE5-4DAF-90BE-DF377BE843A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AE20-F1AB-4D4E-A1E9-150F772B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1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8B0B-3BE5-4DAF-90BE-DF377BE843A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AE20-F1AB-4D4E-A1E9-150F772B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2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8B0B-3BE5-4DAF-90BE-DF377BE843A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AE20-F1AB-4D4E-A1E9-150F772B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8B0B-3BE5-4DAF-90BE-DF377BE843A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AE20-F1AB-4D4E-A1E9-150F772B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2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8B0B-3BE5-4DAF-90BE-DF377BE843A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AE20-F1AB-4D4E-A1E9-150F772B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8B0B-3BE5-4DAF-90BE-DF377BE843A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AE20-F1AB-4D4E-A1E9-150F772B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1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8B0B-3BE5-4DAF-90BE-DF377BE843A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AE20-F1AB-4D4E-A1E9-150F772B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5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8B0B-3BE5-4DAF-90BE-DF377BE843A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AE20-F1AB-4D4E-A1E9-150F772B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5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8B0B-3BE5-4DAF-90BE-DF377BE843A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AE20-F1AB-4D4E-A1E9-150F772B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7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8B0B-3BE5-4DAF-90BE-DF377BE843A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AE20-F1AB-4D4E-A1E9-150F772B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3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58B0B-3BE5-4DAF-90BE-DF377BE843A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DAE20-F1AB-4D4E-A1E9-150F772B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2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157" y="84226"/>
            <a:ext cx="10052708" cy="1138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 smtClean="0"/>
              <a:t>AWS</a:t>
            </a:r>
            <a:r>
              <a:rPr lang="en-US" spc="-50" dirty="0" smtClean="0"/>
              <a:t> SQS (Simple Queue Service)</a:t>
            </a:r>
            <a:br>
              <a:rPr lang="en-US" spc="-50" dirty="0" smtClean="0"/>
            </a:br>
            <a:r>
              <a:rPr lang="en-US" sz="1500" spc="-50" dirty="0" smtClean="0"/>
              <a:t>SQS allows you to </a:t>
            </a:r>
            <a:r>
              <a:rPr lang="en-US" sz="1500" b="1" spc="-50" dirty="0" smtClean="0"/>
              <a:t>receive and distribute messages</a:t>
            </a:r>
            <a:r>
              <a:rPr lang="en-US" sz="1500" spc="-50" dirty="0" smtClean="0"/>
              <a:t> to multiple resources</a:t>
            </a:r>
            <a:br>
              <a:rPr lang="en-US" sz="1500" spc="-50" dirty="0" smtClean="0"/>
            </a:br>
            <a:r>
              <a:rPr lang="en-US" sz="1500" spc="-50" dirty="0" smtClean="0"/>
              <a:t>SQS is a AWS-</a:t>
            </a:r>
            <a:r>
              <a:rPr lang="en-US" sz="1500" b="1" spc="-50" dirty="0" smtClean="0"/>
              <a:t>managed </a:t>
            </a:r>
            <a:r>
              <a:rPr lang="en-US" sz="1500" spc="-50" dirty="0" smtClean="0"/>
              <a:t>service</a:t>
            </a:r>
            <a:endParaRPr sz="1500" dirty="0"/>
          </a:p>
        </p:txBody>
      </p:sp>
      <p:pic>
        <p:nvPicPr>
          <p:cNvPr id="1028" name="Picture 4" descr="https://www.prolim.com/wp-content/uploads/2019/09/amazon-sq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15" y="1550639"/>
            <a:ext cx="8290156" cy="521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50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954" y="227224"/>
            <a:ext cx="10408769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 smtClean="0"/>
              <a:t>SQS Use </a:t>
            </a:r>
            <a:r>
              <a:rPr lang="en-US" spc="-50" dirty="0" smtClean="0"/>
              <a:t>case</a:t>
            </a:r>
            <a:r>
              <a:rPr lang="en-GB" spc="-50" dirty="0"/>
              <a:t/>
            </a:r>
            <a:br>
              <a:rPr lang="en-GB" spc="-50" dirty="0"/>
            </a:b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-12700" y="0"/>
            <a:ext cx="18669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60" dirty="0"/>
              <a:t> </a:t>
            </a:r>
            <a:r>
              <a:rPr spc="-25" dirty="0"/>
              <a:t>Copyright</a:t>
            </a:r>
            <a:r>
              <a:rPr spc="-35" dirty="0"/>
              <a:t> </a:t>
            </a:r>
            <a:r>
              <a:rPr spc="-15" dirty="0"/>
              <a:t>by</a:t>
            </a:r>
            <a:r>
              <a:rPr spc="-40" dirty="0"/>
              <a:t> </a:t>
            </a:r>
            <a:r>
              <a:rPr spc="-20" dirty="0"/>
              <a:t>FPT</a:t>
            </a:r>
            <a:r>
              <a:rPr spc="-45" dirty="0"/>
              <a:t> </a:t>
            </a:r>
            <a:r>
              <a:rPr spc="-25" dirty="0"/>
              <a:t>Software</a:t>
            </a:r>
            <a:r>
              <a:rPr spc="-40" dirty="0"/>
              <a:t> </a:t>
            </a:r>
            <a:r>
              <a:rPr spc="-20" dirty="0"/>
              <a:t>2019</a:t>
            </a:r>
            <a:r>
              <a:rPr spc="-40" dirty="0"/>
              <a:t> </a:t>
            </a:r>
            <a:r>
              <a:rPr dirty="0"/>
              <a:t>|</a:t>
            </a:r>
            <a:r>
              <a:rPr spc="-40" dirty="0"/>
              <a:t> </a:t>
            </a:r>
            <a:r>
              <a:rPr spc="-25" dirty="0"/>
              <a:t>Internal</a:t>
            </a:r>
            <a:r>
              <a:rPr spc="-35" dirty="0"/>
              <a:t> </a:t>
            </a:r>
            <a:r>
              <a:rPr spc="-20" dirty="0"/>
              <a:t>use</a:t>
            </a:r>
            <a:r>
              <a:rPr spc="-40" dirty="0"/>
              <a:t> </a:t>
            </a:r>
            <a:r>
              <a:rPr spc="-20" dirty="0"/>
              <a:t>only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4100" name="Picture 4" descr="Lambda(Python)でSQSのメッセージの内容をDynamoDBにPUTする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182" y="412274"/>
            <a:ext cx="7277719" cy="604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45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157" y="316396"/>
            <a:ext cx="1040876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 smtClean="0"/>
              <a:t>SQS key concepts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-12700" y="0"/>
            <a:ext cx="18669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60" dirty="0"/>
              <a:t> </a:t>
            </a:r>
            <a:r>
              <a:rPr spc="-25" dirty="0"/>
              <a:t>Copyright</a:t>
            </a:r>
            <a:r>
              <a:rPr spc="-35" dirty="0"/>
              <a:t> </a:t>
            </a:r>
            <a:r>
              <a:rPr spc="-15" dirty="0"/>
              <a:t>by</a:t>
            </a:r>
            <a:r>
              <a:rPr spc="-40" dirty="0"/>
              <a:t> </a:t>
            </a:r>
            <a:r>
              <a:rPr spc="-20" dirty="0"/>
              <a:t>FPT</a:t>
            </a:r>
            <a:r>
              <a:rPr spc="-45" dirty="0"/>
              <a:t> </a:t>
            </a:r>
            <a:r>
              <a:rPr spc="-25" dirty="0"/>
              <a:t>Software</a:t>
            </a:r>
            <a:r>
              <a:rPr spc="-40" dirty="0"/>
              <a:t> </a:t>
            </a:r>
            <a:r>
              <a:rPr spc="-20" dirty="0"/>
              <a:t>2019</a:t>
            </a:r>
            <a:r>
              <a:rPr spc="-40" dirty="0"/>
              <a:t> </a:t>
            </a:r>
            <a:r>
              <a:rPr dirty="0"/>
              <a:t>|</a:t>
            </a:r>
            <a:r>
              <a:rPr spc="-40" dirty="0"/>
              <a:t> </a:t>
            </a:r>
            <a:r>
              <a:rPr spc="-25" dirty="0"/>
              <a:t>Internal</a:t>
            </a:r>
            <a:r>
              <a:rPr spc="-35" dirty="0"/>
              <a:t> </a:t>
            </a:r>
            <a:r>
              <a:rPr spc="-20" dirty="0"/>
              <a:t>use</a:t>
            </a:r>
            <a:r>
              <a:rPr spc="-40" dirty="0"/>
              <a:t> </a:t>
            </a:r>
            <a:r>
              <a:rPr spc="-20" dirty="0"/>
              <a:t>only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111191" y="1395614"/>
            <a:ext cx="9595602" cy="1854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254"/>
              </a:spcBef>
              <a:buClr>
                <a:srgbClr val="F27228"/>
              </a:buClr>
              <a:tabLst>
                <a:tab pos="698500" algn="l"/>
              </a:tabLst>
            </a:pPr>
            <a:r>
              <a:rPr lang="en-GB" dirty="0" smtClean="0">
                <a:cs typeface="Calibri"/>
              </a:rPr>
              <a:t>-    Visibility </a:t>
            </a:r>
            <a:r>
              <a:rPr lang="en-GB" dirty="0">
                <a:cs typeface="Calibri"/>
              </a:rPr>
              <a:t>timeout</a:t>
            </a:r>
          </a:p>
          <a:p>
            <a:pPr marL="469900" lvl="1">
              <a:lnSpc>
                <a:spcPct val="100000"/>
              </a:lnSpc>
              <a:spcBef>
                <a:spcPts val="254"/>
              </a:spcBef>
              <a:buClr>
                <a:srgbClr val="F27228"/>
              </a:buClr>
              <a:tabLst>
                <a:tab pos="698500" algn="l"/>
              </a:tabLst>
            </a:pPr>
            <a:r>
              <a:rPr lang="en-GB" dirty="0" smtClean="0">
                <a:cs typeface="Calibri"/>
              </a:rPr>
              <a:t>-    Long/Short </a:t>
            </a:r>
            <a:r>
              <a:rPr lang="en-GB" dirty="0">
                <a:cs typeface="Calibri"/>
              </a:rPr>
              <a:t>polling</a:t>
            </a:r>
          </a:p>
          <a:p>
            <a:pPr marL="469900" lvl="1">
              <a:spcBef>
                <a:spcPts val="254"/>
              </a:spcBef>
              <a:buClr>
                <a:srgbClr val="F27228"/>
              </a:buClr>
              <a:tabLst>
                <a:tab pos="698500" algn="l"/>
              </a:tabLst>
            </a:pPr>
            <a:r>
              <a:rPr lang="en-GB" dirty="0" smtClean="0">
                <a:cs typeface="Calibri"/>
              </a:rPr>
              <a:t>-    </a:t>
            </a:r>
            <a:r>
              <a:rPr lang="en-GB" dirty="0">
                <a:cs typeface="Calibri"/>
              </a:rPr>
              <a:t>FIFO + Deduplication </a:t>
            </a:r>
            <a:r>
              <a:rPr lang="en-GB" dirty="0" smtClean="0">
                <a:cs typeface="Calibri"/>
              </a:rPr>
              <a:t>ID</a:t>
            </a:r>
            <a:endParaRPr lang="en-GB" dirty="0" smtClean="0">
              <a:cs typeface="Calibri"/>
            </a:endParaRPr>
          </a:p>
          <a:p>
            <a:pPr marL="755650" lvl="1" indent="-285750">
              <a:spcBef>
                <a:spcPts val="254"/>
              </a:spcBef>
              <a:buClr>
                <a:srgbClr val="F27228"/>
              </a:buClr>
              <a:buFontTx/>
              <a:buChar char="-"/>
              <a:tabLst>
                <a:tab pos="698500" algn="l"/>
              </a:tabLst>
            </a:pPr>
            <a:r>
              <a:rPr lang="en-GB" dirty="0" smtClean="0">
                <a:cs typeface="Calibri"/>
              </a:rPr>
              <a:t>Dead </a:t>
            </a:r>
            <a:r>
              <a:rPr lang="en-GB" dirty="0">
                <a:cs typeface="Calibri"/>
              </a:rPr>
              <a:t>letter </a:t>
            </a:r>
            <a:r>
              <a:rPr lang="en-GB" dirty="0" smtClean="0">
                <a:cs typeface="Calibri"/>
              </a:rPr>
              <a:t>queue</a:t>
            </a:r>
          </a:p>
          <a:p>
            <a:pPr marL="755650" lvl="1" indent="-285750">
              <a:spcBef>
                <a:spcPts val="254"/>
              </a:spcBef>
              <a:buClr>
                <a:srgbClr val="F27228"/>
              </a:buClr>
              <a:buFontTx/>
              <a:buChar char="-"/>
              <a:tabLst>
                <a:tab pos="698500" algn="l"/>
              </a:tabLst>
            </a:pPr>
            <a:r>
              <a:rPr lang="en-US" dirty="0" smtClean="0">
                <a:cs typeface="Calibri"/>
              </a:rPr>
              <a:t>Delivery Delay</a:t>
            </a:r>
            <a:endParaRPr lang="en-GB" dirty="0"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254"/>
              </a:spcBef>
              <a:buClr>
                <a:srgbClr val="F27228"/>
              </a:buClr>
              <a:tabLst>
                <a:tab pos="698500" algn="l"/>
              </a:tabLst>
            </a:pPr>
            <a:r>
              <a:rPr lang="en-GB" dirty="0" smtClean="0">
                <a:cs typeface="Calibri"/>
              </a:rPr>
              <a:t>-</a:t>
            </a:r>
            <a:endParaRPr lang="en-US" dirty="0" smtClean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097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4" y="0"/>
            <a:ext cx="10798232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 smtClean="0"/>
              <a:t>AWS</a:t>
            </a:r>
            <a:r>
              <a:rPr lang="en-US" spc="-50" dirty="0" smtClean="0"/>
              <a:t> SQS (Simple Queue Service)</a:t>
            </a:r>
            <a:br>
              <a:rPr lang="en-US" spc="-50" dirty="0" smtClean="0"/>
            </a:br>
            <a:r>
              <a:rPr lang="en-US" sz="1500" spc="-50" dirty="0" smtClean="0"/>
              <a:t>how does it work?</a:t>
            </a:r>
            <a:br>
              <a:rPr lang="en-US" sz="1500" spc="-50" dirty="0" smtClean="0"/>
            </a:br>
            <a:r>
              <a:rPr lang="en-US" sz="1500" spc="-50" dirty="0" smtClean="0"/>
              <a:t>Message &gt; in SQS &gt; polled by application &gt; becomes invisible (within visibility timeout)</a:t>
            </a:r>
            <a:br>
              <a:rPr lang="en-US" sz="1500" spc="-50" dirty="0" smtClean="0"/>
            </a:br>
            <a:r>
              <a:rPr lang="en-US" sz="1500" spc="-50" dirty="0"/>
              <a:t> </a:t>
            </a:r>
            <a:r>
              <a:rPr lang="en-US" sz="1500" spc="-50" dirty="0" smtClean="0"/>
              <a:t>    case 1)           SQS  deletes message     &lt; notify SQS &lt;application processes the message (success) </a:t>
            </a:r>
            <a:br>
              <a:rPr lang="en-US" sz="1500" spc="-50" dirty="0" smtClean="0"/>
            </a:br>
            <a:r>
              <a:rPr lang="en-US" sz="1500" spc="-50" dirty="0" smtClean="0"/>
              <a:t>      case 2)     send to Dead letter Queue &lt; </a:t>
            </a:r>
            <a:r>
              <a:rPr lang="en-US" sz="1500" spc="-50" dirty="0"/>
              <a:t>notify SQS &lt;application processes the message </a:t>
            </a:r>
            <a:r>
              <a:rPr lang="en-US" sz="1500" spc="-50" dirty="0" smtClean="0"/>
              <a:t>(fail)</a:t>
            </a:r>
            <a:br>
              <a:rPr lang="en-US" sz="1500" spc="-50" dirty="0" smtClean="0"/>
            </a:br>
            <a:endParaRPr sz="1500" dirty="0"/>
          </a:p>
        </p:txBody>
      </p:sp>
      <p:pic>
        <p:nvPicPr>
          <p:cNvPr id="3076" name="Picture 4" descr="https://nordcloud.com/wp-content/uploads/2018/08/SQS-Lambda-trigger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27" y="2132474"/>
            <a:ext cx="9430913" cy="435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65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157" y="316396"/>
            <a:ext cx="1040876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 smtClean="0"/>
              <a:t>SQS – FIFO vs normal Queue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-12700" y="0"/>
            <a:ext cx="18669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60" dirty="0"/>
              <a:t> </a:t>
            </a:r>
            <a:r>
              <a:rPr spc="-25" dirty="0"/>
              <a:t>Copyright</a:t>
            </a:r>
            <a:r>
              <a:rPr spc="-35" dirty="0"/>
              <a:t> </a:t>
            </a:r>
            <a:r>
              <a:rPr spc="-15" dirty="0"/>
              <a:t>by</a:t>
            </a:r>
            <a:r>
              <a:rPr spc="-40" dirty="0"/>
              <a:t> </a:t>
            </a:r>
            <a:r>
              <a:rPr spc="-20" dirty="0"/>
              <a:t>FPT</a:t>
            </a:r>
            <a:r>
              <a:rPr spc="-45" dirty="0"/>
              <a:t> </a:t>
            </a:r>
            <a:r>
              <a:rPr spc="-25" dirty="0"/>
              <a:t>Software</a:t>
            </a:r>
            <a:r>
              <a:rPr spc="-40" dirty="0"/>
              <a:t> </a:t>
            </a:r>
            <a:r>
              <a:rPr spc="-20" dirty="0"/>
              <a:t>2019</a:t>
            </a:r>
            <a:r>
              <a:rPr spc="-40" dirty="0"/>
              <a:t> </a:t>
            </a:r>
            <a:r>
              <a:rPr dirty="0"/>
              <a:t>|</a:t>
            </a:r>
            <a:r>
              <a:rPr spc="-40" dirty="0"/>
              <a:t> </a:t>
            </a:r>
            <a:r>
              <a:rPr spc="-25" dirty="0"/>
              <a:t>Internal</a:t>
            </a:r>
            <a:r>
              <a:rPr spc="-35" dirty="0"/>
              <a:t> </a:t>
            </a:r>
            <a:r>
              <a:rPr spc="-20" dirty="0"/>
              <a:t>use</a:t>
            </a:r>
            <a:r>
              <a:rPr spc="-40" dirty="0"/>
              <a:t> </a:t>
            </a:r>
            <a:r>
              <a:rPr spc="-20" dirty="0"/>
              <a:t>only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" y="900637"/>
            <a:ext cx="12066587" cy="554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6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615" y="-133035"/>
            <a:ext cx="10408769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 smtClean="0"/>
              <a:t>SQS – FIFO vs normal </a:t>
            </a:r>
            <a:r>
              <a:rPr lang="en-US" spc="-50" dirty="0" smtClean="0"/>
              <a:t>Queue</a:t>
            </a:r>
            <a:br>
              <a:rPr lang="en-US" spc="-50" dirty="0" smtClean="0"/>
            </a:br>
            <a:r>
              <a:rPr lang="en-US" spc="-50" dirty="0"/>
              <a:t/>
            </a:r>
            <a:br>
              <a:rPr lang="en-US" spc="-50" dirty="0"/>
            </a:br>
            <a:r>
              <a:rPr lang="en-US" spc="-50" dirty="0" smtClean="0"/>
              <a:t/>
            </a:r>
            <a:br>
              <a:rPr lang="en-US" spc="-50" dirty="0" smtClean="0"/>
            </a:br>
            <a:r>
              <a:rPr lang="en-US" sz="2000" spc="-50" dirty="0" smtClean="0"/>
              <a:t>- normal Q: message order is not maintained (faster and cheaper</a:t>
            </a:r>
            <a:r>
              <a:rPr lang="en-US" sz="2000" spc="-50" dirty="0" smtClean="0"/>
              <a:t>)</a:t>
            </a:r>
            <a:br>
              <a:rPr lang="en-US" sz="2000" spc="-50" dirty="0" smtClean="0"/>
            </a:br>
            <a:r>
              <a:rPr lang="en-US" sz="2000" spc="-50" dirty="0"/>
              <a:t> </a:t>
            </a:r>
            <a:r>
              <a:rPr lang="en-US" sz="2000" spc="-50" dirty="0" smtClean="0"/>
              <a:t>      *at-least-once delivery</a:t>
            </a:r>
            <a:br>
              <a:rPr lang="en-US" sz="2000" spc="-50" dirty="0" smtClean="0"/>
            </a:br>
            <a:r>
              <a:rPr lang="en-US" sz="2000" spc="-50" dirty="0"/>
              <a:t/>
            </a:r>
            <a:br>
              <a:rPr lang="en-US" sz="2000" spc="-50" dirty="0"/>
            </a:br>
            <a:r>
              <a:rPr lang="en-US" sz="2000" spc="-50" dirty="0" smtClean="0"/>
              <a:t/>
            </a:r>
            <a:br>
              <a:rPr lang="en-US" sz="2000" spc="-50" dirty="0" smtClean="0"/>
            </a:br>
            <a:r>
              <a:rPr lang="en-US" sz="2000" spc="-50" dirty="0" smtClean="0"/>
              <a:t/>
            </a:r>
            <a:br>
              <a:rPr lang="en-US" sz="2000" spc="-50" dirty="0" smtClean="0"/>
            </a:br>
            <a:r>
              <a:rPr lang="en-US" sz="2000" spc="-50" dirty="0" smtClean="0"/>
              <a:t>- FIFO: (First in First out): message order is maintained  (slower and more expensive</a:t>
            </a:r>
            <a:r>
              <a:rPr lang="en-US" sz="2000" spc="-50" dirty="0" smtClean="0"/>
              <a:t>)</a:t>
            </a:r>
            <a:br>
              <a:rPr lang="en-US" sz="2000" spc="-50" dirty="0" smtClean="0"/>
            </a:br>
            <a:r>
              <a:rPr lang="en-US" sz="2000" spc="-50" dirty="0"/>
              <a:t> </a:t>
            </a:r>
            <a:r>
              <a:rPr lang="en-US" sz="2000" spc="-50" dirty="0" smtClean="0"/>
              <a:t>       *exactly-once delivery</a:t>
            </a:r>
            <a:br>
              <a:rPr lang="en-US" sz="2000" spc="-50" dirty="0" smtClean="0"/>
            </a:br>
            <a:r>
              <a:rPr lang="en-US" sz="2000" spc="-50" dirty="0"/>
              <a:t> </a:t>
            </a:r>
            <a:r>
              <a:rPr lang="en-US" sz="2000" spc="-50" dirty="0" smtClean="0"/>
              <a:t>FIFO is often used along with adding Deduplication ID to the message content to prevent message duplication</a:t>
            </a:r>
            <a:endParaRPr sz="2000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-12700" y="0"/>
            <a:ext cx="18669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60" dirty="0"/>
              <a:t> </a:t>
            </a:r>
            <a:r>
              <a:rPr spc="-25" dirty="0"/>
              <a:t>Copyright</a:t>
            </a:r>
            <a:r>
              <a:rPr spc="-35" dirty="0"/>
              <a:t> </a:t>
            </a:r>
            <a:r>
              <a:rPr spc="-15" dirty="0"/>
              <a:t>by</a:t>
            </a:r>
            <a:r>
              <a:rPr spc="-40" dirty="0"/>
              <a:t> </a:t>
            </a:r>
            <a:r>
              <a:rPr spc="-20" dirty="0"/>
              <a:t>FPT</a:t>
            </a:r>
            <a:r>
              <a:rPr spc="-45" dirty="0"/>
              <a:t> </a:t>
            </a:r>
            <a:r>
              <a:rPr spc="-25" dirty="0"/>
              <a:t>Software</a:t>
            </a:r>
            <a:r>
              <a:rPr spc="-40" dirty="0"/>
              <a:t> </a:t>
            </a:r>
            <a:r>
              <a:rPr spc="-20" dirty="0"/>
              <a:t>2019</a:t>
            </a:r>
            <a:r>
              <a:rPr spc="-40" dirty="0"/>
              <a:t> </a:t>
            </a:r>
            <a:r>
              <a:rPr dirty="0"/>
              <a:t>|</a:t>
            </a:r>
            <a:r>
              <a:rPr spc="-40" dirty="0"/>
              <a:t> </a:t>
            </a:r>
            <a:r>
              <a:rPr spc="-25" dirty="0"/>
              <a:t>Internal</a:t>
            </a:r>
            <a:r>
              <a:rPr spc="-35" dirty="0"/>
              <a:t> </a:t>
            </a:r>
            <a:r>
              <a:rPr spc="-20" dirty="0"/>
              <a:t>use</a:t>
            </a:r>
            <a:r>
              <a:rPr spc="-40" dirty="0"/>
              <a:t> </a:t>
            </a:r>
            <a:r>
              <a:rPr spc="-20" dirty="0"/>
              <a:t>only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398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892" y="426318"/>
            <a:ext cx="10408769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 smtClean="0"/>
              <a:t>SQS key concepts – </a:t>
            </a:r>
            <a:r>
              <a:rPr lang="en-US" spc="-50" dirty="0" err="1" smtClean="0"/>
              <a:t>cont</a:t>
            </a:r>
            <a:r>
              <a:rPr lang="en-US" spc="-50" dirty="0" smtClean="0"/>
              <a:t/>
            </a:r>
            <a:br>
              <a:rPr lang="en-US" spc="-50" dirty="0" smtClean="0"/>
            </a:br>
            <a:r>
              <a:rPr lang="en-GB" sz="2000" spc="-50" dirty="0"/>
              <a:t>- Visibility </a:t>
            </a:r>
            <a:r>
              <a:rPr lang="en-GB" sz="2000" spc="-50" dirty="0" smtClean="0"/>
              <a:t>timeout: the time the message becomes invisible after being polled by a consumer</a:t>
            </a:r>
            <a:r>
              <a:rPr lang="en-GB" spc="-50" dirty="0"/>
              <a:t/>
            </a:r>
            <a:br>
              <a:rPr lang="en-GB" spc="-50" dirty="0"/>
            </a:br>
            <a:r>
              <a:rPr lang="en-GB" sz="2000" spc="-50" dirty="0"/>
              <a:t>- Long/Short </a:t>
            </a:r>
            <a:r>
              <a:rPr lang="en-GB" sz="2000" spc="-50" dirty="0" smtClean="0"/>
              <a:t>polling: the time that the consumer wait between polling message</a:t>
            </a:r>
            <a:r>
              <a:rPr lang="en-GB" sz="2000" spc="-50" dirty="0"/>
              <a:t/>
            </a:r>
            <a:br>
              <a:rPr lang="en-GB" sz="2000" spc="-50" dirty="0"/>
            </a:br>
            <a:r>
              <a:rPr lang="en-GB" sz="2000" spc="-50" dirty="0"/>
              <a:t>- Dead letter </a:t>
            </a:r>
            <a:r>
              <a:rPr lang="en-GB" sz="2000" spc="-50" dirty="0" smtClean="0"/>
              <a:t>queue: to store message the was not processed successfully</a:t>
            </a:r>
            <a:br>
              <a:rPr lang="en-GB" sz="2000" spc="-50" dirty="0" smtClean="0"/>
            </a:br>
            <a:r>
              <a:rPr lang="en-GB" sz="2000" spc="-50" dirty="0"/>
              <a:t>- </a:t>
            </a:r>
            <a:r>
              <a:rPr lang="en-GB" sz="2000" spc="-50" dirty="0" smtClean="0"/>
              <a:t>Delivery delay: Wait time before SQS allow a new message to be polled by consumer</a:t>
            </a:r>
            <a:r>
              <a:rPr lang="en-GB" spc="-50" dirty="0"/>
              <a:t/>
            </a:r>
            <a:br>
              <a:rPr lang="en-GB" spc="-50" dirty="0"/>
            </a:b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-12700" y="0"/>
            <a:ext cx="18669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60" dirty="0"/>
              <a:t> </a:t>
            </a:r>
            <a:r>
              <a:rPr spc="-25" dirty="0"/>
              <a:t>Copyright</a:t>
            </a:r>
            <a:r>
              <a:rPr spc="-35" dirty="0"/>
              <a:t> </a:t>
            </a:r>
            <a:r>
              <a:rPr spc="-15" dirty="0"/>
              <a:t>by</a:t>
            </a:r>
            <a:r>
              <a:rPr spc="-40" dirty="0"/>
              <a:t> </a:t>
            </a:r>
            <a:r>
              <a:rPr spc="-20" dirty="0"/>
              <a:t>FPT</a:t>
            </a:r>
            <a:r>
              <a:rPr spc="-45" dirty="0"/>
              <a:t> </a:t>
            </a:r>
            <a:r>
              <a:rPr spc="-25" dirty="0"/>
              <a:t>Software</a:t>
            </a:r>
            <a:r>
              <a:rPr spc="-40" dirty="0"/>
              <a:t> </a:t>
            </a:r>
            <a:r>
              <a:rPr spc="-20" dirty="0"/>
              <a:t>2019</a:t>
            </a:r>
            <a:r>
              <a:rPr spc="-40" dirty="0"/>
              <a:t> </a:t>
            </a:r>
            <a:r>
              <a:rPr dirty="0"/>
              <a:t>|</a:t>
            </a:r>
            <a:r>
              <a:rPr spc="-40" dirty="0"/>
              <a:t> </a:t>
            </a:r>
            <a:r>
              <a:rPr spc="-25" dirty="0"/>
              <a:t>Internal</a:t>
            </a:r>
            <a:r>
              <a:rPr spc="-35" dirty="0"/>
              <a:t> </a:t>
            </a:r>
            <a:r>
              <a:rPr spc="-20" dirty="0"/>
              <a:t>use</a:t>
            </a:r>
            <a:r>
              <a:rPr spc="-40" dirty="0"/>
              <a:t> </a:t>
            </a:r>
            <a:r>
              <a:rPr spc="-20" dirty="0"/>
              <a:t>only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420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892" y="426318"/>
            <a:ext cx="10408769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 smtClean="0"/>
              <a:t>SQS key concepts – </a:t>
            </a:r>
            <a:r>
              <a:rPr lang="en-US" spc="-50" dirty="0" err="1" smtClean="0"/>
              <a:t>cont</a:t>
            </a:r>
            <a:r>
              <a:rPr lang="en-US" spc="-50" dirty="0" smtClean="0"/>
              <a:t/>
            </a:r>
            <a:br>
              <a:rPr lang="en-US" spc="-50" dirty="0" smtClean="0"/>
            </a:br>
            <a:r>
              <a:rPr lang="en-GB" sz="2000" spc="-50" dirty="0"/>
              <a:t>- Visibility timeout</a:t>
            </a:r>
            <a:r>
              <a:rPr lang="en-GB" spc="-50" dirty="0"/>
              <a:t/>
            </a:r>
            <a:br>
              <a:rPr lang="en-GB" spc="-50" dirty="0"/>
            </a:br>
            <a:r>
              <a:rPr lang="en-GB" sz="2000" spc="-50" dirty="0"/>
              <a:t>- Long/Short </a:t>
            </a:r>
            <a:r>
              <a:rPr lang="en-GB" sz="2000" spc="-50" dirty="0" smtClean="0"/>
              <a:t>polling</a:t>
            </a:r>
            <a:r>
              <a:rPr lang="en-GB" sz="2000" spc="-50" dirty="0"/>
              <a:t/>
            </a:r>
            <a:br>
              <a:rPr lang="en-GB" sz="2000" spc="-50" dirty="0"/>
            </a:br>
            <a:r>
              <a:rPr lang="en-GB" sz="2000" spc="-50" dirty="0"/>
              <a:t>- Dead letter </a:t>
            </a:r>
            <a:r>
              <a:rPr lang="en-GB" sz="2000" spc="-50" dirty="0" smtClean="0"/>
              <a:t>queue</a:t>
            </a:r>
            <a:br>
              <a:rPr lang="en-GB" sz="2000" spc="-50" dirty="0" smtClean="0"/>
            </a:br>
            <a:r>
              <a:rPr lang="en-GB" sz="2000" spc="-50" dirty="0" smtClean="0"/>
              <a:t>- Delivery delay</a:t>
            </a:r>
            <a:r>
              <a:rPr lang="en-GB" spc="-50" dirty="0"/>
              <a:t/>
            </a:r>
            <a:br>
              <a:rPr lang="en-GB" spc="-50" dirty="0"/>
            </a:b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-12700" y="0"/>
            <a:ext cx="18669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60" dirty="0"/>
              <a:t> </a:t>
            </a:r>
            <a:r>
              <a:rPr spc="-25" dirty="0"/>
              <a:t>Copyright</a:t>
            </a:r>
            <a:r>
              <a:rPr spc="-35" dirty="0"/>
              <a:t> </a:t>
            </a:r>
            <a:r>
              <a:rPr spc="-15" dirty="0"/>
              <a:t>by</a:t>
            </a:r>
            <a:r>
              <a:rPr spc="-40" dirty="0"/>
              <a:t> </a:t>
            </a:r>
            <a:r>
              <a:rPr spc="-20" dirty="0"/>
              <a:t>FPT</a:t>
            </a:r>
            <a:r>
              <a:rPr spc="-45" dirty="0"/>
              <a:t> </a:t>
            </a:r>
            <a:r>
              <a:rPr spc="-25" dirty="0"/>
              <a:t>Software</a:t>
            </a:r>
            <a:r>
              <a:rPr spc="-40" dirty="0"/>
              <a:t> </a:t>
            </a:r>
            <a:r>
              <a:rPr spc="-20" dirty="0"/>
              <a:t>2019</a:t>
            </a:r>
            <a:r>
              <a:rPr spc="-40" dirty="0"/>
              <a:t> </a:t>
            </a:r>
            <a:r>
              <a:rPr dirty="0"/>
              <a:t>|</a:t>
            </a:r>
            <a:r>
              <a:rPr spc="-40" dirty="0"/>
              <a:t> </a:t>
            </a:r>
            <a:r>
              <a:rPr spc="-25" dirty="0"/>
              <a:t>Internal</a:t>
            </a:r>
            <a:r>
              <a:rPr spc="-35" dirty="0"/>
              <a:t> </a:t>
            </a:r>
            <a:r>
              <a:rPr spc="-20" dirty="0"/>
              <a:t>use</a:t>
            </a:r>
            <a:r>
              <a:rPr spc="-40" dirty="0"/>
              <a:t> </a:t>
            </a:r>
            <a:r>
              <a:rPr spc="-20" dirty="0"/>
              <a:t>only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592" y="1536455"/>
            <a:ext cx="8532408" cy="51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1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38" y="501544"/>
            <a:ext cx="10408769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 smtClean="0"/>
              <a:t>SQS key concepts – </a:t>
            </a:r>
            <a:r>
              <a:rPr lang="en-US" spc="-50" dirty="0" smtClean="0"/>
              <a:t>question</a:t>
            </a:r>
            <a:r>
              <a:rPr lang="en-US" spc="-50" dirty="0" smtClean="0"/>
              <a:t/>
            </a:r>
            <a:br>
              <a:rPr lang="en-US" spc="-50" dirty="0" smtClean="0"/>
            </a:b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-12700" y="0"/>
            <a:ext cx="18669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60" dirty="0"/>
              <a:t> </a:t>
            </a:r>
            <a:r>
              <a:rPr spc="-25" dirty="0"/>
              <a:t>Copyright</a:t>
            </a:r>
            <a:r>
              <a:rPr spc="-35" dirty="0"/>
              <a:t> </a:t>
            </a:r>
            <a:r>
              <a:rPr spc="-15" dirty="0"/>
              <a:t>by</a:t>
            </a:r>
            <a:r>
              <a:rPr spc="-40" dirty="0"/>
              <a:t> </a:t>
            </a:r>
            <a:r>
              <a:rPr spc="-20" dirty="0"/>
              <a:t>FPT</a:t>
            </a:r>
            <a:r>
              <a:rPr spc="-45" dirty="0"/>
              <a:t> </a:t>
            </a:r>
            <a:r>
              <a:rPr spc="-25" dirty="0"/>
              <a:t>Software</a:t>
            </a:r>
            <a:r>
              <a:rPr spc="-40" dirty="0"/>
              <a:t> </a:t>
            </a:r>
            <a:r>
              <a:rPr spc="-20" dirty="0"/>
              <a:t>2019</a:t>
            </a:r>
            <a:r>
              <a:rPr spc="-40" dirty="0"/>
              <a:t> </a:t>
            </a:r>
            <a:r>
              <a:rPr dirty="0"/>
              <a:t>|</a:t>
            </a:r>
            <a:r>
              <a:rPr spc="-40" dirty="0"/>
              <a:t> </a:t>
            </a:r>
            <a:r>
              <a:rPr spc="-25" dirty="0"/>
              <a:t>Internal</a:t>
            </a:r>
            <a:r>
              <a:rPr spc="-35" dirty="0"/>
              <a:t> </a:t>
            </a:r>
            <a:r>
              <a:rPr spc="-20" dirty="0"/>
              <a:t>use</a:t>
            </a:r>
            <a:r>
              <a:rPr spc="-40" dirty="0"/>
              <a:t> </a:t>
            </a:r>
            <a:r>
              <a:rPr spc="-20" dirty="0"/>
              <a:t>only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3" y="1660433"/>
            <a:ext cx="11249347" cy="317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6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90" y="252509"/>
            <a:ext cx="10408769" cy="529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 smtClean="0"/>
              <a:t>SQS key concepts – </a:t>
            </a:r>
            <a:r>
              <a:rPr lang="en-US" spc="-50" dirty="0" smtClean="0"/>
              <a:t>question</a:t>
            </a:r>
            <a:br>
              <a:rPr lang="en-US" spc="-50" dirty="0" smtClean="0"/>
            </a:br>
            <a:r>
              <a:rPr lang="en-US" sz="2000" spc="-50" dirty="0" smtClean="0"/>
              <a:t/>
            </a:r>
            <a:br>
              <a:rPr lang="en-US" sz="2000" spc="-50" dirty="0" smtClean="0"/>
            </a:br>
            <a:r>
              <a:rPr lang="en-GB" sz="2000" spc="-50" dirty="0"/>
              <a:t>You are managing an application which is composed of an SQS queue and an Auto Scaling group of EC2 instances. Recently, your customers are complaining that there are a lot of incidents where their </a:t>
            </a:r>
            <a:r>
              <a:rPr lang="en-GB" sz="2000" spc="-50" dirty="0">
                <a:solidFill>
                  <a:srgbClr val="FF0000"/>
                </a:solidFill>
              </a:rPr>
              <a:t>orders are being erroneously sent twice</a:t>
            </a:r>
            <a:r>
              <a:rPr lang="en-GB" sz="2000" spc="-50" dirty="0"/>
              <a:t>.</a:t>
            </a:r>
            <a:br>
              <a:rPr lang="en-GB" sz="2000" spc="-50" dirty="0"/>
            </a:br>
            <a:r>
              <a:rPr lang="en-GB" sz="2000" spc="-50" dirty="0"/>
              <a:t>What should you do to rectify this problem?</a:t>
            </a:r>
            <a:br>
              <a:rPr lang="en-GB" sz="2000" spc="-50" dirty="0"/>
            </a:br>
            <a:r>
              <a:rPr lang="en-GB" sz="2000" spc="-50" dirty="0"/>
              <a:t>​</a:t>
            </a:r>
            <a:br>
              <a:rPr lang="en-GB" sz="2000" spc="-50" dirty="0"/>
            </a:br>
            <a:r>
              <a:rPr lang="en-GB" sz="2000" spc="-50" dirty="0" smtClean="0"/>
              <a:t>A. Use </a:t>
            </a:r>
            <a:r>
              <a:rPr lang="en-GB" sz="2000" spc="-50" dirty="0"/>
              <a:t>a Standard Queue and provide the Message Deduplication ID for each message.</a:t>
            </a:r>
            <a:br>
              <a:rPr lang="en-GB" sz="2000" spc="-50" dirty="0"/>
            </a:br>
            <a:r>
              <a:rPr lang="en-GB" sz="2000" spc="-50" dirty="0"/>
              <a:t>​</a:t>
            </a:r>
            <a:br>
              <a:rPr lang="en-GB" sz="2000" spc="-50" dirty="0"/>
            </a:br>
            <a:r>
              <a:rPr lang="en-GB" sz="2000" spc="-50" dirty="0" smtClean="0"/>
              <a:t>B. Use </a:t>
            </a:r>
            <a:r>
              <a:rPr lang="en-GB" sz="2000" spc="-50" dirty="0"/>
              <a:t>a Standard Queue and provide the Message Group ID for each message.</a:t>
            </a:r>
            <a:br>
              <a:rPr lang="en-GB" sz="2000" spc="-50" dirty="0"/>
            </a:br>
            <a:r>
              <a:rPr lang="en-GB" sz="2000" spc="-50" dirty="0"/>
              <a:t>​</a:t>
            </a:r>
            <a:br>
              <a:rPr lang="en-GB" sz="2000" spc="-50" dirty="0"/>
            </a:br>
            <a:r>
              <a:rPr lang="en-GB" sz="2000" spc="-50" dirty="0" smtClean="0"/>
              <a:t>C. Use </a:t>
            </a:r>
            <a:r>
              <a:rPr lang="en-GB" sz="2000" spc="-50" dirty="0"/>
              <a:t>a FIFO (First-In-First-Out) Queue and provide the Message Deduplication ID for each message</a:t>
            </a:r>
            <a:r>
              <a:rPr lang="en-GB" sz="2000" spc="-50" dirty="0" smtClean="0"/>
              <a:t>.</a:t>
            </a:r>
            <a:br>
              <a:rPr lang="en-GB" sz="2000" spc="-50" dirty="0" smtClean="0"/>
            </a:br>
            <a:r>
              <a:rPr lang="en-GB" sz="2000" spc="-50" dirty="0"/>
              <a:t/>
            </a:r>
            <a:br>
              <a:rPr lang="en-GB" sz="2000" spc="-50" dirty="0"/>
            </a:br>
            <a:r>
              <a:rPr lang="en-GB" sz="2000" spc="-50" dirty="0" smtClean="0"/>
              <a:t>D. Use </a:t>
            </a:r>
            <a:r>
              <a:rPr lang="en-GB" sz="2000" spc="-50" dirty="0"/>
              <a:t>a FIFO (First-In-First-Out) Queue by disabling the content-based deduplication.</a:t>
            </a:r>
            <a:br>
              <a:rPr lang="en-GB" sz="2000" spc="-50" dirty="0"/>
            </a:br>
            <a:r>
              <a:rPr lang="en-US" sz="2000" spc="-50" dirty="0"/>
              <a:t/>
            </a:r>
            <a:br>
              <a:rPr lang="en-US" sz="2000" spc="-50" dirty="0"/>
            </a:br>
            <a:endParaRPr sz="2000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-12700" y="0"/>
            <a:ext cx="18669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60" dirty="0"/>
              <a:t> </a:t>
            </a:r>
            <a:r>
              <a:rPr spc="-25" dirty="0"/>
              <a:t>Copyright</a:t>
            </a:r>
            <a:r>
              <a:rPr spc="-35" dirty="0"/>
              <a:t> </a:t>
            </a:r>
            <a:r>
              <a:rPr spc="-15" dirty="0"/>
              <a:t>by</a:t>
            </a:r>
            <a:r>
              <a:rPr spc="-40" dirty="0"/>
              <a:t> </a:t>
            </a:r>
            <a:r>
              <a:rPr spc="-20" dirty="0"/>
              <a:t>FPT</a:t>
            </a:r>
            <a:r>
              <a:rPr spc="-45" dirty="0"/>
              <a:t> </a:t>
            </a:r>
            <a:r>
              <a:rPr spc="-25" dirty="0"/>
              <a:t>Software</a:t>
            </a:r>
            <a:r>
              <a:rPr spc="-40" dirty="0"/>
              <a:t> </a:t>
            </a:r>
            <a:r>
              <a:rPr spc="-20" dirty="0"/>
              <a:t>2019</a:t>
            </a:r>
            <a:r>
              <a:rPr spc="-40" dirty="0"/>
              <a:t> </a:t>
            </a:r>
            <a:r>
              <a:rPr dirty="0"/>
              <a:t>|</a:t>
            </a:r>
            <a:r>
              <a:rPr spc="-40" dirty="0"/>
              <a:t> </a:t>
            </a:r>
            <a:r>
              <a:rPr spc="-25" dirty="0"/>
              <a:t>Internal</a:t>
            </a:r>
            <a:r>
              <a:rPr spc="-35" dirty="0"/>
              <a:t> </a:t>
            </a:r>
            <a:r>
              <a:rPr spc="-20" dirty="0"/>
              <a:t>use</a:t>
            </a:r>
            <a:r>
              <a:rPr spc="-40" dirty="0"/>
              <a:t> </a:t>
            </a:r>
            <a:r>
              <a:rPr spc="-20" dirty="0"/>
              <a:t>only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20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AWS SQS (Simple Queue Service) SQS allows you to receive and distribute messages to multiple resources SQS is a AWS-managed service</vt:lpstr>
      <vt:lpstr>SQS key concepts</vt:lpstr>
      <vt:lpstr>AWS SQS (Simple Queue Service) how does it work? Message &gt; in SQS &gt; polled by application &gt; becomes invisible (within visibility timeout)      case 1)           SQS  deletes message     &lt; notify SQS &lt;application processes the message (success)        case 2)     send to Dead letter Queue &lt; notify SQS &lt;application processes the message (fail) </vt:lpstr>
      <vt:lpstr>SQS – FIFO vs normal Queue</vt:lpstr>
      <vt:lpstr>SQS – FIFO vs normal Queue   - normal Q: message order is not maintained (faster and cheaper)        *at-least-once delivery    - FIFO: (First in First out): message order is maintained  (slower and more expensive)         *exactly-once delivery  FIFO is often used along with adding Deduplication ID to the message content to prevent message duplication</vt:lpstr>
      <vt:lpstr>SQS key concepts – cont - Visibility timeout: the time the message becomes invisible after being polled by a consumer - Long/Short polling: the time that the consumer wait between polling message - Dead letter queue: to store message the was not processed successfully - Delivery delay: Wait time before SQS allow a new message to be polled by consumer </vt:lpstr>
      <vt:lpstr>SQS key concepts – cont - Visibility timeout - Long/Short polling - Dead letter queue - Delivery delay </vt:lpstr>
      <vt:lpstr>SQS key concepts – question </vt:lpstr>
      <vt:lpstr>SQS key concepts – question  You are managing an application which is composed of an SQS queue and an Auto Scaling group of EC2 instances. Recently, your customers are complaining that there are a lot of incidents where their orders are being erroneously sent twice. What should you do to rectify this problem? ​ A. Use a Standard Queue and provide the Message Deduplication ID for each message. ​ B. Use a Standard Queue and provide the Message Group ID for each message. ​ C. Use a FIFO (First-In-First-Out) Queue and provide the Message Deduplication ID for each message.  D. Use a FIFO (First-In-First-Out) Queue by disabling the content-based deduplication.  </vt:lpstr>
      <vt:lpstr>SQS Use case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</dc:creator>
  <cp:lastModifiedBy>Void Avesta</cp:lastModifiedBy>
  <cp:revision>112</cp:revision>
  <dcterms:created xsi:type="dcterms:W3CDTF">2020-04-06T07:01:31Z</dcterms:created>
  <dcterms:modified xsi:type="dcterms:W3CDTF">2020-04-15T12:39:58Z</dcterms:modified>
</cp:coreProperties>
</file>