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5" r:id="rId4"/>
    <p:sldId id="278" r:id="rId5"/>
    <p:sldId id="279" r:id="rId6"/>
    <p:sldId id="280" r:id="rId7"/>
    <p:sldId id="281" r:id="rId8"/>
    <p:sldId id="282" r:id="rId9"/>
    <p:sldId id="285" r:id="rId10"/>
    <p:sldId id="286" r:id="rId11"/>
    <p:sldId id="287" r:id="rId12"/>
    <p:sldId id="288" r:id="rId13"/>
    <p:sldId id="290" r:id="rId14"/>
    <p:sldId id="289" r:id="rId15"/>
    <p:sldId id="291" r:id="rId16"/>
    <p:sldId id="292" r:id="rId17"/>
    <p:sldId id="297" r:id="rId18"/>
    <p:sldId id="293" r:id="rId19"/>
    <p:sldId id="294" r:id="rId20"/>
    <p:sldId id="295" r:id="rId21"/>
    <p:sldId id="296" r:id="rId22"/>
    <p:sldId id="284" r:id="rId23"/>
    <p:sldId id="277"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2" autoAdjust="0"/>
    <p:restoredTop sz="94660"/>
  </p:normalViewPr>
  <p:slideViewPr>
    <p:cSldViewPr snapToGrid="0">
      <p:cViewPr varScale="1">
        <p:scale>
          <a:sx n="115" d="100"/>
          <a:sy n="115" d="100"/>
        </p:scale>
        <p:origin x="16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38413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420401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7072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837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258B0B-3BE5-4DAF-90BE-DF377BE843A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43672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58B0B-3BE5-4DAF-90BE-DF377BE843A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277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58B0B-3BE5-4DAF-90BE-DF377BE843A7}"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9306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58B0B-3BE5-4DAF-90BE-DF377BE843A7}"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1729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8B0B-3BE5-4DAF-90BE-DF377BE843A7}"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00945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5767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0055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58B0B-3BE5-4DAF-90BE-DF377BE843A7}"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DAE20-F1AB-4D4E-A1E9-150F772B34E6}" type="slidenum">
              <a:rPr lang="en-US" smtClean="0"/>
              <a:t>‹#›</a:t>
            </a:fld>
            <a:endParaRPr lang="en-US"/>
          </a:p>
        </p:txBody>
      </p:sp>
    </p:spTree>
    <p:extLst>
      <p:ext uri="{BB962C8B-B14F-4D97-AF65-F5344CB8AC3E}">
        <p14:creationId xmlns:p14="http://schemas.microsoft.com/office/powerpoint/2010/main" val="28909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783" y="432398"/>
            <a:ext cx="10052708" cy="907941"/>
          </a:xfrm>
          <a:prstGeom prst="rect">
            <a:avLst/>
          </a:prstGeom>
        </p:spPr>
        <p:txBody>
          <a:bodyPr vert="horz" wrap="square" lIns="0" tIns="0" rIns="0" bIns="0" rtlCol="0">
            <a:spAutoFit/>
          </a:bodyPr>
          <a:lstStyle/>
          <a:p>
            <a:pPr marL="12700">
              <a:lnSpc>
                <a:spcPct val="100000"/>
              </a:lnSpc>
            </a:pPr>
            <a:r>
              <a:rPr spc="-50" dirty="0" smtClean="0"/>
              <a:t>AW</a:t>
            </a:r>
            <a:r>
              <a:rPr lang="en-US" spc="-50" dirty="0" smtClean="0"/>
              <a:t>S Deployment services and strategy</a:t>
            </a:r>
            <a:br>
              <a:rPr lang="en-US" spc="-50" dirty="0" smtClean="0"/>
            </a:br>
            <a:endParaRPr sz="1500" dirty="0"/>
          </a:p>
        </p:txBody>
      </p:sp>
      <p:pic>
        <p:nvPicPr>
          <p:cNvPr id="5" name="Picture 4"/>
          <p:cNvPicPr>
            <a:picLocks noChangeAspect="1"/>
          </p:cNvPicPr>
          <p:nvPr/>
        </p:nvPicPr>
        <p:blipFill>
          <a:blip r:embed="rId2"/>
          <a:stretch>
            <a:fillRect/>
          </a:stretch>
        </p:blipFill>
        <p:spPr>
          <a:xfrm>
            <a:off x="75421" y="2656754"/>
            <a:ext cx="2459733" cy="2828693"/>
          </a:xfrm>
          <a:prstGeom prst="rect">
            <a:avLst/>
          </a:prstGeom>
        </p:spPr>
      </p:pic>
      <p:sp>
        <p:nvSpPr>
          <p:cNvPr id="7" name="object 2"/>
          <p:cNvSpPr txBox="1">
            <a:spLocks/>
          </p:cNvSpPr>
          <p:nvPr/>
        </p:nvSpPr>
        <p:spPr>
          <a:xfrm>
            <a:off x="253973" y="5790032"/>
            <a:ext cx="2583550" cy="46166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pPr>
            <a:r>
              <a:rPr lang="en-US" sz="3000" spc="-50" dirty="0" smtClean="0"/>
              <a:t>Elastic Beanstalk</a:t>
            </a:r>
            <a:endParaRPr lang="en-US" sz="3000" dirty="0"/>
          </a:p>
        </p:txBody>
      </p:sp>
      <p:pic>
        <p:nvPicPr>
          <p:cNvPr id="6" name="Picture 5"/>
          <p:cNvPicPr>
            <a:picLocks noChangeAspect="1"/>
          </p:cNvPicPr>
          <p:nvPr/>
        </p:nvPicPr>
        <p:blipFill>
          <a:blip r:embed="rId3"/>
          <a:stretch>
            <a:fillRect/>
          </a:stretch>
        </p:blipFill>
        <p:spPr>
          <a:xfrm>
            <a:off x="3127923" y="2519002"/>
            <a:ext cx="2867025" cy="2867025"/>
          </a:xfrm>
          <a:prstGeom prst="rect">
            <a:avLst/>
          </a:prstGeom>
        </p:spPr>
      </p:pic>
      <p:sp>
        <p:nvSpPr>
          <p:cNvPr id="9" name="object 2"/>
          <p:cNvSpPr txBox="1">
            <a:spLocks/>
          </p:cNvSpPr>
          <p:nvPr/>
        </p:nvSpPr>
        <p:spPr>
          <a:xfrm>
            <a:off x="5994948" y="5785057"/>
            <a:ext cx="3798767" cy="46166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3000" spc="-50" dirty="0" err="1" smtClean="0"/>
              <a:t>CloudFormation</a:t>
            </a:r>
            <a:endParaRPr lang="en-US" sz="3000" dirty="0"/>
          </a:p>
        </p:txBody>
      </p:sp>
      <p:pic>
        <p:nvPicPr>
          <p:cNvPr id="2054" name="Picture 6" descr="cloudformation, Aws, management, Copy, deployment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456" y="2419581"/>
            <a:ext cx="3065863" cy="3065866"/>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2"/>
          <p:cNvSpPr txBox="1">
            <a:spLocks/>
          </p:cNvSpPr>
          <p:nvPr/>
        </p:nvSpPr>
        <p:spPr>
          <a:xfrm>
            <a:off x="2837523" y="5554224"/>
            <a:ext cx="3798767" cy="92333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3000" spc="-50" dirty="0" smtClean="0"/>
              <a:t>Elastic Container Service</a:t>
            </a:r>
          </a:p>
          <a:p>
            <a:pPr marL="12700" algn="ctr">
              <a:lnSpc>
                <a:spcPct val="100000"/>
              </a:lnSpc>
            </a:pPr>
            <a:r>
              <a:rPr lang="en-US" sz="3000" spc="-50" dirty="0" smtClean="0"/>
              <a:t>(ECS)</a:t>
            </a:r>
            <a:endParaRPr lang="en-US" sz="3000" dirty="0"/>
          </a:p>
        </p:txBody>
      </p:sp>
      <p:pic>
        <p:nvPicPr>
          <p:cNvPr id="2056" name="Picture 8" descr="AWS CodeDeployを使ってEC2インスタンスのデプロイを行う｜新卒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736" y="2519002"/>
            <a:ext cx="3035290" cy="2866664"/>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2"/>
          <p:cNvSpPr txBox="1">
            <a:spLocks/>
          </p:cNvSpPr>
          <p:nvPr/>
        </p:nvSpPr>
        <p:spPr>
          <a:xfrm>
            <a:off x="8594158" y="5785057"/>
            <a:ext cx="3798767" cy="46166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pPr>
            <a:r>
              <a:rPr lang="en-US" sz="3000" spc="-50" dirty="0" err="1" smtClean="0"/>
              <a:t>CodeDeploy</a:t>
            </a:r>
            <a:endParaRPr lang="en-US" sz="3000" dirty="0"/>
          </a:p>
        </p:txBody>
      </p:sp>
    </p:spTree>
    <p:extLst>
      <p:ext uri="{BB962C8B-B14F-4D97-AF65-F5344CB8AC3E}">
        <p14:creationId xmlns:p14="http://schemas.microsoft.com/office/powerpoint/2010/main" val="171850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10</a:t>
            </a:fld>
            <a:endParaRPr dirty="0"/>
          </a:p>
        </p:txBody>
      </p:sp>
      <p:sp>
        <p:nvSpPr>
          <p:cNvPr id="5" name="object 5"/>
          <p:cNvSpPr txBox="1"/>
          <p:nvPr/>
        </p:nvSpPr>
        <p:spPr>
          <a:xfrm>
            <a:off x="425391" y="1259096"/>
            <a:ext cx="10652184" cy="5001369"/>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sz="3000" b="1" dirty="0" smtClean="0"/>
              <a:t>Task placement strategies</a:t>
            </a:r>
          </a:p>
          <a:p>
            <a:pPr marL="755650" lvl="1" indent="-285750">
              <a:lnSpc>
                <a:spcPct val="100000"/>
              </a:lnSpc>
              <a:spcBef>
                <a:spcPts val="254"/>
              </a:spcBef>
              <a:buClr>
                <a:srgbClr val="F27228"/>
              </a:buClr>
              <a:buFontTx/>
              <a:buChar char="-"/>
              <a:tabLst>
                <a:tab pos="698500" algn="l"/>
              </a:tabLst>
            </a:pPr>
            <a:endParaRPr lang="en-US" sz="1500" dirty="0"/>
          </a:p>
          <a:p>
            <a:pPr marL="755650" lvl="1" indent="-285750">
              <a:lnSpc>
                <a:spcPct val="100000"/>
              </a:lnSpc>
              <a:spcBef>
                <a:spcPts val="254"/>
              </a:spcBef>
              <a:buClr>
                <a:srgbClr val="F27228"/>
              </a:buClr>
              <a:buFontTx/>
              <a:buChar char="-"/>
              <a:tabLst>
                <a:tab pos="698500" algn="l"/>
              </a:tabLst>
            </a:pPr>
            <a:r>
              <a:rPr lang="en-US" sz="1500" dirty="0" err="1" smtClean="0"/>
              <a:t>Binpack</a:t>
            </a:r>
            <a:r>
              <a:rPr lang="en-US" sz="1500" dirty="0" smtClean="0"/>
              <a:t>: </a:t>
            </a:r>
            <a:r>
              <a:rPr lang="en-US" sz="1500" dirty="0"/>
              <a:t>Place tasks based on </a:t>
            </a:r>
            <a:r>
              <a:rPr lang="en-US" sz="1500" dirty="0">
                <a:solidFill>
                  <a:srgbClr val="FF0000"/>
                </a:solidFill>
              </a:rPr>
              <a:t>the </a:t>
            </a:r>
            <a:r>
              <a:rPr lang="en-US" sz="1500" b="1" dirty="0">
                <a:solidFill>
                  <a:srgbClr val="FF0000"/>
                </a:solidFill>
              </a:rPr>
              <a:t>least available amount </a:t>
            </a:r>
            <a:r>
              <a:rPr lang="en-US" sz="1500" dirty="0">
                <a:solidFill>
                  <a:srgbClr val="FF0000"/>
                </a:solidFill>
              </a:rPr>
              <a:t>of CPU or </a:t>
            </a:r>
            <a:r>
              <a:rPr lang="en-US" sz="1500" dirty="0" smtClean="0">
                <a:solidFill>
                  <a:srgbClr val="FF0000"/>
                </a:solidFill>
              </a:rPr>
              <a:t>memory (</a:t>
            </a:r>
            <a:r>
              <a:rPr lang="en-US" sz="1500" dirty="0" err="1" smtClean="0">
                <a:solidFill>
                  <a:srgbClr val="FF0000"/>
                </a:solidFill>
              </a:rPr>
              <a:t>ie</a:t>
            </a:r>
            <a:r>
              <a:rPr lang="en-US" sz="1500" dirty="0" smtClean="0">
                <a:solidFill>
                  <a:srgbClr val="FF0000"/>
                </a:solidFill>
              </a:rPr>
              <a:t>: BEING USED THE MOST)</a:t>
            </a:r>
            <a:r>
              <a:rPr lang="en-US" sz="1500" dirty="0" smtClean="0"/>
              <a:t>. </a:t>
            </a:r>
            <a:r>
              <a:rPr lang="en-US" sz="1500" dirty="0"/>
              <a:t>This minimizes the number of instances in use.</a:t>
            </a:r>
          </a:p>
          <a:p>
            <a:pPr marL="755650" lvl="1" indent="-285750">
              <a:lnSpc>
                <a:spcPct val="100000"/>
              </a:lnSpc>
              <a:spcBef>
                <a:spcPts val="254"/>
              </a:spcBef>
              <a:buClr>
                <a:srgbClr val="F27228"/>
              </a:buClr>
              <a:buFontTx/>
              <a:buChar char="-"/>
              <a:tabLst>
                <a:tab pos="698500" algn="l"/>
              </a:tabLst>
            </a:pPr>
            <a:r>
              <a:rPr lang="en-US" sz="1500" dirty="0" smtClean="0"/>
              <a:t>Random:  Place </a:t>
            </a:r>
            <a:r>
              <a:rPr lang="en-US" sz="1500" dirty="0"/>
              <a:t>tasks randomly.</a:t>
            </a:r>
          </a:p>
          <a:p>
            <a:pPr marL="755650" lvl="1" indent="-285750">
              <a:lnSpc>
                <a:spcPct val="100000"/>
              </a:lnSpc>
              <a:spcBef>
                <a:spcPts val="254"/>
              </a:spcBef>
              <a:buClr>
                <a:srgbClr val="F27228"/>
              </a:buClr>
              <a:buFontTx/>
              <a:buChar char="-"/>
              <a:tabLst>
                <a:tab pos="698500" algn="l"/>
              </a:tabLst>
            </a:pPr>
            <a:r>
              <a:rPr lang="en-US" sz="1500" dirty="0" smtClean="0"/>
              <a:t>Spread:  </a:t>
            </a:r>
            <a:r>
              <a:rPr lang="en-US" sz="1500" dirty="0"/>
              <a:t>Place tasks evenly based on the specified value. </a:t>
            </a:r>
            <a:r>
              <a:rPr lang="en-US" sz="1500" dirty="0" smtClean="0"/>
              <a:t> (ex: </a:t>
            </a:r>
            <a:r>
              <a:rPr lang="en-US" sz="1500" dirty="0" err="1" smtClean="0"/>
              <a:t>instanceId</a:t>
            </a:r>
            <a:r>
              <a:rPr lang="en-US" sz="1500" dirty="0" smtClean="0"/>
              <a:t>, </a:t>
            </a:r>
            <a:r>
              <a:rPr lang="en-US" sz="1500" dirty="0" err="1" smtClean="0"/>
              <a:t>attribute:ecs.availability-zone</a:t>
            </a:r>
            <a:endParaRPr lang="en-US" sz="1500" dirty="0" smtClean="0"/>
          </a:p>
          <a:p>
            <a:pPr marL="755650" lvl="1" indent="-285750">
              <a:lnSpc>
                <a:spcPct val="100000"/>
              </a:lnSpc>
              <a:spcBef>
                <a:spcPts val="254"/>
              </a:spcBef>
              <a:buClr>
                <a:srgbClr val="F27228"/>
              </a:buClr>
              <a:buFontTx/>
              <a:buChar char="-"/>
              <a:tabLst>
                <a:tab pos="698500" algn="l"/>
              </a:tabLst>
            </a:pPr>
            <a:endParaRPr lang="en-US" sz="1500" dirty="0">
              <a:cs typeface="Calibri"/>
            </a:endParaRPr>
          </a:p>
          <a:p>
            <a:pPr marL="469900" lvl="1">
              <a:lnSpc>
                <a:spcPct val="100000"/>
              </a:lnSpc>
              <a:spcBef>
                <a:spcPts val="254"/>
              </a:spcBef>
              <a:buClr>
                <a:srgbClr val="F27228"/>
              </a:buClr>
              <a:tabLst>
                <a:tab pos="698500" algn="l"/>
              </a:tabLst>
            </a:pPr>
            <a:r>
              <a:rPr lang="en-US" sz="1500" dirty="0" smtClean="0">
                <a:cs typeface="Calibri"/>
              </a:rPr>
              <a:t>** You can combine the above strategies:</a:t>
            </a:r>
          </a:p>
          <a:p>
            <a:pPr marL="469900" lvl="1">
              <a:lnSpc>
                <a:spcPct val="100000"/>
              </a:lnSpc>
              <a:spcBef>
                <a:spcPts val="254"/>
              </a:spcBef>
              <a:buClr>
                <a:srgbClr val="F27228"/>
              </a:buClr>
              <a:tabLst>
                <a:tab pos="698500" algn="l"/>
              </a:tabLst>
            </a:pPr>
            <a:r>
              <a:rPr lang="en-GB" sz="1500" dirty="0">
                <a:cs typeface="Calibri"/>
              </a:rPr>
              <a:t>"</a:t>
            </a:r>
            <a:r>
              <a:rPr lang="en-GB" sz="1500" dirty="0" err="1">
                <a:cs typeface="Calibri"/>
              </a:rPr>
              <a:t>placementStrategy</a:t>
            </a: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"field": "</a:t>
            </a:r>
            <a:r>
              <a:rPr lang="en-GB" sz="1500" dirty="0" err="1">
                <a:cs typeface="Calibri"/>
              </a:rPr>
              <a:t>attribute:ecs.availability-zone</a:t>
            </a:r>
            <a:r>
              <a:rPr lang="en-GB" sz="1500" dirty="0">
                <a:cs typeface="Calibri"/>
              </a:rPr>
              <a:t>",</a:t>
            </a:r>
          </a:p>
          <a:p>
            <a:pPr marL="469900" lvl="1">
              <a:lnSpc>
                <a:spcPct val="100000"/>
              </a:lnSpc>
              <a:spcBef>
                <a:spcPts val="254"/>
              </a:spcBef>
              <a:buClr>
                <a:srgbClr val="F27228"/>
              </a:buClr>
              <a:tabLst>
                <a:tab pos="698500" algn="l"/>
              </a:tabLst>
            </a:pPr>
            <a:r>
              <a:rPr lang="en-GB" sz="1500" dirty="0">
                <a:cs typeface="Calibri"/>
              </a:rPr>
              <a:t>        "type": "spread"</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"field": "memory",</a:t>
            </a:r>
          </a:p>
          <a:p>
            <a:pPr marL="469900" lvl="1">
              <a:lnSpc>
                <a:spcPct val="100000"/>
              </a:lnSpc>
              <a:spcBef>
                <a:spcPts val="254"/>
              </a:spcBef>
              <a:buClr>
                <a:srgbClr val="F27228"/>
              </a:buClr>
              <a:tabLst>
                <a:tab pos="698500" algn="l"/>
              </a:tabLst>
            </a:pPr>
            <a:r>
              <a:rPr lang="en-GB" sz="1500" dirty="0">
                <a:cs typeface="Calibri"/>
              </a:rPr>
              <a:t>        "type": "</a:t>
            </a:r>
            <a:r>
              <a:rPr lang="en-GB" sz="1500" dirty="0" err="1">
                <a:cs typeface="Calibri"/>
              </a:rPr>
              <a:t>binpack</a:t>
            </a:r>
            <a:r>
              <a:rPr lang="en-GB" sz="1500" dirty="0">
                <a:cs typeface="Calibri"/>
              </a:rPr>
              <a:t>"</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a:t>
            </a:r>
          </a:p>
        </p:txBody>
      </p:sp>
    </p:spTree>
    <p:extLst>
      <p:ext uri="{BB962C8B-B14F-4D97-AF65-F5344CB8AC3E}">
        <p14:creationId xmlns:p14="http://schemas.microsoft.com/office/powerpoint/2010/main" val="349512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11</a:t>
            </a:fld>
            <a:endParaRPr dirty="0"/>
          </a:p>
        </p:txBody>
      </p:sp>
      <p:sp>
        <p:nvSpPr>
          <p:cNvPr id="5" name="object 5"/>
          <p:cNvSpPr txBox="1"/>
          <p:nvPr/>
        </p:nvSpPr>
        <p:spPr>
          <a:xfrm>
            <a:off x="425391" y="1259096"/>
            <a:ext cx="10652184" cy="5001369"/>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sz="3000" b="1" dirty="0" smtClean="0"/>
              <a:t>Task placement strategies</a:t>
            </a:r>
          </a:p>
          <a:p>
            <a:pPr marL="755650" lvl="1" indent="-285750">
              <a:lnSpc>
                <a:spcPct val="100000"/>
              </a:lnSpc>
              <a:spcBef>
                <a:spcPts val="254"/>
              </a:spcBef>
              <a:buClr>
                <a:srgbClr val="F27228"/>
              </a:buClr>
              <a:buFontTx/>
              <a:buChar char="-"/>
              <a:tabLst>
                <a:tab pos="698500" algn="l"/>
              </a:tabLst>
            </a:pPr>
            <a:endParaRPr lang="en-US" sz="1500" dirty="0"/>
          </a:p>
          <a:p>
            <a:pPr marL="755650" lvl="1" indent="-285750">
              <a:lnSpc>
                <a:spcPct val="100000"/>
              </a:lnSpc>
              <a:spcBef>
                <a:spcPts val="254"/>
              </a:spcBef>
              <a:buClr>
                <a:srgbClr val="F27228"/>
              </a:buClr>
              <a:buFontTx/>
              <a:buChar char="-"/>
              <a:tabLst>
                <a:tab pos="698500" algn="l"/>
              </a:tabLst>
            </a:pPr>
            <a:r>
              <a:rPr lang="en-US" sz="1500" dirty="0" err="1" smtClean="0"/>
              <a:t>Binpack</a:t>
            </a:r>
            <a:r>
              <a:rPr lang="en-US" sz="1500" dirty="0" smtClean="0"/>
              <a:t>: </a:t>
            </a:r>
            <a:r>
              <a:rPr lang="en-US" sz="1500" dirty="0"/>
              <a:t>Place tasks based on </a:t>
            </a:r>
            <a:r>
              <a:rPr lang="en-US" sz="1500" dirty="0">
                <a:solidFill>
                  <a:srgbClr val="FF0000"/>
                </a:solidFill>
              </a:rPr>
              <a:t>the </a:t>
            </a:r>
            <a:r>
              <a:rPr lang="en-US" sz="1500" b="1" dirty="0">
                <a:solidFill>
                  <a:srgbClr val="FF0000"/>
                </a:solidFill>
              </a:rPr>
              <a:t>least available amount </a:t>
            </a:r>
            <a:r>
              <a:rPr lang="en-US" sz="1500" dirty="0">
                <a:solidFill>
                  <a:srgbClr val="FF0000"/>
                </a:solidFill>
              </a:rPr>
              <a:t>of CPU or </a:t>
            </a:r>
            <a:r>
              <a:rPr lang="en-US" sz="1500" dirty="0" smtClean="0">
                <a:solidFill>
                  <a:srgbClr val="FF0000"/>
                </a:solidFill>
              </a:rPr>
              <a:t>memory (</a:t>
            </a:r>
            <a:r>
              <a:rPr lang="en-US" sz="1500" dirty="0" err="1" smtClean="0">
                <a:solidFill>
                  <a:srgbClr val="FF0000"/>
                </a:solidFill>
              </a:rPr>
              <a:t>ie</a:t>
            </a:r>
            <a:r>
              <a:rPr lang="en-US" sz="1500" dirty="0" smtClean="0">
                <a:solidFill>
                  <a:srgbClr val="FF0000"/>
                </a:solidFill>
              </a:rPr>
              <a:t>: BEING USED THE MOST)</a:t>
            </a:r>
            <a:r>
              <a:rPr lang="en-US" sz="1500" dirty="0" smtClean="0"/>
              <a:t>. </a:t>
            </a:r>
            <a:r>
              <a:rPr lang="en-US" sz="1500" dirty="0"/>
              <a:t>This minimizes the number of instances in use.</a:t>
            </a:r>
          </a:p>
          <a:p>
            <a:pPr marL="755650" lvl="1" indent="-285750">
              <a:lnSpc>
                <a:spcPct val="100000"/>
              </a:lnSpc>
              <a:spcBef>
                <a:spcPts val="254"/>
              </a:spcBef>
              <a:buClr>
                <a:srgbClr val="F27228"/>
              </a:buClr>
              <a:buFontTx/>
              <a:buChar char="-"/>
              <a:tabLst>
                <a:tab pos="698500" algn="l"/>
              </a:tabLst>
            </a:pPr>
            <a:r>
              <a:rPr lang="en-US" sz="1500" dirty="0" smtClean="0"/>
              <a:t>Random:  Place </a:t>
            </a:r>
            <a:r>
              <a:rPr lang="en-US" sz="1500" dirty="0"/>
              <a:t>tasks randomly.</a:t>
            </a:r>
          </a:p>
          <a:p>
            <a:pPr marL="755650" lvl="1" indent="-285750">
              <a:lnSpc>
                <a:spcPct val="100000"/>
              </a:lnSpc>
              <a:spcBef>
                <a:spcPts val="254"/>
              </a:spcBef>
              <a:buClr>
                <a:srgbClr val="F27228"/>
              </a:buClr>
              <a:buFontTx/>
              <a:buChar char="-"/>
              <a:tabLst>
                <a:tab pos="698500" algn="l"/>
              </a:tabLst>
            </a:pPr>
            <a:r>
              <a:rPr lang="en-US" sz="1500" dirty="0" smtClean="0"/>
              <a:t>Spread:  </a:t>
            </a:r>
            <a:r>
              <a:rPr lang="en-US" sz="1500" dirty="0"/>
              <a:t>Place tasks evenly based on the specified value. </a:t>
            </a:r>
            <a:r>
              <a:rPr lang="en-US" sz="1500" dirty="0" smtClean="0"/>
              <a:t> (ex: </a:t>
            </a:r>
            <a:r>
              <a:rPr lang="en-US" sz="1500" dirty="0" err="1" smtClean="0"/>
              <a:t>instanceId</a:t>
            </a:r>
            <a:r>
              <a:rPr lang="en-US" sz="1500" dirty="0" smtClean="0"/>
              <a:t>, </a:t>
            </a:r>
            <a:r>
              <a:rPr lang="en-US" sz="1500" dirty="0" err="1" smtClean="0"/>
              <a:t>attribute:ecs.availability-zone</a:t>
            </a:r>
            <a:endParaRPr lang="en-US" sz="1500" dirty="0" smtClean="0"/>
          </a:p>
          <a:p>
            <a:pPr marL="755650" lvl="1" indent="-285750">
              <a:lnSpc>
                <a:spcPct val="100000"/>
              </a:lnSpc>
              <a:spcBef>
                <a:spcPts val="254"/>
              </a:spcBef>
              <a:buClr>
                <a:srgbClr val="F27228"/>
              </a:buClr>
              <a:buFontTx/>
              <a:buChar char="-"/>
              <a:tabLst>
                <a:tab pos="698500" algn="l"/>
              </a:tabLst>
            </a:pPr>
            <a:endParaRPr lang="en-US" sz="1500" dirty="0">
              <a:cs typeface="Calibri"/>
            </a:endParaRPr>
          </a:p>
          <a:p>
            <a:pPr marL="469900" lvl="1">
              <a:lnSpc>
                <a:spcPct val="100000"/>
              </a:lnSpc>
              <a:spcBef>
                <a:spcPts val="254"/>
              </a:spcBef>
              <a:buClr>
                <a:srgbClr val="F27228"/>
              </a:buClr>
              <a:tabLst>
                <a:tab pos="698500" algn="l"/>
              </a:tabLst>
            </a:pPr>
            <a:r>
              <a:rPr lang="en-US" sz="1500" dirty="0" smtClean="0">
                <a:cs typeface="Calibri"/>
              </a:rPr>
              <a:t>** You can combine the above strategies:</a:t>
            </a:r>
          </a:p>
          <a:p>
            <a:pPr marL="469900" lvl="1">
              <a:lnSpc>
                <a:spcPct val="100000"/>
              </a:lnSpc>
              <a:spcBef>
                <a:spcPts val="254"/>
              </a:spcBef>
              <a:buClr>
                <a:srgbClr val="F27228"/>
              </a:buClr>
              <a:tabLst>
                <a:tab pos="698500" algn="l"/>
              </a:tabLst>
            </a:pPr>
            <a:r>
              <a:rPr lang="en-GB" sz="1500" dirty="0">
                <a:cs typeface="Calibri"/>
              </a:rPr>
              <a:t>"</a:t>
            </a:r>
            <a:r>
              <a:rPr lang="en-GB" sz="1500" dirty="0" err="1">
                <a:cs typeface="Calibri"/>
              </a:rPr>
              <a:t>placementStrategy</a:t>
            </a: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"field": "</a:t>
            </a:r>
            <a:r>
              <a:rPr lang="en-GB" sz="1500" dirty="0" err="1">
                <a:cs typeface="Calibri"/>
              </a:rPr>
              <a:t>attribute:ecs.availability-zone</a:t>
            </a:r>
            <a:r>
              <a:rPr lang="en-GB" sz="1500" dirty="0">
                <a:cs typeface="Calibri"/>
              </a:rPr>
              <a:t>",</a:t>
            </a:r>
          </a:p>
          <a:p>
            <a:pPr marL="469900" lvl="1">
              <a:lnSpc>
                <a:spcPct val="100000"/>
              </a:lnSpc>
              <a:spcBef>
                <a:spcPts val="254"/>
              </a:spcBef>
              <a:buClr>
                <a:srgbClr val="F27228"/>
              </a:buClr>
              <a:tabLst>
                <a:tab pos="698500" algn="l"/>
              </a:tabLst>
            </a:pPr>
            <a:r>
              <a:rPr lang="en-GB" sz="1500" dirty="0">
                <a:cs typeface="Calibri"/>
              </a:rPr>
              <a:t>        "type": "spread"</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        "field": "memory",</a:t>
            </a:r>
          </a:p>
          <a:p>
            <a:pPr marL="469900" lvl="1">
              <a:lnSpc>
                <a:spcPct val="100000"/>
              </a:lnSpc>
              <a:spcBef>
                <a:spcPts val="254"/>
              </a:spcBef>
              <a:buClr>
                <a:srgbClr val="F27228"/>
              </a:buClr>
              <a:tabLst>
                <a:tab pos="698500" algn="l"/>
              </a:tabLst>
            </a:pPr>
            <a:r>
              <a:rPr lang="en-GB" sz="1500" dirty="0">
                <a:cs typeface="Calibri"/>
              </a:rPr>
              <a:t>        "type": "</a:t>
            </a:r>
            <a:r>
              <a:rPr lang="en-GB" sz="1500" dirty="0" err="1">
                <a:cs typeface="Calibri"/>
              </a:rPr>
              <a:t>binpack</a:t>
            </a:r>
            <a:r>
              <a:rPr lang="en-GB" sz="1500" dirty="0">
                <a:cs typeface="Calibri"/>
              </a:rPr>
              <a:t>"</a:t>
            </a:r>
          </a:p>
          <a:p>
            <a:pPr marL="469900" lvl="1">
              <a:lnSpc>
                <a:spcPct val="100000"/>
              </a:lnSpc>
              <a:spcBef>
                <a:spcPts val="254"/>
              </a:spcBef>
              <a:buClr>
                <a:srgbClr val="F27228"/>
              </a:buClr>
              <a:tabLst>
                <a:tab pos="698500" algn="l"/>
              </a:tabLst>
            </a:pPr>
            <a:r>
              <a:rPr lang="en-GB" sz="1500" dirty="0">
                <a:cs typeface="Calibri"/>
              </a:rPr>
              <a:t>    }</a:t>
            </a:r>
          </a:p>
          <a:p>
            <a:pPr marL="469900" lvl="1">
              <a:lnSpc>
                <a:spcPct val="100000"/>
              </a:lnSpc>
              <a:spcBef>
                <a:spcPts val="254"/>
              </a:spcBef>
              <a:buClr>
                <a:srgbClr val="F27228"/>
              </a:buClr>
              <a:tabLst>
                <a:tab pos="698500" algn="l"/>
              </a:tabLst>
            </a:pPr>
            <a:r>
              <a:rPr lang="en-GB" sz="1500" dirty="0">
                <a:cs typeface="Calibri"/>
              </a:rPr>
              <a:t>]</a:t>
            </a:r>
          </a:p>
        </p:txBody>
      </p:sp>
    </p:spTree>
    <p:extLst>
      <p:ext uri="{BB962C8B-B14F-4D97-AF65-F5344CB8AC3E}">
        <p14:creationId xmlns:p14="http://schemas.microsoft.com/office/powerpoint/2010/main" val="305303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12</a:t>
            </a:fld>
            <a:endParaRPr dirty="0"/>
          </a:p>
        </p:txBody>
      </p:sp>
      <p:sp>
        <p:nvSpPr>
          <p:cNvPr id="5" name="object 5"/>
          <p:cNvSpPr txBox="1"/>
          <p:nvPr/>
        </p:nvSpPr>
        <p:spPr>
          <a:xfrm>
            <a:off x="425391" y="1259096"/>
            <a:ext cx="10652184" cy="2708434"/>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sz="3000" b="1" dirty="0" smtClean="0"/>
              <a:t>Cluster Query Language</a:t>
            </a:r>
          </a:p>
          <a:p>
            <a:pPr marL="755650" lvl="1" indent="-285750">
              <a:lnSpc>
                <a:spcPct val="100000"/>
              </a:lnSpc>
              <a:spcBef>
                <a:spcPts val="254"/>
              </a:spcBef>
              <a:buClr>
                <a:srgbClr val="F27228"/>
              </a:buClr>
              <a:buFontTx/>
              <a:buChar char="-"/>
              <a:tabLst>
                <a:tab pos="698500" algn="l"/>
              </a:tabLst>
            </a:pPr>
            <a:endParaRPr lang="en-US" sz="1500" dirty="0"/>
          </a:p>
          <a:p>
            <a:pPr marL="755650" lvl="1" indent="-285750">
              <a:lnSpc>
                <a:spcPct val="100000"/>
              </a:lnSpc>
              <a:spcBef>
                <a:spcPts val="254"/>
              </a:spcBef>
              <a:buClr>
                <a:srgbClr val="F27228"/>
              </a:buClr>
              <a:buFontTx/>
              <a:buChar char="-"/>
              <a:tabLst>
                <a:tab pos="698500" algn="l"/>
              </a:tabLst>
            </a:pPr>
            <a:r>
              <a:rPr lang="en-US" altLang="ja-JP" sz="1600" dirty="0"/>
              <a:t>can group container instances by attributes such as Availability Zone, instance type, or custom </a:t>
            </a:r>
            <a:r>
              <a:rPr lang="en-US" altLang="ja-JP" sz="1600" dirty="0" smtClean="0"/>
              <a:t>metadata</a:t>
            </a:r>
          </a:p>
          <a:p>
            <a:pPr marL="755650" lvl="1" indent="-285750">
              <a:lnSpc>
                <a:spcPct val="100000"/>
              </a:lnSpc>
              <a:spcBef>
                <a:spcPts val="254"/>
              </a:spcBef>
              <a:buClr>
                <a:srgbClr val="F27228"/>
              </a:buClr>
              <a:buFontTx/>
              <a:buChar char="-"/>
              <a:tabLst>
                <a:tab pos="698500" algn="l"/>
              </a:tabLst>
            </a:pPr>
            <a:r>
              <a:rPr lang="en-US" sz="1600" i="1" dirty="0">
                <a:solidFill>
                  <a:srgbClr val="FF0000"/>
                </a:solidFill>
                <a:cs typeface="Calibri"/>
              </a:rPr>
              <a:t>subject operator [</a:t>
            </a:r>
            <a:r>
              <a:rPr lang="en-US" sz="1600" i="1" dirty="0" smtClean="0">
                <a:solidFill>
                  <a:srgbClr val="FF0000"/>
                </a:solidFill>
                <a:cs typeface="Calibri"/>
              </a:rPr>
              <a:t>argument]</a:t>
            </a:r>
          </a:p>
          <a:p>
            <a:pPr marL="755650" lvl="1" indent="-285750">
              <a:lnSpc>
                <a:spcPct val="100000"/>
              </a:lnSpc>
              <a:spcBef>
                <a:spcPts val="254"/>
              </a:spcBef>
              <a:buClr>
                <a:srgbClr val="F27228"/>
              </a:buClr>
              <a:buFontTx/>
              <a:buChar char="-"/>
              <a:tabLst>
                <a:tab pos="698500" algn="l"/>
              </a:tabLst>
            </a:pPr>
            <a:r>
              <a:rPr lang="en-US" sz="1600" dirty="0" smtClean="0">
                <a:cs typeface="Calibri"/>
              </a:rPr>
              <a:t>Example: </a:t>
            </a:r>
          </a:p>
          <a:p>
            <a:pPr marL="755650" lvl="1" indent="-285750">
              <a:lnSpc>
                <a:spcPct val="100000"/>
              </a:lnSpc>
              <a:spcBef>
                <a:spcPts val="254"/>
              </a:spcBef>
              <a:buClr>
                <a:srgbClr val="F27228"/>
              </a:buClr>
              <a:buFontTx/>
              <a:buChar char="-"/>
              <a:tabLst>
                <a:tab pos="698500" algn="l"/>
              </a:tabLst>
            </a:pPr>
            <a:r>
              <a:rPr lang="en-US" sz="1600" i="1" dirty="0" err="1">
                <a:cs typeface="Calibri"/>
              </a:rPr>
              <a:t>attribute:ecs.instance-type</a:t>
            </a:r>
            <a:r>
              <a:rPr lang="en-US" sz="1600" i="1" dirty="0">
                <a:cs typeface="Calibri"/>
              </a:rPr>
              <a:t> == t2.small</a:t>
            </a:r>
            <a:endParaRPr lang="en-US" sz="1600" i="1" dirty="0" smtClean="0">
              <a:cs typeface="Calibri"/>
            </a:endParaRPr>
          </a:p>
          <a:p>
            <a:pPr marL="755650" lvl="1" indent="-285750">
              <a:lnSpc>
                <a:spcPct val="100000"/>
              </a:lnSpc>
              <a:spcBef>
                <a:spcPts val="254"/>
              </a:spcBef>
              <a:buClr>
                <a:srgbClr val="F27228"/>
              </a:buClr>
              <a:buFontTx/>
              <a:buChar char="-"/>
              <a:tabLst>
                <a:tab pos="698500" algn="l"/>
              </a:tabLst>
            </a:pPr>
            <a:r>
              <a:rPr lang="en-US" sz="1600" i="1" dirty="0" err="1">
                <a:cs typeface="Calibri"/>
              </a:rPr>
              <a:t>attribute:ecs.availability-zone</a:t>
            </a:r>
            <a:r>
              <a:rPr lang="en-US" sz="1600" i="1" dirty="0">
                <a:cs typeface="Calibri"/>
              </a:rPr>
              <a:t> in [us-east-1a, us-east-1b]</a:t>
            </a:r>
          </a:p>
          <a:p>
            <a:pPr marL="755650" lvl="1" indent="-285750">
              <a:lnSpc>
                <a:spcPct val="100000"/>
              </a:lnSpc>
              <a:spcBef>
                <a:spcPts val="254"/>
              </a:spcBef>
              <a:buClr>
                <a:srgbClr val="F27228"/>
              </a:buClr>
              <a:buFontTx/>
              <a:buChar char="-"/>
              <a:tabLst>
                <a:tab pos="698500" algn="l"/>
              </a:tabLst>
            </a:pPr>
            <a:r>
              <a:rPr lang="en-US" sz="1600" i="1" dirty="0" err="1">
                <a:cs typeface="Calibri"/>
              </a:rPr>
              <a:t>attribute:ecs.instance-type</a:t>
            </a:r>
            <a:r>
              <a:rPr lang="en-US" sz="1600" i="1" dirty="0">
                <a:cs typeface="Calibri"/>
              </a:rPr>
              <a:t> =~ g2.* and </a:t>
            </a:r>
            <a:r>
              <a:rPr lang="en-US" sz="1600" i="1" dirty="0" err="1">
                <a:cs typeface="Calibri"/>
              </a:rPr>
              <a:t>attribute:ecs.availability-zone</a:t>
            </a:r>
            <a:r>
              <a:rPr lang="en-US" sz="1600" i="1" dirty="0">
                <a:cs typeface="Calibri"/>
              </a:rPr>
              <a:t> != us-east-1d</a:t>
            </a:r>
          </a:p>
          <a:p>
            <a:pPr marL="755650" lvl="1" indent="-285750">
              <a:lnSpc>
                <a:spcPct val="100000"/>
              </a:lnSpc>
              <a:spcBef>
                <a:spcPts val="254"/>
              </a:spcBef>
              <a:buClr>
                <a:srgbClr val="F27228"/>
              </a:buClr>
              <a:buFontTx/>
              <a:buChar char="-"/>
              <a:tabLst>
                <a:tab pos="698500" algn="l"/>
              </a:tabLst>
            </a:pPr>
            <a:r>
              <a:rPr lang="en-GB" sz="1500" i="1" dirty="0">
                <a:cs typeface="Calibri"/>
              </a:rPr>
              <a:t>not(</a:t>
            </a:r>
            <a:r>
              <a:rPr lang="en-GB" sz="1500" i="1" dirty="0" err="1">
                <a:cs typeface="Calibri"/>
              </a:rPr>
              <a:t>task:group</a:t>
            </a:r>
            <a:r>
              <a:rPr lang="en-GB" sz="1500" i="1" dirty="0">
                <a:cs typeface="Calibri"/>
              </a:rPr>
              <a:t> == database)</a:t>
            </a:r>
          </a:p>
        </p:txBody>
      </p:sp>
    </p:spTree>
    <p:extLst>
      <p:ext uri="{BB962C8B-B14F-4D97-AF65-F5344CB8AC3E}">
        <p14:creationId xmlns:p14="http://schemas.microsoft.com/office/powerpoint/2010/main" val="4264362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3.  </a:t>
            </a:r>
            <a:r>
              <a:rPr lang="en-US" spc="-50" dirty="0" err="1" smtClean="0"/>
              <a:t>Cloudformation</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13</a:t>
            </a:fld>
            <a:endParaRPr dirty="0"/>
          </a:p>
        </p:txBody>
      </p:sp>
      <p:sp>
        <p:nvSpPr>
          <p:cNvPr id="5" name="object 5"/>
          <p:cNvSpPr txBox="1"/>
          <p:nvPr/>
        </p:nvSpPr>
        <p:spPr>
          <a:xfrm>
            <a:off x="425391" y="1259096"/>
            <a:ext cx="10652184" cy="800219"/>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altLang="ja-JP" sz="1600" dirty="0" smtClean="0"/>
              <a:t>A blueprints </a:t>
            </a:r>
            <a:r>
              <a:rPr lang="en-US" altLang="ja-JP" sz="1600" dirty="0"/>
              <a:t>for building your AWS </a:t>
            </a:r>
            <a:r>
              <a:rPr lang="en-US" altLang="ja-JP" sz="1600" dirty="0" smtClean="0"/>
              <a:t>resources, with format in JSON </a:t>
            </a:r>
            <a:r>
              <a:rPr lang="en-US" altLang="ja-JP" sz="1600" dirty="0"/>
              <a:t>or </a:t>
            </a:r>
            <a:r>
              <a:rPr lang="en-US" altLang="ja-JP" sz="1600" dirty="0" smtClean="0"/>
              <a:t>YAML</a:t>
            </a:r>
            <a:r>
              <a:rPr lang="en-US" altLang="ja-JP" sz="1600" dirty="0" smtClean="0"/>
              <a:t>.</a:t>
            </a:r>
          </a:p>
          <a:p>
            <a:pPr marL="755650" lvl="1" indent="-285750">
              <a:lnSpc>
                <a:spcPct val="100000"/>
              </a:lnSpc>
              <a:spcBef>
                <a:spcPts val="254"/>
              </a:spcBef>
              <a:buClr>
                <a:srgbClr val="F27228"/>
              </a:buClr>
              <a:buFontTx/>
              <a:buChar char="-"/>
              <a:tabLst>
                <a:tab pos="698500" algn="l"/>
              </a:tabLst>
            </a:pPr>
            <a:r>
              <a:rPr lang="en-US" altLang="ja-JP" sz="1600" dirty="0" smtClean="0"/>
              <a:t>If a deployment fails, it will roll back </a:t>
            </a:r>
            <a:r>
              <a:rPr lang="en-US" altLang="ja-JP" sz="1600" dirty="0" smtClean="0">
                <a:solidFill>
                  <a:srgbClr val="FF0000"/>
                </a:solidFill>
              </a:rPr>
              <a:t>ALL</a:t>
            </a:r>
            <a:r>
              <a:rPr lang="en-US" altLang="ja-JP" sz="1600" dirty="0" smtClean="0"/>
              <a:t> the resources of that deployment.</a:t>
            </a:r>
            <a:endParaRPr lang="en-US" altLang="ja-JP" sz="1600" dirty="0" smtClean="0"/>
          </a:p>
          <a:p>
            <a:pPr marL="755650" lvl="1" indent="-285750">
              <a:lnSpc>
                <a:spcPct val="100000"/>
              </a:lnSpc>
              <a:spcBef>
                <a:spcPts val="254"/>
              </a:spcBef>
              <a:buClr>
                <a:srgbClr val="F27228"/>
              </a:buClr>
              <a:buFontTx/>
              <a:buChar char="-"/>
              <a:tabLst>
                <a:tab pos="698500" algn="l"/>
              </a:tabLst>
            </a:pPr>
            <a:endParaRPr lang="en-GB" sz="1500" i="1" dirty="0">
              <a:cs typeface="Calibri"/>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060" y="2040214"/>
            <a:ext cx="9127148" cy="4073136"/>
          </a:xfrm>
          <a:prstGeom prst="rect">
            <a:avLst/>
          </a:prstGeom>
        </p:spPr>
      </p:pic>
    </p:spTree>
    <p:extLst>
      <p:ext uri="{BB962C8B-B14F-4D97-AF65-F5344CB8AC3E}">
        <p14:creationId xmlns:p14="http://schemas.microsoft.com/office/powerpoint/2010/main" val="4258048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err="1" smtClean="0"/>
              <a:t>Cloudformation</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14</a:t>
            </a:fld>
            <a:endParaRPr dirty="0"/>
          </a:p>
        </p:txBody>
      </p:sp>
      <p:sp>
        <p:nvSpPr>
          <p:cNvPr id="8" name="object 5"/>
          <p:cNvSpPr txBox="1"/>
          <p:nvPr/>
        </p:nvSpPr>
        <p:spPr>
          <a:xfrm>
            <a:off x="392140" y="1452904"/>
            <a:ext cx="4775259" cy="5086008"/>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altLang="ja-JP" sz="1600" dirty="0"/>
              <a:t>{</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AWSTemplateFormatVersion</a:t>
            </a:r>
            <a:r>
              <a:rPr lang="en-US" altLang="ja-JP" sz="1600" dirty="0"/>
              <a:t>" : "2010-09-09",</a:t>
            </a:r>
          </a:p>
          <a:p>
            <a:pPr marL="755650" lvl="1" indent="-285750">
              <a:lnSpc>
                <a:spcPct val="100000"/>
              </a:lnSpc>
              <a:spcBef>
                <a:spcPts val="254"/>
              </a:spcBef>
              <a:buClr>
                <a:srgbClr val="F27228"/>
              </a:buClr>
              <a:buFontTx/>
              <a:buChar char="-"/>
              <a:tabLst>
                <a:tab pos="698500" algn="l"/>
              </a:tabLst>
            </a:pPr>
            <a:r>
              <a:rPr lang="en-US" altLang="ja-JP" sz="1600" dirty="0"/>
              <a:t>  "Description" : "A sample template",</a:t>
            </a:r>
          </a:p>
          <a:p>
            <a:pPr marL="755650" lvl="1" indent="-285750">
              <a:lnSpc>
                <a:spcPct val="100000"/>
              </a:lnSpc>
              <a:spcBef>
                <a:spcPts val="254"/>
              </a:spcBef>
              <a:buClr>
                <a:srgbClr val="F27228"/>
              </a:buClr>
              <a:buFontTx/>
              <a:buChar char="-"/>
              <a:tabLst>
                <a:tab pos="698500" algn="l"/>
              </a:tabLst>
            </a:pPr>
            <a:r>
              <a:rPr lang="en-US" altLang="ja-JP" sz="1600" dirty="0"/>
              <a:t>  "Resources" : {</a:t>
            </a:r>
          </a:p>
          <a:p>
            <a:pPr marL="755650" lvl="1" indent="-285750">
              <a:lnSpc>
                <a:spcPct val="100000"/>
              </a:lnSpc>
              <a:spcBef>
                <a:spcPts val="254"/>
              </a:spcBef>
              <a:buClr>
                <a:srgbClr val="F27228"/>
              </a:buClr>
              <a:buFontTx/>
              <a:buChar char="-"/>
              <a:tabLst>
                <a:tab pos="698500" algn="l"/>
              </a:tabLst>
            </a:pPr>
            <a:r>
              <a:rPr lang="en-US" altLang="ja-JP" sz="1600" dirty="0"/>
              <a:t>    "MyEC2Instance" : {</a:t>
            </a:r>
          </a:p>
          <a:p>
            <a:pPr marL="755650" lvl="1" indent="-285750">
              <a:lnSpc>
                <a:spcPct val="100000"/>
              </a:lnSpc>
              <a:spcBef>
                <a:spcPts val="254"/>
              </a:spcBef>
              <a:buClr>
                <a:srgbClr val="F27228"/>
              </a:buClr>
              <a:buFontTx/>
              <a:buChar char="-"/>
              <a:tabLst>
                <a:tab pos="698500" algn="l"/>
              </a:tabLst>
            </a:pPr>
            <a:r>
              <a:rPr lang="en-US" altLang="ja-JP" sz="1600" dirty="0"/>
              <a:t>      "Type" : "AWS::EC2::Instance",</a:t>
            </a:r>
          </a:p>
          <a:p>
            <a:pPr marL="755650" lvl="1" indent="-285750">
              <a:lnSpc>
                <a:spcPct val="100000"/>
              </a:lnSpc>
              <a:spcBef>
                <a:spcPts val="254"/>
              </a:spcBef>
              <a:buClr>
                <a:srgbClr val="F27228"/>
              </a:buClr>
              <a:buFontTx/>
              <a:buChar char="-"/>
              <a:tabLst>
                <a:tab pos="698500" algn="l"/>
              </a:tabLst>
            </a:pPr>
            <a:r>
              <a:rPr lang="en-US" altLang="ja-JP" sz="1600" dirty="0"/>
              <a:t>      "Properties" : {</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ImageId</a:t>
            </a:r>
            <a:r>
              <a:rPr lang="en-US" altLang="ja-JP" sz="1600" dirty="0"/>
              <a:t>" : "ami-0ff8a91507f77f867",</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InstanceType</a:t>
            </a:r>
            <a:r>
              <a:rPr lang="en-US" altLang="ja-JP" sz="1600" dirty="0"/>
              <a:t>" : "t2.micro",</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KeyName</a:t>
            </a:r>
            <a:r>
              <a:rPr lang="en-US" altLang="ja-JP" sz="1600" dirty="0"/>
              <a:t>" : "</a:t>
            </a:r>
            <a:r>
              <a:rPr lang="en-US" altLang="ja-JP" sz="1600" dirty="0" err="1"/>
              <a:t>testkey</a:t>
            </a:r>
            <a:r>
              <a:rPr lang="en-US" altLang="ja-JP" sz="1600" dirty="0"/>
              <a:t>",</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BlockDeviceMappings</a:t>
            </a:r>
            <a:r>
              <a:rPr lang="en-US" altLang="ja-JP" sz="1600" dirty="0"/>
              <a:t>" : [</a:t>
            </a:r>
          </a:p>
          <a:p>
            <a:pPr marL="755650" lvl="1" indent="-285750">
              <a:lnSpc>
                <a:spcPct val="100000"/>
              </a:lnSpc>
              <a:spcBef>
                <a:spcPts val="254"/>
              </a:spcBef>
              <a:buClr>
                <a:srgbClr val="F27228"/>
              </a:buClr>
              <a:buFontTx/>
              <a:buChar char="-"/>
              <a:tabLst>
                <a:tab pos="698500" algn="l"/>
              </a:tabLst>
            </a:pPr>
            <a:r>
              <a:rPr lang="en-US" altLang="ja-JP" sz="1600" dirty="0"/>
              <a:t>          {</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DeviceName</a:t>
            </a:r>
            <a:r>
              <a:rPr lang="en-US" altLang="ja-JP" sz="1600" dirty="0"/>
              <a:t>" : "/dev/</a:t>
            </a:r>
            <a:r>
              <a:rPr lang="en-US" altLang="ja-JP" sz="1600" dirty="0" err="1"/>
              <a:t>sdm</a:t>
            </a:r>
            <a:r>
              <a:rPr lang="en-US" altLang="ja-JP" sz="1600" dirty="0"/>
              <a:t>",</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Ebs</a:t>
            </a:r>
            <a:r>
              <a:rPr lang="en-US" altLang="ja-JP" sz="1600" dirty="0"/>
              <a:t>" : {</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VolumeType</a:t>
            </a:r>
            <a:r>
              <a:rPr lang="en-US" altLang="ja-JP" sz="1600" dirty="0"/>
              <a:t>" : "io1",</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Iops</a:t>
            </a:r>
            <a:r>
              <a:rPr lang="en-US" altLang="ja-JP" sz="1600" dirty="0"/>
              <a:t>" : "200",</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DeleteOnTermination</a:t>
            </a:r>
            <a:r>
              <a:rPr lang="en-US" altLang="ja-JP" sz="1600" dirty="0"/>
              <a:t>" : "false",</a:t>
            </a:r>
          </a:p>
          <a:p>
            <a:pPr marL="755650" lvl="1" indent="-285750">
              <a:lnSpc>
                <a:spcPct val="100000"/>
              </a:lnSpc>
              <a:spcBef>
                <a:spcPts val="254"/>
              </a:spcBef>
              <a:buClr>
                <a:srgbClr val="F27228"/>
              </a:buClr>
              <a:buFontTx/>
              <a:buChar char="-"/>
              <a:tabLst>
                <a:tab pos="698500" algn="l"/>
              </a:tabLst>
            </a:pPr>
            <a:r>
              <a:rPr lang="en-US" altLang="ja-JP" sz="1600" dirty="0"/>
              <a:t>              "</a:t>
            </a:r>
            <a:r>
              <a:rPr lang="en-US" altLang="ja-JP" sz="1600" dirty="0" err="1"/>
              <a:t>VolumeSize</a:t>
            </a:r>
            <a:r>
              <a:rPr lang="en-US" altLang="ja-JP" sz="1600" dirty="0"/>
              <a:t>" : "</a:t>
            </a:r>
            <a:r>
              <a:rPr lang="en-US" altLang="ja-JP" sz="1600" dirty="0" smtClean="0"/>
              <a:t>20“ } } ] } } } }</a:t>
            </a:r>
            <a:endParaRPr lang="en-GB" sz="1500" i="1" dirty="0">
              <a:cs typeface="Calibri"/>
            </a:endParaRPr>
          </a:p>
        </p:txBody>
      </p:sp>
      <p:sp>
        <p:nvSpPr>
          <p:cNvPr id="9" name="object 5"/>
          <p:cNvSpPr txBox="1"/>
          <p:nvPr/>
        </p:nvSpPr>
        <p:spPr>
          <a:xfrm>
            <a:off x="6010996" y="1452904"/>
            <a:ext cx="4775259" cy="4809009"/>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endParaRPr lang="en-GB" sz="1500" i="1" dirty="0">
              <a:cs typeface="Calibri"/>
            </a:endParaRPr>
          </a:p>
          <a:p>
            <a:pPr marL="755650" lvl="1" indent="-285750">
              <a:lnSpc>
                <a:spcPct val="100000"/>
              </a:lnSpc>
              <a:spcBef>
                <a:spcPts val="254"/>
              </a:spcBef>
              <a:buClr>
                <a:srgbClr val="F27228"/>
              </a:buClr>
              <a:buFontTx/>
              <a:buChar char="-"/>
              <a:tabLst>
                <a:tab pos="698500" algn="l"/>
              </a:tabLst>
            </a:pPr>
            <a:r>
              <a:rPr lang="en-GB" sz="1500" i="1" dirty="0" err="1">
                <a:cs typeface="Calibri"/>
              </a:rPr>
              <a:t>AWSTemplateFormatVersion</a:t>
            </a:r>
            <a:r>
              <a:rPr lang="en-GB" sz="1500" i="1" dirty="0">
                <a:cs typeface="Calibri"/>
              </a:rPr>
              <a:t>: "2010-09-09"</a:t>
            </a:r>
          </a:p>
          <a:p>
            <a:pPr marL="755650" lvl="1" indent="-285750">
              <a:lnSpc>
                <a:spcPct val="100000"/>
              </a:lnSpc>
              <a:spcBef>
                <a:spcPts val="254"/>
              </a:spcBef>
              <a:buClr>
                <a:srgbClr val="F27228"/>
              </a:buClr>
              <a:buFontTx/>
              <a:buChar char="-"/>
              <a:tabLst>
                <a:tab pos="698500" algn="l"/>
              </a:tabLst>
            </a:pPr>
            <a:r>
              <a:rPr lang="en-GB" sz="1500" i="1" dirty="0">
                <a:cs typeface="Calibri"/>
              </a:rPr>
              <a:t>Description: A sample template</a:t>
            </a:r>
          </a:p>
          <a:p>
            <a:pPr marL="755650" lvl="1" indent="-285750">
              <a:lnSpc>
                <a:spcPct val="100000"/>
              </a:lnSpc>
              <a:spcBef>
                <a:spcPts val="254"/>
              </a:spcBef>
              <a:buClr>
                <a:srgbClr val="F27228"/>
              </a:buClr>
              <a:buFontTx/>
              <a:buChar char="-"/>
              <a:tabLst>
                <a:tab pos="698500" algn="l"/>
              </a:tabLst>
            </a:pPr>
            <a:r>
              <a:rPr lang="en-GB" sz="1500" i="1" dirty="0">
                <a:cs typeface="Calibri"/>
              </a:rPr>
              <a:t>Resources:</a:t>
            </a:r>
          </a:p>
          <a:p>
            <a:pPr marL="755650" lvl="1" indent="-285750">
              <a:lnSpc>
                <a:spcPct val="100000"/>
              </a:lnSpc>
              <a:spcBef>
                <a:spcPts val="254"/>
              </a:spcBef>
              <a:buClr>
                <a:srgbClr val="F27228"/>
              </a:buClr>
              <a:buFontTx/>
              <a:buChar char="-"/>
              <a:tabLst>
                <a:tab pos="698500" algn="l"/>
              </a:tabLst>
            </a:pPr>
            <a:r>
              <a:rPr lang="en-GB" sz="1500" i="1" dirty="0">
                <a:cs typeface="Calibri"/>
              </a:rPr>
              <a:t>  MyEC2Instance:</a:t>
            </a:r>
          </a:p>
          <a:p>
            <a:pPr marL="755650" lvl="1" indent="-285750">
              <a:lnSpc>
                <a:spcPct val="100000"/>
              </a:lnSpc>
              <a:spcBef>
                <a:spcPts val="254"/>
              </a:spcBef>
              <a:buClr>
                <a:srgbClr val="F27228"/>
              </a:buClr>
              <a:buFontTx/>
              <a:buChar char="-"/>
              <a:tabLst>
                <a:tab pos="698500" algn="l"/>
              </a:tabLst>
            </a:pPr>
            <a:r>
              <a:rPr lang="en-GB" sz="1500" i="1" dirty="0">
                <a:cs typeface="Calibri"/>
              </a:rPr>
              <a:t>    Type: "AWS::EC2::Instance"</a:t>
            </a:r>
          </a:p>
          <a:p>
            <a:pPr marL="755650" lvl="1" indent="-285750">
              <a:lnSpc>
                <a:spcPct val="100000"/>
              </a:lnSpc>
              <a:spcBef>
                <a:spcPts val="254"/>
              </a:spcBef>
              <a:buClr>
                <a:srgbClr val="F27228"/>
              </a:buClr>
              <a:buFontTx/>
              <a:buChar char="-"/>
              <a:tabLst>
                <a:tab pos="698500" algn="l"/>
              </a:tabLst>
            </a:pPr>
            <a:r>
              <a:rPr lang="en-GB" sz="1500" i="1" dirty="0">
                <a:cs typeface="Calibri"/>
              </a:rPr>
              <a:t>    Properties: </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ImageId</a:t>
            </a:r>
            <a:r>
              <a:rPr lang="en-GB" sz="1500" i="1" dirty="0">
                <a:cs typeface="Calibri"/>
              </a:rPr>
              <a:t>: "ami-0ff8a91507f77f867"</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InstanceType</a:t>
            </a:r>
            <a:r>
              <a:rPr lang="en-GB" sz="1500" i="1" dirty="0">
                <a:cs typeface="Calibri"/>
              </a:rPr>
              <a:t>: t2.micro</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KeyName</a:t>
            </a:r>
            <a:r>
              <a:rPr lang="en-GB" sz="1500" i="1" dirty="0">
                <a:cs typeface="Calibri"/>
              </a:rPr>
              <a:t>: </a:t>
            </a:r>
            <a:r>
              <a:rPr lang="en-GB" sz="1500" i="1" dirty="0" err="1">
                <a:cs typeface="Calibri"/>
              </a:rPr>
              <a:t>testkey</a:t>
            </a:r>
            <a:endParaRPr lang="en-GB" sz="1500" i="1" dirty="0">
              <a:cs typeface="Calibri"/>
            </a:endParaRP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BlockDeviceMappings</a:t>
            </a:r>
            <a:r>
              <a:rPr lang="en-GB" sz="1500" i="1" dirty="0">
                <a:cs typeface="Calibri"/>
              </a:rPr>
              <a:t>:</a:t>
            </a:r>
          </a:p>
          <a:p>
            <a:pPr marL="755650" lvl="1" indent="-285750">
              <a:lnSpc>
                <a:spcPct val="100000"/>
              </a:lnSpc>
              <a:spcBef>
                <a:spcPts val="254"/>
              </a:spcBef>
              <a:buClr>
                <a:srgbClr val="F27228"/>
              </a:buClr>
              <a:buFontTx/>
              <a:buChar char="-"/>
              <a:tabLst>
                <a:tab pos="698500" algn="l"/>
              </a:tabLst>
            </a:pPr>
            <a:r>
              <a:rPr lang="en-GB" sz="1500" i="1" dirty="0">
                <a:cs typeface="Calibri"/>
              </a:rPr>
              <a:t>        -</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DeviceName</a:t>
            </a:r>
            <a:r>
              <a:rPr lang="en-GB" sz="1500" i="1" dirty="0">
                <a:cs typeface="Calibri"/>
              </a:rPr>
              <a:t>: /dev/</a:t>
            </a:r>
            <a:r>
              <a:rPr lang="en-GB" sz="1500" i="1" dirty="0" err="1">
                <a:cs typeface="Calibri"/>
              </a:rPr>
              <a:t>sdm</a:t>
            </a:r>
            <a:endParaRPr lang="en-GB" sz="1500" i="1" dirty="0">
              <a:cs typeface="Calibri"/>
            </a:endParaRP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Ebs</a:t>
            </a:r>
            <a:r>
              <a:rPr lang="en-GB" sz="1500" i="1" dirty="0">
                <a:cs typeface="Calibri"/>
              </a:rPr>
              <a:t>:</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VolumeType</a:t>
            </a:r>
            <a:r>
              <a:rPr lang="en-GB" sz="1500" i="1" dirty="0">
                <a:cs typeface="Calibri"/>
              </a:rPr>
              <a:t>: io1</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Iops</a:t>
            </a:r>
            <a:r>
              <a:rPr lang="en-GB" sz="1500" i="1" dirty="0">
                <a:cs typeface="Calibri"/>
              </a:rPr>
              <a:t>: 200</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DeleteOnTermination</a:t>
            </a:r>
            <a:r>
              <a:rPr lang="en-GB" sz="1500" i="1" dirty="0">
                <a:cs typeface="Calibri"/>
              </a:rPr>
              <a:t>: false</a:t>
            </a:r>
          </a:p>
          <a:p>
            <a:pPr marL="755650" lvl="1" indent="-285750">
              <a:lnSpc>
                <a:spcPct val="100000"/>
              </a:lnSpc>
              <a:spcBef>
                <a:spcPts val="254"/>
              </a:spcBef>
              <a:buClr>
                <a:srgbClr val="F27228"/>
              </a:buClr>
              <a:buFontTx/>
              <a:buChar char="-"/>
              <a:tabLst>
                <a:tab pos="698500" algn="l"/>
              </a:tabLst>
            </a:pPr>
            <a:r>
              <a:rPr lang="en-GB" sz="1500" i="1" dirty="0">
                <a:cs typeface="Calibri"/>
              </a:rPr>
              <a:t>            </a:t>
            </a:r>
            <a:r>
              <a:rPr lang="en-GB" sz="1500" i="1" dirty="0" err="1">
                <a:cs typeface="Calibri"/>
              </a:rPr>
              <a:t>VolumeSize</a:t>
            </a:r>
            <a:r>
              <a:rPr lang="en-GB" sz="1500" i="1" dirty="0">
                <a:cs typeface="Calibri"/>
              </a:rPr>
              <a:t>: 20</a:t>
            </a:r>
          </a:p>
        </p:txBody>
      </p:sp>
    </p:spTree>
    <p:extLst>
      <p:ext uri="{BB962C8B-B14F-4D97-AF65-F5344CB8AC3E}">
        <p14:creationId xmlns:p14="http://schemas.microsoft.com/office/powerpoint/2010/main" val="1723561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157" y="305435"/>
            <a:ext cx="10408769" cy="6370975"/>
          </a:xfrm>
          <a:prstGeom prst="rect">
            <a:avLst/>
          </a:prstGeom>
        </p:spPr>
        <p:txBody>
          <a:bodyPr vert="horz" wrap="square" lIns="0" tIns="0" rIns="0" bIns="0" rtlCol="0">
            <a:spAutoFit/>
          </a:bodyPr>
          <a:lstStyle/>
          <a:p>
            <a:pPr marL="12700">
              <a:lnSpc>
                <a:spcPct val="100000"/>
              </a:lnSpc>
            </a:pPr>
            <a:r>
              <a:rPr lang="en-US" spc="-50" dirty="0" smtClean="0"/>
              <a:t> </a:t>
            </a:r>
            <a:r>
              <a:rPr lang="en-US" spc="-50" dirty="0" err="1" smtClean="0"/>
              <a:t>Cloudformation</a:t>
            </a:r>
            <a:r>
              <a:rPr lang="en-US" spc="-50" dirty="0" smtClean="0"/>
              <a:t/>
            </a:r>
            <a:br>
              <a:rPr lang="en-US" spc="-50" dirty="0" smtClean="0"/>
            </a:br>
            <a:r>
              <a:rPr lang="en-US" sz="3000" spc="-50" dirty="0" smtClean="0"/>
              <a:t>Anatomy of a template:</a:t>
            </a:r>
            <a:r>
              <a:rPr lang="en-US" spc="-50" dirty="0" smtClean="0"/>
              <a:t/>
            </a:r>
            <a:br>
              <a:rPr lang="en-US" spc="-50" dirty="0" smtClean="0"/>
            </a:br>
            <a:r>
              <a:rPr lang="en-GB" sz="2000" spc="-50" dirty="0" err="1"/>
              <a:t>AWSTemplateFormatVersion</a:t>
            </a:r>
            <a:r>
              <a:rPr lang="en-GB" sz="2000" spc="-50" dirty="0"/>
              <a:t>: "</a:t>
            </a:r>
            <a:r>
              <a:rPr lang="en-GB" sz="2000" i="1" spc="-50" dirty="0"/>
              <a:t>version date</a:t>
            </a:r>
            <a:r>
              <a:rPr lang="en-GB" sz="2000" spc="-50" dirty="0"/>
              <a:t>"</a:t>
            </a:r>
            <a:br>
              <a:rPr lang="en-GB" sz="2000" spc="-50" dirty="0"/>
            </a:br>
            <a:r>
              <a:rPr lang="en-GB" sz="2000" spc="-50" dirty="0" smtClean="0"/>
              <a:t>Description: </a:t>
            </a:r>
            <a:br>
              <a:rPr lang="en-GB" sz="2000" spc="-50" dirty="0" smtClean="0"/>
            </a:br>
            <a:r>
              <a:rPr lang="en-GB" sz="2000" spc="-50" dirty="0"/>
              <a:t>	</a:t>
            </a:r>
            <a:r>
              <a:rPr lang="en-GB" sz="2000" spc="-50" dirty="0" smtClean="0"/>
              <a:t>String</a:t>
            </a:r>
            <a:r>
              <a:rPr lang="en-GB" sz="2000" spc="-50" dirty="0"/>
              <a:t/>
            </a:r>
            <a:br>
              <a:rPr lang="en-GB" sz="2000" spc="-50" dirty="0"/>
            </a:br>
            <a:r>
              <a:rPr lang="en-GB" sz="2000" spc="-50" dirty="0" smtClean="0"/>
              <a:t>Metadata</a:t>
            </a:r>
            <a:r>
              <a:rPr lang="en-GB" sz="2000" spc="-50" dirty="0"/>
              <a:t>:</a:t>
            </a:r>
            <a:br>
              <a:rPr lang="en-GB" sz="2000" spc="-50" dirty="0"/>
            </a:br>
            <a:r>
              <a:rPr lang="en-GB" sz="2000" spc="-50" dirty="0"/>
              <a:t>  </a:t>
            </a:r>
            <a:r>
              <a:rPr lang="en-GB" sz="2000" spc="-50" dirty="0" smtClean="0"/>
              <a:t>	template </a:t>
            </a:r>
            <a:r>
              <a:rPr lang="en-GB" sz="2000" spc="-50" dirty="0"/>
              <a:t>metadata</a:t>
            </a:r>
            <a:br>
              <a:rPr lang="en-GB" sz="2000" spc="-50" dirty="0"/>
            </a:br>
            <a:r>
              <a:rPr lang="en-GB" sz="2000" spc="-50" dirty="0" smtClean="0"/>
              <a:t>Parameters</a:t>
            </a:r>
            <a:r>
              <a:rPr lang="en-GB" sz="2000" spc="-50" dirty="0"/>
              <a:t>:</a:t>
            </a:r>
            <a:br>
              <a:rPr lang="en-GB" sz="2000" spc="-50" dirty="0"/>
            </a:br>
            <a:r>
              <a:rPr lang="en-GB" sz="2000" spc="-50" dirty="0"/>
              <a:t>  </a:t>
            </a:r>
            <a:r>
              <a:rPr lang="en-GB" sz="2000" spc="-50" dirty="0" smtClean="0"/>
              <a:t>	set </a:t>
            </a:r>
            <a:r>
              <a:rPr lang="en-GB" sz="2000" spc="-50" dirty="0"/>
              <a:t>of parameters</a:t>
            </a:r>
            <a:br>
              <a:rPr lang="en-GB" sz="2000" spc="-50" dirty="0"/>
            </a:br>
            <a:r>
              <a:rPr lang="en-GB" sz="2000" spc="-50" dirty="0" smtClean="0"/>
              <a:t>Mappings</a:t>
            </a:r>
            <a:r>
              <a:rPr lang="en-GB" sz="2000" spc="-50" dirty="0"/>
              <a:t>:</a:t>
            </a:r>
            <a:br>
              <a:rPr lang="en-GB" sz="2000" spc="-50" dirty="0"/>
            </a:br>
            <a:r>
              <a:rPr lang="en-GB" sz="2000" spc="-50" dirty="0"/>
              <a:t>  </a:t>
            </a:r>
            <a:r>
              <a:rPr lang="en-GB" sz="2000" spc="-50" dirty="0" smtClean="0"/>
              <a:t>	set </a:t>
            </a:r>
            <a:r>
              <a:rPr lang="en-GB" sz="2000" spc="-50" dirty="0"/>
              <a:t>of mappings</a:t>
            </a:r>
            <a:br>
              <a:rPr lang="en-GB" sz="2000" spc="-50" dirty="0"/>
            </a:br>
            <a:r>
              <a:rPr lang="en-GB" sz="2000" spc="-50" dirty="0" smtClean="0"/>
              <a:t>Conditions</a:t>
            </a:r>
            <a:r>
              <a:rPr lang="en-GB" sz="2000" spc="-50" dirty="0"/>
              <a:t>:</a:t>
            </a:r>
            <a:br>
              <a:rPr lang="en-GB" sz="2000" spc="-50" dirty="0"/>
            </a:br>
            <a:r>
              <a:rPr lang="en-GB" sz="2000" spc="-50" dirty="0"/>
              <a:t>  </a:t>
            </a:r>
            <a:r>
              <a:rPr lang="en-GB" sz="2000" spc="-50" dirty="0" smtClean="0"/>
              <a:t>	set </a:t>
            </a:r>
            <a:r>
              <a:rPr lang="en-GB" sz="2000" spc="-50" dirty="0"/>
              <a:t>of conditions</a:t>
            </a:r>
            <a:br>
              <a:rPr lang="en-GB" sz="2000" spc="-50" dirty="0"/>
            </a:br>
            <a:r>
              <a:rPr lang="en-GB" sz="2000" b="1" spc="-50" dirty="0" smtClean="0"/>
              <a:t>Transform</a:t>
            </a:r>
            <a:r>
              <a:rPr lang="en-GB" sz="2000" b="1" spc="-50" dirty="0"/>
              <a:t>:</a:t>
            </a:r>
            <a:r>
              <a:rPr lang="en-GB" sz="2000" spc="-50" dirty="0"/>
              <a:t/>
            </a:r>
            <a:br>
              <a:rPr lang="en-GB" sz="2000" spc="-50" dirty="0"/>
            </a:br>
            <a:r>
              <a:rPr lang="en-GB" sz="2000" spc="-50" dirty="0"/>
              <a:t>  </a:t>
            </a:r>
            <a:r>
              <a:rPr lang="en-GB" sz="2000" spc="-50" dirty="0" smtClean="0"/>
              <a:t>	set </a:t>
            </a:r>
            <a:r>
              <a:rPr lang="en-GB" sz="2000" spc="-50" dirty="0"/>
              <a:t>of transforms</a:t>
            </a:r>
            <a:br>
              <a:rPr lang="en-GB" sz="2000" spc="-50" dirty="0"/>
            </a:br>
            <a:r>
              <a:rPr lang="en-GB" sz="2000" b="1" spc="-50" dirty="0" smtClean="0">
                <a:solidFill>
                  <a:srgbClr val="FF0000"/>
                </a:solidFill>
              </a:rPr>
              <a:t>Resources</a:t>
            </a:r>
            <a:r>
              <a:rPr lang="en-GB" sz="2000" b="1" spc="-50" dirty="0">
                <a:solidFill>
                  <a:srgbClr val="FF0000"/>
                </a:solidFill>
              </a:rPr>
              <a:t>:</a:t>
            </a:r>
            <a:r>
              <a:rPr lang="en-GB" sz="2000" spc="-50" dirty="0"/>
              <a:t/>
            </a:r>
            <a:br>
              <a:rPr lang="en-GB" sz="2000" spc="-50" dirty="0"/>
            </a:br>
            <a:r>
              <a:rPr lang="en-GB" sz="2000" spc="-50" dirty="0"/>
              <a:t>  </a:t>
            </a:r>
            <a:r>
              <a:rPr lang="en-GB" sz="2000" spc="-50" dirty="0" smtClean="0"/>
              <a:t>	set </a:t>
            </a:r>
            <a:r>
              <a:rPr lang="en-GB" sz="2000" spc="-50" dirty="0"/>
              <a:t>of resources</a:t>
            </a:r>
            <a:br>
              <a:rPr lang="en-GB" sz="2000" spc="-50" dirty="0"/>
            </a:br>
            <a:r>
              <a:rPr lang="en-GB" sz="2000" spc="-50" dirty="0" smtClean="0"/>
              <a:t>Outputs</a:t>
            </a:r>
            <a:r>
              <a:rPr lang="en-GB" sz="2000" spc="-50" dirty="0"/>
              <a:t>:</a:t>
            </a:r>
            <a:br>
              <a:rPr lang="en-GB" sz="2000" spc="-50" dirty="0"/>
            </a:br>
            <a:r>
              <a:rPr lang="en-GB" sz="2000" spc="-50" dirty="0"/>
              <a:t>  </a:t>
            </a:r>
            <a:r>
              <a:rPr lang="en-GB" sz="2000" spc="-50" dirty="0" smtClean="0"/>
              <a:t>	set </a:t>
            </a:r>
            <a:r>
              <a:rPr lang="en-GB" sz="2000" spc="-50" dirty="0"/>
              <a:t>of outputs</a:t>
            </a: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15</a:t>
            </a:fld>
            <a:endParaRPr dirty="0"/>
          </a:p>
        </p:txBody>
      </p:sp>
    </p:spTree>
    <p:extLst>
      <p:ext uri="{BB962C8B-B14F-4D97-AF65-F5344CB8AC3E}">
        <p14:creationId xmlns:p14="http://schemas.microsoft.com/office/powerpoint/2010/main" val="3959648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857" y="1076047"/>
            <a:ext cx="10408769" cy="4216539"/>
          </a:xfrm>
          <a:prstGeom prst="rect">
            <a:avLst/>
          </a:prstGeom>
        </p:spPr>
        <p:txBody>
          <a:bodyPr vert="horz" wrap="square" lIns="0" tIns="0" rIns="0" bIns="0" rtlCol="0">
            <a:spAutoFit/>
          </a:bodyPr>
          <a:lstStyle/>
          <a:p>
            <a:pPr marL="12700">
              <a:lnSpc>
                <a:spcPct val="100000"/>
              </a:lnSpc>
            </a:pPr>
            <a:r>
              <a:rPr lang="en-US" spc="-50" dirty="0" err="1" smtClean="0"/>
              <a:t>Cloudformation</a:t>
            </a:r>
            <a:r>
              <a:rPr lang="en-US" spc="-50" dirty="0" smtClean="0"/>
              <a:t/>
            </a:r>
            <a:br>
              <a:rPr lang="en-US" spc="-50" dirty="0" smtClean="0"/>
            </a:br>
            <a:r>
              <a:rPr lang="en-US" sz="3000" spc="-50" dirty="0" smtClean="0"/>
              <a:t>Amazon’s </a:t>
            </a:r>
            <a:r>
              <a:rPr lang="en-US" sz="3000" spc="-50" dirty="0" err="1" smtClean="0"/>
              <a:t>Serverless</a:t>
            </a:r>
            <a:r>
              <a:rPr lang="en-US" sz="3000" spc="-50" dirty="0" smtClean="0"/>
              <a:t> Application Model (SAM)</a:t>
            </a:r>
            <a:br>
              <a:rPr lang="en-US" sz="3000" spc="-50" dirty="0" smtClean="0"/>
            </a:br>
            <a:r>
              <a:rPr lang="en-US" sz="2000" spc="-50" dirty="0" smtClean="0"/>
              <a:t>- SAM </a:t>
            </a:r>
            <a:r>
              <a:rPr lang="en-GB" sz="2000" spc="-50" dirty="0"/>
              <a:t>is an open-source framework that you can use to build </a:t>
            </a:r>
            <a:r>
              <a:rPr lang="en-GB" sz="2000" spc="-50" dirty="0" err="1"/>
              <a:t>serverless</a:t>
            </a:r>
            <a:r>
              <a:rPr lang="en-GB" sz="2000" spc="-50" dirty="0"/>
              <a:t> applications on </a:t>
            </a:r>
            <a:r>
              <a:rPr lang="en-GB" sz="2000" spc="-50" dirty="0" smtClean="0"/>
              <a:t>AWS</a:t>
            </a:r>
            <a:r>
              <a:rPr lang="en-GB" sz="2000" spc="-50" dirty="0"/>
              <a:t> </a:t>
            </a:r>
            <a:r>
              <a:rPr lang="en-GB" sz="2000" spc="-50" dirty="0" smtClean="0"/>
              <a:t>(</a:t>
            </a:r>
            <a:r>
              <a:rPr lang="en-GB" sz="2000" spc="-50" dirty="0"/>
              <a:t>also referred to as Lambda-based applications)</a:t>
            </a:r>
            <a:r>
              <a:rPr lang="en-GB" sz="2000" spc="-50" dirty="0" smtClean="0"/>
              <a:t/>
            </a:r>
            <a:br>
              <a:rPr lang="en-GB" sz="2000" spc="-50" dirty="0" smtClean="0"/>
            </a:br>
            <a:r>
              <a:rPr lang="en-GB" sz="2000" spc="-50" dirty="0" smtClean="0"/>
              <a:t>- Use the </a:t>
            </a:r>
            <a:r>
              <a:rPr lang="en-GB" sz="2000" spc="-50" dirty="0" smtClean="0">
                <a:solidFill>
                  <a:srgbClr val="FF0000"/>
                </a:solidFill>
              </a:rPr>
              <a:t>[AWS</a:t>
            </a:r>
            <a:r>
              <a:rPr lang="en-GB" sz="2000" spc="-50" dirty="0">
                <a:solidFill>
                  <a:srgbClr val="FF0000"/>
                </a:solidFill>
              </a:rPr>
              <a:t>::</a:t>
            </a:r>
            <a:r>
              <a:rPr lang="en-GB" sz="2000" spc="-50" dirty="0" err="1">
                <a:solidFill>
                  <a:srgbClr val="FF0000"/>
                </a:solidFill>
              </a:rPr>
              <a:t>Serverless</a:t>
            </a:r>
            <a:r>
              <a:rPr lang="en-GB" sz="2000" spc="-50" dirty="0">
                <a:solidFill>
                  <a:srgbClr val="FF0000"/>
                </a:solidFill>
              </a:rPr>
              <a:t> </a:t>
            </a:r>
            <a:r>
              <a:rPr lang="en-GB" sz="2000" spc="-50" dirty="0" smtClean="0">
                <a:solidFill>
                  <a:srgbClr val="FF0000"/>
                </a:solidFill>
              </a:rPr>
              <a:t>transform] </a:t>
            </a:r>
            <a:r>
              <a:rPr lang="en-GB" sz="2000" spc="-50" dirty="0"/>
              <a:t>section specifies the version of the </a:t>
            </a:r>
            <a:r>
              <a:rPr lang="en-GB" sz="2000" spc="-50" dirty="0" smtClean="0"/>
              <a:t>SAM</a:t>
            </a:r>
            <a:r>
              <a:rPr lang="en-GB" sz="2000" spc="-50" dirty="0"/>
              <a:t> to use. When you specify a transform, you can use AWS SAM syntax to declare resources in your template. </a:t>
            </a:r>
            <a:r>
              <a:rPr lang="en-GB" sz="2000" spc="-50" dirty="0" err="1" smtClean="0"/>
              <a:t>THe</a:t>
            </a:r>
            <a:r>
              <a:rPr lang="en-GB" sz="2000" spc="-50" dirty="0" smtClean="0"/>
              <a:t> </a:t>
            </a:r>
            <a:r>
              <a:rPr lang="en-GB" sz="2000" spc="-50" dirty="0"/>
              <a:t>macro hosted by AWS </a:t>
            </a:r>
            <a:r>
              <a:rPr lang="en-GB" sz="2000" spc="-50" dirty="0" err="1" smtClean="0"/>
              <a:t>CloudFormation</a:t>
            </a:r>
            <a:r>
              <a:rPr lang="en-GB" sz="2000" spc="-50" dirty="0" smtClean="0"/>
              <a:t> will take an </a:t>
            </a:r>
            <a:r>
              <a:rPr lang="en-GB" sz="2000" spc="-50" dirty="0"/>
              <a:t>entire template written in the AWS </a:t>
            </a:r>
            <a:r>
              <a:rPr lang="en-GB" sz="2000" spc="-50" dirty="0" err="1"/>
              <a:t>Serverless</a:t>
            </a:r>
            <a:r>
              <a:rPr lang="en-GB" sz="2000" spc="-50" dirty="0"/>
              <a:t> Application Model (AWS SAM) syntax and </a:t>
            </a:r>
            <a:r>
              <a:rPr lang="en-GB" sz="2000" spc="-50" dirty="0" smtClean="0"/>
              <a:t>transform </a:t>
            </a:r>
            <a:r>
              <a:rPr lang="en-GB" sz="2000" spc="-50" dirty="0"/>
              <a:t>and </a:t>
            </a:r>
            <a:r>
              <a:rPr lang="en-GB" sz="2000" spc="-50" dirty="0" smtClean="0"/>
              <a:t>expand it </a:t>
            </a:r>
            <a:r>
              <a:rPr lang="en-GB" sz="2000" spc="-50" dirty="0"/>
              <a:t>into a compliant AWS </a:t>
            </a:r>
            <a:r>
              <a:rPr lang="en-GB" sz="2000" spc="-50" dirty="0" err="1"/>
              <a:t>CloudFormation</a:t>
            </a:r>
            <a:r>
              <a:rPr lang="en-GB" sz="2000" spc="-50" dirty="0"/>
              <a:t> template</a:t>
            </a:r>
            <a:r>
              <a:rPr lang="en-GB" sz="2000" spc="-50" dirty="0" smtClean="0"/>
              <a:t>.</a:t>
            </a:r>
            <a:br>
              <a:rPr lang="en-GB" sz="2000" spc="-50" dirty="0" smtClean="0"/>
            </a:br>
            <a:r>
              <a:rPr lang="en-GB" sz="2000" spc="-50" dirty="0"/>
              <a:t/>
            </a:r>
            <a:br>
              <a:rPr lang="en-GB" sz="2000" spc="-50" dirty="0"/>
            </a:br>
            <a:r>
              <a:rPr lang="en-GB" sz="2000" spc="-50" dirty="0" smtClean="0"/>
              <a:t>Example</a:t>
            </a:r>
            <a:r>
              <a:rPr lang="en-GB" sz="2000" spc="-50" dirty="0"/>
              <a:t>: https://github.com/aws-samples/serverless-app-examples/tree/master/python/s3-get-object-python3</a:t>
            </a:r>
            <a:r>
              <a:rPr lang="en-US" spc="-50" dirty="0" smtClean="0"/>
              <a:t/>
            </a:r>
            <a:br>
              <a:rPr lang="en-US" spc="-50" dirty="0" smtClean="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16</a:t>
            </a:fld>
            <a:endParaRPr dirty="0"/>
          </a:p>
        </p:txBody>
      </p:sp>
    </p:spTree>
    <p:extLst>
      <p:ext uri="{BB962C8B-B14F-4D97-AF65-F5344CB8AC3E}">
        <p14:creationId xmlns:p14="http://schemas.microsoft.com/office/powerpoint/2010/main" val="4214200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144" descr="https://udemy-images.s3.amazonaws.com/redactor/raw/2019-06-16_13-40-22-da5b60140125634d546815752f88b63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0635" y="1745615"/>
            <a:ext cx="6667500" cy="497586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80645" y="169342"/>
            <a:ext cx="10932702" cy="2369880"/>
          </a:xfrm>
          <a:prstGeom prst="rect">
            <a:avLst/>
          </a:prstGeom>
        </p:spPr>
        <p:txBody>
          <a:bodyPr vert="horz" wrap="square" lIns="0" tIns="0" rIns="0" bIns="0" rtlCol="0">
            <a:spAutoFit/>
          </a:bodyPr>
          <a:lstStyle/>
          <a:p>
            <a:pPr marL="12700">
              <a:lnSpc>
                <a:spcPct val="100000"/>
              </a:lnSpc>
            </a:pPr>
            <a:r>
              <a:rPr lang="en-US" spc="-50" dirty="0" err="1" smtClean="0"/>
              <a:t>Cloudformation</a:t>
            </a:r>
            <a:r>
              <a:rPr lang="en-US" spc="-50" dirty="0" smtClean="0"/>
              <a:t/>
            </a:r>
            <a:br>
              <a:rPr lang="en-US" spc="-50" dirty="0" smtClean="0"/>
            </a:br>
            <a:r>
              <a:rPr lang="en-US" sz="3000" spc="-50" dirty="0" smtClean="0"/>
              <a:t>Amazon’s </a:t>
            </a:r>
            <a:r>
              <a:rPr lang="en-US" sz="3000" spc="-50" dirty="0" err="1" smtClean="0"/>
              <a:t>Serverless</a:t>
            </a:r>
            <a:r>
              <a:rPr lang="en-US" sz="3000" spc="-50" dirty="0" smtClean="0"/>
              <a:t> Application Model (SAM) -</a:t>
            </a:r>
            <a:r>
              <a:rPr lang="en-US" sz="3000" spc="-50" dirty="0" err="1" smtClean="0"/>
              <a:t>cont</a:t>
            </a:r>
            <a:r>
              <a:rPr lang="en-US" sz="3000" spc="-50" dirty="0" smtClean="0"/>
              <a:t/>
            </a:r>
            <a:br>
              <a:rPr lang="en-US" sz="3000" spc="-50" dirty="0" smtClean="0"/>
            </a:br>
            <a:r>
              <a:rPr lang="en-US" sz="2000" spc="-50" dirty="0" smtClean="0"/>
              <a:t>You can </a:t>
            </a:r>
            <a:r>
              <a:rPr lang="en-GB" sz="2000" spc="-50" dirty="0"/>
              <a:t>Include your function source inline in the </a:t>
            </a:r>
            <a:r>
              <a:rPr lang="en-GB" sz="2000" spc="-50" dirty="0" smtClean="0"/>
              <a:t/>
            </a:r>
            <a:br>
              <a:rPr lang="en-GB" sz="2000" spc="-50" dirty="0" smtClean="0"/>
            </a:br>
            <a:r>
              <a:rPr lang="en-GB" sz="2000" spc="-50" dirty="0" err="1" smtClean="0"/>
              <a:t>ZipFile</a:t>
            </a:r>
            <a:r>
              <a:rPr lang="en-GB" sz="2000" spc="-50" dirty="0" smtClean="0"/>
              <a:t> </a:t>
            </a:r>
            <a:r>
              <a:rPr lang="en-GB" sz="2000" spc="-50" dirty="0"/>
              <a:t>parameter of the AWS::Lambda::Function </a:t>
            </a:r>
            <a:r>
              <a:rPr lang="en-GB" sz="2000" spc="-50" dirty="0" smtClean="0"/>
              <a:t/>
            </a:r>
            <a:br>
              <a:rPr lang="en-GB" sz="2000" spc="-50" dirty="0" smtClean="0"/>
            </a:br>
            <a:r>
              <a:rPr lang="en-GB" sz="2000" spc="-50" dirty="0" smtClean="0"/>
              <a:t>resource </a:t>
            </a:r>
            <a:r>
              <a:rPr lang="en-GB" sz="2000" spc="-50" dirty="0"/>
              <a:t>in the </a:t>
            </a:r>
            <a:r>
              <a:rPr lang="en-GB" sz="2000" spc="-50" dirty="0" err="1"/>
              <a:t>CloudFormation</a:t>
            </a:r>
            <a:r>
              <a:rPr lang="en-GB" sz="2000" spc="-50" dirty="0"/>
              <a:t> template.</a:t>
            </a:r>
            <a:r>
              <a:rPr lang="en-US" sz="2000" spc="-50" dirty="0" smtClean="0"/>
              <a:t/>
            </a:r>
            <a:br>
              <a:rPr lang="en-US" sz="2000" spc="-50" dirty="0" smtClean="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17</a:t>
            </a:fld>
            <a:endParaRPr dirty="0"/>
          </a:p>
        </p:txBody>
      </p:sp>
    </p:spTree>
    <p:extLst>
      <p:ext uri="{BB962C8B-B14F-4D97-AF65-F5344CB8AC3E}">
        <p14:creationId xmlns:p14="http://schemas.microsoft.com/office/powerpoint/2010/main" val="187663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693" y="629602"/>
            <a:ext cx="12056307" cy="5909310"/>
          </a:xfrm>
          <a:prstGeom prst="rect">
            <a:avLst/>
          </a:prstGeom>
        </p:spPr>
        <p:txBody>
          <a:bodyPr vert="horz" wrap="square" lIns="0" tIns="0" rIns="0" bIns="0" rtlCol="0">
            <a:spAutoFit/>
          </a:bodyPr>
          <a:lstStyle/>
          <a:p>
            <a:pPr marL="12700">
              <a:lnSpc>
                <a:spcPct val="100000"/>
              </a:lnSpc>
            </a:pPr>
            <a:r>
              <a:rPr lang="en-US" spc="-50" dirty="0" err="1" smtClean="0"/>
              <a:t>Cloudformation</a:t>
            </a:r>
            <a:r>
              <a:rPr lang="en-US" spc="-50" dirty="0" smtClean="0"/>
              <a:t/>
            </a:r>
            <a:br>
              <a:rPr lang="en-US" spc="-50" dirty="0" smtClean="0"/>
            </a:br>
            <a:r>
              <a:rPr lang="en-US" sz="3000" spc="-50" dirty="0" smtClean="0"/>
              <a:t>Question</a:t>
            </a:r>
            <a:br>
              <a:rPr lang="en-US" sz="3000" spc="-50" dirty="0" smtClean="0"/>
            </a:br>
            <a:r>
              <a:rPr lang="en-GB" sz="2000" spc="-50" dirty="0"/>
              <a:t>You are using </a:t>
            </a:r>
            <a:r>
              <a:rPr lang="en-GB" sz="2000" spc="-50" dirty="0">
                <a:solidFill>
                  <a:srgbClr val="FF0000"/>
                </a:solidFill>
              </a:rPr>
              <a:t>AWS </a:t>
            </a:r>
            <a:r>
              <a:rPr lang="en-GB" sz="2000" spc="-50" dirty="0" err="1">
                <a:solidFill>
                  <a:srgbClr val="FF0000"/>
                </a:solidFill>
              </a:rPr>
              <a:t>Serverless</a:t>
            </a:r>
            <a:r>
              <a:rPr lang="en-GB" sz="2000" spc="-50" dirty="0">
                <a:solidFill>
                  <a:srgbClr val="FF0000"/>
                </a:solidFill>
              </a:rPr>
              <a:t> Application Model (AWS SAM) </a:t>
            </a:r>
            <a:r>
              <a:rPr lang="en-GB" sz="2000" spc="-50" dirty="0"/>
              <a:t>to build and deploy applications in your </a:t>
            </a:r>
            <a:r>
              <a:rPr lang="en-GB" sz="2000" spc="-50" dirty="0" err="1"/>
              <a:t>serverless</a:t>
            </a:r>
            <a:r>
              <a:rPr lang="en-GB" sz="2000" spc="-50" dirty="0"/>
              <a:t> infrastructure. Your manager instructed you to </a:t>
            </a:r>
            <a:r>
              <a:rPr lang="en-GB" sz="2000" spc="-50" dirty="0">
                <a:solidFill>
                  <a:srgbClr val="FF0000"/>
                </a:solidFill>
              </a:rPr>
              <a:t>create a </a:t>
            </a:r>
            <a:r>
              <a:rPr lang="en-GB" sz="2000" spc="-50" dirty="0" err="1">
                <a:solidFill>
                  <a:srgbClr val="FF0000"/>
                </a:solidFill>
              </a:rPr>
              <a:t>CloudFormation</a:t>
            </a:r>
            <a:r>
              <a:rPr lang="en-GB" sz="2000" spc="-50" dirty="0">
                <a:solidFill>
                  <a:srgbClr val="FF0000"/>
                </a:solidFill>
              </a:rPr>
              <a:t> template </a:t>
            </a:r>
            <a:r>
              <a:rPr lang="en-GB" sz="2000" spc="-50" dirty="0"/>
              <a:t>that includes your SAM script and other service configurations. This template will be used to launch a similar infrastructure in another region.</a:t>
            </a:r>
            <a:br>
              <a:rPr lang="en-GB" sz="2000" spc="-50" dirty="0"/>
            </a:br>
            <a:r>
              <a:rPr lang="en-GB" sz="2000" spc="-50" dirty="0"/>
              <a:t>What should you do in order to accomplish this task?</a:t>
            </a:r>
            <a:br>
              <a:rPr lang="en-GB" sz="2000" spc="-50" dirty="0"/>
            </a:br>
            <a:r>
              <a:rPr lang="en-GB" sz="2000" spc="-50" dirty="0"/>
              <a:t>​</a:t>
            </a:r>
            <a:br>
              <a:rPr lang="en-GB" sz="2000" spc="-50" dirty="0"/>
            </a:br>
            <a:r>
              <a:rPr lang="en-GB" sz="2000" spc="-50" dirty="0" smtClean="0"/>
              <a:t>A .Add </a:t>
            </a:r>
            <a:r>
              <a:rPr lang="en-GB" sz="2000" spc="-50" dirty="0"/>
              <a:t>a Parameters section in the template to specify the version of the AWS </a:t>
            </a:r>
            <a:r>
              <a:rPr lang="en-GB" sz="2000" spc="-50" dirty="0" err="1"/>
              <a:t>Serverless</a:t>
            </a:r>
            <a:r>
              <a:rPr lang="en-GB" sz="2000" spc="-50" dirty="0"/>
              <a:t> Application Model (AWS SAM) to use.</a:t>
            </a:r>
            <a:br>
              <a:rPr lang="en-GB" sz="2000" spc="-50" dirty="0"/>
            </a:br>
            <a:r>
              <a:rPr lang="en-GB" sz="2000" spc="-50" dirty="0"/>
              <a:t>​</a:t>
            </a:r>
            <a:br>
              <a:rPr lang="en-GB" sz="2000" spc="-50" dirty="0"/>
            </a:br>
            <a:r>
              <a:rPr lang="en-GB" sz="2000" spc="-50" dirty="0" smtClean="0"/>
              <a:t>B. Add </a:t>
            </a:r>
            <a:r>
              <a:rPr lang="en-GB" sz="2000" spc="-50" dirty="0"/>
              <a:t>a Resources section in the template to specify the version of the AWS </a:t>
            </a:r>
            <a:r>
              <a:rPr lang="en-GB" sz="2000" spc="-50" dirty="0" err="1"/>
              <a:t>Serverless</a:t>
            </a:r>
            <a:r>
              <a:rPr lang="en-GB" sz="2000" spc="-50" dirty="0"/>
              <a:t> Application Model (AWS SAM) to use.</a:t>
            </a:r>
            <a:br>
              <a:rPr lang="en-GB" sz="2000" spc="-50" dirty="0"/>
            </a:br>
            <a:r>
              <a:rPr lang="en-GB" sz="2000" spc="-50" dirty="0"/>
              <a:t>​</a:t>
            </a:r>
            <a:br>
              <a:rPr lang="en-GB" sz="2000" spc="-50" dirty="0"/>
            </a:br>
            <a:r>
              <a:rPr lang="en-GB" sz="2000" spc="-50" dirty="0" smtClean="0"/>
              <a:t>C. Add </a:t>
            </a:r>
            <a:r>
              <a:rPr lang="en-GB" sz="2000" spc="-50" dirty="0"/>
              <a:t>a Mappings section in the template to specify the version of the AWS </a:t>
            </a:r>
            <a:r>
              <a:rPr lang="en-GB" sz="2000" spc="-50" dirty="0" err="1"/>
              <a:t>Serverless</a:t>
            </a:r>
            <a:r>
              <a:rPr lang="en-GB" sz="2000" spc="-50" dirty="0"/>
              <a:t> Application Model (AWS SAM) to use.</a:t>
            </a:r>
            <a:br>
              <a:rPr lang="en-GB" sz="2000" spc="-50" dirty="0"/>
            </a:br>
            <a:r>
              <a:rPr lang="en-GB" sz="2000" spc="-50" dirty="0"/>
              <a:t>​</a:t>
            </a:r>
            <a:br>
              <a:rPr lang="en-GB" sz="2000" spc="-50" dirty="0"/>
            </a:br>
            <a:r>
              <a:rPr lang="en-GB" sz="2000" spc="-50" dirty="0" smtClean="0"/>
              <a:t>D. Add </a:t>
            </a:r>
            <a:r>
              <a:rPr lang="en-GB" sz="2000" spc="-50" dirty="0"/>
              <a:t>a Transform section in the template to specify the version of the AWS </a:t>
            </a:r>
            <a:r>
              <a:rPr lang="en-GB" sz="2000" spc="-50" dirty="0" err="1"/>
              <a:t>Serverless</a:t>
            </a:r>
            <a:r>
              <a:rPr lang="en-GB" sz="2000" spc="-50" dirty="0"/>
              <a:t> Application Model (AWS SAM) to use.</a:t>
            </a:r>
            <a:br>
              <a:rPr lang="en-GB" sz="2000" spc="-50" dirty="0"/>
            </a:br>
            <a:r>
              <a:rPr lang="en-US" sz="3000" spc="-50" dirty="0"/>
              <a:t/>
            </a:r>
            <a:br>
              <a:rPr lang="en-US" sz="3000" spc="-50" dirty="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18</a:t>
            </a:fld>
            <a:endParaRPr dirty="0"/>
          </a:p>
        </p:txBody>
      </p:sp>
    </p:spTree>
    <p:extLst>
      <p:ext uri="{BB962C8B-B14F-4D97-AF65-F5344CB8AC3E}">
        <p14:creationId xmlns:p14="http://schemas.microsoft.com/office/powerpoint/2010/main" val="235935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693" y="475713"/>
            <a:ext cx="12056307" cy="6217087"/>
          </a:xfrm>
          <a:prstGeom prst="rect">
            <a:avLst/>
          </a:prstGeom>
        </p:spPr>
        <p:txBody>
          <a:bodyPr vert="horz" wrap="square" lIns="0" tIns="0" rIns="0" bIns="0" rtlCol="0">
            <a:spAutoFit/>
          </a:bodyPr>
          <a:lstStyle/>
          <a:p>
            <a:pPr marL="12700">
              <a:lnSpc>
                <a:spcPct val="100000"/>
              </a:lnSpc>
            </a:pPr>
            <a:r>
              <a:rPr lang="en-US" spc="-50" dirty="0" smtClean="0"/>
              <a:t>4. </a:t>
            </a:r>
            <a:r>
              <a:rPr lang="en-US" spc="-50" dirty="0" err="1" smtClean="0"/>
              <a:t>CodeDeploy</a:t>
            </a:r>
            <a:r>
              <a:rPr lang="en-US" spc="-50" dirty="0" smtClean="0"/>
              <a:t/>
            </a:r>
            <a:br>
              <a:rPr lang="en-US" spc="-50" dirty="0" smtClean="0"/>
            </a:br>
            <a:r>
              <a:rPr lang="en-GB" sz="2000" spc="-50" dirty="0" err="1" smtClean="0"/>
              <a:t>CodeDeploy</a:t>
            </a:r>
            <a:r>
              <a:rPr lang="en-GB" sz="2000" spc="-50" dirty="0" smtClean="0"/>
              <a:t> </a:t>
            </a:r>
            <a:r>
              <a:rPr lang="en-GB" sz="2000" spc="-50" dirty="0"/>
              <a:t>is a deployment service that automates application deployments to Amazon EC2 instances, on-premises instances, </a:t>
            </a:r>
            <a:r>
              <a:rPr lang="en-GB" sz="2000" spc="-50" dirty="0" err="1"/>
              <a:t>serverless</a:t>
            </a:r>
            <a:r>
              <a:rPr lang="en-GB" sz="2000" spc="-50" dirty="0"/>
              <a:t> Lambda functions, or Amazon ECS services.</a:t>
            </a:r>
            <a:br>
              <a:rPr lang="en-GB" sz="2000" spc="-50" dirty="0"/>
            </a:br>
            <a:r>
              <a:rPr lang="en-GB" sz="2000" spc="-50" dirty="0" smtClean="0"/>
              <a:t>You </a:t>
            </a:r>
            <a:r>
              <a:rPr lang="en-GB" sz="2000" spc="-50" dirty="0"/>
              <a:t>can deploy a nearly unlimited variety of application content, including:</a:t>
            </a:r>
            <a:br>
              <a:rPr lang="en-GB" sz="2000" spc="-50" dirty="0"/>
            </a:br>
            <a:r>
              <a:rPr lang="en-GB" sz="2000" spc="-50" dirty="0"/>
              <a:t/>
            </a:r>
            <a:br>
              <a:rPr lang="en-GB" sz="2000" spc="-50" dirty="0"/>
            </a:br>
            <a:r>
              <a:rPr lang="en-GB" sz="2000" spc="-50" dirty="0"/>
              <a:t>code</a:t>
            </a:r>
            <a:br>
              <a:rPr lang="en-GB" sz="2000" spc="-50" dirty="0"/>
            </a:br>
            <a:r>
              <a:rPr lang="en-GB" sz="2000" spc="-50" dirty="0"/>
              <a:t/>
            </a:r>
            <a:br>
              <a:rPr lang="en-GB" sz="2000" spc="-50" dirty="0"/>
            </a:br>
            <a:r>
              <a:rPr lang="en-GB" sz="2000" spc="-50" dirty="0" err="1"/>
              <a:t>serverless</a:t>
            </a:r>
            <a:r>
              <a:rPr lang="en-GB" sz="2000" spc="-50" dirty="0"/>
              <a:t> AWS Lambda functions</a:t>
            </a:r>
            <a:br>
              <a:rPr lang="en-GB" sz="2000" spc="-50" dirty="0"/>
            </a:br>
            <a:r>
              <a:rPr lang="en-GB" sz="2000" spc="-50" dirty="0"/>
              <a:t/>
            </a:r>
            <a:br>
              <a:rPr lang="en-GB" sz="2000" spc="-50" dirty="0"/>
            </a:br>
            <a:r>
              <a:rPr lang="en-GB" sz="2000" spc="-50" dirty="0"/>
              <a:t>web and configuration files</a:t>
            </a:r>
            <a:br>
              <a:rPr lang="en-GB" sz="2000" spc="-50" dirty="0"/>
            </a:br>
            <a:r>
              <a:rPr lang="en-GB" sz="2000" spc="-50" dirty="0"/>
              <a:t/>
            </a:r>
            <a:br>
              <a:rPr lang="en-GB" sz="2000" spc="-50" dirty="0"/>
            </a:br>
            <a:r>
              <a:rPr lang="en-GB" sz="2000" spc="-50" dirty="0"/>
              <a:t>executables</a:t>
            </a:r>
            <a:br>
              <a:rPr lang="en-GB" sz="2000" spc="-50" dirty="0"/>
            </a:br>
            <a:r>
              <a:rPr lang="en-GB" sz="2000" spc="-50" dirty="0"/>
              <a:t/>
            </a:r>
            <a:br>
              <a:rPr lang="en-GB" sz="2000" spc="-50" dirty="0"/>
            </a:br>
            <a:r>
              <a:rPr lang="en-GB" sz="2000" spc="-50" dirty="0"/>
              <a:t>packages</a:t>
            </a:r>
            <a:br>
              <a:rPr lang="en-GB" sz="2000" spc="-50" dirty="0"/>
            </a:br>
            <a:r>
              <a:rPr lang="en-GB" sz="2000" spc="-50" dirty="0"/>
              <a:t/>
            </a:r>
            <a:br>
              <a:rPr lang="en-GB" sz="2000" spc="-50" dirty="0"/>
            </a:br>
            <a:r>
              <a:rPr lang="en-GB" sz="2000" spc="-50" dirty="0"/>
              <a:t>scripts</a:t>
            </a:r>
            <a:br>
              <a:rPr lang="en-GB" sz="2000" spc="-50" dirty="0"/>
            </a:br>
            <a:r>
              <a:rPr lang="en-GB" sz="2000" spc="-50" dirty="0"/>
              <a:t/>
            </a:r>
            <a:br>
              <a:rPr lang="en-GB" sz="2000" spc="-50" dirty="0"/>
            </a:br>
            <a:r>
              <a:rPr lang="en-GB" sz="2000" spc="-50" dirty="0"/>
              <a:t>multimedia files</a:t>
            </a:r>
            <a:r>
              <a:rPr lang="en-US" spc="-50" dirty="0"/>
              <a:t/>
            </a:r>
            <a:br>
              <a:rPr lang="en-US" spc="-50" dirty="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19</a:t>
            </a:fld>
            <a:endParaRPr dirty="0"/>
          </a:p>
        </p:txBody>
      </p:sp>
    </p:spTree>
    <p:extLst>
      <p:ext uri="{BB962C8B-B14F-4D97-AF65-F5344CB8AC3E}">
        <p14:creationId xmlns:p14="http://schemas.microsoft.com/office/powerpoint/2010/main" val="1162511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1. Elastic Beanstalk </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2</a:t>
            </a:fld>
            <a:endParaRPr dirty="0"/>
          </a:p>
        </p:txBody>
      </p:sp>
      <p:sp>
        <p:nvSpPr>
          <p:cNvPr id="5" name="object 5"/>
          <p:cNvSpPr txBox="1"/>
          <p:nvPr/>
        </p:nvSpPr>
        <p:spPr>
          <a:xfrm>
            <a:off x="701616" y="1300364"/>
            <a:ext cx="10652184" cy="2092881"/>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dirty="0"/>
              <a:t>quickly deploy and manage applications in the AWS Cloud without having to learn about the infrastructure that runs those </a:t>
            </a:r>
            <a:r>
              <a:rPr lang="en-US" dirty="0" smtClean="0"/>
              <a:t>applications, </a:t>
            </a:r>
            <a:r>
              <a:rPr lang="en-US" dirty="0"/>
              <a:t>simply upload your application, and Elastic Beanstalk automatically handles the details of capacity provisioning, load balancing, scaling, and application health monitoring</a:t>
            </a:r>
            <a:r>
              <a:rPr lang="en-US" dirty="0" smtClean="0"/>
              <a:t>.</a:t>
            </a:r>
          </a:p>
          <a:p>
            <a:pPr marL="755650" lvl="1" indent="-285750">
              <a:lnSpc>
                <a:spcPct val="100000"/>
              </a:lnSpc>
              <a:spcBef>
                <a:spcPts val="254"/>
              </a:spcBef>
              <a:buClr>
                <a:srgbClr val="F27228"/>
              </a:buClr>
              <a:buFontTx/>
              <a:buChar char="-"/>
              <a:tabLst>
                <a:tab pos="698500" algn="l"/>
              </a:tabLst>
            </a:pPr>
            <a:endParaRPr lang="en-US" dirty="0"/>
          </a:p>
          <a:p>
            <a:pPr marL="755650" lvl="1" indent="-285750">
              <a:lnSpc>
                <a:spcPct val="100000"/>
              </a:lnSpc>
              <a:spcBef>
                <a:spcPts val="254"/>
              </a:spcBef>
              <a:buClr>
                <a:srgbClr val="F27228"/>
              </a:buClr>
              <a:buFontTx/>
              <a:buChar char="-"/>
              <a:tabLst>
                <a:tab pos="698500" algn="l"/>
              </a:tabLst>
            </a:pPr>
            <a:r>
              <a:rPr lang="en-US" dirty="0" smtClean="0"/>
              <a:t>**EB can also run Docker environment</a:t>
            </a:r>
          </a:p>
          <a:p>
            <a:pPr marL="755650" lvl="1" indent="-285750">
              <a:lnSpc>
                <a:spcPct val="100000"/>
              </a:lnSpc>
              <a:spcBef>
                <a:spcPts val="254"/>
              </a:spcBef>
              <a:buClr>
                <a:srgbClr val="F27228"/>
              </a:buClr>
              <a:buFontTx/>
              <a:buChar char="-"/>
              <a:tabLst>
                <a:tab pos="698500" algn="l"/>
              </a:tabLst>
            </a:pPr>
            <a:endParaRPr lang="en-US" dirty="0">
              <a:cs typeface="Calibri"/>
            </a:endParaRPr>
          </a:p>
          <a:p>
            <a:pPr marL="755650" lvl="1" indent="-285750">
              <a:lnSpc>
                <a:spcPct val="100000"/>
              </a:lnSpc>
              <a:spcBef>
                <a:spcPts val="254"/>
              </a:spcBef>
              <a:buClr>
                <a:srgbClr val="F27228"/>
              </a:buClr>
              <a:buFontTx/>
              <a:buChar char="-"/>
              <a:tabLst>
                <a:tab pos="698500" algn="l"/>
              </a:tabLst>
            </a:pPr>
            <a:endParaRPr lang="en-GB" dirty="0">
              <a:cs typeface="Calibri"/>
            </a:endParaRPr>
          </a:p>
        </p:txBody>
      </p:sp>
      <p:pic>
        <p:nvPicPr>
          <p:cNvPr id="3074" name="Picture 2" descr="&#10;        Elastic Beanstalk flow&#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116" y="4236663"/>
            <a:ext cx="60388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7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693" y="475713"/>
            <a:ext cx="12056307" cy="6217087"/>
          </a:xfrm>
          <a:prstGeom prst="rect">
            <a:avLst/>
          </a:prstGeom>
        </p:spPr>
        <p:txBody>
          <a:bodyPr vert="horz" wrap="square" lIns="0" tIns="0" rIns="0" bIns="0" rtlCol="0">
            <a:spAutoFit/>
          </a:bodyPr>
          <a:lstStyle/>
          <a:p>
            <a:pPr marL="12700">
              <a:lnSpc>
                <a:spcPct val="100000"/>
              </a:lnSpc>
            </a:pPr>
            <a:r>
              <a:rPr lang="en-US" spc="-50" dirty="0" smtClean="0"/>
              <a:t>4. </a:t>
            </a:r>
            <a:r>
              <a:rPr lang="en-US" spc="-50" dirty="0" err="1" smtClean="0"/>
              <a:t>CodeDeploy</a:t>
            </a:r>
            <a:r>
              <a:rPr lang="en-US" spc="-50" dirty="0" smtClean="0"/>
              <a:t/>
            </a:r>
            <a:br>
              <a:rPr lang="en-US" spc="-50" dirty="0" smtClean="0"/>
            </a:br>
            <a:r>
              <a:rPr lang="en-GB" sz="2000" spc="-50" dirty="0" err="1" smtClean="0"/>
              <a:t>CodeDeploy</a:t>
            </a:r>
            <a:r>
              <a:rPr lang="en-GB" sz="2000" spc="-50" dirty="0" smtClean="0"/>
              <a:t> </a:t>
            </a:r>
            <a:r>
              <a:rPr lang="en-GB" sz="2000" spc="-50" dirty="0"/>
              <a:t>is a deployment service that automates application deployments to Amazon EC2 instances, on-premises instances, </a:t>
            </a:r>
            <a:r>
              <a:rPr lang="en-GB" sz="2000" spc="-50" dirty="0" err="1"/>
              <a:t>serverless</a:t>
            </a:r>
            <a:r>
              <a:rPr lang="en-GB" sz="2000" spc="-50" dirty="0"/>
              <a:t> Lambda functions, or Amazon ECS services.</a:t>
            </a:r>
            <a:br>
              <a:rPr lang="en-GB" sz="2000" spc="-50" dirty="0"/>
            </a:br>
            <a:r>
              <a:rPr lang="en-GB" sz="2000" spc="-50" dirty="0" smtClean="0"/>
              <a:t>You </a:t>
            </a:r>
            <a:r>
              <a:rPr lang="en-GB" sz="2000" spc="-50" dirty="0"/>
              <a:t>can deploy a nearly unlimited variety of application content, including:</a:t>
            </a:r>
            <a:br>
              <a:rPr lang="en-GB" sz="2000" spc="-50" dirty="0"/>
            </a:br>
            <a:r>
              <a:rPr lang="en-GB" sz="2000" spc="-50" dirty="0"/>
              <a:t/>
            </a:r>
            <a:br>
              <a:rPr lang="en-GB" sz="2000" spc="-50" dirty="0"/>
            </a:br>
            <a:r>
              <a:rPr lang="en-GB" sz="2000" spc="-50" dirty="0"/>
              <a:t>code</a:t>
            </a:r>
            <a:br>
              <a:rPr lang="en-GB" sz="2000" spc="-50" dirty="0"/>
            </a:br>
            <a:r>
              <a:rPr lang="en-GB" sz="2000" spc="-50" dirty="0"/>
              <a:t/>
            </a:r>
            <a:br>
              <a:rPr lang="en-GB" sz="2000" spc="-50" dirty="0"/>
            </a:br>
            <a:r>
              <a:rPr lang="en-GB" sz="2000" spc="-50" dirty="0" err="1"/>
              <a:t>serverless</a:t>
            </a:r>
            <a:r>
              <a:rPr lang="en-GB" sz="2000" spc="-50" dirty="0"/>
              <a:t> AWS Lambda functions</a:t>
            </a:r>
            <a:br>
              <a:rPr lang="en-GB" sz="2000" spc="-50" dirty="0"/>
            </a:br>
            <a:r>
              <a:rPr lang="en-GB" sz="2000" spc="-50" dirty="0"/>
              <a:t/>
            </a:r>
            <a:br>
              <a:rPr lang="en-GB" sz="2000" spc="-50" dirty="0"/>
            </a:br>
            <a:r>
              <a:rPr lang="en-GB" sz="2000" spc="-50" dirty="0"/>
              <a:t>web and configuration files</a:t>
            </a:r>
            <a:br>
              <a:rPr lang="en-GB" sz="2000" spc="-50" dirty="0"/>
            </a:br>
            <a:r>
              <a:rPr lang="en-GB" sz="2000" spc="-50" dirty="0"/>
              <a:t/>
            </a:r>
            <a:br>
              <a:rPr lang="en-GB" sz="2000" spc="-50" dirty="0"/>
            </a:br>
            <a:r>
              <a:rPr lang="en-GB" sz="2000" spc="-50" dirty="0"/>
              <a:t>executables</a:t>
            </a:r>
            <a:br>
              <a:rPr lang="en-GB" sz="2000" spc="-50" dirty="0"/>
            </a:br>
            <a:r>
              <a:rPr lang="en-GB" sz="2000" spc="-50" dirty="0"/>
              <a:t/>
            </a:r>
            <a:br>
              <a:rPr lang="en-GB" sz="2000" spc="-50" dirty="0"/>
            </a:br>
            <a:r>
              <a:rPr lang="en-GB" sz="2000" spc="-50" dirty="0"/>
              <a:t>packages</a:t>
            </a:r>
            <a:br>
              <a:rPr lang="en-GB" sz="2000" spc="-50" dirty="0"/>
            </a:br>
            <a:r>
              <a:rPr lang="en-GB" sz="2000" spc="-50" dirty="0"/>
              <a:t/>
            </a:r>
            <a:br>
              <a:rPr lang="en-GB" sz="2000" spc="-50" dirty="0"/>
            </a:br>
            <a:r>
              <a:rPr lang="en-GB" sz="2000" spc="-50" dirty="0"/>
              <a:t>scripts</a:t>
            </a:r>
            <a:br>
              <a:rPr lang="en-GB" sz="2000" spc="-50" dirty="0"/>
            </a:br>
            <a:r>
              <a:rPr lang="en-GB" sz="2000" spc="-50" dirty="0"/>
              <a:t/>
            </a:r>
            <a:br>
              <a:rPr lang="en-GB" sz="2000" spc="-50" dirty="0"/>
            </a:br>
            <a:r>
              <a:rPr lang="en-GB" sz="2000" spc="-50" dirty="0"/>
              <a:t>multimedia files</a:t>
            </a:r>
            <a:r>
              <a:rPr lang="en-US" spc="-50" dirty="0"/>
              <a:t/>
            </a:r>
            <a:br>
              <a:rPr lang="en-US" spc="-50" dirty="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20</a:t>
            </a:fld>
            <a:endParaRPr dirty="0"/>
          </a:p>
        </p:txBody>
      </p:sp>
    </p:spTree>
    <p:extLst>
      <p:ext uri="{BB962C8B-B14F-4D97-AF65-F5344CB8AC3E}">
        <p14:creationId xmlns:p14="http://schemas.microsoft.com/office/powerpoint/2010/main" val="317194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645" y="523181"/>
            <a:ext cx="12056307" cy="984885"/>
          </a:xfrm>
          <a:prstGeom prst="rect">
            <a:avLst/>
          </a:prstGeom>
        </p:spPr>
        <p:txBody>
          <a:bodyPr vert="horz" wrap="square" lIns="0" tIns="0" rIns="0" bIns="0" rtlCol="0">
            <a:spAutoFit/>
          </a:bodyPr>
          <a:lstStyle/>
          <a:p>
            <a:pPr marL="12700">
              <a:lnSpc>
                <a:spcPct val="100000"/>
              </a:lnSpc>
            </a:pPr>
            <a:r>
              <a:rPr lang="en-US" spc="-50" dirty="0" err="1" smtClean="0"/>
              <a:t>CodeDeploy</a:t>
            </a:r>
            <a:r>
              <a:rPr lang="en-US" spc="-50" dirty="0" smtClean="0"/>
              <a:t/>
            </a:r>
            <a:br>
              <a:rPr lang="en-US" spc="-50" dirty="0" smtClean="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21</a:t>
            </a:fld>
            <a:endParaRPr dirty="0"/>
          </a:p>
        </p:txBody>
      </p:sp>
      <p:pic>
        <p:nvPicPr>
          <p:cNvPr id="2050" name="Picture 2" descr="https://docs.aws.amazon.com/codedeploy/latest/userguide/images/sds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138" y="1235011"/>
            <a:ext cx="10496244" cy="562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45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7066085" cy="857006"/>
          </a:xfrm>
        </p:spPr>
        <p:txBody>
          <a:bodyPr>
            <a:normAutofit/>
          </a:bodyPr>
          <a:lstStyle/>
          <a:p>
            <a:r>
              <a:rPr lang="en-US" altLang="ja-JP" dirty="0" smtClean="0"/>
              <a:t>Deployment Strategy:</a:t>
            </a:r>
            <a:endParaRPr kumimoji="1" lang="ja-JP" altLang="en-US" dirty="0"/>
          </a:p>
        </p:txBody>
      </p:sp>
      <p:pic>
        <p:nvPicPr>
          <p:cNvPr id="4" name="図 3" descr="https://udemy-images.s3.amazonaws.com/redactor/raw/2019-05-28_11-31-43-d1e6e5be5012c77c39ec15676d41048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229" y="1412269"/>
            <a:ext cx="9680571" cy="3247653"/>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1"/>
          <p:cNvSpPr txBox="1">
            <a:spLocks/>
          </p:cNvSpPr>
          <p:nvPr/>
        </p:nvSpPr>
        <p:spPr>
          <a:xfrm>
            <a:off x="1192737" y="4784362"/>
            <a:ext cx="7066085" cy="857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Tree>
    <p:extLst>
      <p:ext uri="{BB962C8B-B14F-4D97-AF65-F5344CB8AC3E}">
        <p14:creationId xmlns:p14="http://schemas.microsoft.com/office/powerpoint/2010/main" val="1912462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082" y="275088"/>
            <a:ext cx="10925718" cy="6340197"/>
          </a:xfrm>
          <a:prstGeom prst="rect">
            <a:avLst/>
          </a:prstGeom>
        </p:spPr>
        <p:txBody>
          <a:bodyPr vert="horz" wrap="square" lIns="0" tIns="0" rIns="0" bIns="0" rtlCol="0">
            <a:spAutoFit/>
          </a:bodyPr>
          <a:lstStyle/>
          <a:p>
            <a:pPr marL="12700">
              <a:lnSpc>
                <a:spcPct val="100000"/>
              </a:lnSpc>
            </a:pPr>
            <a:r>
              <a:rPr lang="en-US" spc="-50" dirty="0" smtClean="0"/>
              <a:t>Deployment (question)</a:t>
            </a:r>
            <a:br>
              <a:rPr lang="en-US" spc="-50" dirty="0" smtClean="0"/>
            </a:br>
            <a:r>
              <a:rPr lang="en-US" sz="2000" spc="-50" dirty="0"/>
              <a:t/>
            </a:r>
            <a:br>
              <a:rPr lang="en-US" sz="2000" spc="-50" dirty="0"/>
            </a:br>
            <a:r>
              <a:rPr lang="en-US" sz="2000" spc="-50" dirty="0"/>
              <a:t>A Lambda function has been integrated with </a:t>
            </a:r>
            <a:r>
              <a:rPr lang="en-US" sz="2000" spc="-50" dirty="0" err="1"/>
              <a:t>DynamoDB</a:t>
            </a:r>
            <a:r>
              <a:rPr lang="en-US" sz="2000" spc="-50" dirty="0"/>
              <a:t> Streams as its event source. There has been a new version of the function that needs to be deployed using </a:t>
            </a:r>
            <a:r>
              <a:rPr lang="en-US" sz="2000" spc="-50" dirty="0" err="1">
                <a:solidFill>
                  <a:srgbClr val="FF0000"/>
                </a:solidFill>
              </a:rPr>
              <a:t>CodeDeploy</a:t>
            </a:r>
            <a:r>
              <a:rPr lang="en-US" sz="2000" spc="-50" dirty="0">
                <a:solidFill>
                  <a:srgbClr val="FF0000"/>
                </a:solidFill>
              </a:rPr>
              <a:t> </a:t>
            </a:r>
            <a:r>
              <a:rPr lang="en-US" sz="2000" spc="-50" dirty="0"/>
              <a:t>where the traffic must be shifted in two increments. It should shift </a:t>
            </a:r>
            <a:r>
              <a:rPr lang="en-US" sz="2000" spc="-50" dirty="0">
                <a:solidFill>
                  <a:srgbClr val="FF0000"/>
                </a:solidFill>
              </a:rPr>
              <a:t>10 percent of the incoming traffic </a:t>
            </a:r>
            <a:r>
              <a:rPr lang="en-US" sz="2000" spc="-50" dirty="0"/>
              <a:t>to the new version in the first increment and then the </a:t>
            </a:r>
            <a:r>
              <a:rPr lang="en-US" sz="2000" spc="-50" dirty="0">
                <a:solidFill>
                  <a:srgbClr val="FF0000"/>
                </a:solidFill>
              </a:rPr>
              <a:t>remaining 90 percent should be deployed five minutes later.</a:t>
            </a:r>
            <a:r>
              <a:rPr lang="en-US" sz="2000" spc="-50" dirty="0"/>
              <a:t/>
            </a:r>
            <a:br>
              <a:rPr lang="en-US" sz="2000" spc="-50" dirty="0"/>
            </a:br>
            <a:r>
              <a:rPr lang="en-US" sz="2000" spc="-50" dirty="0"/>
              <a:t>Which of the following deployment configurations is the MOST suitable to satisfy this requirement?</a:t>
            </a:r>
            <a:br>
              <a:rPr lang="en-US" sz="2000" spc="-50" dirty="0"/>
            </a:br>
            <a:r>
              <a:rPr lang="en-US" sz="2000" spc="-50" dirty="0"/>
              <a:t>​</a:t>
            </a:r>
            <a:br>
              <a:rPr lang="en-US" sz="2000" spc="-50" dirty="0"/>
            </a:br>
            <a:r>
              <a:rPr lang="en-US" sz="2000" spc="-50" dirty="0" smtClean="0"/>
              <a:t>A. All-at-once</a:t>
            </a:r>
            <a:r>
              <a:rPr lang="en-US" sz="2000" spc="-50" dirty="0"/>
              <a:t/>
            </a:r>
            <a:br>
              <a:rPr lang="en-US" sz="2000" spc="-50" dirty="0"/>
            </a:br>
            <a:r>
              <a:rPr lang="en-US" sz="2000" spc="-50" dirty="0"/>
              <a:t>​</a:t>
            </a:r>
            <a:br>
              <a:rPr lang="en-US" sz="2000" spc="-50" dirty="0"/>
            </a:br>
            <a:r>
              <a:rPr lang="en-US" sz="2000" spc="-50" dirty="0" smtClean="0"/>
              <a:t>B. Linear</a:t>
            </a:r>
            <a:r>
              <a:rPr lang="en-US" sz="2000" spc="-50" dirty="0"/>
              <a:t/>
            </a:r>
            <a:br>
              <a:rPr lang="en-US" sz="2000" spc="-50" dirty="0"/>
            </a:br>
            <a:r>
              <a:rPr lang="en-US" sz="2000" spc="-50" dirty="0"/>
              <a:t>​</a:t>
            </a:r>
            <a:br>
              <a:rPr lang="en-US" sz="2000" spc="-50" dirty="0"/>
            </a:br>
            <a:r>
              <a:rPr lang="en-US" sz="2000" spc="-50" dirty="0" smtClean="0"/>
              <a:t>C. Canary</a:t>
            </a:r>
            <a:r>
              <a:rPr lang="en-US" sz="2000" spc="-50" dirty="0"/>
              <a:t/>
            </a:r>
            <a:br>
              <a:rPr lang="en-US" sz="2000" spc="-50" dirty="0"/>
            </a:br>
            <a:r>
              <a:rPr lang="en-US" sz="2000" spc="-50" dirty="0"/>
              <a:t/>
            </a:r>
            <a:br>
              <a:rPr lang="en-US" sz="2000" spc="-50" dirty="0"/>
            </a:br>
            <a:r>
              <a:rPr lang="en-US" sz="2000" spc="-50" dirty="0" smtClean="0"/>
              <a:t>​D. Rolling </a:t>
            </a:r>
            <a:r>
              <a:rPr lang="en-US" sz="2000" spc="-50" dirty="0"/>
              <a:t>with additional batch</a:t>
            </a:r>
            <a:r>
              <a:rPr lang="en-US" spc="-50" dirty="0"/>
              <a:t/>
            </a:r>
            <a:br>
              <a:rPr lang="en-US" spc="-50" dirty="0"/>
            </a:br>
            <a:r>
              <a:rPr lang="en-US" spc="-50" dirty="0"/>
              <a:t/>
            </a:r>
            <a:br>
              <a:rPr lang="en-US" spc="-50" dirty="0"/>
            </a:b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23</a:t>
            </a:fld>
            <a:endParaRPr dirty="0"/>
          </a:p>
        </p:txBody>
      </p:sp>
    </p:spTree>
    <p:extLst>
      <p:ext uri="{BB962C8B-B14F-4D97-AF65-F5344CB8AC3E}">
        <p14:creationId xmlns:p14="http://schemas.microsoft.com/office/powerpoint/2010/main" val="2751638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https://udemy-images.s3.amazonaws.com/redactor/raw/2019-03-24_08-58-58-87994f60da2c8c7e365ce0b146513a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12" y="1457231"/>
            <a:ext cx="6676465" cy="5264151"/>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p:cNvSpPr>
            <a:spLocks noGrp="1"/>
          </p:cNvSpPr>
          <p:nvPr>
            <p:ph type="ctrTitle"/>
          </p:nvPr>
        </p:nvSpPr>
        <p:spPr>
          <a:xfrm>
            <a:off x="231531" y="308890"/>
            <a:ext cx="4173415" cy="609722"/>
          </a:xfrm>
        </p:spPr>
        <p:txBody>
          <a:bodyPr>
            <a:normAutofit fontScale="90000"/>
          </a:bodyPr>
          <a:lstStyle/>
          <a:p>
            <a:r>
              <a:rPr kumimoji="1" lang="en-US" altLang="ja-JP" dirty="0" err="1" smtClean="0"/>
              <a:t>ElastiCache</a:t>
            </a:r>
            <a:r>
              <a:rPr kumimoji="1" lang="en-US" altLang="ja-JP" dirty="0" smtClean="0"/>
              <a:t>:</a:t>
            </a:r>
            <a:endParaRPr kumimoji="1" lang="ja-JP" altLang="en-US" dirty="0"/>
          </a:p>
        </p:txBody>
      </p:sp>
      <p:sp>
        <p:nvSpPr>
          <p:cNvPr id="6" name="サブタイトル 5"/>
          <p:cNvSpPr>
            <a:spLocks noGrp="1"/>
          </p:cNvSpPr>
          <p:nvPr>
            <p:ph type="subTitle" idx="1"/>
          </p:nvPr>
        </p:nvSpPr>
        <p:spPr>
          <a:xfrm>
            <a:off x="328246" y="918611"/>
            <a:ext cx="10556631" cy="1147581"/>
          </a:xfrm>
        </p:spPr>
        <p:txBody>
          <a:bodyPr>
            <a:normAutofit fontScale="62500" lnSpcReduction="20000"/>
          </a:bodyPr>
          <a:lstStyle/>
          <a:p>
            <a:pPr algn="l"/>
            <a:r>
              <a:rPr lang="en-US" altLang="ja-JP" dirty="0" smtClean="0"/>
              <a:t>Brief: Save frequently accessed data in RAM for much faster access.</a:t>
            </a:r>
          </a:p>
          <a:p>
            <a:pPr algn="l"/>
            <a:r>
              <a:rPr kumimoji="1" lang="en-US" altLang="ja-JP" dirty="0" smtClean="0"/>
              <a:t>There are 2 types:</a:t>
            </a:r>
          </a:p>
          <a:p>
            <a:pPr algn="l"/>
            <a:r>
              <a:rPr lang="en-US" altLang="ja-JP" dirty="0" err="1" smtClean="0">
                <a:solidFill>
                  <a:srgbClr val="FF0000"/>
                </a:solidFill>
              </a:rPr>
              <a:t>Memcached</a:t>
            </a:r>
            <a:r>
              <a:rPr lang="en-US" altLang="ja-JP" dirty="0" smtClean="0"/>
              <a:t>: keyword: simple data structure, multithread</a:t>
            </a:r>
          </a:p>
          <a:p>
            <a:pPr algn="l"/>
            <a:r>
              <a:rPr kumimoji="1" lang="en-US" altLang="ja-JP" dirty="0" err="1" smtClean="0">
                <a:solidFill>
                  <a:srgbClr val="FF0000"/>
                </a:solidFill>
              </a:rPr>
              <a:t>Redis</a:t>
            </a:r>
            <a:r>
              <a:rPr kumimoji="1" lang="en-US" altLang="ja-JP" dirty="0" smtClean="0"/>
              <a:t>: keyword: </a:t>
            </a:r>
            <a:r>
              <a:rPr kumimoji="1" lang="en-US" altLang="ja-JP" dirty="0" err="1" smtClean="0"/>
              <a:t>complexe</a:t>
            </a:r>
            <a:r>
              <a:rPr kumimoji="1" lang="en-US" altLang="ja-JP" dirty="0" smtClean="0"/>
              <a:t> data structure, high-availability (</a:t>
            </a:r>
            <a:r>
              <a:rPr kumimoji="1" lang="en-US" altLang="ja-JP" dirty="0" err="1" smtClean="0"/>
              <a:t>cluter</a:t>
            </a:r>
            <a:r>
              <a:rPr kumimoji="1" lang="en-US" altLang="ja-JP" dirty="0" smtClean="0"/>
              <a:t> mode)</a:t>
            </a:r>
            <a:endParaRPr kumimoji="1" lang="ja-JP" altLang="en-US" dirty="0"/>
          </a:p>
        </p:txBody>
      </p:sp>
    </p:spTree>
    <p:extLst>
      <p:ext uri="{BB962C8B-B14F-4D97-AF65-F5344CB8AC3E}">
        <p14:creationId xmlns:p14="http://schemas.microsoft.com/office/powerpoint/2010/main" val="49526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ow I optimized cost of AWS Elastic Beanstalk by suspend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31" y="1992929"/>
            <a:ext cx="8323869" cy="46665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0;      AWS Elastic Beanstalk worker tier architecture diagram&#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316" y="757092"/>
            <a:ext cx="4884196" cy="306483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Elastic Beanstalk</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3</a:t>
            </a:fld>
            <a:endParaRPr dirty="0"/>
          </a:p>
        </p:txBody>
      </p:sp>
    </p:spTree>
    <p:extLst>
      <p:ext uri="{BB962C8B-B14F-4D97-AF65-F5344CB8AC3E}">
        <p14:creationId xmlns:p14="http://schemas.microsoft.com/office/powerpoint/2010/main" val="84894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76950" y="1556987"/>
            <a:ext cx="6353175" cy="5301014"/>
          </a:xfrm>
          <a:prstGeom prst="rect">
            <a:avLst/>
          </a:prstGeom>
        </p:spPr>
      </p:pic>
      <p:sp>
        <p:nvSpPr>
          <p:cNvPr id="2" name="object 2"/>
          <p:cNvSpPr txBox="1">
            <a:spLocks noGrp="1"/>
          </p:cNvSpPr>
          <p:nvPr>
            <p:ph type="title"/>
          </p:nvPr>
        </p:nvSpPr>
        <p:spPr>
          <a:xfrm>
            <a:off x="287806" y="0"/>
            <a:ext cx="10408769" cy="3447098"/>
          </a:xfrm>
          <a:prstGeom prst="rect">
            <a:avLst/>
          </a:prstGeom>
        </p:spPr>
        <p:txBody>
          <a:bodyPr vert="horz" wrap="square" lIns="0" tIns="0" rIns="0" bIns="0" rtlCol="0">
            <a:spAutoFit/>
          </a:bodyPr>
          <a:lstStyle/>
          <a:p>
            <a:pPr marL="12700">
              <a:lnSpc>
                <a:spcPct val="100000"/>
              </a:lnSpc>
            </a:pPr>
            <a:r>
              <a:rPr lang="en-US" spc="-50" dirty="0" smtClean="0"/>
              <a:t>Elastic Beanstalk key concepts</a:t>
            </a:r>
            <a:r>
              <a:rPr lang="en-US" spc="-50" dirty="0"/>
              <a:t/>
            </a:r>
            <a:br>
              <a:rPr lang="en-US" spc="-50" dirty="0"/>
            </a:br>
            <a:r>
              <a:rPr lang="en-US" sz="2000" spc="-50" dirty="0"/>
              <a:t>You can include a YAML formatted environment manifest in the root of your application source </a:t>
            </a:r>
            <a:r>
              <a:rPr lang="en-US" sz="2000" spc="-50" dirty="0" smtClean="0"/>
              <a:t>bundle</a:t>
            </a:r>
            <a:br>
              <a:rPr lang="en-US" sz="2000" spc="-50" dirty="0" smtClean="0"/>
            </a:br>
            <a:r>
              <a:rPr lang="en-US" sz="2000" spc="-50" dirty="0"/>
              <a:t/>
            </a:r>
            <a:br>
              <a:rPr lang="en-US" sz="2000" spc="-50" dirty="0"/>
            </a:br>
            <a:r>
              <a:rPr lang="en-US" sz="2000" b="1" spc="-50" dirty="0" err="1"/>
              <a:t>env.yaml</a:t>
            </a:r>
            <a:r>
              <a:rPr lang="en-US" sz="2000" b="1" spc="-50" dirty="0"/>
              <a:t>: </a:t>
            </a:r>
            <a:r>
              <a:rPr lang="en-US" sz="2000" spc="-50" dirty="0"/>
              <a:t>configure the environment name, solution stack and environment links to use when creating your environment.</a:t>
            </a:r>
            <a:r>
              <a:rPr lang="en-US" spc="-50" dirty="0"/>
              <a:t/>
            </a:r>
            <a:br>
              <a:rPr lang="en-US" spc="-50" dirty="0"/>
            </a:br>
            <a:r>
              <a:rPr lang="en-US" sz="2000" b="1" spc="-50" dirty="0" err="1" smtClean="0"/>
              <a:t>cron.yaml</a:t>
            </a:r>
            <a:r>
              <a:rPr lang="en-US" sz="2000" b="1" spc="-50" dirty="0" smtClean="0"/>
              <a:t>: </a:t>
            </a:r>
            <a:r>
              <a:rPr lang="en-US" sz="2000" dirty="0"/>
              <a:t>add jobs to your worker environment's queue </a:t>
            </a:r>
            <a:r>
              <a:rPr lang="en-US" sz="2000" dirty="0" smtClean="0"/>
              <a:t/>
            </a:r>
            <a:br>
              <a:rPr lang="en-US" sz="2000" dirty="0" smtClean="0"/>
            </a:br>
            <a:r>
              <a:rPr lang="en-US" sz="2000" dirty="0" smtClean="0"/>
              <a:t>automatically </a:t>
            </a:r>
            <a:r>
              <a:rPr lang="en-US" sz="2000" dirty="0"/>
              <a:t>at a regular interval</a:t>
            </a:r>
            <a:r>
              <a:rPr lang="en-US" sz="2000" spc="-50" dirty="0"/>
              <a:t/>
            </a:r>
            <a:br>
              <a:rPr lang="en-US" sz="2000" spc="-50" dirty="0"/>
            </a:br>
            <a:r>
              <a:rPr lang="en-US" sz="2000" spc="-50" dirty="0"/>
              <a:t/>
            </a:r>
            <a:br>
              <a:rPr lang="en-US" sz="2000" spc="-50" dirty="0"/>
            </a:br>
            <a:r>
              <a:rPr lang="en-US" sz="2000" spc="-50" dirty="0"/>
              <a:t/>
            </a:r>
            <a:br>
              <a:rPr lang="en-US" sz="2000" spc="-50" dirty="0"/>
            </a:br>
            <a:endParaRPr sz="2000"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4</a:t>
            </a:fld>
            <a:endParaRPr dirty="0"/>
          </a:p>
        </p:txBody>
      </p:sp>
      <p:pic>
        <p:nvPicPr>
          <p:cNvPr id="5" name="Picture 4"/>
          <p:cNvPicPr>
            <a:picLocks noChangeAspect="1"/>
          </p:cNvPicPr>
          <p:nvPr/>
        </p:nvPicPr>
        <p:blipFill>
          <a:blip r:embed="rId3"/>
          <a:stretch>
            <a:fillRect/>
          </a:stretch>
        </p:blipFill>
        <p:spPr>
          <a:xfrm>
            <a:off x="538162" y="4207493"/>
            <a:ext cx="3209925" cy="2447925"/>
          </a:xfrm>
          <a:prstGeom prst="rect">
            <a:avLst/>
          </a:prstGeom>
        </p:spPr>
      </p:pic>
    </p:spTree>
    <p:extLst>
      <p:ext uri="{BB962C8B-B14F-4D97-AF65-F5344CB8AC3E}">
        <p14:creationId xmlns:p14="http://schemas.microsoft.com/office/powerpoint/2010/main" val="4043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615" y="280211"/>
            <a:ext cx="10408769" cy="677108"/>
          </a:xfrm>
          <a:prstGeom prst="rect">
            <a:avLst/>
          </a:prstGeom>
        </p:spPr>
        <p:txBody>
          <a:bodyPr vert="horz" wrap="square" lIns="0" tIns="0" rIns="0" bIns="0" rtlCol="0">
            <a:spAutoFit/>
          </a:bodyPr>
          <a:lstStyle/>
          <a:p>
            <a:pPr marL="12700">
              <a:lnSpc>
                <a:spcPct val="100000"/>
              </a:lnSpc>
            </a:pPr>
            <a:r>
              <a:rPr lang="en-US" spc="-50" dirty="0" smtClean="0"/>
              <a:t>2. Elastic Container Service</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5</a:t>
            </a:fld>
            <a:endParaRPr dirty="0"/>
          </a:p>
        </p:txBody>
      </p:sp>
      <p:sp>
        <p:nvSpPr>
          <p:cNvPr id="5" name="object 5"/>
          <p:cNvSpPr txBox="1"/>
          <p:nvPr/>
        </p:nvSpPr>
        <p:spPr>
          <a:xfrm>
            <a:off x="406341" y="1178237"/>
            <a:ext cx="10652184" cy="2131353"/>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dirty="0"/>
              <a:t>Docker is an operating system for containers.</a:t>
            </a:r>
          </a:p>
          <a:p>
            <a:pPr marL="755650" lvl="1" indent="-285750">
              <a:lnSpc>
                <a:spcPct val="100000"/>
              </a:lnSpc>
              <a:spcBef>
                <a:spcPts val="254"/>
              </a:spcBef>
              <a:buClr>
                <a:srgbClr val="F27228"/>
              </a:buClr>
              <a:buFontTx/>
              <a:buChar char="-"/>
              <a:tabLst>
                <a:tab pos="698500" algn="l"/>
              </a:tabLst>
            </a:pPr>
            <a:r>
              <a:rPr lang="en-US" dirty="0" smtClean="0">
                <a:cs typeface="Calibri"/>
              </a:rPr>
              <a:t>Containers </a:t>
            </a:r>
            <a:r>
              <a:rPr lang="en-US" dirty="0">
                <a:cs typeface="Calibri"/>
              </a:rPr>
              <a:t>virtualize the operating system of a server. Docker is installed on each server and provides simple commands you can use to build, start, or stop containers</a:t>
            </a:r>
            <a:r>
              <a:rPr lang="en-US" dirty="0" smtClean="0">
                <a:cs typeface="Calibri"/>
              </a:rPr>
              <a:t>.</a:t>
            </a:r>
          </a:p>
          <a:p>
            <a:pPr marL="755650" lvl="1" indent="-285750">
              <a:spcBef>
                <a:spcPts val="254"/>
              </a:spcBef>
              <a:buClr>
                <a:srgbClr val="F27228"/>
              </a:buClr>
              <a:buFontTx/>
              <a:buChar char="-"/>
              <a:tabLst>
                <a:tab pos="698500" algn="l"/>
              </a:tabLst>
            </a:pPr>
            <a:r>
              <a:rPr lang="en-US" dirty="0"/>
              <a:t> (Amazon ECS) allows you to run, stop, and manage Docker containers on a cluster. </a:t>
            </a:r>
          </a:p>
          <a:p>
            <a:pPr marL="755650" lvl="1" indent="-285750">
              <a:lnSpc>
                <a:spcPct val="100000"/>
              </a:lnSpc>
              <a:spcBef>
                <a:spcPts val="254"/>
              </a:spcBef>
              <a:buClr>
                <a:srgbClr val="F27228"/>
              </a:buClr>
              <a:buFontTx/>
              <a:buChar char="-"/>
              <a:tabLst>
                <a:tab pos="698500" algn="l"/>
              </a:tabLst>
            </a:pPr>
            <a:endParaRPr lang="en-US" dirty="0" smtClean="0">
              <a:cs typeface="Calibri"/>
            </a:endParaRPr>
          </a:p>
          <a:p>
            <a:pPr marL="755650" lvl="1" indent="-285750">
              <a:lnSpc>
                <a:spcPct val="100000"/>
              </a:lnSpc>
              <a:spcBef>
                <a:spcPts val="254"/>
              </a:spcBef>
              <a:buClr>
                <a:srgbClr val="F27228"/>
              </a:buClr>
              <a:buFontTx/>
              <a:buChar char="-"/>
              <a:tabLst>
                <a:tab pos="698500" algn="l"/>
              </a:tabLst>
            </a:pPr>
            <a:endParaRPr lang="en-US" dirty="0">
              <a:cs typeface="Calibri"/>
            </a:endParaRPr>
          </a:p>
          <a:p>
            <a:pPr marL="755650" lvl="1" indent="-285750">
              <a:lnSpc>
                <a:spcPct val="100000"/>
              </a:lnSpc>
              <a:spcBef>
                <a:spcPts val="254"/>
              </a:spcBef>
              <a:buClr>
                <a:srgbClr val="F27228"/>
              </a:buClr>
              <a:buFontTx/>
              <a:buChar char="-"/>
              <a:tabLst>
                <a:tab pos="698500" algn="l"/>
              </a:tabLst>
            </a:pPr>
            <a:endParaRPr lang="en-GB" dirty="0">
              <a:cs typeface="Calibri"/>
            </a:endParaRPr>
          </a:p>
        </p:txBody>
      </p:sp>
      <p:pic>
        <p:nvPicPr>
          <p:cNvPr id="3" name="Picture 2"/>
          <p:cNvPicPr>
            <a:picLocks noChangeAspect="1"/>
          </p:cNvPicPr>
          <p:nvPr/>
        </p:nvPicPr>
        <p:blipFill>
          <a:blip r:embed="rId2"/>
          <a:stretch>
            <a:fillRect/>
          </a:stretch>
        </p:blipFill>
        <p:spPr>
          <a:xfrm>
            <a:off x="6910080" y="2759507"/>
            <a:ext cx="5205721" cy="2993289"/>
          </a:xfrm>
          <a:prstGeom prst="rect">
            <a:avLst/>
          </a:prstGeom>
        </p:spPr>
      </p:pic>
      <p:pic>
        <p:nvPicPr>
          <p:cNvPr id="10242" name="Picture 2" descr="A beginner's guide to Amazon's Elastic Contain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 y="2494295"/>
            <a:ext cx="6902294" cy="340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7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6</a:t>
            </a:fld>
            <a:endParaRPr dirty="0"/>
          </a:p>
        </p:txBody>
      </p:sp>
      <p:sp>
        <p:nvSpPr>
          <p:cNvPr id="5" name="object 5"/>
          <p:cNvSpPr txBox="1"/>
          <p:nvPr/>
        </p:nvSpPr>
        <p:spPr>
          <a:xfrm>
            <a:off x="425391" y="1259096"/>
            <a:ext cx="10652184" cy="1500411"/>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b="1" dirty="0" smtClean="0"/>
              <a:t>EC2 </a:t>
            </a:r>
            <a:r>
              <a:rPr lang="en-US" b="1" dirty="0"/>
              <a:t>launch type </a:t>
            </a:r>
            <a:r>
              <a:rPr lang="en-US" dirty="0" smtClean="0"/>
              <a:t>: allow </a:t>
            </a:r>
            <a:r>
              <a:rPr lang="en-US" dirty="0"/>
              <a:t>you </a:t>
            </a:r>
            <a:r>
              <a:rPr lang="en-US" dirty="0" smtClean="0"/>
              <a:t>to control how to host </a:t>
            </a:r>
            <a:r>
              <a:rPr lang="en-US" dirty="0"/>
              <a:t>your tasks on a </a:t>
            </a:r>
            <a:r>
              <a:rPr lang="en-US" dirty="0">
                <a:solidFill>
                  <a:srgbClr val="FF0000"/>
                </a:solidFill>
              </a:rPr>
              <a:t>cluster </a:t>
            </a:r>
            <a:r>
              <a:rPr lang="en-US" dirty="0" smtClean="0">
                <a:solidFill>
                  <a:srgbClr val="FF0000"/>
                </a:solidFill>
              </a:rPr>
              <a:t>of EC2</a:t>
            </a:r>
          </a:p>
          <a:p>
            <a:pPr marL="755650" lvl="1" indent="-285750">
              <a:lnSpc>
                <a:spcPct val="100000"/>
              </a:lnSpc>
              <a:spcBef>
                <a:spcPts val="254"/>
              </a:spcBef>
              <a:buClr>
                <a:srgbClr val="F27228"/>
              </a:buClr>
              <a:buFontTx/>
              <a:buChar char="-"/>
              <a:tabLst>
                <a:tab pos="698500" algn="l"/>
              </a:tabLst>
            </a:pPr>
            <a:r>
              <a:rPr lang="en-US" b="1" dirty="0" err="1" smtClean="0"/>
              <a:t>Fargate</a:t>
            </a:r>
            <a:r>
              <a:rPr lang="en-US" b="1" dirty="0" smtClean="0"/>
              <a:t> launch type</a:t>
            </a:r>
            <a:r>
              <a:rPr lang="en-US" dirty="0" smtClean="0"/>
              <a:t>: You can host your cluster on a </a:t>
            </a:r>
            <a:r>
              <a:rPr lang="en-US" dirty="0" err="1" smtClean="0">
                <a:solidFill>
                  <a:srgbClr val="FF0000"/>
                </a:solidFill>
              </a:rPr>
              <a:t>serverless</a:t>
            </a:r>
            <a:r>
              <a:rPr lang="en-US" dirty="0" smtClean="0"/>
              <a:t> infrastructure that is managed by Amazon ECS by launching your services or tasks </a:t>
            </a:r>
          </a:p>
          <a:p>
            <a:pPr marL="755650" lvl="1" indent="-285750">
              <a:lnSpc>
                <a:spcPct val="100000"/>
              </a:lnSpc>
              <a:spcBef>
                <a:spcPts val="254"/>
              </a:spcBef>
              <a:buClr>
                <a:srgbClr val="F27228"/>
              </a:buClr>
              <a:buFontTx/>
              <a:buChar char="-"/>
              <a:tabLst>
                <a:tab pos="698500" algn="l"/>
              </a:tabLst>
            </a:pPr>
            <a:endParaRPr lang="en-US" dirty="0">
              <a:cs typeface="Calibri"/>
            </a:endParaRPr>
          </a:p>
          <a:p>
            <a:pPr marL="755650" lvl="1" indent="-285750">
              <a:lnSpc>
                <a:spcPct val="100000"/>
              </a:lnSpc>
              <a:spcBef>
                <a:spcPts val="254"/>
              </a:spcBef>
              <a:buClr>
                <a:srgbClr val="F27228"/>
              </a:buClr>
              <a:buFontTx/>
              <a:buChar char="-"/>
              <a:tabLst>
                <a:tab pos="698500" algn="l"/>
              </a:tabLst>
            </a:pPr>
            <a:endParaRPr lang="en-GB" dirty="0">
              <a:cs typeface="Calibri"/>
            </a:endParaRPr>
          </a:p>
        </p:txBody>
      </p:sp>
      <p:pic>
        <p:nvPicPr>
          <p:cNvPr id="9218" name="Picture 2" descr="https://docs.aws.amazon.com/AmazonECS/latest/developerguide/images/overview-containeragent-far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36825"/>
            <a:ext cx="41910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docs.aws.amazon.com/AmazonECS/latest/developerguide/images/overview-service-farg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3851013"/>
            <a:ext cx="69342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63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7</a:t>
            </a:fld>
            <a:endParaRPr dirty="0"/>
          </a:p>
        </p:txBody>
      </p:sp>
      <p:sp>
        <p:nvSpPr>
          <p:cNvPr id="5" name="object 5"/>
          <p:cNvSpPr txBox="1"/>
          <p:nvPr/>
        </p:nvSpPr>
        <p:spPr>
          <a:xfrm>
            <a:off x="425391" y="1259096"/>
            <a:ext cx="10652184" cy="2169825"/>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dirty="0"/>
              <a:t> task definition</a:t>
            </a:r>
          </a:p>
          <a:p>
            <a:pPr marL="755650" lvl="1" indent="-285750">
              <a:lnSpc>
                <a:spcPct val="100000"/>
              </a:lnSpc>
              <a:spcBef>
                <a:spcPts val="254"/>
              </a:spcBef>
              <a:buClr>
                <a:srgbClr val="F27228"/>
              </a:buClr>
              <a:buFontTx/>
              <a:buChar char="-"/>
              <a:tabLst>
                <a:tab pos="698500" algn="l"/>
              </a:tabLst>
            </a:pPr>
            <a:r>
              <a:rPr lang="en-US" dirty="0"/>
              <a:t> </a:t>
            </a:r>
            <a:r>
              <a:rPr lang="en-US" dirty="0" smtClean="0"/>
              <a:t>task placement strategies</a:t>
            </a:r>
            <a:endParaRPr lang="en-US" dirty="0"/>
          </a:p>
          <a:p>
            <a:pPr marL="755650" lvl="1" indent="-285750">
              <a:lnSpc>
                <a:spcPct val="100000"/>
              </a:lnSpc>
              <a:spcBef>
                <a:spcPts val="254"/>
              </a:spcBef>
              <a:buClr>
                <a:srgbClr val="F27228"/>
              </a:buClr>
              <a:buFontTx/>
              <a:buChar char="-"/>
              <a:tabLst>
                <a:tab pos="698500" algn="l"/>
              </a:tabLst>
            </a:pPr>
            <a:r>
              <a:rPr lang="en-US" dirty="0" smtClean="0"/>
              <a:t>-    </a:t>
            </a:r>
            <a:r>
              <a:rPr lang="en-US" dirty="0" err="1" smtClean="0"/>
              <a:t>binpack</a:t>
            </a:r>
            <a:endParaRPr lang="en-US" dirty="0"/>
          </a:p>
          <a:p>
            <a:pPr marL="755650" lvl="1" indent="-285750">
              <a:lnSpc>
                <a:spcPct val="100000"/>
              </a:lnSpc>
              <a:spcBef>
                <a:spcPts val="254"/>
              </a:spcBef>
              <a:buClr>
                <a:srgbClr val="F27228"/>
              </a:buClr>
              <a:buFontTx/>
              <a:buChar char="-"/>
              <a:tabLst>
                <a:tab pos="698500" algn="l"/>
              </a:tabLst>
            </a:pPr>
            <a:r>
              <a:rPr lang="en-US" dirty="0" smtClean="0"/>
              <a:t>-    random</a:t>
            </a:r>
            <a:endParaRPr lang="en-US" dirty="0"/>
          </a:p>
          <a:p>
            <a:pPr marL="755650" lvl="1" indent="-285750">
              <a:lnSpc>
                <a:spcPct val="100000"/>
              </a:lnSpc>
              <a:spcBef>
                <a:spcPts val="254"/>
              </a:spcBef>
              <a:buClr>
                <a:srgbClr val="F27228"/>
              </a:buClr>
              <a:buFontTx/>
              <a:buChar char="-"/>
              <a:tabLst>
                <a:tab pos="698500" algn="l"/>
              </a:tabLst>
            </a:pPr>
            <a:r>
              <a:rPr lang="en-US" dirty="0" smtClean="0"/>
              <a:t>-    spread</a:t>
            </a:r>
            <a:endParaRPr lang="en-US" dirty="0"/>
          </a:p>
          <a:p>
            <a:pPr marL="755650" lvl="1" indent="-285750">
              <a:lnSpc>
                <a:spcPct val="100000"/>
              </a:lnSpc>
              <a:spcBef>
                <a:spcPts val="254"/>
              </a:spcBef>
              <a:buClr>
                <a:srgbClr val="F27228"/>
              </a:buClr>
              <a:buFontTx/>
              <a:buChar char="-"/>
              <a:tabLst>
                <a:tab pos="698500" algn="l"/>
              </a:tabLst>
            </a:pPr>
            <a:r>
              <a:rPr lang="en-US" dirty="0"/>
              <a:t>Cluster Query Language</a:t>
            </a:r>
            <a:endParaRPr lang="en-US" dirty="0">
              <a:cs typeface="Calibri"/>
            </a:endParaRPr>
          </a:p>
          <a:p>
            <a:pPr marL="755650" lvl="1" indent="-285750">
              <a:lnSpc>
                <a:spcPct val="100000"/>
              </a:lnSpc>
              <a:spcBef>
                <a:spcPts val="254"/>
              </a:spcBef>
              <a:buClr>
                <a:srgbClr val="F27228"/>
              </a:buClr>
              <a:buFontTx/>
              <a:buChar char="-"/>
              <a:tabLst>
                <a:tab pos="698500" algn="l"/>
              </a:tabLst>
            </a:pPr>
            <a:endParaRPr lang="en-GB" dirty="0">
              <a:cs typeface="Calibri"/>
            </a:endParaRPr>
          </a:p>
        </p:txBody>
      </p:sp>
    </p:spTree>
    <p:extLst>
      <p:ext uri="{BB962C8B-B14F-4D97-AF65-F5344CB8AC3E}">
        <p14:creationId xmlns:p14="http://schemas.microsoft.com/office/powerpoint/2010/main" val="255502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8</a:t>
            </a:fld>
            <a:endParaRPr dirty="0"/>
          </a:p>
        </p:txBody>
      </p:sp>
      <p:sp>
        <p:nvSpPr>
          <p:cNvPr id="5" name="object 5"/>
          <p:cNvSpPr txBox="1"/>
          <p:nvPr/>
        </p:nvSpPr>
        <p:spPr>
          <a:xfrm>
            <a:off x="425391" y="1259096"/>
            <a:ext cx="10652184" cy="4839786"/>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dirty="0"/>
              <a:t>A </a:t>
            </a:r>
            <a:r>
              <a:rPr lang="en-US" sz="3000" b="1" dirty="0"/>
              <a:t>task definition</a:t>
            </a:r>
            <a:r>
              <a:rPr lang="en-US" dirty="0"/>
              <a:t> is required to run Docker containers in Amazon ECS. Some of the parameters you can specify in a task definition include:</a:t>
            </a:r>
          </a:p>
          <a:p>
            <a:pPr marL="469900" lvl="1">
              <a:lnSpc>
                <a:spcPct val="100000"/>
              </a:lnSpc>
              <a:spcBef>
                <a:spcPts val="254"/>
              </a:spcBef>
              <a:buClr>
                <a:srgbClr val="F27228"/>
              </a:buClr>
              <a:tabLst>
                <a:tab pos="698500" algn="l"/>
              </a:tabLst>
            </a:pPr>
            <a:endParaRPr lang="en-US" dirty="0"/>
          </a:p>
          <a:p>
            <a:pPr marL="755650" lvl="1" indent="-285750">
              <a:lnSpc>
                <a:spcPct val="100000"/>
              </a:lnSpc>
              <a:spcBef>
                <a:spcPts val="254"/>
              </a:spcBef>
              <a:buClr>
                <a:srgbClr val="F27228"/>
              </a:buClr>
              <a:buFontTx/>
              <a:buChar char="-"/>
              <a:tabLst>
                <a:tab pos="698500" algn="l"/>
              </a:tabLst>
            </a:pPr>
            <a:r>
              <a:rPr lang="en-US" dirty="0"/>
              <a:t>    The </a:t>
            </a:r>
            <a:r>
              <a:rPr lang="en-US" dirty="0">
                <a:solidFill>
                  <a:srgbClr val="FF0000"/>
                </a:solidFill>
              </a:rPr>
              <a:t>Docker image </a:t>
            </a:r>
            <a:r>
              <a:rPr lang="en-US" dirty="0"/>
              <a:t>to use with each container in your </a:t>
            </a:r>
            <a:r>
              <a:rPr lang="en-US" dirty="0" smtClean="0"/>
              <a:t>task</a:t>
            </a:r>
            <a:endParaRPr lang="en-US" dirty="0"/>
          </a:p>
          <a:p>
            <a:pPr marL="755650" lvl="1" indent="-285750">
              <a:lnSpc>
                <a:spcPct val="100000"/>
              </a:lnSpc>
              <a:spcBef>
                <a:spcPts val="254"/>
              </a:spcBef>
              <a:buClr>
                <a:srgbClr val="F27228"/>
              </a:buClr>
              <a:buFontTx/>
              <a:buChar char="-"/>
              <a:tabLst>
                <a:tab pos="698500" algn="l"/>
              </a:tabLst>
            </a:pPr>
            <a:r>
              <a:rPr lang="en-US" dirty="0"/>
              <a:t>    How much </a:t>
            </a:r>
            <a:r>
              <a:rPr lang="en-US" dirty="0">
                <a:solidFill>
                  <a:srgbClr val="FF0000"/>
                </a:solidFill>
              </a:rPr>
              <a:t>CPU and memory </a:t>
            </a:r>
            <a:r>
              <a:rPr lang="en-US" dirty="0"/>
              <a:t>to use with each task or each container within a </a:t>
            </a:r>
            <a:r>
              <a:rPr lang="en-US" dirty="0" smtClean="0"/>
              <a:t>task</a:t>
            </a:r>
            <a:endParaRPr lang="en-US" dirty="0"/>
          </a:p>
          <a:p>
            <a:pPr marL="755650" lvl="1" indent="-285750">
              <a:lnSpc>
                <a:spcPct val="100000"/>
              </a:lnSpc>
              <a:spcBef>
                <a:spcPts val="254"/>
              </a:spcBef>
              <a:buClr>
                <a:srgbClr val="F27228"/>
              </a:buClr>
              <a:buFontTx/>
              <a:buChar char="-"/>
              <a:tabLst>
                <a:tab pos="698500" algn="l"/>
              </a:tabLst>
            </a:pPr>
            <a:r>
              <a:rPr lang="en-US" dirty="0" smtClean="0"/>
              <a:t>    </a:t>
            </a:r>
            <a:r>
              <a:rPr lang="en-US" dirty="0"/>
              <a:t>The launch type to use, which determines the infrastructure on which your tasks are </a:t>
            </a:r>
            <a:r>
              <a:rPr lang="en-US" dirty="0" smtClean="0"/>
              <a:t>hosted</a:t>
            </a:r>
            <a:endParaRPr lang="en-US" dirty="0"/>
          </a:p>
          <a:p>
            <a:pPr marL="755650" lvl="1" indent="-285750">
              <a:lnSpc>
                <a:spcPct val="100000"/>
              </a:lnSpc>
              <a:spcBef>
                <a:spcPts val="254"/>
              </a:spcBef>
              <a:buClr>
                <a:srgbClr val="F27228"/>
              </a:buClr>
              <a:buFontTx/>
              <a:buChar char="-"/>
              <a:tabLst>
                <a:tab pos="698500" algn="l"/>
              </a:tabLst>
            </a:pPr>
            <a:r>
              <a:rPr lang="en-US" dirty="0"/>
              <a:t>    The Docker </a:t>
            </a:r>
            <a:r>
              <a:rPr lang="en-US" dirty="0">
                <a:solidFill>
                  <a:srgbClr val="FF0000"/>
                </a:solidFill>
              </a:rPr>
              <a:t>networking mode </a:t>
            </a:r>
            <a:r>
              <a:rPr lang="en-US" dirty="0"/>
              <a:t>to use for the containers in your </a:t>
            </a:r>
            <a:r>
              <a:rPr lang="en-US" dirty="0" smtClean="0"/>
              <a:t>task</a:t>
            </a:r>
            <a:endParaRPr lang="en-US" dirty="0"/>
          </a:p>
          <a:p>
            <a:pPr marL="755650" lvl="1" indent="-285750">
              <a:lnSpc>
                <a:spcPct val="100000"/>
              </a:lnSpc>
              <a:spcBef>
                <a:spcPts val="254"/>
              </a:spcBef>
              <a:buClr>
                <a:srgbClr val="F27228"/>
              </a:buClr>
              <a:buFontTx/>
              <a:buChar char="-"/>
              <a:tabLst>
                <a:tab pos="698500" algn="l"/>
              </a:tabLst>
            </a:pPr>
            <a:r>
              <a:rPr lang="en-US" dirty="0"/>
              <a:t>    The </a:t>
            </a:r>
            <a:r>
              <a:rPr lang="en-US" dirty="0">
                <a:solidFill>
                  <a:srgbClr val="FF0000"/>
                </a:solidFill>
              </a:rPr>
              <a:t>logging configuration </a:t>
            </a:r>
            <a:r>
              <a:rPr lang="en-US" dirty="0"/>
              <a:t>to use for your </a:t>
            </a:r>
            <a:r>
              <a:rPr lang="en-US" dirty="0" smtClean="0"/>
              <a:t>tasks</a:t>
            </a:r>
            <a:endParaRPr lang="en-US" dirty="0"/>
          </a:p>
          <a:p>
            <a:pPr marL="755650" lvl="1" indent="-285750">
              <a:lnSpc>
                <a:spcPct val="100000"/>
              </a:lnSpc>
              <a:spcBef>
                <a:spcPts val="254"/>
              </a:spcBef>
              <a:buClr>
                <a:srgbClr val="F27228"/>
              </a:buClr>
              <a:buFontTx/>
              <a:buChar char="-"/>
              <a:tabLst>
                <a:tab pos="698500" algn="l"/>
              </a:tabLst>
            </a:pPr>
            <a:r>
              <a:rPr lang="en-US" dirty="0"/>
              <a:t>    Whether the task should continue to </a:t>
            </a:r>
            <a:r>
              <a:rPr lang="en-US" dirty="0">
                <a:solidFill>
                  <a:srgbClr val="FF0000"/>
                </a:solidFill>
              </a:rPr>
              <a:t>run if the container finishes or </a:t>
            </a:r>
            <a:r>
              <a:rPr lang="en-US" dirty="0" smtClean="0">
                <a:solidFill>
                  <a:srgbClr val="FF0000"/>
                </a:solidFill>
              </a:rPr>
              <a:t>fails</a:t>
            </a:r>
            <a:endParaRPr lang="en-US" dirty="0">
              <a:solidFill>
                <a:srgbClr val="FF0000"/>
              </a:solidFill>
            </a:endParaRPr>
          </a:p>
          <a:p>
            <a:pPr marL="755650" lvl="1" indent="-285750">
              <a:lnSpc>
                <a:spcPct val="100000"/>
              </a:lnSpc>
              <a:spcBef>
                <a:spcPts val="254"/>
              </a:spcBef>
              <a:buClr>
                <a:srgbClr val="F27228"/>
              </a:buClr>
              <a:buFontTx/>
              <a:buChar char="-"/>
              <a:tabLst>
                <a:tab pos="698500" algn="l"/>
              </a:tabLst>
            </a:pPr>
            <a:r>
              <a:rPr lang="en-US" dirty="0"/>
              <a:t>    The </a:t>
            </a:r>
            <a:r>
              <a:rPr lang="en-US" dirty="0">
                <a:solidFill>
                  <a:srgbClr val="FF0000"/>
                </a:solidFill>
              </a:rPr>
              <a:t>command the container should run </a:t>
            </a:r>
            <a:r>
              <a:rPr lang="en-US" dirty="0"/>
              <a:t>when it is </a:t>
            </a:r>
            <a:r>
              <a:rPr lang="en-US" dirty="0" smtClean="0"/>
              <a:t>started</a:t>
            </a:r>
            <a:endParaRPr lang="en-US" dirty="0"/>
          </a:p>
          <a:p>
            <a:pPr marL="755650" lvl="1" indent="-285750">
              <a:lnSpc>
                <a:spcPct val="100000"/>
              </a:lnSpc>
              <a:spcBef>
                <a:spcPts val="254"/>
              </a:spcBef>
              <a:buClr>
                <a:srgbClr val="F27228"/>
              </a:buClr>
              <a:buFontTx/>
              <a:buChar char="-"/>
              <a:tabLst>
                <a:tab pos="698500" algn="l"/>
              </a:tabLst>
            </a:pPr>
            <a:r>
              <a:rPr lang="en-US" dirty="0"/>
              <a:t>    Any data volumes that should be used with the containers in the </a:t>
            </a:r>
            <a:r>
              <a:rPr lang="en-US" dirty="0" smtClean="0"/>
              <a:t>task</a:t>
            </a:r>
            <a:endParaRPr lang="en-US" dirty="0"/>
          </a:p>
          <a:p>
            <a:pPr marL="755650" lvl="1" indent="-285750">
              <a:lnSpc>
                <a:spcPct val="100000"/>
              </a:lnSpc>
              <a:spcBef>
                <a:spcPts val="254"/>
              </a:spcBef>
              <a:buClr>
                <a:srgbClr val="F27228"/>
              </a:buClr>
              <a:buFontTx/>
              <a:buChar char="-"/>
              <a:tabLst>
                <a:tab pos="698500" algn="l"/>
              </a:tabLst>
            </a:pPr>
            <a:r>
              <a:rPr lang="en-US" dirty="0"/>
              <a:t>    The </a:t>
            </a:r>
            <a:r>
              <a:rPr lang="en-US" dirty="0">
                <a:solidFill>
                  <a:srgbClr val="FF0000"/>
                </a:solidFill>
              </a:rPr>
              <a:t>IAM role </a:t>
            </a:r>
            <a:r>
              <a:rPr lang="en-US" dirty="0"/>
              <a:t>that your tasks should use</a:t>
            </a:r>
          </a:p>
          <a:p>
            <a:pPr marL="755650" lvl="1" indent="-285750">
              <a:lnSpc>
                <a:spcPct val="100000"/>
              </a:lnSpc>
              <a:spcBef>
                <a:spcPts val="254"/>
              </a:spcBef>
              <a:buClr>
                <a:srgbClr val="F27228"/>
              </a:buClr>
              <a:buFontTx/>
              <a:buChar char="-"/>
              <a:tabLst>
                <a:tab pos="698500" algn="l"/>
              </a:tabLst>
            </a:pPr>
            <a:endParaRPr lang="en-US" dirty="0"/>
          </a:p>
          <a:p>
            <a:pPr marL="755650" lvl="1" indent="-285750">
              <a:lnSpc>
                <a:spcPct val="100000"/>
              </a:lnSpc>
              <a:spcBef>
                <a:spcPts val="254"/>
              </a:spcBef>
              <a:buClr>
                <a:srgbClr val="F27228"/>
              </a:buClr>
              <a:buFontTx/>
              <a:buChar char="-"/>
              <a:tabLst>
                <a:tab pos="698500" algn="l"/>
              </a:tabLst>
            </a:pPr>
            <a:endParaRPr lang="en-US" dirty="0"/>
          </a:p>
          <a:p>
            <a:pPr marL="755650" lvl="1" indent="-285750">
              <a:lnSpc>
                <a:spcPct val="100000"/>
              </a:lnSpc>
              <a:spcBef>
                <a:spcPts val="254"/>
              </a:spcBef>
              <a:buClr>
                <a:srgbClr val="F27228"/>
              </a:buClr>
              <a:buFontTx/>
              <a:buChar char="-"/>
              <a:tabLst>
                <a:tab pos="698500" algn="l"/>
              </a:tabLst>
            </a:pPr>
            <a:r>
              <a:rPr lang="en-GB" dirty="0">
                <a:cs typeface="Calibri"/>
              </a:rPr>
              <a:t>https://docs.aws.amazon.com/AmazonECS/latest/developerguide/task_definition_parameters.html</a:t>
            </a:r>
          </a:p>
        </p:txBody>
      </p:sp>
    </p:spTree>
    <p:extLst>
      <p:ext uri="{BB962C8B-B14F-4D97-AF65-F5344CB8AC3E}">
        <p14:creationId xmlns:p14="http://schemas.microsoft.com/office/powerpoint/2010/main" val="3650583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smtClean="0"/>
              <a:t> Elastic Container Service – 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9</a:t>
            </a:fld>
            <a:endParaRPr dirty="0"/>
          </a:p>
        </p:txBody>
      </p:sp>
      <p:sp>
        <p:nvSpPr>
          <p:cNvPr id="5" name="object 5"/>
          <p:cNvSpPr txBox="1"/>
          <p:nvPr/>
        </p:nvSpPr>
        <p:spPr>
          <a:xfrm>
            <a:off x="425391" y="1259096"/>
            <a:ext cx="10652184" cy="5616922"/>
          </a:xfrm>
          <a:prstGeom prst="rect">
            <a:avLst/>
          </a:prstGeom>
        </p:spPr>
        <p:txBody>
          <a:bodyPr vert="horz" wrap="square" lIns="0" tIns="0" rIns="0" bIns="0" rtlCol="0">
            <a:spAutoFit/>
          </a:bodyPr>
          <a:lstStyle/>
          <a:p>
            <a:pPr marL="755650" lvl="1" indent="-285750">
              <a:lnSpc>
                <a:spcPct val="100000"/>
              </a:lnSpc>
              <a:spcBef>
                <a:spcPts val="254"/>
              </a:spcBef>
              <a:buClr>
                <a:srgbClr val="F27228"/>
              </a:buClr>
              <a:buFontTx/>
              <a:buChar char="-"/>
              <a:tabLst>
                <a:tab pos="698500" algn="l"/>
              </a:tabLst>
            </a:pPr>
            <a:r>
              <a:rPr lang="en-US" sz="1500" dirty="0"/>
              <a:t> task definition</a:t>
            </a:r>
          </a:p>
          <a:p>
            <a:pPr marL="755650" lvl="1" indent="-285750">
              <a:lnSpc>
                <a:spcPct val="100000"/>
              </a:lnSpc>
              <a:spcBef>
                <a:spcPts val="254"/>
              </a:spcBef>
              <a:buClr>
                <a:srgbClr val="F27228"/>
              </a:buClr>
              <a:buFontTx/>
              <a:buChar char="-"/>
              <a:tabLst>
                <a:tab pos="698500" algn="l"/>
              </a:tabLst>
            </a:pPr>
            <a:r>
              <a:rPr lang="en-US" sz="1500" dirty="0"/>
              <a:t> {</a:t>
            </a:r>
          </a:p>
          <a:p>
            <a:pPr marL="755650" lvl="1" indent="-285750">
              <a:lnSpc>
                <a:spcPct val="100000"/>
              </a:lnSpc>
              <a:spcBef>
                <a:spcPts val="254"/>
              </a:spcBef>
              <a:buClr>
                <a:srgbClr val="F27228"/>
              </a:buClr>
              <a:buFontTx/>
              <a:buChar char="-"/>
              <a:tabLst>
                <a:tab pos="698500" algn="l"/>
              </a:tabLst>
            </a:pPr>
            <a:r>
              <a:rPr lang="en-US" sz="1500" dirty="0"/>
              <a:t>  "family": "</a:t>
            </a:r>
            <a:r>
              <a:rPr lang="en-US" sz="1500" dirty="0" err="1"/>
              <a:t>sinatra</a:t>
            </a:r>
            <a:r>
              <a:rPr lang="en-US" sz="1500" dirty="0"/>
              <a:t>-hi",</a:t>
            </a:r>
          </a:p>
          <a:p>
            <a:pPr marL="755650" lvl="1" indent="-285750">
              <a:lnSpc>
                <a:spcPct val="100000"/>
              </a:lnSpc>
              <a:spcBef>
                <a:spcPts val="254"/>
              </a:spcBef>
              <a:buClr>
                <a:srgbClr val="F27228"/>
              </a:buClr>
              <a:buFontTx/>
              <a:buChar char="-"/>
              <a:tabLst>
                <a:tab pos="698500" algn="l"/>
              </a:tabLst>
            </a:pPr>
            <a:r>
              <a:rPr lang="en-US" sz="1500" dirty="0"/>
              <a:t>  "</a:t>
            </a:r>
            <a:r>
              <a:rPr lang="en-US" sz="1500" dirty="0" err="1"/>
              <a:t>containerDefinitions</a:t>
            </a:r>
            <a:r>
              <a:rPr lang="en-US" sz="1500" dirty="0"/>
              <a:t>": [</a:t>
            </a:r>
          </a:p>
          <a:p>
            <a:pPr marL="755650" lvl="1" indent="-285750">
              <a:lnSpc>
                <a:spcPct val="100000"/>
              </a:lnSpc>
              <a:spcBef>
                <a:spcPts val="254"/>
              </a:spcBef>
              <a:buClr>
                <a:srgbClr val="F27228"/>
              </a:buClr>
              <a:buFontTx/>
              <a:buChar char="-"/>
              <a:tabLst>
                <a:tab pos="698500" algn="l"/>
              </a:tabLst>
            </a:pPr>
            <a:r>
              <a:rPr lang="en-US" sz="1500" dirty="0"/>
              <a:t>    {</a:t>
            </a:r>
          </a:p>
          <a:p>
            <a:pPr marL="755650" lvl="1" indent="-285750">
              <a:lnSpc>
                <a:spcPct val="100000"/>
              </a:lnSpc>
              <a:spcBef>
                <a:spcPts val="254"/>
              </a:spcBef>
              <a:buClr>
                <a:srgbClr val="F27228"/>
              </a:buClr>
              <a:buFontTx/>
              <a:buChar char="-"/>
              <a:tabLst>
                <a:tab pos="698500" algn="l"/>
              </a:tabLst>
            </a:pPr>
            <a:r>
              <a:rPr lang="en-US" sz="1500" dirty="0"/>
              <a:t>      </a:t>
            </a:r>
            <a:r>
              <a:rPr lang="en-US" sz="1500" dirty="0">
                <a:solidFill>
                  <a:srgbClr val="FF0000"/>
                </a:solidFill>
              </a:rPr>
              <a:t>"name": "web",</a:t>
            </a:r>
          </a:p>
          <a:p>
            <a:pPr marL="755650" lvl="1" indent="-285750">
              <a:lnSpc>
                <a:spcPct val="100000"/>
              </a:lnSpc>
              <a:spcBef>
                <a:spcPts val="254"/>
              </a:spcBef>
              <a:buClr>
                <a:srgbClr val="F27228"/>
              </a:buClr>
              <a:buFontTx/>
              <a:buChar char="-"/>
              <a:tabLst>
                <a:tab pos="698500" algn="l"/>
              </a:tabLst>
            </a:pPr>
            <a:r>
              <a:rPr lang="en-US" sz="1500" dirty="0"/>
              <a:t>      "</a:t>
            </a:r>
            <a:r>
              <a:rPr lang="en-US" sz="1500" dirty="0">
                <a:solidFill>
                  <a:srgbClr val="FF0000"/>
                </a:solidFill>
              </a:rPr>
              <a:t>image": "</a:t>
            </a:r>
            <a:r>
              <a:rPr lang="en-US" sz="1500" dirty="0" err="1">
                <a:solidFill>
                  <a:srgbClr val="FF0000"/>
                </a:solidFill>
              </a:rPr>
              <a:t>tongueroo</a:t>
            </a:r>
            <a:r>
              <a:rPr lang="en-US" sz="1500" dirty="0">
                <a:solidFill>
                  <a:srgbClr val="FF0000"/>
                </a:solidFill>
              </a:rPr>
              <a:t>/</a:t>
            </a:r>
            <a:r>
              <a:rPr lang="en-US" sz="1500" dirty="0" err="1">
                <a:solidFill>
                  <a:srgbClr val="FF0000"/>
                </a:solidFill>
              </a:rPr>
              <a:t>sinatra:latest</a:t>
            </a:r>
            <a:r>
              <a:rPr lang="en-US" sz="1500" dirty="0"/>
              <a:t>",</a:t>
            </a:r>
          </a:p>
          <a:p>
            <a:pPr marL="755650" lvl="1" indent="-285750">
              <a:lnSpc>
                <a:spcPct val="100000"/>
              </a:lnSpc>
              <a:spcBef>
                <a:spcPts val="254"/>
              </a:spcBef>
              <a:buClr>
                <a:srgbClr val="F27228"/>
              </a:buClr>
              <a:buFontTx/>
              <a:buChar char="-"/>
              <a:tabLst>
                <a:tab pos="698500" algn="l"/>
              </a:tabLst>
            </a:pPr>
            <a:r>
              <a:rPr lang="en-US" sz="1500" dirty="0"/>
              <a:t>      "</a:t>
            </a:r>
            <a:r>
              <a:rPr lang="en-US" sz="1500" dirty="0" err="1"/>
              <a:t>cpu</a:t>
            </a:r>
            <a:r>
              <a:rPr lang="en-US" sz="1500" dirty="0"/>
              <a:t>": 128,</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a:t>
            </a:r>
            <a:r>
              <a:rPr lang="en-US" sz="1500" dirty="0" err="1">
                <a:solidFill>
                  <a:srgbClr val="FF0000"/>
                </a:solidFill>
              </a:rPr>
              <a:t>memoryReservation</a:t>
            </a:r>
            <a:r>
              <a:rPr lang="en-US" sz="1500" dirty="0">
                <a:solidFill>
                  <a:srgbClr val="FF0000"/>
                </a:solidFill>
              </a:rPr>
              <a:t>": 128,</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a:t>
            </a:r>
            <a:r>
              <a:rPr lang="en-US" sz="1500" dirty="0" err="1">
                <a:solidFill>
                  <a:srgbClr val="FF0000"/>
                </a:solidFill>
              </a:rPr>
              <a:t>portMappings</a:t>
            </a:r>
            <a:r>
              <a:rPr lang="en-US" sz="1500" dirty="0">
                <a:solidFill>
                  <a:srgbClr val="FF0000"/>
                </a:solidFill>
              </a:rPr>
              <a:t>": [</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a:t>
            </a:r>
            <a:r>
              <a:rPr lang="en-US" sz="1500" dirty="0" err="1">
                <a:solidFill>
                  <a:srgbClr val="FF0000"/>
                </a:solidFill>
              </a:rPr>
              <a:t>containerPort</a:t>
            </a:r>
            <a:r>
              <a:rPr lang="en-US" sz="1500" dirty="0">
                <a:solidFill>
                  <a:srgbClr val="FF0000"/>
                </a:solidFill>
              </a:rPr>
              <a:t>": 4567,</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"protocol": "</a:t>
            </a:r>
            <a:r>
              <a:rPr lang="en-US" sz="1500" dirty="0" err="1">
                <a:solidFill>
                  <a:srgbClr val="FF0000"/>
                </a:solidFill>
              </a:rPr>
              <a:t>tcp</a:t>
            </a:r>
            <a:r>
              <a:rPr lang="en-US" sz="1500" dirty="0">
                <a:solidFill>
                  <a:srgbClr val="FF0000"/>
                </a:solidFill>
              </a:rPr>
              <a:t>"</a:t>
            </a:r>
          </a:p>
          <a:p>
            <a:pPr marL="755650" lvl="1" indent="-285750">
              <a:lnSpc>
                <a:spcPct val="100000"/>
              </a:lnSpc>
              <a:spcBef>
                <a:spcPts val="254"/>
              </a:spcBef>
              <a:buClr>
                <a:srgbClr val="F27228"/>
              </a:buClr>
              <a:buFontTx/>
              <a:buChar char="-"/>
              <a:tabLst>
                <a:tab pos="698500" algn="l"/>
              </a:tabLst>
            </a:pPr>
            <a:r>
              <a:rPr lang="en-US" sz="1500" dirty="0">
                <a:solidFill>
                  <a:srgbClr val="FF0000"/>
                </a:solidFill>
              </a:rPr>
              <a:t>        }</a:t>
            </a:r>
          </a:p>
          <a:p>
            <a:pPr marL="755650" lvl="1" indent="-285750">
              <a:lnSpc>
                <a:spcPct val="100000"/>
              </a:lnSpc>
              <a:spcBef>
                <a:spcPts val="254"/>
              </a:spcBef>
              <a:buClr>
                <a:srgbClr val="F27228"/>
              </a:buClr>
              <a:buFontTx/>
              <a:buChar char="-"/>
              <a:tabLst>
                <a:tab pos="698500" algn="l"/>
              </a:tabLst>
            </a:pPr>
            <a:r>
              <a:rPr lang="en-US" sz="1500" dirty="0"/>
              <a:t>      ],</a:t>
            </a:r>
          </a:p>
          <a:p>
            <a:pPr marL="755650" lvl="1" indent="-285750">
              <a:lnSpc>
                <a:spcPct val="100000"/>
              </a:lnSpc>
              <a:spcBef>
                <a:spcPts val="254"/>
              </a:spcBef>
              <a:buClr>
                <a:srgbClr val="F27228"/>
              </a:buClr>
              <a:buFontTx/>
              <a:buChar char="-"/>
              <a:tabLst>
                <a:tab pos="698500" algn="l"/>
              </a:tabLst>
            </a:pPr>
            <a:r>
              <a:rPr lang="en-US" sz="1500" dirty="0"/>
              <a:t>      "command": [</a:t>
            </a:r>
          </a:p>
          <a:p>
            <a:pPr marL="755650" lvl="1" indent="-285750">
              <a:lnSpc>
                <a:spcPct val="100000"/>
              </a:lnSpc>
              <a:spcBef>
                <a:spcPts val="254"/>
              </a:spcBef>
              <a:buClr>
                <a:srgbClr val="F27228"/>
              </a:buClr>
              <a:buFontTx/>
              <a:buChar char="-"/>
              <a:tabLst>
                <a:tab pos="698500" algn="l"/>
              </a:tabLst>
            </a:pPr>
            <a:r>
              <a:rPr lang="en-US" sz="1500" dirty="0"/>
              <a:t>        "ruby", "</a:t>
            </a:r>
            <a:r>
              <a:rPr lang="en-US" sz="1500" dirty="0" err="1"/>
              <a:t>hi.rb</a:t>
            </a:r>
            <a:r>
              <a:rPr lang="en-US" sz="1500" dirty="0"/>
              <a:t>"</a:t>
            </a:r>
          </a:p>
          <a:p>
            <a:pPr marL="755650" lvl="1" indent="-285750">
              <a:lnSpc>
                <a:spcPct val="100000"/>
              </a:lnSpc>
              <a:spcBef>
                <a:spcPts val="254"/>
              </a:spcBef>
              <a:buClr>
                <a:srgbClr val="F27228"/>
              </a:buClr>
              <a:buFontTx/>
              <a:buChar char="-"/>
              <a:tabLst>
                <a:tab pos="698500" algn="l"/>
              </a:tabLst>
            </a:pPr>
            <a:r>
              <a:rPr lang="en-US" sz="1500" dirty="0"/>
              <a:t>      ],</a:t>
            </a:r>
          </a:p>
          <a:p>
            <a:pPr marL="755650" lvl="1" indent="-285750">
              <a:lnSpc>
                <a:spcPct val="100000"/>
              </a:lnSpc>
              <a:spcBef>
                <a:spcPts val="254"/>
              </a:spcBef>
              <a:buClr>
                <a:srgbClr val="F27228"/>
              </a:buClr>
              <a:buFontTx/>
              <a:buChar char="-"/>
              <a:tabLst>
                <a:tab pos="698500" algn="l"/>
              </a:tabLst>
            </a:pPr>
            <a:r>
              <a:rPr lang="en-US" sz="1500" dirty="0"/>
              <a:t>      "essential": true</a:t>
            </a:r>
          </a:p>
          <a:p>
            <a:pPr marL="755650" lvl="1" indent="-285750">
              <a:lnSpc>
                <a:spcPct val="100000"/>
              </a:lnSpc>
              <a:spcBef>
                <a:spcPts val="254"/>
              </a:spcBef>
              <a:buClr>
                <a:srgbClr val="F27228"/>
              </a:buClr>
              <a:buFontTx/>
              <a:buChar char="-"/>
              <a:tabLst>
                <a:tab pos="698500" algn="l"/>
              </a:tabLst>
            </a:pPr>
            <a:r>
              <a:rPr lang="en-US" sz="1500" dirty="0"/>
              <a:t>    }</a:t>
            </a:r>
          </a:p>
          <a:p>
            <a:pPr marL="755650" lvl="1" indent="-285750">
              <a:lnSpc>
                <a:spcPct val="100000"/>
              </a:lnSpc>
              <a:spcBef>
                <a:spcPts val="254"/>
              </a:spcBef>
              <a:buClr>
                <a:srgbClr val="F27228"/>
              </a:buClr>
              <a:buFontTx/>
              <a:buChar char="-"/>
              <a:tabLst>
                <a:tab pos="698500" algn="l"/>
              </a:tabLst>
            </a:pPr>
            <a:r>
              <a:rPr lang="en-US" sz="1500" dirty="0"/>
              <a:t>  ]</a:t>
            </a:r>
            <a:endParaRPr lang="en-GB" sz="1500" dirty="0">
              <a:cs typeface="Calibri"/>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486" y="1423239"/>
            <a:ext cx="9217101" cy="3906837"/>
          </a:xfrm>
          <a:prstGeom prst="rect">
            <a:avLst/>
          </a:prstGeom>
        </p:spPr>
      </p:pic>
    </p:spTree>
    <p:extLst>
      <p:ext uri="{BB962C8B-B14F-4D97-AF65-F5344CB8AC3E}">
        <p14:creationId xmlns:p14="http://schemas.microsoft.com/office/powerpoint/2010/main" val="3276615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1230</Words>
  <Application>Microsoft Office PowerPoint</Application>
  <PresentationFormat>Widescreen</PresentationFormat>
  <Paragraphs>220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游ゴシック</vt:lpstr>
      <vt:lpstr>游ゴシック Light</vt:lpstr>
      <vt:lpstr>Arial</vt:lpstr>
      <vt:lpstr>Calibri</vt:lpstr>
      <vt:lpstr>Calibri Light</vt:lpstr>
      <vt:lpstr>Office Theme</vt:lpstr>
      <vt:lpstr>AWS Deployment services and strategy </vt:lpstr>
      <vt:lpstr>1. Elastic Beanstalk </vt:lpstr>
      <vt:lpstr>Elastic Beanstalk</vt:lpstr>
      <vt:lpstr>Elastic Beanstalk key concepts You can include a YAML formatted environment manifest in the root of your application source bundle  env.yaml: configure the environment name, solution stack and environment links to use when creating your environment. cron.yaml: add jobs to your worker environment's queue  automatically at a regular interval   </vt:lpstr>
      <vt:lpstr>2. Elastic Container Service</vt:lpstr>
      <vt:lpstr> Elastic Container Service</vt:lpstr>
      <vt:lpstr> Elastic Container Service – key concepts</vt:lpstr>
      <vt:lpstr> Elastic Container Service – key concepts</vt:lpstr>
      <vt:lpstr> Elastic Container Service – key concepts</vt:lpstr>
      <vt:lpstr> Elastic Container Service – key concepts</vt:lpstr>
      <vt:lpstr> Elastic Container Service – key concepts</vt:lpstr>
      <vt:lpstr> Elastic Container Service – key concepts</vt:lpstr>
      <vt:lpstr>3.  Cloudformation</vt:lpstr>
      <vt:lpstr>Cloudformation</vt:lpstr>
      <vt:lpstr> Cloudformation Anatomy of a template: AWSTemplateFormatVersion: "version date" Description:   String Metadata:    template metadata Parameters:    set of parameters Mappings:    set of mappings Conditions:    set of conditions Transform:    set of transforms Resources:    set of resources Outputs:    set of outputs</vt:lpstr>
      <vt:lpstr>Cloudformation Amazon’s Serverless Application Model (SAM) - SAM is an open-source framework that you can use to build serverless applications on AWS (also referred to as Lambda-based applications) - Use the [AWS::Serverless transform] section specifies the version of the SAM to use. When you specify a transform, you can use AWS SAM syntax to declare resources in your template. THe macro hosted by AWS CloudFormation will take an entire template written in the AWS Serverless Application Model (AWS SAM) syntax and transform and expand it into a compliant AWS CloudFormation template.  Example: https://github.com/aws-samples/serverless-app-examples/tree/master/python/s3-get-object-python3 </vt:lpstr>
      <vt:lpstr>Cloudformation Amazon’s Serverless Application Model (SAM) -cont You can Include your function source inline in the  ZipFile parameter of the AWS::Lambda::Function  resource in the CloudFormation template. </vt:lpstr>
      <vt:lpstr>Cloudformation Question You are using AWS Serverless Application Model (AWS SAM) to build and deploy applications in your serverless infrastructure. Your manager instructed you to create a CloudFormation template that includes your SAM script and other service configurations. This template will be used to launch a similar infrastructure in another region. What should you do in order to accomplish this task? ​ A .Add a Parameters section in the template to specify the version of the AWS Serverless Application Model (AWS SAM) to use. ​ B. Add a Resources section in the template to specify the version of the AWS Serverless Application Model (AWS SAM) to use. ​ C. Add a Mappings section in the template to specify the version of the AWS Serverless Application Model (AWS SAM) to use. ​ D. Add a Transform section in the template to specify the version of the AWS Serverless Application Model (AWS SAM) to use.  </vt:lpstr>
      <vt:lpstr>4. CodeDeploy CodeDeploy is a deployment service that automates application deployments to Amazon EC2 instances, on-premises instances, serverless Lambda functions, or Amazon ECS services. You can deploy a nearly unlimited variety of application content, including:  code  serverless AWS Lambda functions  web and configuration files  executables  packages  scripts  multimedia files </vt:lpstr>
      <vt:lpstr>4. CodeDeploy CodeDeploy is a deployment service that automates application deployments to Amazon EC2 instances, on-premises instances, serverless Lambda functions, or Amazon ECS services. You can deploy a nearly unlimited variety of application content, including:  code  serverless AWS Lambda functions  web and configuration files  executables  packages  scripts  multimedia files </vt:lpstr>
      <vt:lpstr>CodeDeploy </vt:lpstr>
      <vt:lpstr>Deployment Strategy:</vt:lpstr>
      <vt:lpstr>Deployment (question)  A Lambda function has been integrated with DynamoDB Streams as its event source. There has been a new version of the function that needs to be deployed using CodeDeploy where the traffic must be shifted in two increments. It should shift 10 percent of the incoming traffic to the new version in the first increment and then the remaining 90 percent should be deployed five minutes later. Which of the following deployment configurations is the MOST suitable to satisfy this requirement? ​ A. All-at-once ​ B. Linear ​ C. Canary  ​D. Rolling with additional batch  </vt:lpstr>
      <vt:lpstr>ElastiCache: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c:creator>
  <cp:lastModifiedBy>Void Avesta</cp:lastModifiedBy>
  <cp:revision>232</cp:revision>
  <dcterms:created xsi:type="dcterms:W3CDTF">2020-04-06T07:01:31Z</dcterms:created>
  <dcterms:modified xsi:type="dcterms:W3CDTF">2020-04-22T14:41:54Z</dcterms:modified>
</cp:coreProperties>
</file>