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1" r:id="rId5"/>
    <p:sldId id="263" r:id="rId6"/>
    <p:sldId id="264" r:id="rId7"/>
    <p:sldId id="265" r:id="rId8"/>
    <p:sldId id="266" r:id="rId9"/>
    <p:sldId id="270" r:id="rId10"/>
    <p:sldId id="268" r:id="rId11"/>
    <p:sldId id="269" r:id="rId12"/>
    <p:sldId id="271" r:id="rId13"/>
    <p:sldId id="267" r:id="rId14"/>
    <p:sldId id="259" r:id="rId15"/>
    <p:sldId id="272" r:id="rId16"/>
    <p:sldId id="273" r:id="rId17"/>
    <p:sldId id="274" r:id="rId18"/>
    <p:sldId id="275"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0" autoAdjust="0"/>
    <p:restoredTop sz="94660"/>
  </p:normalViewPr>
  <p:slideViewPr>
    <p:cSldViewPr snapToGrid="0">
      <p:cViewPr varScale="1">
        <p:scale>
          <a:sx n="121" d="100"/>
          <a:sy n="121" d="100"/>
        </p:scale>
        <p:origin x="22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258B0B-3BE5-4DAF-90BE-DF377BE843A7}"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DAE20-F1AB-4D4E-A1E9-150F772B34E6}" type="slidenum">
              <a:rPr lang="en-US" smtClean="0"/>
              <a:t>‹#›</a:t>
            </a:fld>
            <a:endParaRPr lang="en-US"/>
          </a:p>
        </p:txBody>
      </p:sp>
    </p:spTree>
    <p:extLst>
      <p:ext uri="{BB962C8B-B14F-4D97-AF65-F5344CB8AC3E}">
        <p14:creationId xmlns:p14="http://schemas.microsoft.com/office/powerpoint/2010/main" val="1384131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258B0B-3BE5-4DAF-90BE-DF377BE843A7}"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DAE20-F1AB-4D4E-A1E9-150F772B34E6}" type="slidenum">
              <a:rPr lang="en-US" smtClean="0"/>
              <a:t>‹#›</a:t>
            </a:fld>
            <a:endParaRPr lang="en-US"/>
          </a:p>
        </p:txBody>
      </p:sp>
    </p:spTree>
    <p:extLst>
      <p:ext uri="{BB962C8B-B14F-4D97-AF65-F5344CB8AC3E}">
        <p14:creationId xmlns:p14="http://schemas.microsoft.com/office/powerpoint/2010/main" val="4204013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258B0B-3BE5-4DAF-90BE-DF377BE843A7}"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DAE20-F1AB-4D4E-A1E9-150F772B34E6}" type="slidenum">
              <a:rPr lang="en-US" smtClean="0"/>
              <a:t>‹#›</a:t>
            </a:fld>
            <a:endParaRPr lang="en-US"/>
          </a:p>
        </p:txBody>
      </p:sp>
    </p:spTree>
    <p:extLst>
      <p:ext uri="{BB962C8B-B14F-4D97-AF65-F5344CB8AC3E}">
        <p14:creationId xmlns:p14="http://schemas.microsoft.com/office/powerpoint/2010/main" val="707220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258B0B-3BE5-4DAF-90BE-DF377BE843A7}"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DAE20-F1AB-4D4E-A1E9-150F772B34E6}" type="slidenum">
              <a:rPr lang="en-US" smtClean="0"/>
              <a:t>‹#›</a:t>
            </a:fld>
            <a:endParaRPr lang="en-US"/>
          </a:p>
        </p:txBody>
      </p:sp>
    </p:spTree>
    <p:extLst>
      <p:ext uri="{BB962C8B-B14F-4D97-AF65-F5344CB8AC3E}">
        <p14:creationId xmlns:p14="http://schemas.microsoft.com/office/powerpoint/2010/main" val="283712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A258B0B-3BE5-4DAF-90BE-DF377BE843A7}"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DAE20-F1AB-4D4E-A1E9-150F772B34E6}" type="slidenum">
              <a:rPr lang="en-US" smtClean="0"/>
              <a:t>‹#›</a:t>
            </a:fld>
            <a:endParaRPr lang="en-US"/>
          </a:p>
        </p:txBody>
      </p:sp>
    </p:spTree>
    <p:extLst>
      <p:ext uri="{BB962C8B-B14F-4D97-AF65-F5344CB8AC3E}">
        <p14:creationId xmlns:p14="http://schemas.microsoft.com/office/powerpoint/2010/main" val="1436724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258B0B-3BE5-4DAF-90BE-DF377BE843A7}" type="datetimeFigureOut">
              <a:rPr lang="en-US" smtClean="0"/>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DAE20-F1AB-4D4E-A1E9-150F772B34E6}" type="slidenum">
              <a:rPr lang="en-US" smtClean="0"/>
              <a:t>‹#›</a:t>
            </a:fld>
            <a:endParaRPr lang="en-US"/>
          </a:p>
        </p:txBody>
      </p:sp>
    </p:spTree>
    <p:extLst>
      <p:ext uri="{BB962C8B-B14F-4D97-AF65-F5344CB8AC3E}">
        <p14:creationId xmlns:p14="http://schemas.microsoft.com/office/powerpoint/2010/main" val="327731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258B0B-3BE5-4DAF-90BE-DF377BE843A7}" type="datetimeFigureOut">
              <a:rPr lang="en-US" smtClean="0"/>
              <a:t>5/6/2020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0DAE20-F1AB-4D4E-A1E9-150F772B34E6}" type="slidenum">
              <a:rPr lang="en-US" smtClean="0"/>
              <a:t>‹#›</a:t>
            </a:fld>
            <a:endParaRPr lang="en-US"/>
          </a:p>
        </p:txBody>
      </p:sp>
    </p:spTree>
    <p:extLst>
      <p:ext uri="{BB962C8B-B14F-4D97-AF65-F5344CB8AC3E}">
        <p14:creationId xmlns:p14="http://schemas.microsoft.com/office/powerpoint/2010/main" val="3930619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258B0B-3BE5-4DAF-90BE-DF377BE843A7}" type="datetimeFigureOut">
              <a:rPr lang="en-US" smtClean="0"/>
              <a:t>5/6/2020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0DAE20-F1AB-4D4E-A1E9-150F772B34E6}" type="slidenum">
              <a:rPr lang="en-US" smtClean="0"/>
              <a:t>‹#›</a:t>
            </a:fld>
            <a:endParaRPr lang="en-US"/>
          </a:p>
        </p:txBody>
      </p:sp>
    </p:spTree>
    <p:extLst>
      <p:ext uri="{BB962C8B-B14F-4D97-AF65-F5344CB8AC3E}">
        <p14:creationId xmlns:p14="http://schemas.microsoft.com/office/powerpoint/2010/main" val="2172952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258B0B-3BE5-4DAF-90BE-DF377BE843A7}" type="datetimeFigureOut">
              <a:rPr lang="en-US" smtClean="0"/>
              <a:t>5/6/2020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DAE20-F1AB-4D4E-A1E9-150F772B34E6}" type="slidenum">
              <a:rPr lang="en-US" smtClean="0"/>
              <a:t>‹#›</a:t>
            </a:fld>
            <a:endParaRPr lang="en-US"/>
          </a:p>
        </p:txBody>
      </p:sp>
    </p:spTree>
    <p:extLst>
      <p:ext uri="{BB962C8B-B14F-4D97-AF65-F5344CB8AC3E}">
        <p14:creationId xmlns:p14="http://schemas.microsoft.com/office/powerpoint/2010/main" val="3009459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258B0B-3BE5-4DAF-90BE-DF377BE843A7}" type="datetimeFigureOut">
              <a:rPr lang="en-US" smtClean="0"/>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DAE20-F1AB-4D4E-A1E9-150F772B34E6}" type="slidenum">
              <a:rPr lang="en-US" smtClean="0"/>
              <a:t>‹#›</a:t>
            </a:fld>
            <a:endParaRPr lang="en-US"/>
          </a:p>
        </p:txBody>
      </p:sp>
    </p:spTree>
    <p:extLst>
      <p:ext uri="{BB962C8B-B14F-4D97-AF65-F5344CB8AC3E}">
        <p14:creationId xmlns:p14="http://schemas.microsoft.com/office/powerpoint/2010/main" val="1576774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258B0B-3BE5-4DAF-90BE-DF377BE843A7}" type="datetimeFigureOut">
              <a:rPr lang="en-US" smtClean="0"/>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DAE20-F1AB-4D4E-A1E9-150F772B34E6}" type="slidenum">
              <a:rPr lang="en-US" smtClean="0"/>
              <a:t>‹#›</a:t>
            </a:fld>
            <a:endParaRPr lang="en-US"/>
          </a:p>
        </p:txBody>
      </p:sp>
    </p:spTree>
    <p:extLst>
      <p:ext uri="{BB962C8B-B14F-4D97-AF65-F5344CB8AC3E}">
        <p14:creationId xmlns:p14="http://schemas.microsoft.com/office/powerpoint/2010/main" val="2005531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258B0B-3BE5-4DAF-90BE-DF377BE843A7}" type="datetimeFigureOut">
              <a:rPr lang="en-US" smtClean="0"/>
              <a:t>5/6/2020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0DAE20-F1AB-4D4E-A1E9-150F772B34E6}" type="slidenum">
              <a:rPr lang="en-US" smtClean="0"/>
              <a:t>‹#›</a:t>
            </a:fld>
            <a:endParaRPr lang="en-US"/>
          </a:p>
        </p:txBody>
      </p:sp>
    </p:spTree>
    <p:extLst>
      <p:ext uri="{BB962C8B-B14F-4D97-AF65-F5344CB8AC3E}">
        <p14:creationId xmlns:p14="http://schemas.microsoft.com/office/powerpoint/2010/main" val="2890928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132" descr="https://docs.aws.amazon.com/AmazonS3/latest/user-guide/images/add-encryption-kms-ke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5022" y="557288"/>
            <a:ext cx="4020565" cy="2736171"/>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p:cNvSpPr txBox="1">
            <a:spLocks noGrp="1"/>
          </p:cNvSpPr>
          <p:nvPr>
            <p:ph type="title"/>
          </p:nvPr>
        </p:nvSpPr>
        <p:spPr>
          <a:xfrm>
            <a:off x="1028157" y="199642"/>
            <a:ext cx="10052708" cy="907941"/>
          </a:xfrm>
          <a:prstGeom prst="rect">
            <a:avLst/>
          </a:prstGeom>
        </p:spPr>
        <p:txBody>
          <a:bodyPr vert="horz" wrap="square" lIns="0" tIns="0" rIns="0" bIns="0" rtlCol="0">
            <a:spAutoFit/>
          </a:bodyPr>
          <a:lstStyle/>
          <a:p>
            <a:pPr marL="12700">
              <a:lnSpc>
                <a:spcPct val="100000"/>
              </a:lnSpc>
            </a:pPr>
            <a:r>
              <a:rPr lang="en-US" spc="-50" dirty="0" smtClean="0"/>
              <a:t>Other services and functions</a:t>
            </a:r>
            <a:r>
              <a:rPr lang="en-US" sz="1500" spc="-50" dirty="0" smtClean="0"/>
              <a:t/>
            </a:r>
            <a:br>
              <a:rPr lang="en-US" sz="1500" spc="-50" dirty="0" smtClean="0"/>
            </a:br>
            <a:endParaRPr sz="1500" dirty="0"/>
          </a:p>
        </p:txBody>
      </p:sp>
      <p:sp>
        <p:nvSpPr>
          <p:cNvPr id="3" name="TextBox 2"/>
          <p:cNvSpPr txBox="1"/>
          <p:nvPr/>
        </p:nvSpPr>
        <p:spPr>
          <a:xfrm>
            <a:off x="193257" y="1115466"/>
            <a:ext cx="11343289" cy="3693319"/>
          </a:xfrm>
          <a:prstGeom prst="rect">
            <a:avLst/>
          </a:prstGeom>
          <a:noFill/>
        </p:spPr>
        <p:txBody>
          <a:bodyPr wrap="square" rtlCol="0">
            <a:spAutoFit/>
          </a:bodyPr>
          <a:lstStyle/>
          <a:p>
            <a:r>
              <a:rPr lang="en-US" dirty="0" smtClean="0"/>
              <a:t>1. S3- other functions:</a:t>
            </a:r>
          </a:p>
          <a:p>
            <a:pPr marL="800100" lvl="1" indent="-342900">
              <a:buAutoNum type="arabicPeriod"/>
            </a:pPr>
            <a:r>
              <a:rPr lang="en-US" dirty="0" smtClean="0"/>
              <a:t>Multipart-upload: to increase uploading speed when uploading big files</a:t>
            </a:r>
          </a:p>
          <a:p>
            <a:pPr marL="800100" lvl="1" indent="-342900">
              <a:buAutoNum type="arabicPeriod" startAt="2"/>
            </a:pPr>
            <a:r>
              <a:rPr lang="en-US" dirty="0" smtClean="0"/>
              <a:t>Encryption (</a:t>
            </a:r>
            <a:r>
              <a:rPr lang="en-US" dirty="0"/>
              <a:t>Server side </a:t>
            </a:r>
            <a:r>
              <a:rPr lang="en-US" dirty="0" smtClean="0"/>
              <a:t>encryption):</a:t>
            </a:r>
            <a:endParaRPr lang="en-US" dirty="0"/>
          </a:p>
          <a:p>
            <a:pPr lvl="1"/>
            <a:r>
              <a:rPr lang="en-US" dirty="0" smtClean="0"/>
              <a:t>	2.1 With key from </a:t>
            </a:r>
            <a:r>
              <a:rPr lang="en-US" b="1" dirty="0" smtClean="0"/>
              <a:t>customer</a:t>
            </a:r>
            <a:r>
              <a:rPr lang="en-US" dirty="0" smtClean="0"/>
              <a:t> (you), headers:</a:t>
            </a:r>
          </a:p>
          <a:p>
            <a:pPr marL="2114550" lvl="4" indent="-285750">
              <a:buFontTx/>
              <a:buChar char="-"/>
            </a:pPr>
            <a:r>
              <a:rPr lang="en-US" dirty="0"/>
              <a:t>1. x-</a:t>
            </a:r>
            <a:r>
              <a:rPr lang="en-US" dirty="0" err="1"/>
              <a:t>amz</a:t>
            </a:r>
            <a:r>
              <a:rPr lang="en-US" dirty="0"/>
              <a:t>-server-side​-encryption​-</a:t>
            </a:r>
            <a:r>
              <a:rPr lang="en-US" dirty="0">
                <a:solidFill>
                  <a:srgbClr val="FF0000"/>
                </a:solidFill>
              </a:rPr>
              <a:t>customer-algorithm</a:t>
            </a:r>
          </a:p>
          <a:p>
            <a:pPr marL="2114550" lvl="4" indent="-285750">
              <a:buFontTx/>
              <a:buChar char="-"/>
            </a:pPr>
            <a:r>
              <a:rPr lang="en-US" dirty="0"/>
              <a:t>2. x-</a:t>
            </a:r>
            <a:r>
              <a:rPr lang="en-US" dirty="0" err="1"/>
              <a:t>amz</a:t>
            </a:r>
            <a:r>
              <a:rPr lang="en-US" dirty="0"/>
              <a:t>-server-side​-encryption​-</a:t>
            </a:r>
            <a:r>
              <a:rPr lang="en-US" dirty="0">
                <a:solidFill>
                  <a:srgbClr val="FF0000"/>
                </a:solidFill>
              </a:rPr>
              <a:t>customer-key</a:t>
            </a:r>
          </a:p>
          <a:p>
            <a:pPr marL="2114550" lvl="4" indent="-285750">
              <a:buFontTx/>
              <a:buChar char="-"/>
            </a:pPr>
            <a:r>
              <a:rPr lang="en-US" dirty="0"/>
              <a:t>3. x-</a:t>
            </a:r>
            <a:r>
              <a:rPr lang="en-US" dirty="0" err="1"/>
              <a:t>amz</a:t>
            </a:r>
            <a:r>
              <a:rPr lang="en-US" dirty="0"/>
              <a:t>-server-side​-encryption​-</a:t>
            </a:r>
            <a:r>
              <a:rPr lang="en-US" dirty="0" smtClean="0">
                <a:solidFill>
                  <a:srgbClr val="FF0000"/>
                </a:solidFill>
              </a:rPr>
              <a:t>customer-key-MD5</a:t>
            </a:r>
          </a:p>
          <a:p>
            <a:pPr lvl="1"/>
            <a:r>
              <a:rPr lang="en-US" dirty="0" smtClean="0"/>
              <a:t>	2.2. With key from </a:t>
            </a:r>
            <a:r>
              <a:rPr lang="en-US" b="1" dirty="0" smtClean="0"/>
              <a:t>KMS</a:t>
            </a:r>
            <a:r>
              <a:rPr lang="en-US" dirty="0" smtClean="0"/>
              <a:t> (Key management service):</a:t>
            </a:r>
            <a:endParaRPr lang="en-US" dirty="0"/>
          </a:p>
          <a:p>
            <a:pPr marL="2114550" lvl="4" indent="-285750">
              <a:buFontTx/>
              <a:buChar char="-"/>
            </a:pPr>
            <a:r>
              <a:rPr lang="en-US" dirty="0" err="1" smtClean="0"/>
              <a:t>x-amz-server-side-encryption:</a:t>
            </a:r>
            <a:r>
              <a:rPr lang="en-US" dirty="0" err="1" smtClean="0">
                <a:solidFill>
                  <a:srgbClr val="FF0000"/>
                </a:solidFill>
              </a:rPr>
              <a:t>aws:kms</a:t>
            </a:r>
            <a:endParaRPr lang="en-US" dirty="0" smtClean="0">
              <a:solidFill>
                <a:srgbClr val="FF0000"/>
              </a:solidFill>
            </a:endParaRPr>
          </a:p>
          <a:p>
            <a:pPr lvl="2"/>
            <a:r>
              <a:rPr lang="en-US" dirty="0" smtClean="0"/>
              <a:t>2.3. With key from S3 (</a:t>
            </a:r>
            <a:r>
              <a:rPr lang="en-GB" b="1" dirty="0" smtClean="0"/>
              <a:t>S3-Managed Keys </a:t>
            </a:r>
            <a:r>
              <a:rPr lang="en-US" dirty="0" smtClean="0"/>
              <a:t>):</a:t>
            </a:r>
          </a:p>
          <a:p>
            <a:pPr marL="2114550" lvl="4" indent="-285750">
              <a:buFontTx/>
              <a:buChar char="-"/>
            </a:pPr>
            <a:r>
              <a:rPr lang="en-GB" dirty="0" smtClean="0">
                <a:solidFill>
                  <a:srgbClr val="FF0000"/>
                </a:solidFill>
              </a:rPr>
              <a:t>x-</a:t>
            </a:r>
            <a:r>
              <a:rPr lang="en-GB" dirty="0" err="1" smtClean="0">
                <a:solidFill>
                  <a:srgbClr val="FF0000"/>
                </a:solidFill>
              </a:rPr>
              <a:t>amz</a:t>
            </a:r>
            <a:r>
              <a:rPr lang="en-GB" dirty="0" smtClean="0">
                <a:solidFill>
                  <a:srgbClr val="FF0000"/>
                </a:solidFill>
              </a:rPr>
              <a:t>-server-side-encryption": "AES256“</a:t>
            </a:r>
            <a:endParaRPr lang="en-US" dirty="0" smtClean="0">
              <a:solidFill>
                <a:srgbClr val="FF0000"/>
              </a:solidFill>
            </a:endParaRPr>
          </a:p>
          <a:p>
            <a:pPr lvl="1"/>
            <a:r>
              <a:rPr lang="en-US" dirty="0" smtClean="0"/>
              <a:t>3</a:t>
            </a:r>
            <a:r>
              <a:rPr lang="en-US" dirty="0"/>
              <a:t>. Amazon S3 Transfer Acceleration: leverages Amazon </a:t>
            </a:r>
            <a:r>
              <a:rPr lang="en-US" dirty="0" err="1" smtClean="0"/>
              <a:t>CloudFront’s</a:t>
            </a:r>
            <a:r>
              <a:rPr lang="en-US" dirty="0" smtClean="0"/>
              <a:t> Edge Locations to increase upload speed (when your uploaders are globally distributed)</a:t>
            </a:r>
          </a:p>
        </p:txBody>
      </p:sp>
    </p:spTree>
    <p:extLst>
      <p:ext uri="{BB962C8B-B14F-4D97-AF65-F5344CB8AC3E}">
        <p14:creationId xmlns:p14="http://schemas.microsoft.com/office/powerpoint/2010/main" val="1718506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8157" y="199642"/>
            <a:ext cx="10052708" cy="907941"/>
          </a:xfrm>
          <a:prstGeom prst="rect">
            <a:avLst/>
          </a:prstGeom>
        </p:spPr>
        <p:txBody>
          <a:bodyPr vert="horz" wrap="square" lIns="0" tIns="0" rIns="0" bIns="0" rtlCol="0">
            <a:spAutoFit/>
          </a:bodyPr>
          <a:lstStyle/>
          <a:p>
            <a:pPr marL="12700">
              <a:lnSpc>
                <a:spcPct val="100000"/>
              </a:lnSpc>
            </a:pPr>
            <a:r>
              <a:rPr lang="en-US" spc="-50" dirty="0" smtClean="0"/>
              <a:t>Other services and functions</a:t>
            </a:r>
            <a:r>
              <a:rPr lang="en-US" sz="1500" spc="-50" dirty="0" smtClean="0"/>
              <a:t/>
            </a:r>
            <a:br>
              <a:rPr lang="en-US" sz="1500" spc="-50" dirty="0" smtClean="0"/>
            </a:br>
            <a:endParaRPr sz="1500" dirty="0"/>
          </a:p>
        </p:txBody>
      </p:sp>
      <p:sp>
        <p:nvSpPr>
          <p:cNvPr id="3" name="TextBox 2"/>
          <p:cNvSpPr txBox="1"/>
          <p:nvPr/>
        </p:nvSpPr>
        <p:spPr>
          <a:xfrm>
            <a:off x="0" y="1107583"/>
            <a:ext cx="11343289" cy="3139321"/>
          </a:xfrm>
          <a:prstGeom prst="rect">
            <a:avLst/>
          </a:prstGeom>
          <a:noFill/>
        </p:spPr>
        <p:txBody>
          <a:bodyPr wrap="square" rtlCol="0">
            <a:spAutoFit/>
          </a:bodyPr>
          <a:lstStyle/>
          <a:p>
            <a:r>
              <a:rPr lang="en-US" dirty="0" smtClean="0"/>
              <a:t>4. </a:t>
            </a:r>
            <a:r>
              <a:rPr lang="en-US" dirty="0" err="1" smtClean="0"/>
              <a:t>ElastiCache</a:t>
            </a:r>
            <a:endParaRPr lang="en-US" dirty="0" smtClean="0"/>
          </a:p>
          <a:p>
            <a:r>
              <a:rPr lang="en-US" b="1" dirty="0" err="1" smtClean="0"/>
              <a:t>Memcache</a:t>
            </a:r>
            <a:r>
              <a:rPr lang="en-US" b="1" dirty="0" smtClean="0"/>
              <a:t> </a:t>
            </a:r>
            <a:r>
              <a:rPr lang="en-US" dirty="0" smtClean="0"/>
              <a:t>                                                vs                                                               </a:t>
            </a:r>
            <a:r>
              <a:rPr lang="en-US" b="1" dirty="0" err="1" smtClean="0"/>
              <a:t>Redis</a:t>
            </a:r>
            <a:endParaRPr lang="en-US" b="1" dirty="0"/>
          </a:p>
          <a:p>
            <a:r>
              <a:rPr lang="en-US" dirty="0" smtClean="0"/>
              <a:t>Simple data						Complex Query</a:t>
            </a:r>
          </a:p>
          <a:p>
            <a:r>
              <a:rPr lang="en-US" dirty="0" smtClean="0"/>
              <a:t>Multi-thread						</a:t>
            </a:r>
            <a:r>
              <a:rPr lang="en-US" dirty="0" smtClean="0">
                <a:solidFill>
                  <a:srgbClr val="FF0000"/>
                </a:solidFill>
              </a:rPr>
              <a:t>No </a:t>
            </a:r>
            <a:r>
              <a:rPr lang="en-US" dirty="0" smtClean="0"/>
              <a:t>Multi-thread</a:t>
            </a:r>
          </a:p>
          <a:p>
            <a:r>
              <a:rPr lang="en-US" dirty="0" smtClean="0">
                <a:solidFill>
                  <a:srgbClr val="FF0000"/>
                </a:solidFill>
              </a:rPr>
              <a:t>No </a:t>
            </a:r>
            <a:r>
              <a:rPr lang="en-US" dirty="0" smtClean="0"/>
              <a:t>Fail-over</a:t>
            </a:r>
            <a:r>
              <a:rPr lang="en-US" dirty="0" smtClean="0">
                <a:solidFill>
                  <a:srgbClr val="FF0000"/>
                </a:solidFill>
              </a:rPr>
              <a:t>						</a:t>
            </a:r>
            <a:r>
              <a:rPr lang="en-US" dirty="0" smtClean="0"/>
              <a:t>Fail-over (multi AZ, backup nodes)</a:t>
            </a:r>
          </a:p>
          <a:p>
            <a:endParaRPr lang="en-US" dirty="0"/>
          </a:p>
          <a:p>
            <a:endParaRPr lang="en-US" dirty="0" smtClean="0"/>
          </a:p>
          <a:p>
            <a:r>
              <a:rPr lang="en-US" dirty="0" smtClean="0"/>
              <a:t>Cache techniques:</a:t>
            </a:r>
          </a:p>
          <a:p>
            <a:pPr marL="342900" indent="-342900">
              <a:buAutoNum type="arabicPeriod"/>
            </a:pPr>
            <a:r>
              <a:rPr lang="en-US" dirty="0" smtClean="0"/>
              <a:t>Lazy-loading: only cache after that piece of data is requested</a:t>
            </a:r>
          </a:p>
          <a:p>
            <a:pPr marL="342900" indent="-342900">
              <a:buAutoNum type="arabicPeriod"/>
            </a:pPr>
            <a:r>
              <a:rPr lang="en-US" dirty="0" smtClean="0"/>
              <a:t>Write-through: cache all data</a:t>
            </a:r>
            <a:endParaRPr lang="en-US" dirty="0"/>
          </a:p>
          <a:p>
            <a:endParaRPr lang="en-US" dirty="0" smtClean="0"/>
          </a:p>
        </p:txBody>
      </p:sp>
    </p:spTree>
    <p:extLst>
      <p:ext uri="{BB962C8B-B14F-4D97-AF65-F5344CB8AC3E}">
        <p14:creationId xmlns:p14="http://schemas.microsoft.com/office/powerpoint/2010/main" val="1736757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8157" y="199642"/>
            <a:ext cx="10052708" cy="907941"/>
          </a:xfrm>
          <a:prstGeom prst="rect">
            <a:avLst/>
          </a:prstGeom>
        </p:spPr>
        <p:txBody>
          <a:bodyPr vert="horz" wrap="square" lIns="0" tIns="0" rIns="0" bIns="0" rtlCol="0">
            <a:spAutoFit/>
          </a:bodyPr>
          <a:lstStyle/>
          <a:p>
            <a:pPr marL="12700">
              <a:lnSpc>
                <a:spcPct val="100000"/>
              </a:lnSpc>
            </a:pPr>
            <a:r>
              <a:rPr lang="en-US" spc="-50" dirty="0" err="1" smtClean="0"/>
              <a:t>ElastiCache</a:t>
            </a:r>
            <a:r>
              <a:rPr lang="en-US" spc="-50" dirty="0" smtClean="0"/>
              <a:t> Question</a:t>
            </a:r>
            <a:r>
              <a:rPr lang="en-US" sz="1500" spc="-50" dirty="0" smtClean="0"/>
              <a:t/>
            </a:r>
            <a:br>
              <a:rPr lang="en-US" sz="1500" spc="-50" dirty="0" smtClean="0"/>
            </a:br>
            <a:endParaRPr sz="1500" dirty="0"/>
          </a:p>
        </p:txBody>
      </p:sp>
      <p:sp>
        <p:nvSpPr>
          <p:cNvPr id="3" name="TextBox 2"/>
          <p:cNvSpPr txBox="1"/>
          <p:nvPr/>
        </p:nvSpPr>
        <p:spPr>
          <a:xfrm>
            <a:off x="0" y="882980"/>
            <a:ext cx="11343289" cy="2308324"/>
          </a:xfrm>
          <a:prstGeom prst="rect">
            <a:avLst/>
          </a:prstGeom>
          <a:noFill/>
        </p:spPr>
        <p:txBody>
          <a:bodyPr wrap="square" rtlCol="0">
            <a:spAutoFit/>
          </a:bodyPr>
          <a:lstStyle/>
          <a:p>
            <a:r>
              <a:rPr lang="en-US" dirty="0" smtClean="0"/>
              <a:t>1. A </a:t>
            </a:r>
            <a:r>
              <a:rPr lang="en-US" dirty="0"/>
              <a:t>developer is building a web application which requires </a:t>
            </a:r>
            <a:r>
              <a:rPr lang="en-US" dirty="0">
                <a:solidFill>
                  <a:srgbClr val="FF0000"/>
                </a:solidFill>
              </a:rPr>
              <a:t>a multithreaded </a:t>
            </a:r>
            <a:r>
              <a:rPr lang="en-US" dirty="0"/>
              <a:t>event-based </a:t>
            </a:r>
            <a:r>
              <a:rPr lang="en-US" dirty="0">
                <a:solidFill>
                  <a:srgbClr val="FF0000"/>
                </a:solidFill>
              </a:rPr>
              <a:t>key/value cache store </a:t>
            </a:r>
            <a:r>
              <a:rPr lang="en-US" dirty="0"/>
              <a:t>that will cache result sets from database calls. You need to run large nodes with multiple cores for your cache layer and it should scale up or down as the demand on your system increases and decreases.</a:t>
            </a:r>
          </a:p>
          <a:p>
            <a:r>
              <a:rPr lang="en-US" dirty="0"/>
              <a:t>Which of the following is the </a:t>
            </a:r>
            <a:r>
              <a:rPr lang="en-US" dirty="0">
                <a:solidFill>
                  <a:srgbClr val="FF0000"/>
                </a:solidFill>
              </a:rPr>
              <a:t>MOST suitable </a:t>
            </a:r>
            <a:r>
              <a:rPr lang="en-US" dirty="0"/>
              <a:t>service that you should use?</a:t>
            </a:r>
          </a:p>
          <a:p>
            <a:pPr lvl="1"/>
            <a:r>
              <a:rPr lang="en-US" dirty="0" smtClean="0"/>
              <a:t>​A. AWS </a:t>
            </a:r>
            <a:r>
              <a:rPr lang="en-US" dirty="0" err="1"/>
              <a:t>Greengrass</a:t>
            </a:r>
            <a:endParaRPr lang="en-US" dirty="0"/>
          </a:p>
          <a:p>
            <a:pPr lvl="1"/>
            <a:r>
              <a:rPr lang="en-US" dirty="0" smtClean="0"/>
              <a:t>​B. Amazon </a:t>
            </a:r>
            <a:r>
              <a:rPr lang="en-US" dirty="0" err="1"/>
              <a:t>ElastiCache</a:t>
            </a:r>
            <a:r>
              <a:rPr lang="en-US" dirty="0"/>
              <a:t> for </a:t>
            </a:r>
            <a:r>
              <a:rPr lang="en-US" dirty="0" err="1"/>
              <a:t>Memcached</a:t>
            </a:r>
            <a:endParaRPr lang="en-US" dirty="0"/>
          </a:p>
          <a:p>
            <a:pPr lvl="1"/>
            <a:r>
              <a:rPr lang="en-US" dirty="0" smtClean="0"/>
              <a:t>C. Amazon </a:t>
            </a:r>
            <a:r>
              <a:rPr lang="en-US" dirty="0" err="1"/>
              <a:t>CloudFront</a:t>
            </a:r>
            <a:endParaRPr lang="en-US" dirty="0"/>
          </a:p>
          <a:p>
            <a:pPr lvl="1"/>
            <a:r>
              <a:rPr lang="en-US" dirty="0" smtClean="0"/>
              <a:t>​D. Amazon </a:t>
            </a:r>
            <a:r>
              <a:rPr lang="en-US" dirty="0" err="1"/>
              <a:t>ElastiCache</a:t>
            </a:r>
            <a:r>
              <a:rPr lang="en-US" dirty="0"/>
              <a:t> for </a:t>
            </a:r>
            <a:r>
              <a:rPr lang="en-US" dirty="0" err="1" smtClean="0"/>
              <a:t>Redis</a:t>
            </a:r>
            <a:endParaRPr lang="en-US" dirty="0" smtClean="0"/>
          </a:p>
        </p:txBody>
      </p:sp>
      <p:sp>
        <p:nvSpPr>
          <p:cNvPr id="4" name="TextBox 3"/>
          <p:cNvSpPr txBox="1"/>
          <p:nvPr/>
        </p:nvSpPr>
        <p:spPr>
          <a:xfrm>
            <a:off x="55179" y="3423856"/>
            <a:ext cx="11343289" cy="2862322"/>
          </a:xfrm>
          <a:prstGeom prst="rect">
            <a:avLst/>
          </a:prstGeom>
          <a:noFill/>
        </p:spPr>
        <p:txBody>
          <a:bodyPr wrap="square" rtlCol="0">
            <a:spAutoFit/>
          </a:bodyPr>
          <a:lstStyle/>
          <a:p>
            <a:r>
              <a:rPr lang="en-US" dirty="0" smtClean="0"/>
              <a:t>2. A </a:t>
            </a:r>
            <a:r>
              <a:rPr lang="en-US" dirty="0"/>
              <a:t>developer is moving a legacy web application from their on-premises data center to AWS. The application is concurrently used by thousands of people and it </a:t>
            </a:r>
            <a:r>
              <a:rPr lang="en-US" dirty="0">
                <a:solidFill>
                  <a:srgbClr val="FF0000"/>
                </a:solidFill>
              </a:rPr>
              <a:t>stores the user session state in memory</a:t>
            </a:r>
            <a:r>
              <a:rPr lang="en-US" dirty="0"/>
              <a:t>. Its on-premises server usually reaches 100% CPU Utilization every time there is a surge on the number of people accessing the application. </a:t>
            </a:r>
          </a:p>
          <a:p>
            <a:r>
              <a:rPr lang="en-US" dirty="0"/>
              <a:t>Which of the following is the best way to re-factor the performance and availability of the application's session management once it is migrated to AWS</a:t>
            </a:r>
            <a:r>
              <a:rPr lang="en-US" dirty="0" smtClean="0"/>
              <a:t>?</a:t>
            </a:r>
          </a:p>
          <a:p>
            <a:pPr lvl="1"/>
            <a:endParaRPr lang="en-US" dirty="0" smtClean="0"/>
          </a:p>
          <a:p>
            <a:pPr lvl="1"/>
            <a:r>
              <a:rPr lang="en-US" dirty="0" smtClean="0"/>
              <a:t>​A. Use </a:t>
            </a:r>
            <a:r>
              <a:rPr lang="en-US" dirty="0"/>
              <a:t>an </a:t>
            </a:r>
            <a:r>
              <a:rPr lang="en-US" dirty="0" err="1"/>
              <a:t>ElastiCache</a:t>
            </a:r>
            <a:r>
              <a:rPr lang="en-US" dirty="0"/>
              <a:t> for </a:t>
            </a:r>
            <a:r>
              <a:rPr lang="en-US" dirty="0" err="1"/>
              <a:t>Memcached</a:t>
            </a:r>
            <a:r>
              <a:rPr lang="en-US" dirty="0"/>
              <a:t> cluster to store the user session state of the application.</a:t>
            </a:r>
          </a:p>
          <a:p>
            <a:pPr lvl="1"/>
            <a:r>
              <a:rPr lang="en-US" dirty="0" smtClean="0"/>
              <a:t>B. Store </a:t>
            </a:r>
            <a:r>
              <a:rPr lang="en-US" dirty="0"/>
              <a:t>the user session state of the application using </a:t>
            </a:r>
            <a:r>
              <a:rPr lang="en-US" dirty="0" err="1"/>
              <a:t>CloudFront</a:t>
            </a:r>
            <a:r>
              <a:rPr lang="en-US" dirty="0"/>
              <a:t>.</a:t>
            </a:r>
          </a:p>
          <a:p>
            <a:pPr lvl="1"/>
            <a:r>
              <a:rPr lang="en-US" dirty="0" smtClean="0"/>
              <a:t>​C. Use </a:t>
            </a:r>
            <a:r>
              <a:rPr lang="en-US" dirty="0"/>
              <a:t>Sticky Sessions with Local Session Caching.</a:t>
            </a:r>
          </a:p>
          <a:p>
            <a:pPr lvl="1"/>
            <a:r>
              <a:rPr lang="en-US" dirty="0" smtClean="0"/>
              <a:t>​D. Use </a:t>
            </a:r>
            <a:r>
              <a:rPr lang="en-US" dirty="0"/>
              <a:t>an </a:t>
            </a:r>
            <a:r>
              <a:rPr lang="en-US" dirty="0" err="1"/>
              <a:t>ElastiCache</a:t>
            </a:r>
            <a:r>
              <a:rPr lang="en-US" dirty="0"/>
              <a:t> for </a:t>
            </a:r>
            <a:r>
              <a:rPr lang="en-US" dirty="0" err="1"/>
              <a:t>Redis</a:t>
            </a:r>
            <a:r>
              <a:rPr lang="en-US" dirty="0"/>
              <a:t> cluster to store the user session state of the application</a:t>
            </a:r>
            <a:r>
              <a:rPr lang="en-US" dirty="0" smtClean="0"/>
              <a:t>.</a:t>
            </a:r>
            <a:endParaRPr lang="en-US" dirty="0"/>
          </a:p>
        </p:txBody>
      </p:sp>
    </p:spTree>
    <p:extLst>
      <p:ext uri="{BB962C8B-B14F-4D97-AF65-F5344CB8AC3E}">
        <p14:creationId xmlns:p14="http://schemas.microsoft.com/office/powerpoint/2010/main" val="4244457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8157" y="199642"/>
            <a:ext cx="10052708" cy="907941"/>
          </a:xfrm>
          <a:prstGeom prst="rect">
            <a:avLst/>
          </a:prstGeom>
        </p:spPr>
        <p:txBody>
          <a:bodyPr vert="horz" wrap="square" lIns="0" tIns="0" rIns="0" bIns="0" rtlCol="0">
            <a:spAutoFit/>
          </a:bodyPr>
          <a:lstStyle/>
          <a:p>
            <a:pPr marL="12700">
              <a:lnSpc>
                <a:spcPct val="100000"/>
              </a:lnSpc>
            </a:pPr>
            <a:r>
              <a:rPr lang="en-US" spc="-50" dirty="0" err="1" smtClean="0"/>
              <a:t>ElastiCache</a:t>
            </a:r>
            <a:r>
              <a:rPr lang="en-US" spc="-50" dirty="0" smtClean="0"/>
              <a:t> Question</a:t>
            </a:r>
            <a:r>
              <a:rPr lang="en-US" sz="1500" spc="-50" dirty="0" smtClean="0"/>
              <a:t/>
            </a:r>
            <a:br>
              <a:rPr lang="en-US" sz="1500" spc="-50" dirty="0" smtClean="0"/>
            </a:br>
            <a:endParaRPr sz="1500" dirty="0"/>
          </a:p>
        </p:txBody>
      </p:sp>
      <p:sp>
        <p:nvSpPr>
          <p:cNvPr id="3" name="TextBox 2"/>
          <p:cNvSpPr txBox="1"/>
          <p:nvPr/>
        </p:nvSpPr>
        <p:spPr>
          <a:xfrm>
            <a:off x="63062" y="1726436"/>
            <a:ext cx="11343289" cy="3139321"/>
          </a:xfrm>
          <a:prstGeom prst="rect">
            <a:avLst/>
          </a:prstGeom>
          <a:noFill/>
        </p:spPr>
        <p:txBody>
          <a:bodyPr wrap="square" rtlCol="0">
            <a:spAutoFit/>
          </a:bodyPr>
          <a:lstStyle/>
          <a:p>
            <a:r>
              <a:rPr lang="en-US" dirty="0" smtClean="0"/>
              <a:t>3. </a:t>
            </a:r>
            <a:r>
              <a:rPr lang="en-US" dirty="0"/>
              <a:t>An application is hosted in an Amazon ECS Cluster which uses an </a:t>
            </a:r>
            <a:r>
              <a:rPr lang="en-US" dirty="0">
                <a:solidFill>
                  <a:srgbClr val="FF0000"/>
                </a:solidFill>
              </a:rPr>
              <a:t>RDS database</a:t>
            </a:r>
            <a:r>
              <a:rPr lang="en-US" dirty="0"/>
              <a:t>. You noticed that the application performance slows down whenever there is a surge in requests that use the same SQL read queries. This has prompted you to optimize the queries of your application to improve performance, however, the problem still persists even after applying the </a:t>
            </a:r>
            <a:r>
              <a:rPr lang="en-US" dirty="0" smtClean="0"/>
              <a:t>change.</a:t>
            </a:r>
          </a:p>
          <a:p>
            <a:endParaRPr lang="en-US" dirty="0"/>
          </a:p>
          <a:p>
            <a:r>
              <a:rPr lang="en-US" dirty="0"/>
              <a:t>Which of the following can you do to resolve this performance issue? (Select TWO)</a:t>
            </a:r>
          </a:p>
          <a:p>
            <a:pPr lvl="1"/>
            <a:r>
              <a:rPr lang="en-US" dirty="0"/>
              <a:t>A. ​Implement a Multi-AZ deployments configuration in your RDS database.</a:t>
            </a:r>
          </a:p>
          <a:p>
            <a:pPr lvl="1"/>
            <a:r>
              <a:rPr lang="en-US" dirty="0"/>
              <a:t>B. ​Implement database caching using </a:t>
            </a:r>
            <a:r>
              <a:rPr lang="en-US" dirty="0" err="1"/>
              <a:t>CloudFront</a:t>
            </a:r>
            <a:r>
              <a:rPr lang="en-US" dirty="0"/>
              <a:t>.</a:t>
            </a:r>
          </a:p>
          <a:p>
            <a:pPr lvl="1"/>
            <a:r>
              <a:rPr lang="en-US" dirty="0"/>
              <a:t>C. ​Create Read Replicas.</a:t>
            </a:r>
          </a:p>
          <a:p>
            <a:pPr lvl="1"/>
            <a:r>
              <a:rPr lang="en-US" dirty="0"/>
              <a:t>D. Refactor your application to use Redshift database instead.</a:t>
            </a:r>
          </a:p>
          <a:p>
            <a:pPr lvl="1"/>
            <a:r>
              <a:rPr lang="en-US" dirty="0"/>
              <a:t>E. ​Implement database caching using </a:t>
            </a:r>
            <a:r>
              <a:rPr lang="en-US" dirty="0" err="1"/>
              <a:t>ElastiCache</a:t>
            </a:r>
            <a:r>
              <a:rPr lang="en-US" dirty="0"/>
              <a:t>.</a:t>
            </a:r>
            <a:endParaRPr lang="en-US" dirty="0"/>
          </a:p>
        </p:txBody>
      </p:sp>
    </p:spTree>
    <p:extLst>
      <p:ext uri="{BB962C8B-B14F-4D97-AF65-F5344CB8AC3E}">
        <p14:creationId xmlns:p14="http://schemas.microsoft.com/office/powerpoint/2010/main" val="3826585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8157" y="199642"/>
            <a:ext cx="10052708" cy="907941"/>
          </a:xfrm>
          <a:prstGeom prst="rect">
            <a:avLst/>
          </a:prstGeom>
        </p:spPr>
        <p:txBody>
          <a:bodyPr vert="horz" wrap="square" lIns="0" tIns="0" rIns="0" bIns="0" rtlCol="0">
            <a:spAutoFit/>
          </a:bodyPr>
          <a:lstStyle/>
          <a:p>
            <a:pPr marL="12700">
              <a:lnSpc>
                <a:spcPct val="100000"/>
              </a:lnSpc>
            </a:pPr>
            <a:r>
              <a:rPr lang="en-US" spc="-50" dirty="0" smtClean="0"/>
              <a:t>Other services and functions</a:t>
            </a:r>
            <a:r>
              <a:rPr lang="en-US" sz="1500" spc="-50" dirty="0" smtClean="0"/>
              <a:t/>
            </a:r>
            <a:br>
              <a:rPr lang="en-US" sz="1500" spc="-50" dirty="0" smtClean="0"/>
            </a:br>
            <a:endParaRPr sz="1500" dirty="0"/>
          </a:p>
        </p:txBody>
      </p:sp>
      <p:sp>
        <p:nvSpPr>
          <p:cNvPr id="3" name="TextBox 2"/>
          <p:cNvSpPr txBox="1"/>
          <p:nvPr/>
        </p:nvSpPr>
        <p:spPr>
          <a:xfrm>
            <a:off x="0" y="1107583"/>
            <a:ext cx="11343289" cy="3970318"/>
          </a:xfrm>
          <a:prstGeom prst="rect">
            <a:avLst/>
          </a:prstGeom>
          <a:noFill/>
        </p:spPr>
        <p:txBody>
          <a:bodyPr wrap="square" rtlCol="0">
            <a:spAutoFit/>
          </a:bodyPr>
          <a:lstStyle/>
          <a:p>
            <a:r>
              <a:rPr lang="en-US" dirty="0"/>
              <a:t>5</a:t>
            </a:r>
            <a:r>
              <a:rPr lang="en-US" dirty="0" smtClean="0"/>
              <a:t>. </a:t>
            </a:r>
            <a:r>
              <a:rPr lang="en-US" dirty="0" err="1" smtClean="0"/>
              <a:t>CodeDeploy</a:t>
            </a:r>
            <a:r>
              <a:rPr lang="en-US" dirty="0" smtClean="0"/>
              <a:t>: </a:t>
            </a:r>
          </a:p>
          <a:p>
            <a:r>
              <a:rPr lang="en-US" dirty="0" smtClean="0"/>
              <a:t>Event Hook: wait for an event before performing an action (run scripts/tasks….)</a:t>
            </a:r>
          </a:p>
          <a:p>
            <a:endParaRPr lang="en-US" dirty="0" smtClean="0"/>
          </a:p>
          <a:p>
            <a:r>
              <a:rPr lang="en-US" dirty="0" smtClean="0"/>
              <a:t>A </a:t>
            </a:r>
            <a:r>
              <a:rPr lang="en-US" dirty="0"/>
              <a:t>developer is preparing the application specification (</a:t>
            </a:r>
            <a:r>
              <a:rPr lang="en-US" dirty="0" err="1"/>
              <a:t>AppSpec</a:t>
            </a:r>
            <a:r>
              <a:rPr lang="en-US" dirty="0"/>
              <a:t>) file in </a:t>
            </a:r>
            <a:r>
              <a:rPr lang="en-US" dirty="0" err="1"/>
              <a:t>CodeDeploy</a:t>
            </a:r>
            <a:r>
              <a:rPr lang="en-US" dirty="0"/>
              <a:t>, which will be used to deploy her </a:t>
            </a:r>
            <a:r>
              <a:rPr lang="en-US" dirty="0">
                <a:solidFill>
                  <a:srgbClr val="FF0000"/>
                </a:solidFill>
              </a:rPr>
              <a:t>Lambda functions </a:t>
            </a:r>
            <a:r>
              <a:rPr lang="en-US" dirty="0"/>
              <a:t>to AWS. In the deployment, she needs to configure </a:t>
            </a:r>
            <a:r>
              <a:rPr lang="en-US" dirty="0" err="1"/>
              <a:t>CodeDeploy</a:t>
            </a:r>
            <a:r>
              <a:rPr lang="en-US" dirty="0"/>
              <a:t> to </a:t>
            </a:r>
            <a:r>
              <a:rPr lang="en-US" dirty="0">
                <a:solidFill>
                  <a:srgbClr val="FF0000"/>
                </a:solidFill>
              </a:rPr>
              <a:t>run a task before the traffic is shifted</a:t>
            </a:r>
            <a:r>
              <a:rPr lang="en-US" dirty="0"/>
              <a:t> to the deployed Lambda function version.</a:t>
            </a:r>
          </a:p>
          <a:p>
            <a:r>
              <a:rPr lang="en-US" dirty="0"/>
              <a:t>Which deployment lifecycle event should she configure in this scenario?</a:t>
            </a:r>
          </a:p>
          <a:p>
            <a:pPr lvl="1"/>
            <a:r>
              <a:rPr lang="en-US" dirty="0" smtClean="0"/>
              <a:t>​A. Install</a:t>
            </a:r>
            <a:endParaRPr lang="en-US" dirty="0"/>
          </a:p>
          <a:p>
            <a:pPr lvl="1"/>
            <a:r>
              <a:rPr lang="en-US" dirty="0" smtClean="0"/>
              <a:t>​B. </a:t>
            </a:r>
            <a:r>
              <a:rPr lang="en-US" dirty="0" err="1" smtClean="0"/>
              <a:t>BeforeAllowTraffic</a:t>
            </a:r>
            <a:endParaRPr lang="en-US" dirty="0"/>
          </a:p>
          <a:p>
            <a:pPr lvl="1"/>
            <a:r>
              <a:rPr lang="en-US" dirty="0" smtClean="0"/>
              <a:t>C. </a:t>
            </a:r>
            <a:r>
              <a:rPr lang="en-US" dirty="0" err="1" smtClean="0"/>
              <a:t>BeforeInstall</a:t>
            </a:r>
            <a:endParaRPr lang="en-US" dirty="0"/>
          </a:p>
          <a:p>
            <a:pPr lvl="1"/>
            <a:r>
              <a:rPr lang="en-US" dirty="0" smtClean="0"/>
              <a:t>​D. Start</a:t>
            </a:r>
            <a:endParaRPr lang="en-US" dirty="0"/>
          </a:p>
          <a:p>
            <a:endParaRPr lang="en-US" dirty="0"/>
          </a:p>
          <a:p>
            <a:endParaRPr lang="en-US" dirty="0"/>
          </a:p>
          <a:p>
            <a:endParaRPr lang="en-US" dirty="0" smtClean="0"/>
          </a:p>
        </p:txBody>
      </p:sp>
      <p:pic>
        <p:nvPicPr>
          <p:cNvPr id="5" name="図 241" descr="https://docs.aws.amazon.com/codedeploy/latest/userguide/images/lifecycle-event-order-lambd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1152" y="3298752"/>
            <a:ext cx="2636520" cy="2979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316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4246" y="365585"/>
            <a:ext cx="10052708" cy="1585049"/>
          </a:xfrm>
          <a:prstGeom prst="rect">
            <a:avLst/>
          </a:prstGeom>
        </p:spPr>
        <p:txBody>
          <a:bodyPr vert="horz" wrap="square" lIns="0" tIns="0" rIns="0" bIns="0" rtlCol="0">
            <a:spAutoFit/>
          </a:bodyPr>
          <a:lstStyle/>
          <a:p>
            <a:pPr marL="12700">
              <a:lnSpc>
                <a:spcPct val="100000"/>
              </a:lnSpc>
            </a:pPr>
            <a:r>
              <a:rPr lang="en-US" spc="-50" dirty="0" smtClean="0"/>
              <a:t>Other services and functions</a:t>
            </a:r>
            <a:br>
              <a:rPr lang="en-US" spc="-50" dirty="0" smtClean="0"/>
            </a:br>
            <a:r>
              <a:rPr lang="en-US" spc="-50" dirty="0" smtClean="0"/>
              <a:t>Direct Connect</a:t>
            </a:r>
            <a:r>
              <a:rPr lang="en-US" sz="1500" spc="-50" dirty="0" smtClean="0"/>
              <a:t/>
            </a:r>
            <a:br>
              <a:rPr lang="en-US" sz="1500" spc="-50" dirty="0" smtClean="0"/>
            </a:br>
            <a:endParaRPr sz="1500" dirty="0"/>
          </a:p>
        </p:txBody>
      </p:sp>
      <p:sp>
        <p:nvSpPr>
          <p:cNvPr id="3" name="TextBox 2"/>
          <p:cNvSpPr txBox="1"/>
          <p:nvPr/>
        </p:nvSpPr>
        <p:spPr>
          <a:xfrm>
            <a:off x="0" y="2061397"/>
            <a:ext cx="11343289" cy="5355312"/>
          </a:xfrm>
          <a:prstGeom prst="rect">
            <a:avLst/>
          </a:prstGeom>
          <a:noFill/>
        </p:spPr>
        <p:txBody>
          <a:bodyPr wrap="square" rtlCol="0">
            <a:spAutoFit/>
          </a:bodyPr>
          <a:lstStyle/>
          <a:p>
            <a:r>
              <a:rPr lang="en-US" dirty="0" smtClean="0"/>
              <a:t>5.Direct Connect: setup a </a:t>
            </a:r>
            <a:r>
              <a:rPr lang="en-US" dirty="0" smtClean="0">
                <a:solidFill>
                  <a:srgbClr val="FF0000"/>
                </a:solidFill>
              </a:rPr>
              <a:t>private connection </a:t>
            </a:r>
            <a:r>
              <a:rPr lang="en-US" dirty="0" smtClean="0"/>
              <a:t>from your datacenter to AWS, with lower ping and high bandwidth (1GBs-10GBs)</a:t>
            </a:r>
          </a:p>
          <a:p>
            <a:r>
              <a:rPr lang="en-US" dirty="0" smtClean="0"/>
              <a:t>*Private: not exposed/routed through the Internet</a:t>
            </a:r>
          </a:p>
          <a:p>
            <a:r>
              <a:rPr lang="en-US" dirty="0" smtClean="0"/>
              <a:t>- Direct Connect vs VPN: both are private connection, but </a:t>
            </a:r>
            <a:r>
              <a:rPr lang="en-US" dirty="0" smtClean="0">
                <a:solidFill>
                  <a:srgbClr val="FF0000"/>
                </a:solidFill>
              </a:rPr>
              <a:t>VPN doesn’t increase network quality</a:t>
            </a:r>
            <a:endParaRPr lang="en-US" dirty="0">
              <a:solidFill>
                <a:srgbClr val="FF0000"/>
              </a:solidFill>
            </a:endParaRPr>
          </a:p>
          <a:p>
            <a:endParaRPr lang="en-US" dirty="0" smtClean="0"/>
          </a:p>
          <a:p>
            <a:r>
              <a:rPr lang="en-US" dirty="0"/>
              <a:t>You are working as a Systems Administrator for a medical device manufacturer which has recently adopted a hybrid cloud infrastructure. They need to establish a dedicated connection between their on-premises network and their AWS VPC. In the next couple of weeks, they will migrate their applications and move their data from their on-premises network to AWS, which is why they need </a:t>
            </a:r>
            <a:r>
              <a:rPr lang="en-US" dirty="0">
                <a:solidFill>
                  <a:srgbClr val="FF0000"/>
                </a:solidFill>
              </a:rPr>
              <a:t>a more consistent network experience than Internet-based connections.</a:t>
            </a:r>
          </a:p>
          <a:p>
            <a:r>
              <a:rPr lang="en-US" dirty="0"/>
              <a:t>Which of the following options would you implement for this scenario?</a:t>
            </a:r>
          </a:p>
          <a:p>
            <a:r>
              <a:rPr lang="en-US" dirty="0"/>
              <a:t>​</a:t>
            </a:r>
          </a:p>
          <a:p>
            <a:pPr lvl="1"/>
            <a:r>
              <a:rPr lang="en-US" dirty="0" smtClean="0"/>
              <a:t>A. Set </a:t>
            </a:r>
            <a:r>
              <a:rPr lang="en-US" dirty="0"/>
              <a:t>up a VPN Connection</a:t>
            </a:r>
          </a:p>
          <a:p>
            <a:pPr lvl="1"/>
            <a:r>
              <a:rPr lang="en-US" dirty="0" smtClean="0"/>
              <a:t>B. ​Set </a:t>
            </a:r>
            <a:r>
              <a:rPr lang="en-US" dirty="0"/>
              <a:t>up a Direct Connect connection</a:t>
            </a:r>
          </a:p>
          <a:p>
            <a:pPr lvl="1"/>
            <a:r>
              <a:rPr lang="en-US" dirty="0" smtClean="0"/>
              <a:t>C. Set </a:t>
            </a:r>
            <a:r>
              <a:rPr lang="en-US" dirty="0"/>
              <a:t>up a VPC peering</a:t>
            </a:r>
          </a:p>
          <a:p>
            <a:pPr lvl="1"/>
            <a:r>
              <a:rPr lang="en-US" dirty="0" smtClean="0"/>
              <a:t>D. ​Set </a:t>
            </a:r>
            <a:r>
              <a:rPr lang="en-US" dirty="0"/>
              <a:t>up an AWS VPN </a:t>
            </a:r>
            <a:r>
              <a:rPr lang="en-US" dirty="0" err="1"/>
              <a:t>CloudHub</a:t>
            </a:r>
            <a:endParaRPr lang="en-US" dirty="0"/>
          </a:p>
          <a:p>
            <a:endParaRPr lang="en-US" dirty="0" smtClean="0"/>
          </a:p>
          <a:p>
            <a:endParaRPr lang="en-US" dirty="0" smtClean="0"/>
          </a:p>
          <a:p>
            <a:endParaRPr lang="en-US" dirty="0" smtClean="0"/>
          </a:p>
          <a:p>
            <a:pPr lvl="1"/>
            <a:endParaRPr lang="en-US" dirty="0" smtClean="0"/>
          </a:p>
        </p:txBody>
      </p:sp>
    </p:spTree>
    <p:extLst>
      <p:ext uri="{BB962C8B-B14F-4D97-AF65-F5344CB8AC3E}">
        <p14:creationId xmlns:p14="http://schemas.microsoft.com/office/powerpoint/2010/main" val="3192645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15" descr="https://docs.aws.amazon.com/kms/latest/developerguide/images/generate-data-ke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747" y="1292772"/>
            <a:ext cx="4063253" cy="4366260"/>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p:cNvSpPr txBox="1">
            <a:spLocks noGrp="1"/>
          </p:cNvSpPr>
          <p:nvPr>
            <p:ph type="title"/>
          </p:nvPr>
        </p:nvSpPr>
        <p:spPr>
          <a:xfrm>
            <a:off x="366005" y="144867"/>
            <a:ext cx="10052708" cy="1585049"/>
          </a:xfrm>
          <a:prstGeom prst="rect">
            <a:avLst/>
          </a:prstGeom>
        </p:spPr>
        <p:txBody>
          <a:bodyPr vert="horz" wrap="square" lIns="0" tIns="0" rIns="0" bIns="0" rtlCol="0">
            <a:spAutoFit/>
          </a:bodyPr>
          <a:lstStyle/>
          <a:p>
            <a:pPr marL="12700">
              <a:lnSpc>
                <a:spcPct val="100000"/>
              </a:lnSpc>
            </a:pPr>
            <a:r>
              <a:rPr lang="en-US" spc="-50" dirty="0" smtClean="0"/>
              <a:t>Other services and functions</a:t>
            </a:r>
            <a:br>
              <a:rPr lang="en-US" spc="-50" dirty="0" smtClean="0"/>
            </a:br>
            <a:r>
              <a:rPr lang="en-US" spc="-50" dirty="0" smtClean="0"/>
              <a:t>Key management Service (KMS)</a:t>
            </a:r>
            <a:r>
              <a:rPr lang="en-US" sz="1500" spc="-50" dirty="0" smtClean="0"/>
              <a:t/>
            </a:r>
            <a:br>
              <a:rPr lang="en-US" sz="1500" spc="-50" dirty="0" smtClean="0"/>
            </a:br>
            <a:endParaRPr sz="1500" dirty="0"/>
          </a:p>
        </p:txBody>
      </p:sp>
      <p:sp>
        <p:nvSpPr>
          <p:cNvPr id="3" name="TextBox 2"/>
          <p:cNvSpPr txBox="1"/>
          <p:nvPr/>
        </p:nvSpPr>
        <p:spPr>
          <a:xfrm>
            <a:off x="366005" y="1457680"/>
            <a:ext cx="8541512" cy="5355312"/>
          </a:xfrm>
          <a:prstGeom prst="rect">
            <a:avLst/>
          </a:prstGeom>
          <a:noFill/>
        </p:spPr>
        <p:txBody>
          <a:bodyPr wrap="square" rtlCol="0">
            <a:spAutoFit/>
          </a:bodyPr>
          <a:lstStyle/>
          <a:p>
            <a:r>
              <a:rPr lang="en-US" dirty="0" smtClean="0"/>
              <a:t>6. </a:t>
            </a:r>
            <a:r>
              <a:rPr lang="en-US" spc="-50" dirty="0"/>
              <a:t>Key management </a:t>
            </a:r>
            <a:r>
              <a:rPr lang="en-US" spc="-50" dirty="0" smtClean="0"/>
              <a:t>Service</a:t>
            </a:r>
            <a:r>
              <a:rPr lang="en-US" dirty="0" smtClean="0"/>
              <a:t>: Provide key for you or store your key for </a:t>
            </a:r>
            <a:r>
              <a:rPr lang="en-US" dirty="0" smtClean="0">
                <a:solidFill>
                  <a:srgbClr val="FF0000"/>
                </a:solidFill>
              </a:rPr>
              <a:t>encryption</a:t>
            </a:r>
          </a:p>
          <a:p>
            <a:r>
              <a:rPr lang="en-US" dirty="0" smtClean="0"/>
              <a:t>-    A Master key: to </a:t>
            </a:r>
            <a:r>
              <a:rPr lang="en-US" dirty="0" err="1" smtClean="0"/>
              <a:t>enrypt</a:t>
            </a:r>
            <a:r>
              <a:rPr lang="en-US" dirty="0" smtClean="0"/>
              <a:t>/decrypt data key (</a:t>
            </a:r>
            <a:r>
              <a:rPr lang="en-US" dirty="0" smtClean="0">
                <a:solidFill>
                  <a:srgbClr val="FF0000"/>
                </a:solidFill>
              </a:rPr>
              <a:t>max 4KB</a:t>
            </a:r>
            <a:r>
              <a:rPr lang="en-US" dirty="0" smtClean="0"/>
              <a:t>)</a:t>
            </a:r>
          </a:p>
          <a:p>
            <a:pPr marL="285750" indent="-285750">
              <a:buFontTx/>
              <a:buChar char="-"/>
            </a:pPr>
            <a:r>
              <a:rPr lang="en-US" dirty="0" smtClean="0"/>
              <a:t>A Data Key: </a:t>
            </a:r>
          </a:p>
          <a:p>
            <a:pPr marL="742950" lvl="1" indent="-285750">
              <a:buFontTx/>
              <a:buChar char="-"/>
            </a:pPr>
            <a:r>
              <a:rPr lang="en-US" dirty="0" smtClean="0"/>
              <a:t>1. Encrypted data key: to store together with your encrypted data</a:t>
            </a:r>
          </a:p>
          <a:p>
            <a:pPr marL="742950" lvl="1" indent="-285750">
              <a:buFontTx/>
              <a:buChar char="-"/>
            </a:pPr>
            <a:r>
              <a:rPr lang="en-US" dirty="0" smtClean="0"/>
              <a:t>2. Plaintext data key: to encrypt/decrypt your data</a:t>
            </a:r>
          </a:p>
          <a:p>
            <a:r>
              <a:rPr lang="en-US" dirty="0" smtClean="0"/>
              <a:t>Question:</a:t>
            </a:r>
          </a:p>
          <a:p>
            <a:r>
              <a:rPr lang="en-US" dirty="0"/>
              <a:t>You are building a distributed system using KMS where you need to encrypt data at a later time. An API must be called that </a:t>
            </a:r>
            <a:r>
              <a:rPr lang="en-US" dirty="0">
                <a:solidFill>
                  <a:srgbClr val="FF0000"/>
                </a:solidFill>
              </a:rPr>
              <a:t>returns only the encrypted copy of the data key </a:t>
            </a:r>
            <a:r>
              <a:rPr lang="en-US" dirty="0"/>
              <a:t>which you will use for encryption. After an hour, you will </a:t>
            </a:r>
            <a:r>
              <a:rPr lang="en-US" dirty="0">
                <a:solidFill>
                  <a:srgbClr val="FF0000"/>
                </a:solidFill>
              </a:rPr>
              <a:t>decrypt the data key by calling the Decrypt API then using the returned plaintext data key </a:t>
            </a:r>
            <a:r>
              <a:rPr lang="en-US" dirty="0"/>
              <a:t>to finally encrypt the data.</a:t>
            </a:r>
          </a:p>
          <a:p>
            <a:r>
              <a:rPr lang="en-US" dirty="0"/>
              <a:t>Which is the MOST suitable KMS API that the system should use to securely implement the requirements described above?</a:t>
            </a:r>
          </a:p>
          <a:p>
            <a:r>
              <a:rPr lang="en-US" dirty="0"/>
              <a:t>​</a:t>
            </a:r>
          </a:p>
          <a:p>
            <a:pPr lvl="2"/>
            <a:r>
              <a:rPr lang="en-US" dirty="0" smtClean="0"/>
              <a:t>A. </a:t>
            </a:r>
            <a:r>
              <a:rPr lang="en-US" dirty="0" err="1" smtClean="0"/>
              <a:t>GenerateDataKey</a:t>
            </a:r>
            <a:endParaRPr lang="en-US" dirty="0"/>
          </a:p>
          <a:p>
            <a:pPr lvl="2"/>
            <a:r>
              <a:rPr lang="en-US" dirty="0" smtClean="0"/>
              <a:t>​B. </a:t>
            </a:r>
            <a:r>
              <a:rPr lang="en-US" dirty="0" err="1" smtClean="0"/>
              <a:t>GenerateDataKeyWithoutPlaintext</a:t>
            </a:r>
            <a:endParaRPr lang="en-US" dirty="0"/>
          </a:p>
          <a:p>
            <a:pPr lvl="2"/>
            <a:r>
              <a:rPr lang="en-US" dirty="0" smtClean="0"/>
              <a:t>C. </a:t>
            </a:r>
            <a:r>
              <a:rPr lang="en-US" dirty="0" err="1" smtClean="0"/>
              <a:t>GenerateRandom</a:t>
            </a:r>
            <a:endParaRPr lang="en-US" dirty="0"/>
          </a:p>
          <a:p>
            <a:pPr lvl="2"/>
            <a:r>
              <a:rPr lang="en-US" dirty="0" smtClean="0"/>
              <a:t>D. ​Encrypt</a:t>
            </a:r>
            <a:endParaRPr lang="en-US" dirty="0"/>
          </a:p>
          <a:p>
            <a:endParaRPr lang="en-US" dirty="0" smtClean="0"/>
          </a:p>
          <a:p>
            <a:pPr lvl="1"/>
            <a:endParaRPr lang="en-US" dirty="0" smtClean="0"/>
          </a:p>
        </p:txBody>
      </p:sp>
    </p:spTree>
    <p:extLst>
      <p:ext uri="{BB962C8B-B14F-4D97-AF65-F5344CB8AC3E}">
        <p14:creationId xmlns:p14="http://schemas.microsoft.com/office/powerpoint/2010/main" val="4239909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4246" y="365585"/>
            <a:ext cx="10052708" cy="1585049"/>
          </a:xfrm>
          <a:prstGeom prst="rect">
            <a:avLst/>
          </a:prstGeom>
        </p:spPr>
        <p:txBody>
          <a:bodyPr vert="horz" wrap="square" lIns="0" tIns="0" rIns="0" bIns="0" rtlCol="0">
            <a:spAutoFit/>
          </a:bodyPr>
          <a:lstStyle/>
          <a:p>
            <a:pPr marL="12700">
              <a:lnSpc>
                <a:spcPct val="100000"/>
              </a:lnSpc>
            </a:pPr>
            <a:r>
              <a:rPr lang="en-US" spc="-50" dirty="0" smtClean="0"/>
              <a:t>Other services and functions</a:t>
            </a:r>
            <a:br>
              <a:rPr lang="en-US" spc="-50" dirty="0" smtClean="0"/>
            </a:br>
            <a:r>
              <a:rPr lang="en-US" spc="-50" dirty="0" smtClean="0"/>
              <a:t>Cloud Hardware Security Module (</a:t>
            </a:r>
            <a:r>
              <a:rPr lang="en-US" spc="-50" dirty="0" err="1" smtClean="0"/>
              <a:t>CloudHMS</a:t>
            </a:r>
            <a:r>
              <a:rPr lang="en-US" spc="-50" dirty="0" smtClean="0"/>
              <a:t>)</a:t>
            </a:r>
            <a:r>
              <a:rPr lang="en-US" sz="1500" spc="-50" dirty="0" smtClean="0"/>
              <a:t/>
            </a:r>
            <a:br>
              <a:rPr lang="en-US" sz="1500" spc="-50" dirty="0" smtClean="0"/>
            </a:br>
            <a:endParaRPr sz="1500" dirty="0"/>
          </a:p>
        </p:txBody>
      </p:sp>
      <p:sp>
        <p:nvSpPr>
          <p:cNvPr id="3" name="TextBox 2"/>
          <p:cNvSpPr txBox="1"/>
          <p:nvPr/>
        </p:nvSpPr>
        <p:spPr>
          <a:xfrm>
            <a:off x="390748" y="2021982"/>
            <a:ext cx="11343289" cy="4339650"/>
          </a:xfrm>
          <a:prstGeom prst="rect">
            <a:avLst/>
          </a:prstGeom>
          <a:noFill/>
        </p:spPr>
        <p:txBody>
          <a:bodyPr wrap="square" rtlCol="0">
            <a:spAutoFit/>
          </a:bodyPr>
          <a:lstStyle/>
          <a:p>
            <a:r>
              <a:rPr lang="en-US" dirty="0" smtClean="0"/>
              <a:t>7</a:t>
            </a:r>
            <a:r>
              <a:rPr lang="en-US" dirty="0"/>
              <a:t>. Cloud Hardware Security Module (</a:t>
            </a:r>
            <a:r>
              <a:rPr lang="en-US" dirty="0" err="1"/>
              <a:t>CloudHMS</a:t>
            </a:r>
            <a:r>
              <a:rPr lang="en-US" dirty="0"/>
              <a:t>)</a:t>
            </a:r>
            <a:endParaRPr lang="en-US" dirty="0" smtClean="0"/>
          </a:p>
          <a:p>
            <a:r>
              <a:rPr lang="en-US" dirty="0" smtClean="0"/>
              <a:t>A </a:t>
            </a:r>
            <a:r>
              <a:rPr lang="en-US" spc="-50" dirty="0">
                <a:solidFill>
                  <a:srgbClr val="FF0000"/>
                </a:solidFill>
              </a:rPr>
              <a:t>Hardware Security </a:t>
            </a:r>
            <a:r>
              <a:rPr lang="en-US" spc="-50" dirty="0" smtClean="0">
                <a:solidFill>
                  <a:srgbClr val="FF0000"/>
                </a:solidFill>
              </a:rPr>
              <a:t>Module</a:t>
            </a:r>
            <a:r>
              <a:rPr lang="en-US" spc="-50" dirty="0" smtClean="0"/>
              <a:t> provided by AWS to </a:t>
            </a:r>
            <a:r>
              <a:rPr lang="en-US" spc="-50" dirty="0" smtClean="0">
                <a:solidFill>
                  <a:srgbClr val="FF0000"/>
                </a:solidFill>
              </a:rPr>
              <a:t>store encryption keys</a:t>
            </a:r>
          </a:p>
          <a:p>
            <a:r>
              <a:rPr lang="en-US" spc="-50" dirty="0" smtClean="0"/>
              <a:t>Question</a:t>
            </a:r>
          </a:p>
          <a:p>
            <a:r>
              <a:rPr lang="en-US" dirty="0"/>
              <a:t>A cryptocurrency exchange portal has a key management service hosted in their on-premises data center, which stores encryption keys and uses an RSA asymmetric encryption algorithm. The company has recently implemented a hybrid cloud architecture in AWS and you were assigned to migrate the exchange portal to their cloud infrastructure. For security compliance, the keys should be stored in dedicated, third-party validated </a:t>
            </a:r>
            <a:r>
              <a:rPr lang="en-US" dirty="0">
                <a:solidFill>
                  <a:srgbClr val="FF0000"/>
                </a:solidFill>
              </a:rPr>
              <a:t>hardware security modules </a:t>
            </a:r>
            <a:r>
              <a:rPr lang="en-US" dirty="0"/>
              <a:t>under your exclusive control</a:t>
            </a:r>
            <a:r>
              <a:rPr lang="en-US" dirty="0" smtClean="0"/>
              <a:t>.</a:t>
            </a:r>
          </a:p>
          <a:p>
            <a:endParaRPr lang="en-US" dirty="0"/>
          </a:p>
          <a:p>
            <a:r>
              <a:rPr lang="en-US" dirty="0"/>
              <a:t>Which of the following is the BEST solution that you should implement to meet the above requirement?</a:t>
            </a:r>
          </a:p>
          <a:p>
            <a:pPr lvl="1"/>
            <a:r>
              <a:rPr lang="en-US" sz="1500" dirty="0" smtClean="0"/>
              <a:t>​A. Import </a:t>
            </a:r>
            <a:r>
              <a:rPr lang="en-US" sz="1500" dirty="0"/>
              <a:t>the encryption keys from your on-premises key management service to AWS KMS as Customer Master Keys (CMKs).</a:t>
            </a:r>
          </a:p>
          <a:p>
            <a:pPr lvl="1"/>
            <a:r>
              <a:rPr lang="en-US" sz="1500" dirty="0" smtClean="0"/>
              <a:t>B. ​Develop </a:t>
            </a:r>
            <a:r>
              <a:rPr lang="en-US" sz="1500" dirty="0"/>
              <a:t>a custom key management service using the AWS Encryption SDK.</a:t>
            </a:r>
          </a:p>
          <a:p>
            <a:pPr lvl="1"/>
            <a:r>
              <a:rPr lang="en-US" sz="1500" dirty="0" smtClean="0"/>
              <a:t>C. ​Use </a:t>
            </a:r>
            <a:r>
              <a:rPr lang="en-US" sz="1500" dirty="0"/>
              <a:t>AWS KMS to store and manage the encryption keys.</a:t>
            </a:r>
          </a:p>
          <a:p>
            <a:pPr lvl="1"/>
            <a:r>
              <a:rPr lang="en-US" sz="1500" dirty="0" smtClean="0"/>
              <a:t>D. ​Import </a:t>
            </a:r>
            <a:r>
              <a:rPr lang="en-US" sz="1500" dirty="0"/>
              <a:t>the encryption keys from your on-premises key management service to AWS </a:t>
            </a:r>
            <a:r>
              <a:rPr lang="en-US" sz="1500" dirty="0" err="1"/>
              <a:t>CloudHSM</a:t>
            </a:r>
            <a:r>
              <a:rPr lang="en-US" sz="1500" dirty="0"/>
              <a:t>.</a:t>
            </a:r>
          </a:p>
          <a:p>
            <a:endParaRPr lang="en-US" dirty="0" smtClean="0"/>
          </a:p>
          <a:p>
            <a:pPr lvl="1"/>
            <a:endParaRPr lang="en-US" dirty="0" smtClean="0"/>
          </a:p>
        </p:txBody>
      </p:sp>
    </p:spTree>
    <p:extLst>
      <p:ext uri="{BB962C8B-B14F-4D97-AF65-F5344CB8AC3E}">
        <p14:creationId xmlns:p14="http://schemas.microsoft.com/office/powerpoint/2010/main" val="1874636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6005" y="144867"/>
            <a:ext cx="10052708" cy="1585049"/>
          </a:xfrm>
          <a:prstGeom prst="rect">
            <a:avLst/>
          </a:prstGeom>
        </p:spPr>
        <p:txBody>
          <a:bodyPr vert="horz" wrap="square" lIns="0" tIns="0" rIns="0" bIns="0" rtlCol="0">
            <a:spAutoFit/>
          </a:bodyPr>
          <a:lstStyle/>
          <a:p>
            <a:pPr marL="12700">
              <a:lnSpc>
                <a:spcPct val="100000"/>
              </a:lnSpc>
            </a:pPr>
            <a:r>
              <a:rPr lang="en-US" spc="-50" dirty="0" smtClean="0"/>
              <a:t>Other services and functions</a:t>
            </a:r>
            <a:br>
              <a:rPr lang="en-US" spc="-50" dirty="0" smtClean="0"/>
            </a:br>
            <a:r>
              <a:rPr lang="en-US" spc="-50" dirty="0" smtClean="0"/>
              <a:t>Kinesis Data Stream</a:t>
            </a:r>
            <a:r>
              <a:rPr lang="en-US" sz="1500" spc="-50" dirty="0" smtClean="0"/>
              <a:t/>
            </a:r>
            <a:br>
              <a:rPr lang="en-US" sz="1500" spc="-50" dirty="0" smtClean="0"/>
            </a:br>
            <a:endParaRPr sz="1500" dirty="0"/>
          </a:p>
        </p:txBody>
      </p:sp>
      <p:sp>
        <p:nvSpPr>
          <p:cNvPr id="3" name="TextBox 2"/>
          <p:cNvSpPr txBox="1"/>
          <p:nvPr/>
        </p:nvSpPr>
        <p:spPr>
          <a:xfrm>
            <a:off x="366005" y="1457680"/>
            <a:ext cx="11214088" cy="3970318"/>
          </a:xfrm>
          <a:prstGeom prst="rect">
            <a:avLst/>
          </a:prstGeom>
          <a:noFill/>
        </p:spPr>
        <p:txBody>
          <a:bodyPr wrap="square" rtlCol="0">
            <a:spAutoFit/>
          </a:bodyPr>
          <a:lstStyle/>
          <a:p>
            <a:r>
              <a:rPr lang="en-US" dirty="0"/>
              <a:t>8</a:t>
            </a:r>
            <a:r>
              <a:rPr lang="en-US" dirty="0" smtClean="0"/>
              <a:t>. </a:t>
            </a:r>
            <a:r>
              <a:rPr lang="en-US" spc="-50" dirty="0"/>
              <a:t>Kinesis </a:t>
            </a:r>
            <a:r>
              <a:rPr lang="en-US" spc="-50" dirty="0" smtClean="0"/>
              <a:t>Data Stream</a:t>
            </a:r>
            <a:r>
              <a:rPr lang="en-US" dirty="0" smtClean="0"/>
              <a:t>: to stream data/log into a consumer in AWS</a:t>
            </a:r>
          </a:p>
          <a:p>
            <a:r>
              <a:rPr lang="en-US" dirty="0" smtClean="0"/>
              <a:t>Data flow is split into shards.</a:t>
            </a:r>
          </a:p>
          <a:p>
            <a:r>
              <a:rPr lang="en-US" dirty="0" smtClean="0">
                <a:solidFill>
                  <a:srgbClr val="FF0000"/>
                </a:solidFill>
              </a:rPr>
              <a:t>Each shard can only be process by only 1 EC2 instance</a:t>
            </a:r>
          </a:p>
          <a:p>
            <a:endParaRPr lang="en-US" dirty="0"/>
          </a:p>
          <a:p>
            <a:r>
              <a:rPr lang="en-US" dirty="0" smtClean="0"/>
              <a:t>Question:</a:t>
            </a:r>
          </a:p>
          <a:p>
            <a:r>
              <a:rPr lang="en-US" dirty="0" smtClean="0"/>
              <a:t>Your </a:t>
            </a:r>
            <a:r>
              <a:rPr lang="en-US" dirty="0"/>
              <a:t>application is processing one Kinesis data stream which has four shards, and each instance has one KCL worker. To scale up processing in your application, you </a:t>
            </a:r>
            <a:r>
              <a:rPr lang="en-US" dirty="0" err="1"/>
              <a:t>reshard</a:t>
            </a:r>
            <a:r>
              <a:rPr lang="en-US" dirty="0"/>
              <a:t> your stream to increase the </a:t>
            </a:r>
            <a:r>
              <a:rPr lang="en-US" dirty="0">
                <a:solidFill>
                  <a:srgbClr val="FF0000"/>
                </a:solidFill>
              </a:rPr>
              <a:t>number of open shards to six</a:t>
            </a:r>
            <a:r>
              <a:rPr lang="en-US" dirty="0"/>
              <a:t>.</a:t>
            </a:r>
          </a:p>
          <a:p>
            <a:r>
              <a:rPr lang="en-US" dirty="0"/>
              <a:t>What is the MAXIMUM number of EC2 instances that you should launch to achieve optimum performance?</a:t>
            </a:r>
          </a:p>
          <a:p>
            <a:pPr lvl="2"/>
            <a:r>
              <a:rPr lang="en-US" dirty="0" smtClean="0"/>
              <a:t>​A.3</a:t>
            </a:r>
            <a:endParaRPr lang="en-US" dirty="0"/>
          </a:p>
          <a:p>
            <a:pPr lvl="2"/>
            <a:r>
              <a:rPr lang="en-US" dirty="0" smtClean="0"/>
              <a:t>​B. 5</a:t>
            </a:r>
            <a:endParaRPr lang="en-US" dirty="0"/>
          </a:p>
          <a:p>
            <a:pPr lvl="2"/>
            <a:r>
              <a:rPr lang="en-US" dirty="0" smtClean="0"/>
              <a:t>​C. 6</a:t>
            </a:r>
            <a:endParaRPr lang="en-US" dirty="0"/>
          </a:p>
          <a:p>
            <a:pPr lvl="2"/>
            <a:r>
              <a:rPr lang="en-US" dirty="0" smtClean="0"/>
              <a:t>D. 12</a:t>
            </a:r>
            <a:endParaRPr lang="en-US" dirty="0"/>
          </a:p>
          <a:p>
            <a:endParaRPr lang="en-US" dirty="0" smtClean="0">
              <a:solidFill>
                <a:srgbClr val="FF0000"/>
              </a:solidFill>
            </a:endParaRPr>
          </a:p>
          <a:p>
            <a:pPr lvl="1"/>
            <a:endParaRPr lang="en-US" dirty="0" smtClean="0"/>
          </a:p>
        </p:txBody>
      </p:sp>
      <p:pic>
        <p:nvPicPr>
          <p:cNvPr id="5" name="図 168" descr="https://docs.aws.amazon.com/streams/latest/dev/images/archite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3628" y="4329736"/>
            <a:ext cx="6676465" cy="2407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879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6005" y="260283"/>
            <a:ext cx="10052708" cy="1354217"/>
          </a:xfrm>
          <a:prstGeom prst="rect">
            <a:avLst/>
          </a:prstGeom>
        </p:spPr>
        <p:txBody>
          <a:bodyPr vert="horz" wrap="square" lIns="0" tIns="0" rIns="0" bIns="0" rtlCol="0">
            <a:spAutoFit/>
          </a:bodyPr>
          <a:lstStyle/>
          <a:p>
            <a:pPr marL="12700">
              <a:lnSpc>
                <a:spcPct val="100000"/>
              </a:lnSpc>
            </a:pPr>
            <a:r>
              <a:rPr lang="en-US" spc="-50" dirty="0" smtClean="0"/>
              <a:t>Other services and functions</a:t>
            </a:r>
            <a:br>
              <a:rPr lang="en-US" spc="-50" dirty="0" smtClean="0"/>
            </a:br>
            <a:r>
              <a:rPr lang="en-US" spc="-50" dirty="0"/>
              <a:t>AWS Secrets Manager</a:t>
            </a:r>
            <a:endParaRPr sz="1500" dirty="0"/>
          </a:p>
        </p:txBody>
      </p:sp>
      <p:sp>
        <p:nvSpPr>
          <p:cNvPr id="3" name="TextBox 2"/>
          <p:cNvSpPr txBox="1"/>
          <p:nvPr/>
        </p:nvSpPr>
        <p:spPr>
          <a:xfrm>
            <a:off x="366005" y="1457680"/>
            <a:ext cx="11214088" cy="4524315"/>
          </a:xfrm>
          <a:prstGeom prst="rect">
            <a:avLst/>
          </a:prstGeom>
          <a:noFill/>
        </p:spPr>
        <p:txBody>
          <a:bodyPr wrap="square" rtlCol="0">
            <a:spAutoFit/>
          </a:bodyPr>
          <a:lstStyle/>
          <a:p>
            <a:r>
              <a:rPr lang="en-US" dirty="0" smtClean="0"/>
              <a:t>9. </a:t>
            </a:r>
            <a:r>
              <a:rPr lang="en-US" spc="-50" dirty="0"/>
              <a:t>AWS Secrets </a:t>
            </a:r>
            <a:r>
              <a:rPr lang="en-US" spc="-50" dirty="0" smtClean="0"/>
              <a:t>Manager</a:t>
            </a:r>
            <a:r>
              <a:rPr lang="en-US" dirty="0" smtClean="0"/>
              <a:t>: store confidential information (database credentials, license key…) and encrypt them with a encryption key</a:t>
            </a:r>
          </a:p>
          <a:p>
            <a:r>
              <a:rPr lang="en-US" dirty="0" smtClean="0"/>
              <a:t>It will also </a:t>
            </a:r>
            <a:r>
              <a:rPr lang="en-US" dirty="0" smtClean="0">
                <a:solidFill>
                  <a:srgbClr val="FF0000"/>
                </a:solidFill>
              </a:rPr>
              <a:t>manage rotation of the encryption key </a:t>
            </a:r>
            <a:r>
              <a:rPr lang="en-US" dirty="0" smtClean="0"/>
              <a:t>for you.</a:t>
            </a:r>
          </a:p>
          <a:p>
            <a:endParaRPr lang="en-US" dirty="0"/>
          </a:p>
          <a:p>
            <a:r>
              <a:rPr lang="en-US" dirty="0" smtClean="0">
                <a:solidFill>
                  <a:srgbClr val="FF0000"/>
                </a:solidFill>
              </a:rPr>
              <a:t>Question:</a:t>
            </a:r>
          </a:p>
          <a:p>
            <a:r>
              <a:rPr lang="en-US" dirty="0" smtClean="0"/>
              <a:t>An </a:t>
            </a:r>
            <a:r>
              <a:rPr lang="en-US" dirty="0"/>
              <a:t>e-commerce application, which is hosted in an ECS Cluster, contains the </a:t>
            </a:r>
            <a:r>
              <a:rPr lang="en-US" dirty="0">
                <a:solidFill>
                  <a:srgbClr val="FF0000"/>
                </a:solidFill>
              </a:rPr>
              <a:t>connection string of an external database and other sensitive configuration files</a:t>
            </a:r>
            <a:r>
              <a:rPr lang="en-US" dirty="0"/>
              <a:t>. Since the application accepts credit card payments, the company has to meet strict security compliance which requires that the database credentials are encrypted and periodically rotated.</a:t>
            </a:r>
          </a:p>
          <a:p>
            <a:r>
              <a:rPr lang="en-US" dirty="0"/>
              <a:t>Which of the following should you do to comply to the requirements?</a:t>
            </a:r>
          </a:p>
          <a:p>
            <a:r>
              <a:rPr lang="en-US" dirty="0"/>
              <a:t>​</a:t>
            </a:r>
          </a:p>
          <a:p>
            <a:r>
              <a:rPr lang="en-US" dirty="0" smtClean="0"/>
              <a:t>A. Store </a:t>
            </a:r>
            <a:r>
              <a:rPr lang="en-US" dirty="0"/>
              <a:t>the database credentials in AWS Secrets Manager and enable rotation.</a:t>
            </a:r>
          </a:p>
          <a:p>
            <a:r>
              <a:rPr lang="en-US" dirty="0" smtClean="0"/>
              <a:t>B. Store </a:t>
            </a:r>
            <a:r>
              <a:rPr lang="en-US" dirty="0"/>
              <a:t>the database credentials in an encrypted </a:t>
            </a:r>
            <a:r>
              <a:rPr lang="en-US" dirty="0" err="1"/>
              <a:t>ecs.config</a:t>
            </a:r>
            <a:r>
              <a:rPr lang="en-US" dirty="0"/>
              <a:t> configuration file.</a:t>
            </a:r>
          </a:p>
          <a:p>
            <a:r>
              <a:rPr lang="en-US" dirty="0" smtClean="0"/>
              <a:t>C. ​Store </a:t>
            </a:r>
            <a:r>
              <a:rPr lang="en-US" dirty="0"/>
              <a:t>the database credentials in an encrypted </a:t>
            </a:r>
            <a:r>
              <a:rPr lang="en-US" dirty="0" err="1"/>
              <a:t>dockerrun.aws.json</a:t>
            </a:r>
            <a:r>
              <a:rPr lang="en-US" dirty="0"/>
              <a:t> configuration file.</a:t>
            </a:r>
          </a:p>
          <a:p>
            <a:r>
              <a:rPr lang="en-US" dirty="0" smtClean="0"/>
              <a:t>D. ​Store the </a:t>
            </a:r>
            <a:r>
              <a:rPr lang="en-US" dirty="0"/>
              <a:t>database credentials as a secure string parameter in Systems Manager Parameter Store.</a:t>
            </a:r>
          </a:p>
          <a:p>
            <a:endParaRPr lang="en-US" dirty="0" smtClean="0">
              <a:solidFill>
                <a:srgbClr val="FF0000"/>
              </a:solidFill>
            </a:endParaRPr>
          </a:p>
          <a:p>
            <a:endParaRPr lang="en-US" dirty="0" smtClean="0">
              <a:solidFill>
                <a:srgbClr val="FF0000"/>
              </a:solidFill>
            </a:endParaRPr>
          </a:p>
        </p:txBody>
      </p:sp>
    </p:spTree>
    <p:extLst>
      <p:ext uri="{BB962C8B-B14F-4D97-AF65-F5344CB8AC3E}">
        <p14:creationId xmlns:p14="http://schemas.microsoft.com/office/powerpoint/2010/main" val="2789541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6005" y="260283"/>
            <a:ext cx="10052708" cy="1354217"/>
          </a:xfrm>
          <a:prstGeom prst="rect">
            <a:avLst/>
          </a:prstGeom>
        </p:spPr>
        <p:txBody>
          <a:bodyPr vert="horz" wrap="square" lIns="0" tIns="0" rIns="0" bIns="0" rtlCol="0">
            <a:spAutoFit/>
          </a:bodyPr>
          <a:lstStyle/>
          <a:p>
            <a:pPr marL="12700">
              <a:lnSpc>
                <a:spcPct val="100000"/>
              </a:lnSpc>
            </a:pPr>
            <a:r>
              <a:rPr lang="en-US" spc="-50" dirty="0" smtClean="0"/>
              <a:t>Other services and functions</a:t>
            </a:r>
            <a:br>
              <a:rPr lang="en-US" spc="-50" dirty="0" smtClean="0"/>
            </a:br>
            <a:r>
              <a:rPr lang="en-US" spc="-50" dirty="0"/>
              <a:t>AWS </a:t>
            </a:r>
            <a:r>
              <a:rPr lang="en-US" spc="-50" dirty="0" smtClean="0"/>
              <a:t>Parameter Store</a:t>
            </a:r>
            <a:endParaRPr sz="1500" dirty="0"/>
          </a:p>
        </p:txBody>
      </p:sp>
      <p:sp>
        <p:nvSpPr>
          <p:cNvPr id="3" name="TextBox 2"/>
          <p:cNvSpPr txBox="1"/>
          <p:nvPr/>
        </p:nvSpPr>
        <p:spPr>
          <a:xfrm>
            <a:off x="366005" y="1457680"/>
            <a:ext cx="11214088" cy="3693319"/>
          </a:xfrm>
          <a:prstGeom prst="rect">
            <a:avLst/>
          </a:prstGeom>
          <a:noFill/>
        </p:spPr>
        <p:txBody>
          <a:bodyPr wrap="square" rtlCol="0">
            <a:spAutoFit/>
          </a:bodyPr>
          <a:lstStyle/>
          <a:p>
            <a:r>
              <a:rPr lang="en-US" dirty="0" smtClean="0"/>
              <a:t>9. </a:t>
            </a:r>
            <a:r>
              <a:rPr lang="en-US" spc="-50" dirty="0"/>
              <a:t>Parameter </a:t>
            </a:r>
            <a:r>
              <a:rPr lang="en-US" spc="-50" dirty="0" smtClean="0"/>
              <a:t>Store</a:t>
            </a:r>
            <a:r>
              <a:rPr lang="en-US" dirty="0"/>
              <a:t>: </a:t>
            </a:r>
            <a:r>
              <a:rPr lang="en-US" dirty="0" smtClean="0"/>
              <a:t>encrypt and store </a:t>
            </a:r>
            <a:r>
              <a:rPr lang="en-US" dirty="0"/>
              <a:t>configuration data and secure strings in hierarchies and track versions. </a:t>
            </a:r>
            <a:endParaRPr lang="en-US" dirty="0" smtClean="0"/>
          </a:p>
          <a:p>
            <a:r>
              <a:rPr lang="en-US" dirty="0" smtClean="0"/>
              <a:t>(first 2000 parameters are free)</a:t>
            </a:r>
          </a:p>
          <a:p>
            <a:endParaRPr lang="en-US" dirty="0"/>
          </a:p>
          <a:p>
            <a:r>
              <a:rPr lang="en-US" dirty="0" smtClean="0">
                <a:solidFill>
                  <a:srgbClr val="FF0000"/>
                </a:solidFill>
              </a:rPr>
              <a:t>Question:</a:t>
            </a:r>
          </a:p>
          <a:p>
            <a:r>
              <a:rPr lang="en-US" dirty="0"/>
              <a:t>A </a:t>
            </a:r>
            <a:r>
              <a:rPr lang="en-US" dirty="0" err="1"/>
              <a:t>serverless</a:t>
            </a:r>
            <a:r>
              <a:rPr lang="en-US" dirty="0"/>
              <a:t> application is composed of several Lambda functions which reads data from RDS. These functions must share the </a:t>
            </a:r>
            <a:r>
              <a:rPr lang="en-US" dirty="0">
                <a:solidFill>
                  <a:srgbClr val="FF0000"/>
                </a:solidFill>
              </a:rPr>
              <a:t>same connection </a:t>
            </a:r>
            <a:r>
              <a:rPr lang="en-US" dirty="0" smtClean="0">
                <a:solidFill>
                  <a:srgbClr val="FF0000"/>
                </a:solidFill>
              </a:rPr>
              <a:t>string </a:t>
            </a:r>
            <a:r>
              <a:rPr lang="en-US" dirty="0" smtClean="0"/>
              <a:t>to connect to the DB.</a:t>
            </a:r>
          </a:p>
          <a:p>
            <a:r>
              <a:rPr lang="en-US" dirty="0" smtClean="0"/>
              <a:t>Which </a:t>
            </a:r>
            <a:r>
              <a:rPr lang="en-US" dirty="0"/>
              <a:t>of the following is the MOST secure way to meet the above requirement?</a:t>
            </a:r>
          </a:p>
          <a:p>
            <a:pPr lvl="1"/>
            <a:r>
              <a:rPr lang="en-US" dirty="0" smtClean="0"/>
              <a:t>A. Use </a:t>
            </a:r>
            <a:r>
              <a:rPr lang="en-US" dirty="0"/>
              <a:t>AWS Lambda environment variables encrypted with </a:t>
            </a:r>
            <a:r>
              <a:rPr lang="en-US" dirty="0" err="1"/>
              <a:t>CloudHSM</a:t>
            </a:r>
            <a:r>
              <a:rPr lang="en-US" dirty="0"/>
              <a:t>.</a:t>
            </a:r>
          </a:p>
          <a:p>
            <a:pPr lvl="1"/>
            <a:r>
              <a:rPr lang="en-US" dirty="0" smtClean="0"/>
              <a:t>B. Create </a:t>
            </a:r>
            <a:r>
              <a:rPr lang="en-US" dirty="0"/>
              <a:t>a Secure String Parameter using the AWS Systems Manager Parameter Store.</a:t>
            </a:r>
          </a:p>
          <a:p>
            <a:pPr lvl="1"/>
            <a:r>
              <a:rPr lang="en-US" dirty="0" smtClean="0"/>
              <a:t>C. Create </a:t>
            </a:r>
            <a:r>
              <a:rPr lang="en-US" dirty="0"/>
              <a:t>an IAM Execution Role that has access to RDS and attach it to the Lambda functions.</a:t>
            </a:r>
          </a:p>
          <a:p>
            <a:pPr lvl="1"/>
            <a:r>
              <a:rPr lang="en-US" dirty="0" smtClean="0"/>
              <a:t>D. Use </a:t>
            </a:r>
            <a:r>
              <a:rPr lang="en-US" dirty="0"/>
              <a:t>AWS Lambda environment variables encrypted with KMS which will be shared by the Lambda functions.</a:t>
            </a:r>
          </a:p>
          <a:p>
            <a:endParaRPr lang="en-US" dirty="0" smtClean="0">
              <a:solidFill>
                <a:srgbClr val="FF0000"/>
              </a:solidFill>
            </a:endParaRPr>
          </a:p>
          <a:p>
            <a:endParaRPr lang="en-US" dirty="0" smtClean="0">
              <a:solidFill>
                <a:srgbClr val="FF0000"/>
              </a:solidFill>
            </a:endParaRPr>
          </a:p>
        </p:txBody>
      </p:sp>
    </p:spTree>
    <p:extLst>
      <p:ext uri="{BB962C8B-B14F-4D97-AF65-F5344CB8AC3E}">
        <p14:creationId xmlns:p14="http://schemas.microsoft.com/office/powerpoint/2010/main" val="64283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Moving Big Data to the Cloud with AWS Snowmobile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9227" y="3683940"/>
            <a:ext cx="5642773" cy="317406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Using the MinIO Client to Migrate Data to/from AWS Snowb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3218" y="217760"/>
            <a:ext cx="4513244" cy="3384934"/>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p:cNvSpPr txBox="1">
            <a:spLocks noGrp="1"/>
          </p:cNvSpPr>
          <p:nvPr>
            <p:ph type="title"/>
          </p:nvPr>
        </p:nvSpPr>
        <p:spPr>
          <a:xfrm>
            <a:off x="1028157" y="199642"/>
            <a:ext cx="10052708" cy="907941"/>
          </a:xfrm>
          <a:prstGeom prst="rect">
            <a:avLst/>
          </a:prstGeom>
        </p:spPr>
        <p:txBody>
          <a:bodyPr vert="horz" wrap="square" lIns="0" tIns="0" rIns="0" bIns="0" rtlCol="0">
            <a:spAutoFit/>
          </a:bodyPr>
          <a:lstStyle/>
          <a:p>
            <a:pPr marL="12700">
              <a:lnSpc>
                <a:spcPct val="100000"/>
              </a:lnSpc>
            </a:pPr>
            <a:r>
              <a:rPr lang="en-US" spc="-50" dirty="0" smtClean="0"/>
              <a:t>Other services and functions</a:t>
            </a:r>
            <a:r>
              <a:rPr lang="en-US" sz="1500" spc="-50" dirty="0" smtClean="0"/>
              <a:t/>
            </a:r>
            <a:br>
              <a:rPr lang="en-US" sz="1500" spc="-50" dirty="0" smtClean="0"/>
            </a:br>
            <a:endParaRPr sz="1500" dirty="0"/>
          </a:p>
        </p:txBody>
      </p:sp>
      <p:sp>
        <p:nvSpPr>
          <p:cNvPr id="3" name="TextBox 2"/>
          <p:cNvSpPr txBox="1"/>
          <p:nvPr/>
        </p:nvSpPr>
        <p:spPr>
          <a:xfrm>
            <a:off x="106548" y="1557581"/>
            <a:ext cx="6223308" cy="3416320"/>
          </a:xfrm>
          <a:prstGeom prst="rect">
            <a:avLst/>
          </a:prstGeom>
          <a:noFill/>
        </p:spPr>
        <p:txBody>
          <a:bodyPr wrap="square" rtlCol="0">
            <a:spAutoFit/>
          </a:bodyPr>
          <a:lstStyle/>
          <a:p>
            <a:r>
              <a:rPr lang="en-US" dirty="0" smtClean="0"/>
              <a:t>S3(</a:t>
            </a:r>
            <a:r>
              <a:rPr lang="en-US" dirty="0" err="1" smtClean="0"/>
              <a:t>cont</a:t>
            </a:r>
            <a:r>
              <a:rPr lang="en-US" dirty="0" smtClean="0"/>
              <a:t>)</a:t>
            </a:r>
          </a:p>
          <a:p>
            <a:pPr lvl="1"/>
            <a:endParaRPr lang="en-US" dirty="0" smtClean="0"/>
          </a:p>
          <a:p>
            <a:pPr lvl="1"/>
            <a:r>
              <a:rPr lang="en-US" dirty="0" smtClean="0"/>
              <a:t>4</a:t>
            </a:r>
            <a:r>
              <a:rPr lang="en-US" dirty="0"/>
              <a:t>. VPC endpoint</a:t>
            </a:r>
          </a:p>
          <a:p>
            <a:pPr lvl="1"/>
            <a:r>
              <a:rPr lang="en-US" dirty="0"/>
              <a:t>5. Versioning: manage many versions of an objects</a:t>
            </a:r>
          </a:p>
          <a:p>
            <a:pPr lvl="1"/>
            <a:r>
              <a:rPr lang="en-US" dirty="0"/>
              <a:t>6. Cross region replication: must </a:t>
            </a:r>
            <a:r>
              <a:rPr lang="en-US" dirty="0">
                <a:solidFill>
                  <a:srgbClr val="FF0000"/>
                </a:solidFill>
              </a:rPr>
              <a:t>enable </a:t>
            </a:r>
            <a:r>
              <a:rPr lang="en-US" dirty="0" smtClean="0">
                <a:solidFill>
                  <a:srgbClr val="FF0000"/>
                </a:solidFill>
              </a:rPr>
              <a:t>versioning first</a:t>
            </a:r>
            <a:endParaRPr lang="en-US" dirty="0">
              <a:solidFill>
                <a:srgbClr val="FF0000"/>
              </a:solidFill>
            </a:endParaRPr>
          </a:p>
          <a:p>
            <a:pPr lvl="1"/>
            <a:r>
              <a:rPr lang="en-US" dirty="0"/>
              <a:t>7. </a:t>
            </a:r>
            <a:r>
              <a:rPr lang="en-US" dirty="0" smtClean="0"/>
              <a:t>Snowball: Transfer Terabyte of Data in AWS quickly (80 TB/each)</a:t>
            </a:r>
          </a:p>
          <a:p>
            <a:pPr lvl="1"/>
            <a:r>
              <a:rPr lang="en-US" dirty="0" smtClean="0"/>
              <a:t>8. Snowmobile: a Truck of Snowball (</a:t>
            </a:r>
            <a:r>
              <a:rPr lang="en-GB" dirty="0" smtClean="0"/>
              <a:t>100PB/each)</a:t>
            </a:r>
            <a:endParaRPr lang="en-US" dirty="0" smtClean="0"/>
          </a:p>
          <a:p>
            <a:pPr lvl="1"/>
            <a:endParaRPr lang="en-US" dirty="0" smtClean="0"/>
          </a:p>
          <a:p>
            <a:pPr lvl="1"/>
            <a:r>
              <a:rPr lang="en-US" dirty="0" smtClean="0"/>
              <a:t>https</a:t>
            </a:r>
            <a:r>
              <a:rPr lang="en-US" dirty="0"/>
              <a:t>://tutorialsdojo.com/aws-cheat-sheet-s3-transfer-acceleration-vs-direct-connect-vs-vpn-vs-snowball-vs-snowmobile/</a:t>
            </a:r>
          </a:p>
        </p:txBody>
      </p:sp>
    </p:spTree>
    <p:extLst>
      <p:ext uri="{BB962C8B-B14F-4D97-AF65-F5344CB8AC3E}">
        <p14:creationId xmlns:p14="http://schemas.microsoft.com/office/powerpoint/2010/main" val="601205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5" descr="https://docs.aws.amazon.com/codecommit/latest/userguide/images/codecommit-migrate-exist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9038" y="647362"/>
            <a:ext cx="6657312" cy="3239386"/>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p:cNvSpPr txBox="1">
            <a:spLocks noGrp="1"/>
          </p:cNvSpPr>
          <p:nvPr>
            <p:ph type="title"/>
          </p:nvPr>
        </p:nvSpPr>
        <p:spPr>
          <a:xfrm>
            <a:off x="366005" y="260283"/>
            <a:ext cx="10052708" cy="1354217"/>
          </a:xfrm>
          <a:prstGeom prst="rect">
            <a:avLst/>
          </a:prstGeom>
        </p:spPr>
        <p:txBody>
          <a:bodyPr vert="horz" wrap="square" lIns="0" tIns="0" rIns="0" bIns="0" rtlCol="0">
            <a:spAutoFit/>
          </a:bodyPr>
          <a:lstStyle/>
          <a:p>
            <a:pPr marL="12700">
              <a:lnSpc>
                <a:spcPct val="100000"/>
              </a:lnSpc>
            </a:pPr>
            <a:r>
              <a:rPr lang="en-US" spc="-50" dirty="0" smtClean="0"/>
              <a:t>Other services and functions</a:t>
            </a:r>
            <a:br>
              <a:rPr lang="en-US" spc="-50" dirty="0" smtClean="0"/>
            </a:br>
            <a:r>
              <a:rPr lang="en-US" spc="-50" dirty="0"/>
              <a:t>AWS </a:t>
            </a:r>
            <a:r>
              <a:rPr lang="en-US" spc="-50" dirty="0" smtClean="0"/>
              <a:t>Code Commit</a:t>
            </a:r>
            <a:endParaRPr sz="1500" dirty="0"/>
          </a:p>
        </p:txBody>
      </p:sp>
      <p:sp>
        <p:nvSpPr>
          <p:cNvPr id="3" name="TextBox 2"/>
          <p:cNvSpPr txBox="1"/>
          <p:nvPr/>
        </p:nvSpPr>
        <p:spPr>
          <a:xfrm>
            <a:off x="285085" y="2404620"/>
            <a:ext cx="11407906" cy="4016484"/>
          </a:xfrm>
          <a:prstGeom prst="rect">
            <a:avLst/>
          </a:prstGeom>
          <a:noFill/>
        </p:spPr>
        <p:txBody>
          <a:bodyPr wrap="square" rtlCol="0">
            <a:spAutoFit/>
          </a:bodyPr>
          <a:lstStyle/>
          <a:p>
            <a:r>
              <a:rPr lang="en-US" dirty="0" smtClean="0"/>
              <a:t>10. </a:t>
            </a:r>
            <a:r>
              <a:rPr lang="en-US" spc="-50" dirty="0"/>
              <a:t>Code Commit </a:t>
            </a:r>
            <a:r>
              <a:rPr lang="en-US" dirty="0" smtClean="0"/>
              <a:t>: A code version control Service similar to </a:t>
            </a:r>
            <a:r>
              <a:rPr lang="en-US" dirty="0" err="1" smtClean="0"/>
              <a:t>Github</a:t>
            </a:r>
            <a:endParaRPr lang="en-US" dirty="0" smtClean="0"/>
          </a:p>
          <a:p>
            <a:endParaRPr lang="en-US" dirty="0"/>
          </a:p>
          <a:p>
            <a:endParaRPr lang="en-US" dirty="0" smtClean="0"/>
          </a:p>
          <a:p>
            <a:endParaRPr lang="en-US" dirty="0" smtClean="0"/>
          </a:p>
          <a:p>
            <a:r>
              <a:rPr lang="en-US" sz="1500" dirty="0"/>
              <a:t>You are working for a startup which recently decided to host their web applications to AWS. All of the source code of their applications are hosted in </a:t>
            </a:r>
            <a:r>
              <a:rPr lang="en-US" sz="1500" dirty="0" err="1"/>
              <a:t>Github</a:t>
            </a:r>
            <a:r>
              <a:rPr lang="en-US" sz="1500" dirty="0"/>
              <a:t> and they are planning to migrate them all to </a:t>
            </a:r>
            <a:r>
              <a:rPr lang="en-US" sz="1500" dirty="0" err="1"/>
              <a:t>CodeCommit</a:t>
            </a:r>
            <a:r>
              <a:rPr lang="en-US" sz="1500" dirty="0"/>
              <a:t>.</a:t>
            </a:r>
          </a:p>
          <a:p>
            <a:r>
              <a:rPr lang="en-US" sz="1500" dirty="0"/>
              <a:t>Which of the following BEST describes the process of migrating an existing </a:t>
            </a:r>
            <a:r>
              <a:rPr lang="en-US" sz="1500" dirty="0" err="1"/>
              <a:t>Git</a:t>
            </a:r>
            <a:r>
              <a:rPr lang="en-US" sz="1500" dirty="0"/>
              <a:t> repository to a </a:t>
            </a:r>
            <a:r>
              <a:rPr lang="en-US" sz="1500" dirty="0" err="1"/>
              <a:t>CodeCommit</a:t>
            </a:r>
            <a:r>
              <a:rPr lang="en-US" sz="1500" dirty="0"/>
              <a:t> repository?</a:t>
            </a:r>
          </a:p>
          <a:p>
            <a:r>
              <a:rPr lang="en-US" sz="1500" dirty="0"/>
              <a:t>​</a:t>
            </a:r>
          </a:p>
          <a:p>
            <a:r>
              <a:rPr lang="en-US" sz="1500" dirty="0" err="1" smtClean="0"/>
              <a:t>A.Create</a:t>
            </a:r>
            <a:r>
              <a:rPr lang="en-US" sz="1500" dirty="0" smtClean="0"/>
              <a:t> </a:t>
            </a:r>
            <a:r>
              <a:rPr lang="en-US" sz="1500" dirty="0"/>
              <a:t>a new </a:t>
            </a:r>
            <a:r>
              <a:rPr lang="en-US" sz="1500" dirty="0" err="1"/>
              <a:t>Git</a:t>
            </a:r>
            <a:r>
              <a:rPr lang="en-US" sz="1500" dirty="0"/>
              <a:t> repository. Clone your existing </a:t>
            </a:r>
            <a:r>
              <a:rPr lang="en-US" sz="1500" dirty="0" err="1"/>
              <a:t>CodeCommit</a:t>
            </a:r>
            <a:r>
              <a:rPr lang="en-US" sz="1500" dirty="0"/>
              <a:t> repository and then push its contents to the newly created </a:t>
            </a:r>
            <a:r>
              <a:rPr lang="en-US" sz="1500" dirty="0" err="1"/>
              <a:t>Git</a:t>
            </a:r>
            <a:r>
              <a:rPr lang="en-US" sz="1500" dirty="0"/>
              <a:t> repository.</a:t>
            </a:r>
          </a:p>
          <a:p>
            <a:r>
              <a:rPr lang="en-US" sz="1500" dirty="0" smtClean="0"/>
              <a:t>B.​Create </a:t>
            </a:r>
            <a:r>
              <a:rPr lang="en-US" sz="1500" dirty="0"/>
              <a:t>a new </a:t>
            </a:r>
            <a:r>
              <a:rPr lang="en-US" sz="1500" dirty="0" err="1"/>
              <a:t>Git</a:t>
            </a:r>
            <a:r>
              <a:rPr lang="en-US" sz="1500" dirty="0"/>
              <a:t> repository. Clone your existing </a:t>
            </a:r>
            <a:r>
              <a:rPr lang="en-US" sz="1500" dirty="0" err="1"/>
              <a:t>CodeCommit</a:t>
            </a:r>
            <a:r>
              <a:rPr lang="en-US" sz="1500" dirty="0"/>
              <a:t> repository and then pull its contents to the newly created </a:t>
            </a:r>
            <a:r>
              <a:rPr lang="en-US" sz="1500" dirty="0" err="1"/>
              <a:t>Git</a:t>
            </a:r>
            <a:r>
              <a:rPr lang="en-US" sz="1500" dirty="0"/>
              <a:t> repository.</a:t>
            </a:r>
          </a:p>
          <a:p>
            <a:r>
              <a:rPr lang="en-US" sz="1500" dirty="0" err="1" smtClean="0"/>
              <a:t>C.Create</a:t>
            </a:r>
            <a:r>
              <a:rPr lang="en-US" sz="1500" dirty="0" smtClean="0"/>
              <a:t> </a:t>
            </a:r>
            <a:r>
              <a:rPr lang="en-US" sz="1500" dirty="0"/>
              <a:t>a new </a:t>
            </a:r>
            <a:r>
              <a:rPr lang="en-US" sz="1500" dirty="0" err="1"/>
              <a:t>CodeCommit</a:t>
            </a:r>
            <a:r>
              <a:rPr lang="en-US" sz="1500" dirty="0"/>
              <a:t> repository. Clone your existing </a:t>
            </a:r>
            <a:r>
              <a:rPr lang="en-US" sz="1500" dirty="0" err="1"/>
              <a:t>Git</a:t>
            </a:r>
            <a:r>
              <a:rPr lang="en-US" sz="1500" dirty="0"/>
              <a:t> repository and then pull its contents to the newly created </a:t>
            </a:r>
            <a:r>
              <a:rPr lang="en-US" sz="1500" dirty="0" err="1"/>
              <a:t>CodeCommit</a:t>
            </a:r>
            <a:r>
              <a:rPr lang="en-US" sz="1500" dirty="0"/>
              <a:t> repository.</a:t>
            </a:r>
          </a:p>
          <a:p>
            <a:r>
              <a:rPr lang="en-US" sz="1500" dirty="0" smtClean="0"/>
              <a:t>D.​Create </a:t>
            </a:r>
            <a:r>
              <a:rPr lang="en-US" sz="1500" dirty="0"/>
              <a:t>a new </a:t>
            </a:r>
            <a:r>
              <a:rPr lang="en-US" sz="1500" dirty="0" err="1"/>
              <a:t>CodeCommit</a:t>
            </a:r>
            <a:r>
              <a:rPr lang="en-US" sz="1500" dirty="0"/>
              <a:t> repository. Clone your existing </a:t>
            </a:r>
            <a:r>
              <a:rPr lang="en-US" sz="1500" dirty="0" err="1"/>
              <a:t>Git</a:t>
            </a:r>
            <a:r>
              <a:rPr lang="en-US" sz="1500" dirty="0"/>
              <a:t> repository and then push its contents to the newly created </a:t>
            </a:r>
            <a:r>
              <a:rPr lang="en-US" sz="1500" dirty="0" err="1"/>
              <a:t>CodeCommit</a:t>
            </a:r>
            <a:r>
              <a:rPr lang="en-US" sz="1500" dirty="0"/>
              <a:t> repository.</a:t>
            </a:r>
          </a:p>
          <a:p>
            <a:endParaRPr lang="en-US" sz="1500" dirty="0"/>
          </a:p>
          <a:p>
            <a:endParaRPr lang="en-US" dirty="0" smtClean="0">
              <a:solidFill>
                <a:srgbClr val="FF0000"/>
              </a:solidFill>
            </a:endParaRPr>
          </a:p>
        </p:txBody>
      </p:sp>
    </p:spTree>
    <p:extLst>
      <p:ext uri="{BB962C8B-B14F-4D97-AF65-F5344CB8AC3E}">
        <p14:creationId xmlns:p14="http://schemas.microsoft.com/office/powerpoint/2010/main" val="3656280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Sample questions</a:t>
            </a:r>
            <a:endParaRPr lang="en-GB" dirty="0"/>
          </a:p>
        </p:txBody>
      </p:sp>
      <p:sp>
        <p:nvSpPr>
          <p:cNvPr id="3" name="Content Placeholder 2"/>
          <p:cNvSpPr>
            <a:spLocks noGrp="1"/>
          </p:cNvSpPr>
          <p:nvPr>
            <p:ph idx="1"/>
          </p:nvPr>
        </p:nvSpPr>
        <p:spPr/>
        <p:txBody>
          <a:bodyPr>
            <a:normAutofit/>
          </a:bodyPr>
          <a:lstStyle/>
          <a:p>
            <a:pPr marL="0" indent="0">
              <a:buNone/>
            </a:pPr>
            <a:r>
              <a:rPr lang="en-US" dirty="0"/>
              <a:t>A web application is </a:t>
            </a:r>
            <a:r>
              <a:rPr lang="en-US" dirty="0">
                <a:solidFill>
                  <a:srgbClr val="FF0000"/>
                </a:solidFill>
              </a:rPr>
              <a:t>uploading large files, which are over 4 GB in size</a:t>
            </a:r>
            <a:r>
              <a:rPr lang="en-US" dirty="0"/>
              <a:t>, </a:t>
            </a:r>
            <a:r>
              <a:rPr lang="en-US" dirty="0" smtClean="0"/>
              <a:t>to AWS S3 </a:t>
            </a:r>
            <a:r>
              <a:rPr lang="en-US" dirty="0"/>
              <a:t>every 30 minutes. You want to minimize the time required to upload each file.</a:t>
            </a:r>
          </a:p>
          <a:p>
            <a:pPr marL="0" indent="0">
              <a:buNone/>
            </a:pPr>
            <a:r>
              <a:rPr lang="en-US" dirty="0"/>
              <a:t>Which of the following should you do to minimize upload time</a:t>
            </a:r>
            <a:r>
              <a:rPr lang="en-US" dirty="0" smtClean="0"/>
              <a:t>?</a:t>
            </a:r>
            <a:endParaRPr lang="en-US" dirty="0"/>
          </a:p>
          <a:p>
            <a:pPr marL="457200" lvl="1" indent="0">
              <a:buNone/>
            </a:pPr>
            <a:r>
              <a:rPr lang="en-US" dirty="0" smtClean="0"/>
              <a:t>A. Use </a:t>
            </a:r>
            <a:r>
              <a:rPr lang="en-US" dirty="0"/>
              <a:t>the </a:t>
            </a:r>
            <a:r>
              <a:rPr lang="en-US" dirty="0" err="1"/>
              <a:t>BatchWriteItem</a:t>
            </a:r>
            <a:r>
              <a:rPr lang="en-US" dirty="0"/>
              <a:t> API.</a:t>
            </a:r>
          </a:p>
          <a:p>
            <a:pPr marL="457200" lvl="1" indent="0">
              <a:buNone/>
            </a:pPr>
            <a:r>
              <a:rPr lang="en-US" dirty="0" smtClean="0"/>
              <a:t>B. Enable </a:t>
            </a:r>
            <a:r>
              <a:rPr lang="en-US" dirty="0"/>
              <a:t>Transfer Acceleration in the bucket.</a:t>
            </a:r>
          </a:p>
          <a:p>
            <a:pPr marL="457200" lvl="1" indent="0">
              <a:buNone/>
            </a:pPr>
            <a:r>
              <a:rPr lang="en-US" dirty="0" smtClean="0"/>
              <a:t>C. ​Use </a:t>
            </a:r>
            <a:r>
              <a:rPr lang="en-US" dirty="0"/>
              <a:t>the Multipart upload API.</a:t>
            </a:r>
          </a:p>
          <a:p>
            <a:pPr marL="457200" lvl="1" indent="0">
              <a:buNone/>
            </a:pPr>
            <a:r>
              <a:rPr lang="en-US" dirty="0" smtClean="0"/>
              <a:t>D. Use </a:t>
            </a:r>
            <a:r>
              <a:rPr lang="en-US" dirty="0"/>
              <a:t>the </a:t>
            </a:r>
            <a:r>
              <a:rPr lang="en-US" dirty="0" err="1"/>
              <a:t>Putltem</a:t>
            </a:r>
            <a:r>
              <a:rPr lang="en-US" dirty="0"/>
              <a:t> API.</a:t>
            </a:r>
          </a:p>
        </p:txBody>
      </p:sp>
    </p:spTree>
    <p:extLst>
      <p:ext uri="{BB962C8B-B14F-4D97-AF65-F5344CB8AC3E}">
        <p14:creationId xmlns:p14="http://schemas.microsoft.com/office/powerpoint/2010/main" val="2269844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Sample questions</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A global financial company has hundreds of users from all over the world that regularly upload terabytes of transactional data to a centralized S3 bucket. You noticed that there are some </a:t>
            </a:r>
            <a:r>
              <a:rPr lang="en-US" dirty="0">
                <a:solidFill>
                  <a:srgbClr val="FF0000"/>
                </a:solidFill>
              </a:rPr>
              <a:t>users from different parts of the globe that take a lot of time to upload their data</a:t>
            </a:r>
            <a:r>
              <a:rPr lang="en-US" dirty="0"/>
              <a:t>, which causes delays in the processing. You need to improve data throughput and ensure consistently fast data transfer to the S3 bucket regardless of the user's location.</a:t>
            </a:r>
          </a:p>
          <a:p>
            <a:pPr marL="0" indent="0">
              <a:buNone/>
            </a:pPr>
            <a:r>
              <a:rPr lang="en-US" dirty="0"/>
              <a:t>Which of the following features should you use to satisfy the above requirement?</a:t>
            </a:r>
          </a:p>
          <a:p>
            <a:pPr marL="457200" lvl="1" indent="0">
              <a:buNone/>
            </a:pPr>
            <a:r>
              <a:rPr lang="en-US" dirty="0" smtClean="0"/>
              <a:t>​A. AWS </a:t>
            </a:r>
            <a:r>
              <a:rPr lang="en-US" dirty="0"/>
              <a:t>Transfer for SFTP</a:t>
            </a:r>
          </a:p>
          <a:p>
            <a:pPr marL="457200" lvl="1" indent="0">
              <a:buNone/>
            </a:pPr>
            <a:r>
              <a:rPr lang="en-US" dirty="0" smtClean="0"/>
              <a:t>B. </a:t>
            </a:r>
            <a:r>
              <a:rPr lang="en-US" dirty="0" err="1" smtClean="0"/>
              <a:t>CloudFront</a:t>
            </a:r>
            <a:endParaRPr lang="en-US" dirty="0"/>
          </a:p>
          <a:p>
            <a:pPr marL="457200" lvl="1" indent="0">
              <a:buNone/>
            </a:pPr>
            <a:r>
              <a:rPr lang="en-US" dirty="0" smtClean="0"/>
              <a:t>​C. Amazon </a:t>
            </a:r>
            <a:r>
              <a:rPr lang="en-US" dirty="0"/>
              <a:t>S3 Transfer Acceleration</a:t>
            </a:r>
          </a:p>
          <a:p>
            <a:pPr marL="457200" lvl="1" indent="0">
              <a:buNone/>
            </a:pPr>
            <a:r>
              <a:rPr lang="en-US" dirty="0" smtClean="0"/>
              <a:t>D. AWS </a:t>
            </a:r>
            <a:r>
              <a:rPr lang="en-US" dirty="0"/>
              <a:t>Direct Connect</a:t>
            </a:r>
          </a:p>
        </p:txBody>
      </p:sp>
    </p:spTree>
    <p:extLst>
      <p:ext uri="{BB962C8B-B14F-4D97-AF65-F5344CB8AC3E}">
        <p14:creationId xmlns:p14="http://schemas.microsoft.com/office/powerpoint/2010/main" val="2219145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8157" y="199642"/>
            <a:ext cx="10052708" cy="907941"/>
          </a:xfrm>
          <a:prstGeom prst="rect">
            <a:avLst/>
          </a:prstGeom>
        </p:spPr>
        <p:txBody>
          <a:bodyPr vert="horz" wrap="square" lIns="0" tIns="0" rIns="0" bIns="0" rtlCol="0">
            <a:spAutoFit/>
          </a:bodyPr>
          <a:lstStyle/>
          <a:p>
            <a:pPr marL="12700">
              <a:lnSpc>
                <a:spcPct val="100000"/>
              </a:lnSpc>
            </a:pPr>
            <a:r>
              <a:rPr lang="en-US" spc="-50" dirty="0" smtClean="0"/>
              <a:t>Other services and functions</a:t>
            </a:r>
            <a:r>
              <a:rPr lang="en-US" sz="1500" spc="-50" dirty="0" smtClean="0"/>
              <a:t/>
            </a:r>
            <a:br>
              <a:rPr lang="en-US" sz="1500" spc="-50" dirty="0" smtClean="0"/>
            </a:br>
            <a:endParaRPr sz="1500" dirty="0"/>
          </a:p>
        </p:txBody>
      </p:sp>
      <p:sp>
        <p:nvSpPr>
          <p:cNvPr id="3" name="TextBox 2"/>
          <p:cNvSpPr txBox="1"/>
          <p:nvPr/>
        </p:nvSpPr>
        <p:spPr>
          <a:xfrm>
            <a:off x="106547" y="1557581"/>
            <a:ext cx="11343289" cy="2308324"/>
          </a:xfrm>
          <a:prstGeom prst="rect">
            <a:avLst/>
          </a:prstGeom>
          <a:noFill/>
        </p:spPr>
        <p:txBody>
          <a:bodyPr wrap="square" rtlCol="0">
            <a:spAutoFit/>
          </a:bodyPr>
          <a:lstStyle/>
          <a:p>
            <a:r>
              <a:rPr lang="en-US" dirty="0" smtClean="0"/>
              <a:t>2. </a:t>
            </a:r>
            <a:r>
              <a:rPr lang="en-US" dirty="0" err="1" smtClean="0"/>
              <a:t>DynamoDB</a:t>
            </a:r>
            <a:endParaRPr lang="en-US" dirty="0" smtClean="0"/>
          </a:p>
          <a:p>
            <a:pPr marL="800100" lvl="1" indent="-342900">
              <a:buAutoNum type="arabicPeriod"/>
            </a:pPr>
            <a:r>
              <a:rPr lang="en-US" dirty="0" smtClean="0"/>
              <a:t>Atomic </a:t>
            </a:r>
            <a:r>
              <a:rPr lang="en-US" dirty="0"/>
              <a:t>Counter: You can use the </a:t>
            </a:r>
            <a:r>
              <a:rPr lang="en-US" dirty="0" err="1">
                <a:solidFill>
                  <a:srgbClr val="FF0000"/>
                </a:solidFill>
              </a:rPr>
              <a:t>UpdateItem</a:t>
            </a:r>
            <a:r>
              <a:rPr lang="en-US" dirty="0"/>
              <a:t> operation to implement an atomic counter — a numeric attribute that is incremented, unconditionally, without interfering with other write requests. </a:t>
            </a:r>
            <a:r>
              <a:rPr lang="en-US" dirty="0" smtClean="0"/>
              <a:t>(Note: This is not absolutely accurate)</a:t>
            </a:r>
          </a:p>
          <a:p>
            <a:pPr marL="800100" lvl="1" indent="-342900">
              <a:buAutoNum type="arabicPeriod"/>
            </a:pPr>
            <a:r>
              <a:rPr lang="en-US" dirty="0" err="1" smtClean="0"/>
              <a:t>BatchGetItem</a:t>
            </a:r>
            <a:r>
              <a:rPr lang="en-US" dirty="0" smtClean="0"/>
              <a:t> </a:t>
            </a:r>
            <a:r>
              <a:rPr lang="en-US" dirty="0"/>
              <a:t>and </a:t>
            </a:r>
            <a:r>
              <a:rPr lang="en-US" dirty="0" err="1"/>
              <a:t>BatchWriteItem</a:t>
            </a:r>
            <a:r>
              <a:rPr lang="en-US" dirty="0"/>
              <a:t> API </a:t>
            </a:r>
            <a:r>
              <a:rPr lang="en-US" dirty="0" err="1" smtClean="0"/>
              <a:t>operations:decrease</a:t>
            </a:r>
            <a:r>
              <a:rPr lang="en-US" dirty="0" smtClean="0"/>
              <a:t> operation time</a:t>
            </a:r>
          </a:p>
          <a:p>
            <a:pPr marL="800100" lvl="1" indent="-342900">
              <a:buAutoNum type="arabicPeriod"/>
            </a:pPr>
            <a:r>
              <a:rPr lang="en-US" dirty="0" smtClean="0"/>
              <a:t>Conditional Write: Check a condition before performing updates</a:t>
            </a:r>
          </a:p>
          <a:p>
            <a:pPr marL="800100" lvl="1" indent="-342900">
              <a:buAutoNum type="arabicPeriod"/>
            </a:pPr>
            <a:r>
              <a:rPr lang="en-GB" dirty="0" err="1" smtClean="0"/>
              <a:t>ReturnConsumedCapacity</a:t>
            </a:r>
            <a:r>
              <a:rPr lang="en-GB" dirty="0" smtClean="0"/>
              <a:t>: return a Read/Write capacity unit used by an operation</a:t>
            </a:r>
            <a:endParaRPr lang="en-US" dirty="0"/>
          </a:p>
          <a:p>
            <a:pPr marL="800100" lvl="1" indent="-342900">
              <a:buAutoNum type="arabicPeriod"/>
            </a:pPr>
            <a:endParaRPr lang="en-US" dirty="0" smtClean="0"/>
          </a:p>
        </p:txBody>
      </p:sp>
    </p:spTree>
    <p:extLst>
      <p:ext uri="{BB962C8B-B14F-4D97-AF65-F5344CB8AC3E}">
        <p14:creationId xmlns:p14="http://schemas.microsoft.com/office/powerpoint/2010/main" val="3342290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8157" y="199642"/>
            <a:ext cx="10052708" cy="907941"/>
          </a:xfrm>
          <a:prstGeom prst="rect">
            <a:avLst/>
          </a:prstGeom>
        </p:spPr>
        <p:txBody>
          <a:bodyPr vert="horz" wrap="square" lIns="0" tIns="0" rIns="0" bIns="0" rtlCol="0">
            <a:spAutoFit/>
          </a:bodyPr>
          <a:lstStyle/>
          <a:p>
            <a:pPr marL="12700">
              <a:lnSpc>
                <a:spcPct val="100000"/>
              </a:lnSpc>
            </a:pPr>
            <a:r>
              <a:rPr lang="en-US" spc="-50" dirty="0" err="1" smtClean="0"/>
              <a:t>DynamoDB</a:t>
            </a:r>
            <a:r>
              <a:rPr lang="en-US" spc="-50" dirty="0" smtClean="0"/>
              <a:t>-Sample question</a:t>
            </a:r>
            <a:r>
              <a:rPr lang="en-US" sz="1500" spc="-50" dirty="0" smtClean="0"/>
              <a:t/>
            </a:r>
            <a:br>
              <a:rPr lang="en-US" sz="1500" spc="-50" dirty="0" smtClean="0"/>
            </a:br>
            <a:endParaRPr sz="1500" dirty="0"/>
          </a:p>
        </p:txBody>
      </p:sp>
      <p:sp>
        <p:nvSpPr>
          <p:cNvPr id="3" name="TextBox 2"/>
          <p:cNvSpPr txBox="1"/>
          <p:nvPr/>
        </p:nvSpPr>
        <p:spPr>
          <a:xfrm>
            <a:off x="248437" y="1746767"/>
            <a:ext cx="11343289" cy="3970318"/>
          </a:xfrm>
          <a:prstGeom prst="rect">
            <a:avLst/>
          </a:prstGeom>
          <a:noFill/>
        </p:spPr>
        <p:txBody>
          <a:bodyPr wrap="square" rtlCol="0">
            <a:spAutoFit/>
          </a:bodyPr>
          <a:lstStyle/>
          <a:p>
            <a:r>
              <a:rPr lang="en-US" dirty="0"/>
              <a:t>A developer wants to </a:t>
            </a:r>
            <a:r>
              <a:rPr lang="en-US" dirty="0">
                <a:solidFill>
                  <a:srgbClr val="FF0000"/>
                </a:solidFill>
              </a:rPr>
              <a:t>track the number of visitors </a:t>
            </a:r>
            <a:r>
              <a:rPr lang="en-US" dirty="0"/>
              <a:t>on their website, which has a </a:t>
            </a:r>
            <a:r>
              <a:rPr lang="en-US" dirty="0" err="1">
                <a:solidFill>
                  <a:srgbClr val="FF0000"/>
                </a:solidFill>
              </a:rPr>
              <a:t>DynamoDB</a:t>
            </a:r>
            <a:r>
              <a:rPr lang="en-US" dirty="0">
                <a:solidFill>
                  <a:srgbClr val="FF0000"/>
                </a:solidFill>
              </a:rPr>
              <a:t> database</a:t>
            </a:r>
            <a:r>
              <a:rPr lang="en-US" dirty="0"/>
              <a:t>. This is primarily used to give a rough idea on how many people visit the site whenever they launch a new advertisement, which means it can tolerate a slight </a:t>
            </a:r>
            <a:r>
              <a:rPr lang="en-US" dirty="0" err="1"/>
              <a:t>overcounting</a:t>
            </a:r>
            <a:r>
              <a:rPr lang="en-US" dirty="0"/>
              <a:t> or undercounting of website visitors.</a:t>
            </a:r>
          </a:p>
          <a:p>
            <a:r>
              <a:rPr lang="en-US" dirty="0"/>
              <a:t>Which of the following will satisfy the requirement with </a:t>
            </a:r>
            <a:r>
              <a:rPr lang="en-US" dirty="0">
                <a:solidFill>
                  <a:srgbClr val="FF0000"/>
                </a:solidFill>
              </a:rPr>
              <a:t>MINIMAL configuration</a:t>
            </a:r>
            <a:r>
              <a:rPr lang="en-US" dirty="0"/>
              <a:t>?</a:t>
            </a:r>
          </a:p>
          <a:p>
            <a:r>
              <a:rPr lang="en-US" dirty="0"/>
              <a:t>​</a:t>
            </a:r>
          </a:p>
          <a:p>
            <a:r>
              <a:rPr lang="en-US" dirty="0" smtClean="0"/>
              <a:t>A. Use </a:t>
            </a:r>
            <a:r>
              <a:rPr lang="en-US" dirty="0"/>
              <a:t>conditional writes to update the counter item in the </a:t>
            </a:r>
            <a:r>
              <a:rPr lang="en-US" dirty="0" err="1"/>
              <a:t>DynamoDB</a:t>
            </a:r>
            <a:r>
              <a:rPr lang="en-US" dirty="0"/>
              <a:t> table only if the item has a unique primary key and the new value is greater than the current value.</a:t>
            </a:r>
          </a:p>
          <a:p>
            <a:r>
              <a:rPr lang="en-US" dirty="0" smtClean="0"/>
              <a:t>​</a:t>
            </a:r>
            <a:endParaRPr lang="en-US" dirty="0"/>
          </a:p>
          <a:p>
            <a:r>
              <a:rPr lang="en-US" dirty="0" smtClean="0"/>
              <a:t>B. Use </a:t>
            </a:r>
            <a:r>
              <a:rPr lang="en-US" dirty="0"/>
              <a:t>conditional writes to update the counter item in the </a:t>
            </a:r>
            <a:r>
              <a:rPr lang="en-US" dirty="0" err="1"/>
              <a:t>DynamoDB</a:t>
            </a:r>
            <a:r>
              <a:rPr lang="en-US" dirty="0"/>
              <a:t> table and set the </a:t>
            </a:r>
            <a:r>
              <a:rPr lang="en-US" dirty="0" err="1"/>
              <a:t>ReturnConsumedCapacity</a:t>
            </a:r>
            <a:r>
              <a:rPr lang="en-US" dirty="0"/>
              <a:t> parameter to TOTAL.</a:t>
            </a:r>
          </a:p>
          <a:p>
            <a:r>
              <a:rPr lang="en-US" dirty="0"/>
              <a:t>​</a:t>
            </a:r>
          </a:p>
          <a:p>
            <a:r>
              <a:rPr lang="en-US" dirty="0" smtClean="0"/>
              <a:t>C. Enable </a:t>
            </a:r>
            <a:r>
              <a:rPr lang="en-US" dirty="0" err="1"/>
              <a:t>DynamoDB</a:t>
            </a:r>
            <a:r>
              <a:rPr lang="en-US" dirty="0"/>
              <a:t> Streams to track the number of new visitors.</a:t>
            </a:r>
          </a:p>
          <a:p>
            <a:r>
              <a:rPr lang="en-US" dirty="0"/>
              <a:t>​</a:t>
            </a:r>
          </a:p>
          <a:p>
            <a:r>
              <a:rPr lang="en-US" dirty="0" smtClean="0"/>
              <a:t>D. Use </a:t>
            </a:r>
            <a:r>
              <a:rPr lang="en-US" dirty="0"/>
              <a:t>atomic counters to increment the counter item in the </a:t>
            </a:r>
            <a:r>
              <a:rPr lang="en-US" dirty="0" err="1"/>
              <a:t>DynamoDB</a:t>
            </a:r>
            <a:r>
              <a:rPr lang="en-US" dirty="0"/>
              <a:t> table for every new </a:t>
            </a:r>
            <a:r>
              <a:rPr lang="en-US" dirty="0" smtClean="0"/>
              <a:t>visitor</a:t>
            </a:r>
            <a:r>
              <a:rPr lang="en-US" dirty="0"/>
              <a:t>.</a:t>
            </a:r>
          </a:p>
        </p:txBody>
      </p:sp>
    </p:spTree>
    <p:extLst>
      <p:ext uri="{BB962C8B-B14F-4D97-AF65-F5344CB8AC3E}">
        <p14:creationId xmlns:p14="http://schemas.microsoft.com/office/powerpoint/2010/main" val="2275276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8157" y="199642"/>
            <a:ext cx="10052708" cy="907941"/>
          </a:xfrm>
          <a:prstGeom prst="rect">
            <a:avLst/>
          </a:prstGeom>
        </p:spPr>
        <p:txBody>
          <a:bodyPr vert="horz" wrap="square" lIns="0" tIns="0" rIns="0" bIns="0" rtlCol="0">
            <a:spAutoFit/>
          </a:bodyPr>
          <a:lstStyle/>
          <a:p>
            <a:pPr marL="12700">
              <a:lnSpc>
                <a:spcPct val="100000"/>
              </a:lnSpc>
            </a:pPr>
            <a:r>
              <a:rPr lang="en-US" spc="-50" dirty="0" err="1"/>
              <a:t>DynamoDB</a:t>
            </a:r>
            <a:r>
              <a:rPr lang="en-US" spc="-50" dirty="0"/>
              <a:t>-Sample question</a:t>
            </a:r>
            <a:r>
              <a:rPr lang="en-US" sz="1500" spc="-50" dirty="0"/>
              <a:t/>
            </a:r>
            <a:br>
              <a:rPr lang="en-US" sz="1500" spc="-50" dirty="0"/>
            </a:br>
            <a:endParaRPr sz="1500" dirty="0"/>
          </a:p>
        </p:txBody>
      </p:sp>
      <p:sp>
        <p:nvSpPr>
          <p:cNvPr id="3" name="TextBox 2"/>
          <p:cNvSpPr txBox="1"/>
          <p:nvPr/>
        </p:nvSpPr>
        <p:spPr>
          <a:xfrm>
            <a:off x="248437" y="1029436"/>
            <a:ext cx="11343289" cy="5078313"/>
          </a:xfrm>
          <a:prstGeom prst="rect">
            <a:avLst/>
          </a:prstGeom>
          <a:noFill/>
        </p:spPr>
        <p:txBody>
          <a:bodyPr wrap="square" rtlCol="0">
            <a:spAutoFit/>
          </a:bodyPr>
          <a:lstStyle/>
          <a:p>
            <a:r>
              <a:rPr lang="en-US" dirty="0"/>
              <a:t>A commercial bank is developing an online auction application with a </a:t>
            </a:r>
            <a:r>
              <a:rPr lang="en-US" dirty="0" err="1"/>
              <a:t>DynamoDB</a:t>
            </a:r>
            <a:r>
              <a:rPr lang="en-US" dirty="0"/>
              <a:t> database that will allow customers to bid for real estate properties from the comforts of their homes. The application should allow the minimum acceptable price established by the bank prior to the auction. The opening bid entered by the staff must be at least the minimum bid and the </a:t>
            </a:r>
            <a:r>
              <a:rPr lang="en-US" dirty="0">
                <a:solidFill>
                  <a:srgbClr val="FF0000"/>
                </a:solidFill>
              </a:rPr>
              <a:t>new bids submitted by the customers should be greater than the current bid</a:t>
            </a:r>
            <a:r>
              <a:rPr lang="en-US" dirty="0"/>
              <a:t>. The application logic has already been implemented but the </a:t>
            </a:r>
            <a:r>
              <a:rPr lang="en-US" dirty="0" err="1"/>
              <a:t>DynamoDB</a:t>
            </a:r>
            <a:r>
              <a:rPr lang="en-US" dirty="0"/>
              <a:t> database calls should also be tailored to meet the requirements.</a:t>
            </a:r>
          </a:p>
          <a:p>
            <a:r>
              <a:rPr lang="en-US" dirty="0"/>
              <a:t>Which of the following is the </a:t>
            </a:r>
            <a:r>
              <a:rPr lang="en-US" dirty="0">
                <a:solidFill>
                  <a:srgbClr val="FF0000"/>
                </a:solidFill>
              </a:rPr>
              <a:t>MOST effective solution </a:t>
            </a:r>
            <a:r>
              <a:rPr lang="en-US" dirty="0"/>
              <a:t>that will satisfy the requirement in this scenario?</a:t>
            </a:r>
          </a:p>
          <a:p>
            <a:r>
              <a:rPr lang="en-US" dirty="0"/>
              <a:t>​</a:t>
            </a:r>
          </a:p>
          <a:p>
            <a:r>
              <a:rPr lang="en-US" dirty="0" smtClean="0"/>
              <a:t>A. Use </a:t>
            </a:r>
            <a:r>
              <a:rPr lang="en-US" dirty="0"/>
              <a:t>an optimistic locking strategy in your database calls to ensure that the new bid submitted by the customer is greater than the current bid.</a:t>
            </a:r>
          </a:p>
          <a:p>
            <a:r>
              <a:rPr lang="en-US" dirty="0"/>
              <a:t>​</a:t>
            </a:r>
          </a:p>
          <a:p>
            <a:r>
              <a:rPr lang="en-US" dirty="0" smtClean="0"/>
              <a:t>B. Use </a:t>
            </a:r>
            <a:r>
              <a:rPr lang="en-US" dirty="0" err="1"/>
              <a:t>DynamoDB</a:t>
            </a:r>
            <a:r>
              <a:rPr lang="en-US" dirty="0"/>
              <a:t> Streams and a Lambda function to track the current bid price and compare against all of the new bids submitted by the customers.</a:t>
            </a:r>
          </a:p>
          <a:p>
            <a:r>
              <a:rPr lang="en-US" dirty="0"/>
              <a:t>​</a:t>
            </a:r>
          </a:p>
          <a:p>
            <a:r>
              <a:rPr lang="en-US" dirty="0" smtClean="0"/>
              <a:t>C. Configure </a:t>
            </a:r>
            <a:r>
              <a:rPr lang="en-US" dirty="0"/>
              <a:t>the database calls of the application to use conditional updates and conditional writes with a condition expression that will check if the new bid submitted by the customer is greater than the current bid</a:t>
            </a:r>
            <a:r>
              <a:rPr lang="en-US" dirty="0" smtClean="0"/>
              <a:t>.</a:t>
            </a:r>
          </a:p>
          <a:p>
            <a:r>
              <a:rPr lang="en-US" dirty="0" smtClean="0"/>
              <a:t>​</a:t>
            </a:r>
            <a:endParaRPr lang="en-US" dirty="0"/>
          </a:p>
          <a:p>
            <a:r>
              <a:rPr lang="en-US" dirty="0" smtClean="0"/>
              <a:t>D. Enable </a:t>
            </a:r>
            <a:r>
              <a:rPr lang="en-US" dirty="0" err="1"/>
              <a:t>DynamoDB</a:t>
            </a:r>
            <a:r>
              <a:rPr lang="en-US" dirty="0"/>
              <a:t> Transactions to automatically check the minimum acceptable price as well as the current and new bid price.</a:t>
            </a:r>
          </a:p>
        </p:txBody>
      </p:sp>
    </p:spTree>
    <p:extLst>
      <p:ext uri="{BB962C8B-B14F-4D97-AF65-F5344CB8AC3E}">
        <p14:creationId xmlns:p14="http://schemas.microsoft.com/office/powerpoint/2010/main" val="3342340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8157" y="199642"/>
            <a:ext cx="10052708" cy="907941"/>
          </a:xfrm>
          <a:prstGeom prst="rect">
            <a:avLst/>
          </a:prstGeom>
        </p:spPr>
        <p:txBody>
          <a:bodyPr vert="horz" wrap="square" lIns="0" tIns="0" rIns="0" bIns="0" rtlCol="0">
            <a:spAutoFit/>
          </a:bodyPr>
          <a:lstStyle/>
          <a:p>
            <a:pPr marL="12700">
              <a:lnSpc>
                <a:spcPct val="100000"/>
              </a:lnSpc>
            </a:pPr>
            <a:r>
              <a:rPr lang="en-US" spc="-50" dirty="0" smtClean="0"/>
              <a:t>Other services and functions</a:t>
            </a:r>
            <a:r>
              <a:rPr lang="en-US" sz="1500" spc="-50" dirty="0" smtClean="0"/>
              <a:t/>
            </a:r>
            <a:br>
              <a:rPr lang="en-US" sz="1500" spc="-50" dirty="0" smtClean="0"/>
            </a:br>
            <a:endParaRPr sz="1500" dirty="0"/>
          </a:p>
        </p:txBody>
      </p:sp>
      <p:sp>
        <p:nvSpPr>
          <p:cNvPr id="3" name="TextBox 2"/>
          <p:cNvSpPr txBox="1"/>
          <p:nvPr/>
        </p:nvSpPr>
        <p:spPr>
          <a:xfrm>
            <a:off x="0" y="1107583"/>
            <a:ext cx="11343289" cy="1477328"/>
          </a:xfrm>
          <a:prstGeom prst="rect">
            <a:avLst/>
          </a:prstGeom>
          <a:noFill/>
        </p:spPr>
        <p:txBody>
          <a:bodyPr wrap="square" rtlCol="0">
            <a:spAutoFit/>
          </a:bodyPr>
          <a:lstStyle/>
          <a:p>
            <a:r>
              <a:rPr lang="en-US" dirty="0" smtClean="0"/>
              <a:t>3. Relational Database </a:t>
            </a:r>
            <a:r>
              <a:rPr lang="en-US" dirty="0" err="1" smtClean="0"/>
              <a:t>Servicec</a:t>
            </a:r>
            <a:r>
              <a:rPr lang="en-US" dirty="0" smtClean="0"/>
              <a:t> (RDS): AWS-managed service for Relational Databases</a:t>
            </a:r>
          </a:p>
          <a:p>
            <a:pPr marL="285750" indent="-285750">
              <a:buFontTx/>
              <a:buChar char="-"/>
            </a:pPr>
            <a:r>
              <a:rPr lang="en-US" dirty="0" smtClean="0"/>
              <a:t>Multi-AZ deployment: create  backup of your DB in other AZ for </a:t>
            </a:r>
            <a:r>
              <a:rPr lang="en-US" b="1" dirty="0" smtClean="0"/>
              <a:t>active-passive</a:t>
            </a:r>
            <a:r>
              <a:rPr lang="en-US" dirty="0" smtClean="0"/>
              <a:t> failover</a:t>
            </a:r>
          </a:p>
          <a:p>
            <a:pPr marL="285750" indent="-285750">
              <a:buFontTx/>
              <a:buChar char="-"/>
            </a:pPr>
            <a:r>
              <a:rPr lang="en-US" dirty="0" smtClean="0"/>
              <a:t>Read Replica: a copy of your DB for Read operations (reduce load for main DB)</a:t>
            </a:r>
          </a:p>
          <a:p>
            <a:pPr marL="285750" indent="-285750">
              <a:buFontTx/>
              <a:buChar char="-"/>
            </a:pPr>
            <a:r>
              <a:rPr lang="en-US" dirty="0" smtClean="0"/>
              <a:t>Log types: refer to screenshot</a:t>
            </a:r>
            <a:endParaRPr lang="en-US" dirty="0"/>
          </a:p>
          <a:p>
            <a:endParaRPr lang="en-US" dirty="0" smtClean="0"/>
          </a:p>
        </p:txBody>
      </p:sp>
      <p:pic>
        <p:nvPicPr>
          <p:cNvPr id="4" name="図 72" descr="https://d2908q01vomqb2.cloudfront.net/887309d048beef83ad3eabf2a79a64a389ab1c9f/2018/01/16/06_step_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1644" y="3058523"/>
            <a:ext cx="5882192" cy="3383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455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8157" y="315058"/>
            <a:ext cx="10052708" cy="677108"/>
          </a:xfrm>
          <a:prstGeom prst="rect">
            <a:avLst/>
          </a:prstGeom>
        </p:spPr>
        <p:txBody>
          <a:bodyPr vert="horz" wrap="square" lIns="0" tIns="0" rIns="0" bIns="0" rtlCol="0">
            <a:spAutoFit/>
          </a:bodyPr>
          <a:lstStyle/>
          <a:p>
            <a:pPr marL="12700">
              <a:lnSpc>
                <a:spcPct val="100000"/>
              </a:lnSpc>
            </a:pPr>
            <a:r>
              <a:rPr lang="en-US" spc="-50" dirty="0" smtClean="0"/>
              <a:t>RDS – Sample Question</a:t>
            </a:r>
            <a:endParaRPr sz="1500" dirty="0"/>
          </a:p>
        </p:txBody>
      </p:sp>
      <p:sp>
        <p:nvSpPr>
          <p:cNvPr id="3" name="TextBox 2"/>
          <p:cNvSpPr txBox="1"/>
          <p:nvPr/>
        </p:nvSpPr>
        <p:spPr>
          <a:xfrm>
            <a:off x="0" y="1107583"/>
            <a:ext cx="11343289" cy="2308324"/>
          </a:xfrm>
          <a:prstGeom prst="rect">
            <a:avLst/>
          </a:prstGeom>
          <a:noFill/>
        </p:spPr>
        <p:txBody>
          <a:bodyPr wrap="square" rtlCol="0">
            <a:spAutoFit/>
          </a:bodyPr>
          <a:lstStyle/>
          <a:p>
            <a:r>
              <a:rPr lang="en-US" dirty="0" smtClean="0"/>
              <a:t>1. There </a:t>
            </a:r>
            <a:r>
              <a:rPr lang="en-US" dirty="0"/>
              <a:t>has been reports that your application, which has a MySQL RDS database, becomes unresponsive from time to time. You were instructed to collect all SQL statements that took longer to execute for troubleshooting.   </a:t>
            </a:r>
          </a:p>
          <a:p>
            <a:r>
              <a:rPr lang="en-US" dirty="0"/>
              <a:t>What should you do to properly troubleshoot this issue with the LEAST amount of effort?</a:t>
            </a:r>
          </a:p>
          <a:p>
            <a:pPr lvl="1"/>
            <a:r>
              <a:rPr lang="en-US" dirty="0" smtClean="0"/>
              <a:t>​A. Use </a:t>
            </a:r>
            <a:r>
              <a:rPr lang="en-US" dirty="0"/>
              <a:t>Amazon Inspector to get all the slow queries.</a:t>
            </a:r>
          </a:p>
          <a:p>
            <a:pPr lvl="1"/>
            <a:r>
              <a:rPr lang="en-US" dirty="0" smtClean="0"/>
              <a:t>​B. Enable </a:t>
            </a:r>
            <a:r>
              <a:rPr lang="en-US" dirty="0"/>
              <a:t>slow query log in RDS.</a:t>
            </a:r>
          </a:p>
          <a:p>
            <a:pPr lvl="1"/>
            <a:r>
              <a:rPr lang="en-US" dirty="0" smtClean="0"/>
              <a:t>​C. Enable </a:t>
            </a:r>
            <a:r>
              <a:rPr lang="en-US" dirty="0"/>
              <a:t>active tracing using AWS X-Ray.</a:t>
            </a:r>
          </a:p>
          <a:p>
            <a:pPr lvl="1"/>
            <a:r>
              <a:rPr lang="en-US" dirty="0" smtClean="0"/>
              <a:t>​D. Instrument </a:t>
            </a:r>
            <a:r>
              <a:rPr lang="en-US" dirty="0"/>
              <a:t>your application using the X-Ray SDK.</a:t>
            </a:r>
          </a:p>
          <a:p>
            <a:endParaRPr lang="en-US" dirty="0" smtClean="0"/>
          </a:p>
        </p:txBody>
      </p:sp>
    </p:spTree>
    <p:extLst>
      <p:ext uri="{BB962C8B-B14F-4D97-AF65-F5344CB8AC3E}">
        <p14:creationId xmlns:p14="http://schemas.microsoft.com/office/powerpoint/2010/main" val="2592237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1065</TotalTime>
  <Words>2322</Words>
  <Application>Microsoft Office PowerPoint</Application>
  <PresentationFormat>Widescreen</PresentationFormat>
  <Paragraphs>208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Other services and functions </vt:lpstr>
      <vt:lpstr>Other services and functions </vt:lpstr>
      <vt:lpstr>S3 – Sample questions</vt:lpstr>
      <vt:lpstr>S3 – Sample questions</vt:lpstr>
      <vt:lpstr>Other services and functions </vt:lpstr>
      <vt:lpstr>DynamoDB-Sample question </vt:lpstr>
      <vt:lpstr>DynamoDB-Sample question </vt:lpstr>
      <vt:lpstr>Other services and functions </vt:lpstr>
      <vt:lpstr>RDS – Sample Question</vt:lpstr>
      <vt:lpstr>Other services and functions </vt:lpstr>
      <vt:lpstr>ElastiCache Question </vt:lpstr>
      <vt:lpstr>ElastiCache Question </vt:lpstr>
      <vt:lpstr>Other services and functions </vt:lpstr>
      <vt:lpstr>Other services and functions Direct Connect </vt:lpstr>
      <vt:lpstr>Other services and functions Key management Service (KMS) </vt:lpstr>
      <vt:lpstr>Other services and functions Cloud Hardware Security Module (CloudHMS) </vt:lpstr>
      <vt:lpstr>Other services and functions Kinesis Data Stream </vt:lpstr>
      <vt:lpstr>Other services and functions AWS Secrets Manager</vt:lpstr>
      <vt:lpstr>Other services and functions AWS Parameter Store</vt:lpstr>
      <vt:lpstr>Other services and functions AWS Code Commit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dc:creator>
  <cp:lastModifiedBy>Thoth</cp:lastModifiedBy>
  <cp:revision>348</cp:revision>
  <dcterms:created xsi:type="dcterms:W3CDTF">2020-04-06T07:01:31Z</dcterms:created>
  <dcterms:modified xsi:type="dcterms:W3CDTF">2020-05-06T13:59:21Z</dcterms:modified>
</cp:coreProperties>
</file>