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97" r:id="rId4"/>
    <p:sldId id="313" r:id="rId5"/>
    <p:sldId id="286" r:id="rId6"/>
    <p:sldId id="288" r:id="rId7"/>
    <p:sldId id="289" r:id="rId8"/>
    <p:sldId id="259" r:id="rId9"/>
    <p:sldId id="314" r:id="rId10"/>
    <p:sldId id="315" r:id="rId11"/>
    <p:sldId id="316" r:id="rId12"/>
    <p:sldId id="317" r:id="rId13"/>
    <p:sldId id="290" r:id="rId14"/>
    <p:sldId id="318" r:id="rId15"/>
    <p:sldId id="273" r:id="rId16"/>
    <p:sldId id="319" r:id="rId17"/>
    <p:sldId id="320" r:id="rId18"/>
    <p:sldId id="321" r:id="rId19"/>
    <p:sldId id="261" r:id="rId20"/>
    <p:sldId id="287" r:id="rId21"/>
    <p:sldId id="279" r:id="rId22"/>
  </p:sldIdLst>
  <p:sldSz cx="9144000" cy="6858000" type="screen4x3"/>
  <p:notesSz cx="6858000" cy="9144000"/>
  <p:embeddedFontLst>
    <p:embeddedFont>
      <p:font typeface="IRANSans Black" panose="020B0506030804020204" pitchFamily="34" charset="-78"/>
      <p:bold r:id="rId24"/>
    </p:embeddedFont>
    <p:embeddedFont>
      <p:font typeface="IRANSans Light" panose="020B0506030804020204" pitchFamily="34" charset="-78"/>
      <p:regular r:id="rId25"/>
    </p:embeddedFont>
    <p:embeddedFont>
      <p:font typeface="IRANSans Medium" panose="020B0506030804020204" pitchFamily="34" charset="-78"/>
      <p:regular r:id="rId26"/>
    </p:embeddedFont>
    <p:embeddedFont>
      <p:font typeface="IRANSansWeb" panose="02040503050201020203" pitchFamily="18" charset="-78"/>
      <p:bold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D8F74-3B2B-4091-A6D9-09416D0E5FD9}">
  <a:tblStyle styleId="{22CD8F74-3B2B-4091-A6D9-09416D0E5F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1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82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507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0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199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904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44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01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037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2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16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1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71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86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40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860873" y="4032280"/>
            <a:ext cx="5077251" cy="1454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هنر نوشتن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502335"/>
            <a:ext cx="5723700" cy="1473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300" dirty="0"/>
              <a:t>In  writing,  you  clarify  your  own thoughts,  and  strengthen  your conviction. Indeed,  you  probably  grasp your thoughts  for  the first  time. </a:t>
            </a:r>
            <a:r>
              <a:rPr lang="en-US" sz="2300" b="1" dirty="0"/>
              <a:t>Writing  is  a  way  of thinking.  </a:t>
            </a:r>
            <a:r>
              <a:rPr lang="en-US" sz="2300" dirty="0"/>
              <a:t>Writing  actually creates  thought,  and  generates  your  ability to  think:  you  discover thoughts you hardly knew you had, and  come to know what you know. </a:t>
            </a:r>
            <a:r>
              <a:rPr lang="en-US" sz="2300" b="1" dirty="0"/>
              <a:t>You learn as you write.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—  Sheridan Baker</a:t>
            </a:r>
            <a:endParaRPr sz="2000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53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4545887" y="0"/>
            <a:ext cx="3232500" cy="923321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1313099" y="1307501"/>
            <a:ext cx="6800527" cy="3447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7200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آگاهی از</a:t>
            </a:r>
            <a:br>
              <a:rPr lang="fa-IR" sz="7200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</a:br>
            <a:r>
              <a:rPr lang="fa-IR" sz="7200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 شکاف</a:t>
            </a:r>
            <a:endParaRPr sz="7200" dirty="0">
              <a:solidFill>
                <a:srgbClr val="FFFFFF"/>
              </a:solidFill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5878111" y="5426292"/>
            <a:ext cx="2377440" cy="62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fa-IR" sz="2500" dirty="0">
                <a:solidFill>
                  <a:schemeClr val="lt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مطالعه عمیق تر: </a:t>
            </a:r>
            <a:endParaRPr sz="2500" dirty="0">
              <a:solidFill>
                <a:schemeClr val="lt1"/>
              </a:solidFill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132;p18">
            <a:extLst>
              <a:ext uri="{FF2B5EF4-FFF2-40B4-BE49-F238E27FC236}">
                <a16:creationId xmlns:a16="http://schemas.microsoft.com/office/drawing/2014/main" id="{803294E7-495B-4390-8AB2-B69D70EF359A}"/>
              </a:ext>
            </a:extLst>
          </p:cNvPr>
          <p:cNvSpPr txBox="1">
            <a:spLocks/>
          </p:cNvSpPr>
          <p:nvPr/>
        </p:nvSpPr>
        <p:spPr>
          <a:xfrm>
            <a:off x="4786107" y="135610"/>
            <a:ext cx="2496245" cy="65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fa-IR" sz="3000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چرا بنویسیم؟</a:t>
            </a:r>
          </a:p>
        </p:txBody>
      </p:sp>
      <p:sp>
        <p:nvSpPr>
          <p:cNvPr id="14" name="Google Shape;577;p38">
            <a:extLst>
              <a:ext uri="{FF2B5EF4-FFF2-40B4-BE49-F238E27FC236}">
                <a16:creationId xmlns:a16="http://schemas.microsoft.com/office/drawing/2014/main" id="{0149317D-48B2-4093-8858-802987CEBB09}"/>
              </a:ext>
            </a:extLst>
          </p:cNvPr>
          <p:cNvSpPr/>
          <p:nvPr/>
        </p:nvSpPr>
        <p:spPr>
          <a:xfrm>
            <a:off x="1106261" y="2105632"/>
            <a:ext cx="2296642" cy="2296501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AF0DCB-5737-43E9-B135-8D976E08E15E}"/>
              </a:ext>
            </a:extLst>
          </p:cNvPr>
          <p:cNvSpPr/>
          <p:nvPr/>
        </p:nvSpPr>
        <p:spPr>
          <a:xfrm>
            <a:off x="487829" y="5499096"/>
            <a:ext cx="524374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Lato" panose="020B0604020202020204" charset="0"/>
              </a:rPr>
              <a:t>William  Zinsser.    Writing  to  Learn.</a:t>
            </a:r>
          </a:p>
        </p:txBody>
      </p:sp>
    </p:spTree>
    <p:extLst>
      <p:ext uri="{BB962C8B-B14F-4D97-AF65-F5344CB8AC3E}">
        <p14:creationId xmlns:p14="http://schemas.microsoft.com/office/powerpoint/2010/main" val="299354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4545887" y="0"/>
            <a:ext cx="3232500" cy="923321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1313099" y="1307501"/>
            <a:ext cx="6800527" cy="3215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7200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روشن</a:t>
            </a:r>
            <a:br>
              <a:rPr lang="fa-IR" sz="7200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</a:br>
            <a:r>
              <a:rPr lang="fa-IR" sz="7200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اندیشیدن</a:t>
            </a:r>
            <a:endParaRPr sz="7200" dirty="0">
              <a:solidFill>
                <a:srgbClr val="FFFFFF"/>
              </a:solidFill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Google Shape;132;p18">
            <a:extLst>
              <a:ext uri="{FF2B5EF4-FFF2-40B4-BE49-F238E27FC236}">
                <a16:creationId xmlns:a16="http://schemas.microsoft.com/office/drawing/2014/main" id="{803294E7-495B-4390-8AB2-B69D70EF359A}"/>
              </a:ext>
            </a:extLst>
          </p:cNvPr>
          <p:cNvSpPr txBox="1">
            <a:spLocks/>
          </p:cNvSpPr>
          <p:nvPr/>
        </p:nvSpPr>
        <p:spPr>
          <a:xfrm>
            <a:off x="4786107" y="135610"/>
            <a:ext cx="2496245" cy="65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fa-IR" sz="3000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چرا بنویسیم؟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AF0DCB-5737-43E9-B135-8D976E08E15E}"/>
              </a:ext>
            </a:extLst>
          </p:cNvPr>
          <p:cNvSpPr/>
          <p:nvPr/>
        </p:nvSpPr>
        <p:spPr>
          <a:xfrm>
            <a:off x="487829" y="5499096"/>
            <a:ext cx="517802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Lato" panose="020B0604020202020204" charset="0"/>
              </a:rPr>
              <a:t>Good writing reflects clear thinking.</a:t>
            </a:r>
          </a:p>
        </p:txBody>
      </p:sp>
      <p:grpSp>
        <p:nvGrpSpPr>
          <p:cNvPr id="9" name="Google Shape;496;p38">
            <a:extLst>
              <a:ext uri="{FF2B5EF4-FFF2-40B4-BE49-F238E27FC236}">
                <a16:creationId xmlns:a16="http://schemas.microsoft.com/office/drawing/2014/main" id="{5ED391CE-DB72-4598-839A-546E24E2A33C}"/>
              </a:ext>
            </a:extLst>
          </p:cNvPr>
          <p:cNvGrpSpPr/>
          <p:nvPr/>
        </p:nvGrpSpPr>
        <p:grpSpPr>
          <a:xfrm>
            <a:off x="1382752" y="1644291"/>
            <a:ext cx="1844738" cy="3007280"/>
            <a:chOff x="6730350" y="2315900"/>
            <a:chExt cx="257700" cy="420100"/>
          </a:xfrm>
        </p:grpSpPr>
        <p:sp>
          <p:nvSpPr>
            <p:cNvPr id="10" name="Google Shape;497;p38">
              <a:extLst>
                <a:ext uri="{FF2B5EF4-FFF2-40B4-BE49-F238E27FC236}">
                  <a16:creationId xmlns:a16="http://schemas.microsoft.com/office/drawing/2014/main" id="{955CB051-B119-46F3-AA0E-55F60F704B44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8;p38">
              <a:extLst>
                <a:ext uri="{FF2B5EF4-FFF2-40B4-BE49-F238E27FC236}">
                  <a16:creationId xmlns:a16="http://schemas.microsoft.com/office/drawing/2014/main" id="{2D9EC7CF-1078-4F80-A4A1-6C0573908242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9;p38">
              <a:extLst>
                <a:ext uri="{FF2B5EF4-FFF2-40B4-BE49-F238E27FC236}">
                  <a16:creationId xmlns:a16="http://schemas.microsoft.com/office/drawing/2014/main" id="{2E307FA8-B5F6-4A93-A273-4D54F0F77E77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0;p38">
              <a:extLst>
                <a:ext uri="{FF2B5EF4-FFF2-40B4-BE49-F238E27FC236}">
                  <a16:creationId xmlns:a16="http://schemas.microsoft.com/office/drawing/2014/main" id="{FFCD8BA8-BFC7-4038-8090-6B00B5732B2D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;p38">
              <a:extLst>
                <a:ext uri="{FF2B5EF4-FFF2-40B4-BE49-F238E27FC236}">
                  <a16:creationId xmlns:a16="http://schemas.microsoft.com/office/drawing/2014/main" id="{00786579-8732-44B8-B5FF-EAAF0143CC16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553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نوشتن سخت است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3931024"/>
            <a:ext cx="7772400" cy="902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IRANSans Medium" panose="020B0506030804020204" pitchFamily="34" charset="-78"/>
                <a:cs typeface="IRANSans Medium" panose="020B0506030804020204" pitchFamily="34" charset="-78"/>
              </a:rPr>
              <a:t>چگونه آسانش کنیم؟</a:t>
            </a:r>
            <a:endParaRPr dirty="0">
              <a:latin typeface="IRANSans Medium" panose="020B0506030804020204" pitchFamily="34" charset="-78"/>
              <a:cs typeface="IRANSans Medium" panose="020B0506030804020204" pitchFamily="34" charset="-78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482;p38">
            <a:extLst>
              <a:ext uri="{FF2B5EF4-FFF2-40B4-BE49-F238E27FC236}">
                <a16:creationId xmlns:a16="http://schemas.microsoft.com/office/drawing/2014/main" id="{44EF5CD2-53A9-4F4E-AC98-C9DF5C105B29}"/>
              </a:ext>
            </a:extLst>
          </p:cNvPr>
          <p:cNvSpPr/>
          <p:nvPr/>
        </p:nvSpPr>
        <p:spPr>
          <a:xfrm>
            <a:off x="4040500" y="1366769"/>
            <a:ext cx="1062749" cy="106274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0D0731-9AA1-44FA-B939-AC9CE80BCA4E}"/>
              </a:ext>
            </a:extLst>
          </p:cNvPr>
          <p:cNvSpPr/>
          <p:nvPr/>
        </p:nvSpPr>
        <p:spPr>
          <a:xfrm>
            <a:off x="416548" y="5768524"/>
            <a:ext cx="831090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Leto"/>
              </a:rPr>
              <a:t>It's one of the hardest things that</a:t>
            </a:r>
            <a:r>
              <a:rPr lang="fa-IR" sz="2500" dirty="0">
                <a:solidFill>
                  <a:schemeClr val="tx1"/>
                </a:solidFill>
                <a:latin typeface="Leto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Leto"/>
              </a:rPr>
              <a:t>people do.</a:t>
            </a:r>
            <a:r>
              <a:rPr lang="en-US" sz="2000" dirty="0">
                <a:solidFill>
                  <a:schemeClr val="tx1"/>
                </a:solidFill>
                <a:latin typeface="Leto"/>
              </a:rPr>
              <a:t>    — William Zinsser  </a:t>
            </a:r>
          </a:p>
        </p:txBody>
      </p:sp>
    </p:spTree>
    <p:extLst>
      <p:ext uri="{BB962C8B-B14F-4D97-AF65-F5344CB8AC3E}">
        <p14:creationId xmlns:p14="http://schemas.microsoft.com/office/powerpoint/2010/main" val="155436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چگونه بهتر بنویسیم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3931024"/>
            <a:ext cx="7772400" cy="902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IRANSans Medium" panose="020B0506030804020204" pitchFamily="34" charset="-78"/>
                <a:cs typeface="IRANSans Medium" panose="020B0506030804020204" pitchFamily="34" charset="-78"/>
              </a:rPr>
              <a:t>چگونه نویسنده بهتری شویم؟</a:t>
            </a:r>
            <a:endParaRPr dirty="0">
              <a:latin typeface="IRANSans Medium" panose="020B0506030804020204" pitchFamily="34" charset="-78"/>
              <a:cs typeface="IRANSans Medium" panose="020B0506030804020204" pitchFamily="34" charset="-78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" name="Google Shape;454;p38">
            <a:extLst>
              <a:ext uri="{FF2B5EF4-FFF2-40B4-BE49-F238E27FC236}">
                <a16:creationId xmlns:a16="http://schemas.microsoft.com/office/drawing/2014/main" id="{F23B7445-CA54-4BA2-BEF0-873AC4CF8EF4}"/>
              </a:ext>
            </a:extLst>
          </p:cNvPr>
          <p:cNvGrpSpPr/>
          <p:nvPr/>
        </p:nvGrpSpPr>
        <p:grpSpPr>
          <a:xfrm>
            <a:off x="3900084" y="1498645"/>
            <a:ext cx="1343831" cy="825142"/>
            <a:chOff x="4601275" y="1702875"/>
            <a:chExt cx="471400" cy="289450"/>
          </a:xfrm>
        </p:grpSpPr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44B445EF-A86E-4E5E-9D4D-E84AC80DE7CC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6;p38">
              <a:extLst>
                <a:ext uri="{FF2B5EF4-FFF2-40B4-BE49-F238E27FC236}">
                  <a16:creationId xmlns:a16="http://schemas.microsoft.com/office/drawing/2014/main" id="{0FE75956-2941-4A9C-B62A-657F268B8715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7;p38">
              <a:extLst>
                <a:ext uri="{FF2B5EF4-FFF2-40B4-BE49-F238E27FC236}">
                  <a16:creationId xmlns:a16="http://schemas.microsoft.com/office/drawing/2014/main" id="{216F78FB-1991-4724-9B4D-ADB0448B96F7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8;p38">
              <a:extLst>
                <a:ext uri="{FF2B5EF4-FFF2-40B4-BE49-F238E27FC236}">
                  <a16:creationId xmlns:a16="http://schemas.microsoft.com/office/drawing/2014/main" id="{F5A868F0-AA00-4785-9D10-7C92B2B642A8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9;p38">
              <a:extLst>
                <a:ext uri="{FF2B5EF4-FFF2-40B4-BE49-F238E27FC236}">
                  <a16:creationId xmlns:a16="http://schemas.microsoft.com/office/drawing/2014/main" id="{B01F5529-01D0-48A9-BD4E-A2C237170F84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613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728921" cy="1018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چگونه بهتر بنویسیم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3"/>
          </p:nvPr>
        </p:nvSpPr>
        <p:spPr>
          <a:xfrm>
            <a:off x="4571831" y="1681768"/>
            <a:ext cx="2855144" cy="1885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2500" dirty="0">
                <a:latin typeface="IRANSansWeb" panose="02040503050201020203" pitchFamily="18" charset="-78"/>
                <a:cs typeface="IRANSansWeb" panose="02040503050201020203" pitchFamily="18" charset="-78"/>
              </a:rPr>
              <a:t>یک نوشته خوب ساده و روان است</a:t>
            </a:r>
            <a:endParaRPr sz="2500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  <a:p>
            <a:pPr marL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7678493" y="18222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9"/>
          <p:cNvGrpSpPr/>
          <p:nvPr/>
        </p:nvGrpSpPr>
        <p:grpSpPr>
          <a:xfrm>
            <a:off x="7845517" y="1980757"/>
            <a:ext cx="358351" cy="381822"/>
            <a:chOff x="5970800" y="1619250"/>
            <a:chExt cx="428650" cy="456725"/>
          </a:xfrm>
        </p:grpSpPr>
        <p:sp>
          <p:nvSpPr>
            <p:cNvPr id="274" name="Google Shape;274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728921" cy="1018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چگونه بهتر بنویسیم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3"/>
          </p:nvPr>
        </p:nvSpPr>
        <p:spPr>
          <a:xfrm>
            <a:off x="4571831" y="1681768"/>
            <a:ext cx="2855144" cy="1885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2500" dirty="0">
                <a:latin typeface="IRANSansWeb" panose="02040503050201020203" pitchFamily="18" charset="-78"/>
                <a:cs typeface="IRANSansWeb" panose="02040503050201020203" pitchFamily="18" charset="-78"/>
              </a:rPr>
              <a:t>یک نوشته خوب ساده و روان است</a:t>
            </a:r>
            <a:endParaRPr sz="2500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  <a:p>
            <a:pPr marL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3618092" y="18222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7678493" y="18222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3796345" y="2000456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9"/>
          <p:cNvGrpSpPr/>
          <p:nvPr/>
        </p:nvGrpSpPr>
        <p:grpSpPr>
          <a:xfrm>
            <a:off x="7845517" y="1980757"/>
            <a:ext cx="358351" cy="381822"/>
            <a:chOff x="5970800" y="1619250"/>
            <a:chExt cx="428650" cy="456725"/>
          </a:xfrm>
        </p:grpSpPr>
        <p:sp>
          <p:nvSpPr>
            <p:cNvPr id="274" name="Google Shape;274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4" name="Google Shape;261;p29">
            <a:extLst>
              <a:ext uri="{FF2B5EF4-FFF2-40B4-BE49-F238E27FC236}">
                <a16:creationId xmlns:a16="http://schemas.microsoft.com/office/drawing/2014/main" id="{6AD75A83-D66B-491B-AD83-82780A5615F3}"/>
              </a:ext>
            </a:extLst>
          </p:cNvPr>
          <p:cNvSpPr txBox="1">
            <a:spLocks/>
          </p:cNvSpPr>
          <p:nvPr/>
        </p:nvSpPr>
        <p:spPr>
          <a:xfrm>
            <a:off x="267629" y="1681768"/>
            <a:ext cx="3098946" cy="217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>
              <a:lnSpc>
                <a:spcPct val="150000"/>
              </a:lnSpc>
              <a:buFont typeface="Lato"/>
              <a:buNone/>
            </a:pPr>
            <a:r>
              <a:rPr lang="fa-IR" sz="2500" dirty="0">
                <a:latin typeface="IRANSansWeb" panose="02040503050201020203" pitchFamily="18" charset="-78"/>
                <a:cs typeface="IRANSansWeb" panose="02040503050201020203" pitchFamily="18" charset="-78"/>
              </a:rPr>
              <a:t>یک نوشته خوب طولانی و نامرتبط نیست</a:t>
            </a:r>
          </a:p>
        </p:txBody>
      </p:sp>
    </p:spTree>
    <p:extLst>
      <p:ext uri="{BB962C8B-B14F-4D97-AF65-F5344CB8AC3E}">
        <p14:creationId xmlns:p14="http://schemas.microsoft.com/office/powerpoint/2010/main" val="209813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728921" cy="1018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چگونه بهتر بنویسیم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3"/>
          </p:nvPr>
        </p:nvSpPr>
        <p:spPr>
          <a:xfrm>
            <a:off x="4571831" y="1681768"/>
            <a:ext cx="2855144" cy="1885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2500" dirty="0">
                <a:latin typeface="IRANSansWeb" panose="02040503050201020203" pitchFamily="18" charset="-78"/>
                <a:cs typeface="IRANSansWeb" panose="02040503050201020203" pitchFamily="18" charset="-78"/>
              </a:rPr>
              <a:t>یک نوشته خوب ساده و روان است</a:t>
            </a:r>
            <a:endParaRPr sz="2500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  <a:p>
            <a:pPr marL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3618092" y="18222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7678493" y="18222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3796345" y="2000456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9"/>
          <p:cNvGrpSpPr/>
          <p:nvPr/>
        </p:nvGrpSpPr>
        <p:grpSpPr>
          <a:xfrm>
            <a:off x="7845517" y="1980757"/>
            <a:ext cx="358351" cy="381822"/>
            <a:chOff x="5970800" y="1619250"/>
            <a:chExt cx="428650" cy="456725"/>
          </a:xfrm>
        </p:grpSpPr>
        <p:sp>
          <p:nvSpPr>
            <p:cNvPr id="274" name="Google Shape;274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4" name="Google Shape;261;p29">
            <a:extLst>
              <a:ext uri="{FF2B5EF4-FFF2-40B4-BE49-F238E27FC236}">
                <a16:creationId xmlns:a16="http://schemas.microsoft.com/office/drawing/2014/main" id="{6AD75A83-D66B-491B-AD83-82780A5615F3}"/>
              </a:ext>
            </a:extLst>
          </p:cNvPr>
          <p:cNvSpPr txBox="1">
            <a:spLocks/>
          </p:cNvSpPr>
          <p:nvPr/>
        </p:nvSpPr>
        <p:spPr>
          <a:xfrm>
            <a:off x="267629" y="1681768"/>
            <a:ext cx="3098946" cy="217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>
              <a:lnSpc>
                <a:spcPct val="150000"/>
              </a:lnSpc>
              <a:buFont typeface="Lato"/>
              <a:buNone/>
            </a:pPr>
            <a:r>
              <a:rPr lang="fa-IR" sz="2500" dirty="0">
                <a:latin typeface="IRANSansWeb" panose="02040503050201020203" pitchFamily="18" charset="-78"/>
                <a:cs typeface="IRANSansWeb" panose="02040503050201020203" pitchFamily="18" charset="-78"/>
              </a:rPr>
              <a:t>یک نوشته خوب طولانی و نامرتبط نیست</a:t>
            </a:r>
          </a:p>
        </p:txBody>
      </p:sp>
      <p:sp>
        <p:nvSpPr>
          <p:cNvPr id="48" name="Google Shape;261;p29">
            <a:extLst>
              <a:ext uri="{FF2B5EF4-FFF2-40B4-BE49-F238E27FC236}">
                <a16:creationId xmlns:a16="http://schemas.microsoft.com/office/drawing/2014/main" id="{1ED6CAE6-4B87-41FF-905A-8632F9EF9C55}"/>
              </a:ext>
            </a:extLst>
          </p:cNvPr>
          <p:cNvSpPr txBox="1">
            <a:spLocks/>
          </p:cNvSpPr>
          <p:nvPr/>
        </p:nvSpPr>
        <p:spPr>
          <a:xfrm>
            <a:off x="4436565" y="4182978"/>
            <a:ext cx="2990409" cy="229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fa-IR" sz="2500" dirty="0">
                <a:latin typeface="IRANSansWeb" panose="02040503050201020203" pitchFamily="18" charset="-78"/>
                <a:cs typeface="IRANSansWeb" panose="02040503050201020203" pitchFamily="18" charset="-78"/>
              </a:rPr>
              <a:t>از بازخورد ها و انتقادهای سازنده استقبال کنیم</a:t>
            </a:r>
          </a:p>
          <a:p>
            <a:pPr marL="0" indent="0" algn="r">
              <a:lnSpc>
                <a:spcPct val="150000"/>
              </a:lnSpc>
              <a:buNone/>
            </a:pPr>
            <a:endParaRPr lang="fa-IR" sz="2500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49" name="Google Shape;269;p29">
            <a:extLst>
              <a:ext uri="{FF2B5EF4-FFF2-40B4-BE49-F238E27FC236}">
                <a16:creationId xmlns:a16="http://schemas.microsoft.com/office/drawing/2014/main" id="{F8A19A1F-A8E1-4423-B848-F53D6254B6FD}"/>
              </a:ext>
            </a:extLst>
          </p:cNvPr>
          <p:cNvSpPr/>
          <p:nvPr/>
        </p:nvSpPr>
        <p:spPr>
          <a:xfrm>
            <a:off x="7678493" y="4381854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279;p29">
            <a:extLst>
              <a:ext uri="{FF2B5EF4-FFF2-40B4-BE49-F238E27FC236}">
                <a16:creationId xmlns:a16="http://schemas.microsoft.com/office/drawing/2014/main" id="{C90FFE56-3923-4581-9DDE-AC7620D7A9F0}"/>
              </a:ext>
            </a:extLst>
          </p:cNvPr>
          <p:cNvGrpSpPr/>
          <p:nvPr/>
        </p:nvGrpSpPr>
        <p:grpSpPr>
          <a:xfrm>
            <a:off x="7849117" y="4556916"/>
            <a:ext cx="351205" cy="324660"/>
            <a:chOff x="5975075" y="2327500"/>
            <a:chExt cx="420100" cy="388350"/>
          </a:xfrm>
        </p:grpSpPr>
        <p:sp>
          <p:nvSpPr>
            <p:cNvPr id="51" name="Google Shape;280;p29">
              <a:extLst>
                <a:ext uri="{FF2B5EF4-FFF2-40B4-BE49-F238E27FC236}">
                  <a16:creationId xmlns:a16="http://schemas.microsoft.com/office/drawing/2014/main" id="{228557DC-1747-45F8-A409-8FB5C782EE2D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1;p29">
              <a:extLst>
                <a:ext uri="{FF2B5EF4-FFF2-40B4-BE49-F238E27FC236}">
                  <a16:creationId xmlns:a16="http://schemas.microsoft.com/office/drawing/2014/main" id="{109A4F29-F546-4F47-9B75-8DE5DBC2ADC0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225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728921" cy="1018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چگونه بهتر بنویسیم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2"/>
          </p:nvPr>
        </p:nvSpPr>
        <p:spPr>
          <a:xfrm>
            <a:off x="220917" y="4253602"/>
            <a:ext cx="3145658" cy="2299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50000"/>
              </a:lnSpc>
              <a:buNone/>
            </a:pPr>
            <a:r>
              <a:rPr lang="fa-IR" sz="2500" dirty="0">
                <a:latin typeface="IRANSansWeb" panose="02040503050201020203" pitchFamily="18" charset="-78"/>
                <a:cs typeface="IRANSansWeb" panose="02040503050201020203" pitchFamily="18" charset="-78"/>
              </a:rPr>
              <a:t>تا میتوانیم بخوانیم</a:t>
            </a:r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3"/>
          </p:nvPr>
        </p:nvSpPr>
        <p:spPr>
          <a:xfrm>
            <a:off x="4571831" y="1681768"/>
            <a:ext cx="2855144" cy="1885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2500" dirty="0">
                <a:latin typeface="IRANSansWeb" panose="02040503050201020203" pitchFamily="18" charset="-78"/>
                <a:cs typeface="IRANSansWeb" panose="02040503050201020203" pitchFamily="18" charset="-78"/>
              </a:rPr>
              <a:t>یک نوشته خوب ساده و روان است</a:t>
            </a:r>
            <a:endParaRPr sz="2500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  <a:p>
            <a:pPr marL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3618092" y="18222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7678493" y="18222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618092" y="4381854"/>
            <a:ext cx="692400" cy="6924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3796345" y="2000456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9"/>
          <p:cNvGrpSpPr/>
          <p:nvPr/>
        </p:nvGrpSpPr>
        <p:grpSpPr>
          <a:xfrm>
            <a:off x="7845517" y="1980757"/>
            <a:ext cx="358351" cy="381822"/>
            <a:chOff x="5970800" y="1619250"/>
            <a:chExt cx="428650" cy="456725"/>
          </a:xfrm>
        </p:grpSpPr>
        <p:sp>
          <p:nvSpPr>
            <p:cNvPr id="274" name="Google Shape;274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4" name="Google Shape;261;p29">
            <a:extLst>
              <a:ext uri="{FF2B5EF4-FFF2-40B4-BE49-F238E27FC236}">
                <a16:creationId xmlns:a16="http://schemas.microsoft.com/office/drawing/2014/main" id="{6AD75A83-D66B-491B-AD83-82780A5615F3}"/>
              </a:ext>
            </a:extLst>
          </p:cNvPr>
          <p:cNvSpPr txBox="1">
            <a:spLocks/>
          </p:cNvSpPr>
          <p:nvPr/>
        </p:nvSpPr>
        <p:spPr>
          <a:xfrm>
            <a:off x="267629" y="1681768"/>
            <a:ext cx="3098946" cy="217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>
              <a:lnSpc>
                <a:spcPct val="150000"/>
              </a:lnSpc>
              <a:buFont typeface="Lato"/>
              <a:buNone/>
            </a:pPr>
            <a:r>
              <a:rPr lang="fa-IR" sz="2500" dirty="0">
                <a:latin typeface="IRANSansWeb" panose="02040503050201020203" pitchFamily="18" charset="-78"/>
                <a:cs typeface="IRANSansWeb" panose="02040503050201020203" pitchFamily="18" charset="-78"/>
              </a:rPr>
              <a:t>یک نوشته خوب طولانی و نامرتبط نیست</a:t>
            </a:r>
          </a:p>
        </p:txBody>
      </p:sp>
      <p:sp>
        <p:nvSpPr>
          <p:cNvPr id="48" name="Google Shape;261;p29">
            <a:extLst>
              <a:ext uri="{FF2B5EF4-FFF2-40B4-BE49-F238E27FC236}">
                <a16:creationId xmlns:a16="http://schemas.microsoft.com/office/drawing/2014/main" id="{1ED6CAE6-4B87-41FF-905A-8632F9EF9C55}"/>
              </a:ext>
            </a:extLst>
          </p:cNvPr>
          <p:cNvSpPr txBox="1">
            <a:spLocks/>
          </p:cNvSpPr>
          <p:nvPr/>
        </p:nvSpPr>
        <p:spPr>
          <a:xfrm>
            <a:off x="4436565" y="4182978"/>
            <a:ext cx="2990409" cy="229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fa-IR" sz="2500" dirty="0">
                <a:latin typeface="IRANSansWeb" panose="02040503050201020203" pitchFamily="18" charset="-78"/>
                <a:cs typeface="IRANSansWeb" panose="02040503050201020203" pitchFamily="18" charset="-78"/>
              </a:rPr>
              <a:t>از بازخورد ها و انتقادهای سازنده استقبال کنیم</a:t>
            </a:r>
          </a:p>
          <a:p>
            <a:pPr marL="0" indent="0" algn="r">
              <a:lnSpc>
                <a:spcPct val="150000"/>
              </a:lnSpc>
              <a:buNone/>
            </a:pPr>
            <a:endParaRPr lang="fa-IR" sz="2500"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49" name="Google Shape;269;p29">
            <a:extLst>
              <a:ext uri="{FF2B5EF4-FFF2-40B4-BE49-F238E27FC236}">
                <a16:creationId xmlns:a16="http://schemas.microsoft.com/office/drawing/2014/main" id="{F8A19A1F-A8E1-4423-B848-F53D6254B6FD}"/>
              </a:ext>
            </a:extLst>
          </p:cNvPr>
          <p:cNvSpPr/>
          <p:nvPr/>
        </p:nvSpPr>
        <p:spPr>
          <a:xfrm>
            <a:off x="7678493" y="4381854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279;p29">
            <a:extLst>
              <a:ext uri="{FF2B5EF4-FFF2-40B4-BE49-F238E27FC236}">
                <a16:creationId xmlns:a16="http://schemas.microsoft.com/office/drawing/2014/main" id="{C90FFE56-3923-4581-9DDE-AC7620D7A9F0}"/>
              </a:ext>
            </a:extLst>
          </p:cNvPr>
          <p:cNvGrpSpPr/>
          <p:nvPr/>
        </p:nvGrpSpPr>
        <p:grpSpPr>
          <a:xfrm>
            <a:off x="7849117" y="4556916"/>
            <a:ext cx="351205" cy="324660"/>
            <a:chOff x="5975075" y="2327500"/>
            <a:chExt cx="420100" cy="388350"/>
          </a:xfrm>
        </p:grpSpPr>
        <p:sp>
          <p:nvSpPr>
            <p:cNvPr id="51" name="Google Shape;280;p29">
              <a:extLst>
                <a:ext uri="{FF2B5EF4-FFF2-40B4-BE49-F238E27FC236}">
                  <a16:creationId xmlns:a16="http://schemas.microsoft.com/office/drawing/2014/main" id="{228557DC-1747-45F8-A409-8FB5C782EE2D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1;p29">
              <a:extLst>
                <a:ext uri="{FF2B5EF4-FFF2-40B4-BE49-F238E27FC236}">
                  <a16:creationId xmlns:a16="http://schemas.microsoft.com/office/drawing/2014/main" id="{109A4F29-F546-4F47-9B75-8DE5DBC2ADC0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360;p38">
            <a:extLst>
              <a:ext uri="{FF2B5EF4-FFF2-40B4-BE49-F238E27FC236}">
                <a16:creationId xmlns:a16="http://schemas.microsoft.com/office/drawing/2014/main" id="{E753F441-E19A-4209-90AB-9E997FC1CEC1}"/>
              </a:ext>
            </a:extLst>
          </p:cNvPr>
          <p:cNvGrpSpPr/>
          <p:nvPr/>
        </p:nvGrpSpPr>
        <p:grpSpPr>
          <a:xfrm>
            <a:off x="3783379" y="4499754"/>
            <a:ext cx="347107" cy="438984"/>
            <a:chOff x="584925" y="238125"/>
            <a:chExt cx="415200" cy="525100"/>
          </a:xfrm>
        </p:grpSpPr>
        <p:sp>
          <p:nvSpPr>
            <p:cNvPr id="54" name="Google Shape;361;p38">
              <a:extLst>
                <a:ext uri="{FF2B5EF4-FFF2-40B4-BE49-F238E27FC236}">
                  <a16:creationId xmlns:a16="http://schemas.microsoft.com/office/drawing/2014/main" id="{401FF248-99B6-4306-9ECD-F21BCC98ECA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2;p38">
              <a:extLst>
                <a:ext uri="{FF2B5EF4-FFF2-40B4-BE49-F238E27FC236}">
                  <a16:creationId xmlns:a16="http://schemas.microsoft.com/office/drawing/2014/main" id="{5B501588-DE03-4CA2-B9FC-0E54C3827D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3;p38">
              <a:extLst>
                <a:ext uri="{FF2B5EF4-FFF2-40B4-BE49-F238E27FC236}">
                  <a16:creationId xmlns:a16="http://schemas.microsoft.com/office/drawing/2014/main" id="{D8D040EE-2D4A-488C-A26E-4EC7ADB1A1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4;p38">
              <a:extLst>
                <a:ext uri="{FF2B5EF4-FFF2-40B4-BE49-F238E27FC236}">
                  <a16:creationId xmlns:a16="http://schemas.microsoft.com/office/drawing/2014/main" id="{10AEB4DC-EE29-45A7-BDE8-CED446071D69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5;p38">
              <a:extLst>
                <a:ext uri="{FF2B5EF4-FFF2-40B4-BE49-F238E27FC236}">
                  <a16:creationId xmlns:a16="http://schemas.microsoft.com/office/drawing/2014/main" id="{B75D1C62-56AC-4B2B-A859-8807E8C5661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6;p38">
              <a:extLst>
                <a:ext uri="{FF2B5EF4-FFF2-40B4-BE49-F238E27FC236}">
                  <a16:creationId xmlns:a16="http://schemas.microsoft.com/office/drawing/2014/main" id="{1EB7E09F-E540-4092-8D34-E8289D5CE4A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696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400593" y="274650"/>
            <a:ext cx="7114477" cy="8181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چند منبع مرتبط با ریاضی برای مطالعه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54970" y="1132964"/>
            <a:ext cx="8216218" cy="5434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sz="1800" dirty="0"/>
              <a:t>Forman S. Acton (1970), Numerical Methods That Work</a:t>
            </a:r>
            <a:endParaRPr sz="1800" dirty="0"/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Albert H. </a:t>
            </a:r>
            <a:r>
              <a:rPr lang="en-US" sz="1800" dirty="0" err="1"/>
              <a:t>Beiler</a:t>
            </a:r>
            <a:r>
              <a:rPr lang="en-US" sz="1800" dirty="0"/>
              <a:t> (1966), Recreations in the Theory of Numbers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David  M.  Burton  (1980),  Elementary  Number  Theory 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Gene H. Golub and  Charles F.  Van Loan  (1996), Matrix  Computations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Paul  R.  </a:t>
            </a:r>
            <a:r>
              <a:rPr lang="en-US" sz="1800" dirty="0" err="1"/>
              <a:t>Halmos</a:t>
            </a:r>
            <a:r>
              <a:rPr lang="en-US" sz="1800" dirty="0"/>
              <a:t>  (1982),  A  Hilbert  Space  Problem  Book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Donald  E.  Knuth  (1973-1981),  The  Art  of  Computer  Programming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Beresford  N. </a:t>
            </a:r>
            <a:r>
              <a:rPr lang="en-US" sz="1800" dirty="0" err="1"/>
              <a:t>Parlett</a:t>
            </a:r>
            <a:r>
              <a:rPr lang="en-US" sz="1800" dirty="0"/>
              <a:t>  (1998),  The Symmetric  Eigenvalue Problem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G.  W.  Stewart  (1973),  Introduction  to  Matrix  Computations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Gilbert  Strang  (1986),  Introduction  to  Applied  Mathematics </a:t>
            </a:r>
            <a:endParaRPr sz="18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4007223" y="587125"/>
            <a:ext cx="4549589" cy="1432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6000" dirty="0">
                <a:solidFill>
                  <a:srgbClr val="7ECEFD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سلام</a:t>
            </a:r>
            <a:endParaRPr sz="6000" dirty="0">
              <a:solidFill>
                <a:srgbClr val="7ECEFD"/>
              </a:solidFill>
              <a:latin typeface="IRANSans Black" panose="020B0506030804020204" pitchFamily="34" charset="-78"/>
              <a:cs typeface="IRANSans Black" panose="020B0506030804020204" pitchFamily="34" charset="-78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3417178" y="2234704"/>
            <a:ext cx="5224923" cy="1092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3800" b="1" dirty="0">
                <a:solidFill>
                  <a:srgbClr val="2185C5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من علی تابش پور هستم</a:t>
            </a:r>
            <a:endParaRPr sz="3800" b="1" dirty="0">
              <a:solidFill>
                <a:srgbClr val="2185C5"/>
              </a:solidFill>
              <a:latin typeface="IRANSans Medium" panose="020B0506030804020204" pitchFamily="34" charset="-78"/>
              <a:cs typeface="IRANSans Medium" panose="020B0506030804020204" pitchFamily="34" charset="-78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3081001" y="3530758"/>
            <a:ext cx="5561100" cy="2923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2400" dirty="0">
                <a:latin typeface="IRANSansWeb" panose="02040503050201020203" pitchFamily="18" charset="-78"/>
                <a:cs typeface="IRANSansWeb" panose="02040503050201020203" pitchFamily="18" charset="-78"/>
              </a:rPr>
              <a:t>دانشجو و توسعه دهنده وب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2000" dirty="0">
                <a:latin typeface="IRANSans Medium" panose="020B0506030804020204" pitchFamily="34" charset="-78"/>
                <a:cs typeface="IRANSans Medium" panose="020B0506030804020204" pitchFamily="34" charset="-78"/>
              </a:rPr>
              <a:t>ارتباط با من</a:t>
            </a:r>
          </a:p>
          <a:p>
            <a:pPr marL="0" lvl="0" indent="0" algn="r">
              <a:buNone/>
            </a:pPr>
            <a:r>
              <a:rPr lang="en" sz="2000" dirty="0"/>
              <a:t>www.alitabesh.ir - </a:t>
            </a:r>
            <a:r>
              <a:rPr lang="en-US" sz="2000" dirty="0"/>
              <a:t>hi@alitabesh.ir</a:t>
            </a:r>
            <a:br>
              <a:rPr lang="fa-IR" sz="2000" dirty="0">
                <a:latin typeface="IRANSans Medium" panose="020B0506030804020204" pitchFamily="34" charset="-78"/>
                <a:cs typeface="IRANSans Medium" panose="020B0506030804020204" pitchFamily="34" charset="-78"/>
              </a:rPr>
            </a:br>
            <a:endParaRPr lang="en-US" sz="2000" dirty="0">
              <a:latin typeface="IRANSans Medium" panose="020B0506030804020204" pitchFamily="34" charset="-78"/>
              <a:cs typeface="IRANSans Medium" panose="020B0506030804020204" pitchFamily="34" charset="-78"/>
            </a:endParaRPr>
          </a:p>
          <a:p>
            <a:pPr marL="0" lvl="0" indent="0" algn="r">
              <a:buNone/>
            </a:pPr>
            <a:r>
              <a:rPr lang="fa-IR" sz="2000" dirty="0">
                <a:latin typeface="IRANSans Medium" panose="020B0506030804020204" pitchFamily="34" charset="-78"/>
                <a:cs typeface="IRANSans Medium" panose="020B0506030804020204" pitchFamily="34" charset="-78"/>
              </a:rPr>
              <a:t>من را در فضای مجازی پیدا کنید</a:t>
            </a:r>
            <a:endParaRPr sz="2000" dirty="0">
              <a:latin typeface="IRANSans Medium" panose="020B0506030804020204" pitchFamily="34" charset="-78"/>
              <a:cs typeface="IRANSans Medium" panose="020B0506030804020204" pitchFamily="34" charset="-78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@</a:t>
            </a:r>
            <a:r>
              <a:rPr lang="en-US" sz="2000" dirty="0"/>
              <a:t>alty.ir</a:t>
            </a:r>
            <a:endParaRPr sz="2000" dirty="0"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6" y="1076731"/>
            <a:ext cx="2162119" cy="21621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3022818" y="358588"/>
            <a:ext cx="3232500" cy="2922494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 b="1" dirty="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?</a:t>
            </a:r>
            <a:endParaRPr sz="25000" b="1" dirty="0">
              <a:solidFill>
                <a:schemeClr val="bg1"/>
              </a:solidFill>
              <a:latin typeface="TeamViewer13" panose="050B0102010101010101" pitchFamily="82"/>
              <a:cs typeface="IRANSans Black" panose="020B0506030804020204" pitchFamily="34" charset="-78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1742988" y="3550850"/>
            <a:ext cx="5792160" cy="1244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7200" dirty="0">
                <a:solidFill>
                  <a:srgbClr val="FFFFFF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سوال</a:t>
            </a:r>
            <a:endParaRPr sz="7200" dirty="0">
              <a:solidFill>
                <a:srgbClr val="FFFFFF"/>
              </a:solidFill>
              <a:latin typeface="IRANSans Black" panose="020B0506030804020204" pitchFamily="34" charset="-78"/>
              <a:cs typeface="IRANSans Black" panose="020B0506030804020204" pitchFamily="34" charset="-78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17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subTitle" idx="4294967295"/>
          </p:nvPr>
        </p:nvSpPr>
        <p:spPr>
          <a:xfrm>
            <a:off x="1834908" y="727060"/>
            <a:ext cx="5561100" cy="1275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6000" b="1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ممنون</a:t>
            </a:r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4294967295"/>
          </p:nvPr>
        </p:nvSpPr>
        <p:spPr>
          <a:xfrm>
            <a:off x="602166" y="3526275"/>
            <a:ext cx="8251902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2400" dirty="0">
                <a:solidFill>
                  <a:schemeClr val="bg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مطالب این ارائه از کتاب</a:t>
            </a:r>
          </a:p>
          <a:p>
            <a:pPr marL="0" lvl="0" indent="0" algn="r">
              <a:buNone/>
            </a:pPr>
            <a:r>
              <a:rPr lang="en-US" sz="2400" dirty="0">
                <a:solidFill>
                  <a:schemeClr val="bg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Handbook of writing for the mathematical sciences</a:t>
            </a:r>
            <a:endParaRPr lang="fa-IR" sz="2400" dirty="0">
              <a:solidFill>
                <a:schemeClr val="bg1"/>
              </a:solidFill>
              <a:latin typeface="IRANSansWeb" panose="02040503050201020203" pitchFamily="18" charset="-78"/>
              <a:cs typeface="IRANSansWeb" panose="02040503050201020203" pitchFamily="18" charset="-78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2400" dirty="0">
                <a:solidFill>
                  <a:schemeClr val="bg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فصل یک برگرفته شده است.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fa-IR" sz="2400" dirty="0">
              <a:solidFill>
                <a:schemeClr val="bg1"/>
              </a:solidFill>
              <a:latin typeface="IRANSansWeb" panose="02040503050201020203" pitchFamily="18" charset="-78"/>
              <a:cs typeface="IRANSansWeb" panose="02040503050201020203" pitchFamily="18" charset="-78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2400" dirty="0">
                <a:solidFill>
                  <a:schemeClr val="bg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دانلود فایل ارائه: </a:t>
            </a:r>
            <a:endParaRPr lang="en-US" sz="2400" dirty="0">
              <a:solidFill>
                <a:schemeClr val="bg1"/>
              </a:solidFill>
              <a:latin typeface="IRANSansWeb" panose="02040503050201020203" pitchFamily="18" charset="-78"/>
              <a:cs typeface="IRANSansWeb" panose="02040503050201020203" pitchFamily="18" charset="-78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github.com/</a:t>
            </a:r>
            <a:r>
              <a:rPr lang="en-US" sz="2400">
                <a:solidFill>
                  <a:schemeClr val="bg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alty-ir</a:t>
            </a:r>
            <a:r>
              <a:rPr lang="en-US" sz="2400" dirty="0">
                <a:solidFill>
                  <a:schemeClr val="bg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/writing-slide</a:t>
            </a:r>
            <a:endParaRPr lang="fa-IR" sz="2400" dirty="0">
              <a:solidFill>
                <a:schemeClr val="bg1"/>
              </a:solidFill>
              <a:latin typeface="IRANSansWeb" panose="02040503050201020203" pitchFamily="18" charset="-78"/>
              <a:cs typeface="IRANSansWeb" panose="02040503050201020203" pitchFamily="18" charset="-78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1F9307-42A3-46E2-9E95-16F77C105F5E}"/>
              </a:ext>
            </a:extLst>
          </p:cNvPr>
          <p:cNvSpPr/>
          <p:nvPr/>
        </p:nvSpPr>
        <p:spPr>
          <a:xfrm>
            <a:off x="2613846" y="2458848"/>
            <a:ext cx="46255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fa-IR" sz="3000" b="1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بیشتر و بهتر بنویسید </a:t>
            </a:r>
          </a:p>
        </p:txBody>
      </p:sp>
      <p:sp>
        <p:nvSpPr>
          <p:cNvPr id="6" name="Google Shape;651;p39">
            <a:extLst>
              <a:ext uri="{FF2B5EF4-FFF2-40B4-BE49-F238E27FC236}">
                <a16:creationId xmlns:a16="http://schemas.microsoft.com/office/drawing/2014/main" id="{A3FC7CBF-7447-4DE1-A327-D923FA2DC6F6}"/>
              </a:ext>
            </a:extLst>
          </p:cNvPr>
          <p:cNvSpPr txBox="1"/>
          <p:nvPr/>
        </p:nvSpPr>
        <p:spPr>
          <a:xfrm>
            <a:off x="2480030" y="2403761"/>
            <a:ext cx="905479" cy="60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bg1"/>
                </a:solidFill>
              </a:rPr>
              <a:t>😉</a:t>
            </a:r>
            <a:endParaRPr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5D1B1-FC60-48F0-8083-7B26D132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43" y="66907"/>
            <a:ext cx="7037724" cy="64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Good writing ... is clear thinking made visible.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000" dirty="0"/>
              <a:t>— Ambrose </a:t>
            </a:r>
            <a:r>
              <a:rPr lang="en-US" sz="2000" dirty="0" err="1"/>
              <a:t>Birece</a:t>
            </a:r>
            <a:endParaRPr sz="2000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79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893700" y="654424"/>
            <a:ext cx="7949982" cy="763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آنچه به بررسی خواهیم پرداخت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grpSp>
        <p:nvGrpSpPr>
          <p:cNvPr id="248" name="Google Shape;248;p28"/>
          <p:cNvGrpSpPr/>
          <p:nvPr/>
        </p:nvGrpSpPr>
        <p:grpSpPr>
          <a:xfrm>
            <a:off x="6270812" y="2033991"/>
            <a:ext cx="2626766" cy="3391055"/>
            <a:chOff x="3966914" y="116192"/>
            <a:chExt cx="3521685" cy="3895193"/>
          </a:xfrm>
        </p:grpSpPr>
        <p:sp>
          <p:nvSpPr>
            <p:cNvPr id="249" name="Google Shape;249;p28"/>
            <p:cNvSpPr/>
            <p:nvPr/>
          </p:nvSpPr>
          <p:spPr>
            <a:xfrm rot="10800000">
              <a:off x="3966914" y="116192"/>
              <a:ext cx="3521684" cy="768457"/>
            </a:xfrm>
            <a:prstGeom prst="homePlate">
              <a:avLst>
                <a:gd name="adj" fmla="val 50000"/>
              </a:avLst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2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4213301" y="1395685"/>
              <a:ext cx="3275298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600" dirty="0">
                  <a:solidFill>
                    <a:srgbClr val="677480"/>
                  </a:solidFill>
                  <a:latin typeface="IRANSans Light" panose="020B0506030804020204" pitchFamily="34" charset="-78"/>
                  <a:ea typeface="Lato"/>
                  <a:cs typeface="IRANSans Light" panose="020B0506030804020204" pitchFamily="34" charset="-78"/>
                  <a:sym typeface="Lato"/>
                </a:rPr>
                <a:t>- نوشتن چه کمکی به ما میکند و اصلا چرا باید نوشت؟</a:t>
              </a:r>
              <a:endParaRPr sz="1600" dirty="0">
                <a:solidFill>
                  <a:srgbClr val="677480"/>
                </a:solidFill>
                <a:latin typeface="IRANSans Light" panose="020B0506030804020204" pitchFamily="34" charset="-78"/>
                <a:ea typeface="Lato"/>
                <a:cs typeface="IRANSans Light" panose="020B0506030804020204" pitchFamily="34" charset="-78"/>
                <a:sym typeface="Lato"/>
              </a:endParaRPr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" name="Google Shape;133;p18"/>
          <p:cNvSpPr txBox="1">
            <a:spLocks/>
          </p:cNvSpPr>
          <p:nvPr/>
        </p:nvSpPr>
        <p:spPr>
          <a:xfrm>
            <a:off x="6454588" y="2055403"/>
            <a:ext cx="2442991" cy="64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None/>
            </a:pPr>
            <a:r>
              <a:rPr lang="fa-IR" sz="2400" dirty="0">
                <a:solidFill>
                  <a:schemeClr val="lt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چرا بنویسیم</a:t>
            </a:r>
          </a:p>
          <a:p>
            <a:pPr marL="0" indent="0" algn="ctr">
              <a:buFont typeface="Lato"/>
              <a:buNone/>
            </a:pPr>
            <a:endParaRPr lang="fa-IR" sz="2400" dirty="0">
              <a:solidFill>
                <a:schemeClr val="lt1"/>
              </a:solidFill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15" name="Google Shape;133;p18"/>
          <p:cNvSpPr txBox="1">
            <a:spLocks/>
          </p:cNvSpPr>
          <p:nvPr/>
        </p:nvSpPr>
        <p:spPr>
          <a:xfrm>
            <a:off x="1003657" y="2055403"/>
            <a:ext cx="2442991" cy="64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fa-IR" sz="2400" dirty="0">
                <a:solidFill>
                  <a:schemeClr val="lt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آینده؟</a:t>
            </a:r>
          </a:p>
        </p:txBody>
      </p:sp>
    </p:spTree>
    <p:extLst>
      <p:ext uri="{BB962C8B-B14F-4D97-AF65-F5344CB8AC3E}">
        <p14:creationId xmlns:p14="http://schemas.microsoft.com/office/powerpoint/2010/main" val="298421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893700" y="654424"/>
            <a:ext cx="7949982" cy="763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آنچه به بررسی خواهیم پرداخت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grpSp>
        <p:nvGrpSpPr>
          <p:cNvPr id="248" name="Google Shape;248;p28"/>
          <p:cNvGrpSpPr/>
          <p:nvPr/>
        </p:nvGrpSpPr>
        <p:grpSpPr>
          <a:xfrm>
            <a:off x="5284693" y="2033991"/>
            <a:ext cx="3612886" cy="3413357"/>
            <a:chOff x="3966914" y="116192"/>
            <a:chExt cx="3521684" cy="3920811"/>
          </a:xfrm>
        </p:grpSpPr>
        <p:sp>
          <p:nvSpPr>
            <p:cNvPr id="249" name="Google Shape;249;p28"/>
            <p:cNvSpPr/>
            <p:nvPr/>
          </p:nvSpPr>
          <p:spPr>
            <a:xfrm rot="10800000">
              <a:off x="3966914" y="116192"/>
              <a:ext cx="3521684" cy="768457"/>
            </a:xfrm>
            <a:prstGeom prst="homePlate">
              <a:avLst>
                <a:gd name="adj" fmla="val 50000"/>
              </a:avLst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2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5107277" y="1421303"/>
              <a:ext cx="2381321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>
                <a:lnSpc>
                  <a:spcPct val="115000"/>
                </a:lnSpc>
              </a:pPr>
              <a:r>
                <a:rPr lang="fa-IR" sz="1600" dirty="0">
                  <a:solidFill>
                    <a:srgbClr val="677480"/>
                  </a:solidFill>
                  <a:latin typeface="IRANSans Light" panose="020B0506030804020204" pitchFamily="34" charset="-78"/>
                  <a:ea typeface="Lato"/>
                  <a:cs typeface="IRANSans Light" panose="020B0506030804020204" pitchFamily="34" charset="-78"/>
                  <a:sym typeface="Lato"/>
                </a:rPr>
                <a:t>- نوشتن چه کمکی به ما میکند و اصلا چرا باید نوشت؟</a:t>
              </a:r>
            </a:p>
          </p:txBody>
        </p:sp>
      </p:grpSp>
      <p:grpSp>
        <p:nvGrpSpPr>
          <p:cNvPr id="251" name="Google Shape;251;p28"/>
          <p:cNvGrpSpPr/>
          <p:nvPr/>
        </p:nvGrpSpPr>
        <p:grpSpPr>
          <a:xfrm>
            <a:off x="3297768" y="2033990"/>
            <a:ext cx="3305700" cy="3751897"/>
            <a:chOff x="2775920" y="560167"/>
            <a:chExt cx="3305700" cy="3751897"/>
          </a:xfrm>
        </p:grpSpPr>
        <p:sp>
          <p:nvSpPr>
            <p:cNvPr id="252" name="Google Shape;252;p28"/>
            <p:cNvSpPr/>
            <p:nvPr/>
          </p:nvSpPr>
          <p:spPr>
            <a:xfrm rot="10800000">
              <a:off x="2775920" y="560167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28"/>
            <p:cNvSpPr txBox="1"/>
            <p:nvPr/>
          </p:nvSpPr>
          <p:spPr>
            <a:xfrm>
              <a:off x="3169394" y="1696364"/>
              <a:ext cx="2763346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fa-IR" sz="1600" dirty="0">
                  <a:solidFill>
                    <a:srgbClr val="677480"/>
                  </a:solidFill>
                  <a:latin typeface="IRANSans Light" panose="020B0506030804020204" pitchFamily="34" charset="-78"/>
                  <a:ea typeface="Lato"/>
                  <a:cs typeface="IRANSans Light" panose="020B0506030804020204" pitchFamily="34" charset="-78"/>
                  <a:sym typeface="Lato"/>
                </a:rPr>
                <a:t>- نوشتن سخت است، چگونه به این سختی فائق آییم</a:t>
              </a: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434343"/>
                </a:solidFill>
                <a:latin typeface="IRANSans Light" panose="020B0506030804020204" pitchFamily="34" charset="-78"/>
                <a:ea typeface="Lato"/>
                <a:cs typeface="IRANSans Light" panose="020B0506030804020204" pitchFamily="34" charset="-78"/>
                <a:sym typeface="Lato"/>
              </a:endParaRPr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133;p18"/>
          <p:cNvSpPr txBox="1">
            <a:spLocks/>
          </p:cNvSpPr>
          <p:nvPr/>
        </p:nvSpPr>
        <p:spPr>
          <a:xfrm>
            <a:off x="6454588" y="2055403"/>
            <a:ext cx="2442991" cy="64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fa-IR" sz="2400" dirty="0">
                <a:solidFill>
                  <a:schemeClr val="lt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چرا بنویسیم</a:t>
            </a:r>
          </a:p>
        </p:txBody>
      </p:sp>
      <p:sp>
        <p:nvSpPr>
          <p:cNvPr id="15" name="Google Shape;133;p18"/>
          <p:cNvSpPr txBox="1">
            <a:spLocks/>
          </p:cNvSpPr>
          <p:nvPr/>
        </p:nvSpPr>
        <p:spPr>
          <a:xfrm>
            <a:off x="1003657" y="2055403"/>
            <a:ext cx="2442991" cy="64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fa-IR" sz="2400" dirty="0">
                <a:solidFill>
                  <a:schemeClr val="lt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آینده؟</a:t>
            </a:r>
          </a:p>
        </p:txBody>
      </p:sp>
      <p:sp>
        <p:nvSpPr>
          <p:cNvPr id="16" name="Google Shape;133;p18"/>
          <p:cNvSpPr txBox="1">
            <a:spLocks/>
          </p:cNvSpPr>
          <p:nvPr/>
        </p:nvSpPr>
        <p:spPr>
          <a:xfrm>
            <a:off x="3691242" y="2055403"/>
            <a:ext cx="2442991" cy="64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fa-IR" sz="2400" dirty="0">
                <a:solidFill>
                  <a:schemeClr val="lt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سختی نوشتن</a:t>
            </a:r>
          </a:p>
        </p:txBody>
      </p:sp>
    </p:spTree>
    <p:extLst>
      <p:ext uri="{BB962C8B-B14F-4D97-AF65-F5344CB8AC3E}">
        <p14:creationId xmlns:p14="http://schemas.microsoft.com/office/powerpoint/2010/main" val="24332682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893700" y="654424"/>
            <a:ext cx="7949982" cy="763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آنچه به بررسی خواهیم پرداخت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grpSp>
        <p:nvGrpSpPr>
          <p:cNvPr id="245" name="Google Shape;245;p28"/>
          <p:cNvGrpSpPr/>
          <p:nvPr/>
        </p:nvGrpSpPr>
        <p:grpSpPr>
          <a:xfrm>
            <a:off x="289932" y="2033990"/>
            <a:ext cx="3726460" cy="3751897"/>
            <a:chOff x="504504" y="560167"/>
            <a:chExt cx="3305700" cy="3751897"/>
          </a:xfrm>
        </p:grpSpPr>
        <p:sp>
          <p:nvSpPr>
            <p:cNvPr id="246" name="Google Shape;246;p28"/>
            <p:cNvSpPr/>
            <p:nvPr/>
          </p:nvSpPr>
          <p:spPr>
            <a:xfrm rot="10800000">
              <a:off x="504504" y="560167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7" name="Google Shape;247;p28"/>
            <p:cNvSpPr txBox="1"/>
            <p:nvPr/>
          </p:nvSpPr>
          <p:spPr>
            <a:xfrm>
              <a:off x="797469" y="1696364"/>
              <a:ext cx="2442991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fa-IR" sz="1600" dirty="0">
                  <a:solidFill>
                    <a:srgbClr val="677480"/>
                  </a:solidFill>
                  <a:latin typeface="IRANSans Light" panose="020B0506030804020204" pitchFamily="34" charset="-78"/>
                  <a:ea typeface="Lato"/>
                  <a:cs typeface="IRANSans Light" panose="020B0506030804020204" pitchFamily="34" charset="-78"/>
                  <a:sym typeface="Lato"/>
                </a:rPr>
                <a:t>- چگونه نوشته بهتری داشته باشیم و چگونه نویسنده بهتری شویم</a:t>
              </a:r>
            </a:p>
            <a:p>
              <a:pPr lvl="0" algn="r">
                <a:lnSpc>
                  <a:spcPct val="115000"/>
                </a:lnSpc>
                <a:buClr>
                  <a:schemeClr val="dk1"/>
                </a:buClr>
                <a:buSzPts val="1100"/>
              </a:pPr>
              <a:endParaRPr lang="fa-IR" sz="1600" dirty="0">
                <a:solidFill>
                  <a:srgbClr val="434343"/>
                </a:solidFill>
                <a:latin typeface="IRANSans Light" panose="020B0506030804020204" pitchFamily="34" charset="-78"/>
                <a:ea typeface="Lato"/>
                <a:cs typeface="IRANSans Light" panose="020B0506030804020204" pitchFamily="34" charset="-78"/>
                <a:sym typeface="Lato"/>
              </a:endParaRPr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5284693" y="2033991"/>
            <a:ext cx="3612886" cy="3413357"/>
            <a:chOff x="3966914" y="116192"/>
            <a:chExt cx="3521684" cy="3920811"/>
          </a:xfrm>
        </p:grpSpPr>
        <p:sp>
          <p:nvSpPr>
            <p:cNvPr id="249" name="Google Shape;249;p28"/>
            <p:cNvSpPr/>
            <p:nvPr/>
          </p:nvSpPr>
          <p:spPr>
            <a:xfrm rot="10800000">
              <a:off x="3966914" y="116192"/>
              <a:ext cx="3521684" cy="768457"/>
            </a:xfrm>
            <a:prstGeom prst="homePlate">
              <a:avLst>
                <a:gd name="adj" fmla="val 50000"/>
              </a:avLst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2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5107277" y="1421303"/>
              <a:ext cx="2381321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>
                <a:lnSpc>
                  <a:spcPct val="115000"/>
                </a:lnSpc>
              </a:pPr>
              <a:r>
                <a:rPr lang="fa-IR" sz="1600" dirty="0">
                  <a:solidFill>
                    <a:srgbClr val="677480"/>
                  </a:solidFill>
                  <a:latin typeface="IRANSans Light" panose="020B0506030804020204" pitchFamily="34" charset="-78"/>
                  <a:ea typeface="Lato"/>
                  <a:cs typeface="IRANSans Light" panose="020B0506030804020204" pitchFamily="34" charset="-78"/>
                  <a:sym typeface="Lato"/>
                </a:rPr>
                <a:t>- نوشتن چه کمکی به ما میکند و اصلا چرا باید نوشت؟</a:t>
              </a:r>
            </a:p>
          </p:txBody>
        </p:sp>
      </p:grpSp>
      <p:grpSp>
        <p:nvGrpSpPr>
          <p:cNvPr id="251" name="Google Shape;251;p28"/>
          <p:cNvGrpSpPr/>
          <p:nvPr/>
        </p:nvGrpSpPr>
        <p:grpSpPr>
          <a:xfrm>
            <a:off x="3297768" y="2033990"/>
            <a:ext cx="3305700" cy="3751897"/>
            <a:chOff x="2775920" y="560167"/>
            <a:chExt cx="3305700" cy="3751897"/>
          </a:xfrm>
        </p:grpSpPr>
        <p:sp>
          <p:nvSpPr>
            <p:cNvPr id="252" name="Google Shape;252;p28"/>
            <p:cNvSpPr/>
            <p:nvPr/>
          </p:nvSpPr>
          <p:spPr>
            <a:xfrm rot="10800000">
              <a:off x="2775920" y="560167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28"/>
            <p:cNvSpPr txBox="1"/>
            <p:nvPr/>
          </p:nvSpPr>
          <p:spPr>
            <a:xfrm>
              <a:off x="3169394" y="1696364"/>
              <a:ext cx="2763346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fa-IR" sz="1600" dirty="0">
                  <a:solidFill>
                    <a:srgbClr val="677480"/>
                  </a:solidFill>
                  <a:latin typeface="IRANSans Light" panose="020B0506030804020204" pitchFamily="34" charset="-78"/>
                  <a:ea typeface="Lato"/>
                  <a:cs typeface="IRANSans Light" panose="020B0506030804020204" pitchFamily="34" charset="-78"/>
                  <a:sym typeface="Lato"/>
                </a:rPr>
                <a:t>- نوشتن سخت است، چگونه به این سختی فائق آییم</a:t>
              </a:r>
            </a:p>
            <a:p>
              <a:pPr lvl="0" algn="r">
                <a:lnSpc>
                  <a:spcPct val="115000"/>
                </a:lnSpc>
                <a:buClr>
                  <a:schemeClr val="dk1"/>
                </a:buClr>
                <a:buSzPts val="1100"/>
              </a:pPr>
              <a:endParaRPr lang="fa-IR" sz="1600" dirty="0">
                <a:solidFill>
                  <a:srgbClr val="434343"/>
                </a:solidFill>
                <a:latin typeface="IRANSans Light" panose="020B0506030804020204" pitchFamily="34" charset="-78"/>
                <a:ea typeface="Lato"/>
                <a:cs typeface="IRANSans Light" panose="020B0506030804020204" pitchFamily="34" charset="-78"/>
                <a:sym typeface="Lato"/>
              </a:endParaRPr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Google Shape;133;p18"/>
          <p:cNvSpPr txBox="1">
            <a:spLocks/>
          </p:cNvSpPr>
          <p:nvPr/>
        </p:nvSpPr>
        <p:spPr>
          <a:xfrm>
            <a:off x="6454588" y="2055403"/>
            <a:ext cx="2442991" cy="64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None/>
            </a:pPr>
            <a:r>
              <a:rPr lang="fa-IR" sz="2400" dirty="0">
                <a:solidFill>
                  <a:schemeClr val="lt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چرا بنویسیم</a:t>
            </a:r>
          </a:p>
        </p:txBody>
      </p:sp>
      <p:sp>
        <p:nvSpPr>
          <p:cNvPr id="15" name="Google Shape;133;p18"/>
          <p:cNvSpPr txBox="1">
            <a:spLocks/>
          </p:cNvSpPr>
          <p:nvPr/>
        </p:nvSpPr>
        <p:spPr>
          <a:xfrm>
            <a:off x="575403" y="2055403"/>
            <a:ext cx="2871245" cy="64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fa-IR" sz="2400" dirty="0">
                <a:solidFill>
                  <a:schemeClr val="lt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چگونه بهتر بنویسیم</a:t>
            </a:r>
          </a:p>
        </p:txBody>
      </p:sp>
      <p:sp>
        <p:nvSpPr>
          <p:cNvPr id="16" name="Google Shape;133;p18"/>
          <p:cNvSpPr txBox="1">
            <a:spLocks/>
          </p:cNvSpPr>
          <p:nvPr/>
        </p:nvSpPr>
        <p:spPr>
          <a:xfrm>
            <a:off x="3691242" y="2055403"/>
            <a:ext cx="2442991" cy="64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None/>
            </a:pPr>
            <a:r>
              <a:rPr lang="fa-IR" sz="2400" dirty="0">
                <a:solidFill>
                  <a:schemeClr val="lt1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سختی نوشتن</a:t>
            </a:r>
          </a:p>
        </p:txBody>
      </p:sp>
    </p:spTree>
    <p:extLst>
      <p:ext uri="{BB962C8B-B14F-4D97-AF65-F5344CB8AC3E}">
        <p14:creationId xmlns:p14="http://schemas.microsoft.com/office/powerpoint/2010/main" val="10018133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IRANSansWeb" panose="02040503050201020203" pitchFamily="18" charset="-78"/>
                <a:cs typeface="IRANSansWeb" panose="02040503050201020203" pitchFamily="18" charset="-78"/>
              </a:rPr>
              <a:t>چرا بنویسیم؟</a:t>
            </a:r>
            <a:endParaRPr dirty="0"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3931024"/>
            <a:ext cx="7772400" cy="902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IRANSans Medium" panose="020B0506030804020204" pitchFamily="34" charset="-78"/>
                <a:cs typeface="IRANSans Medium" panose="020B0506030804020204" pitchFamily="34" charset="-78"/>
              </a:rPr>
              <a:t>نوشتن چه کمکی به ما میکنه؟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4545887" y="0"/>
            <a:ext cx="3232500" cy="923321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1313100" y="1984917"/>
            <a:ext cx="6623100" cy="2132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7200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یادگیری</a:t>
            </a:r>
            <a:endParaRPr sz="7200" dirty="0">
              <a:solidFill>
                <a:srgbClr val="FFFFFF"/>
              </a:solidFill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778225" y="5437208"/>
            <a:ext cx="6623100" cy="731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Writing helps you to learn</a:t>
            </a:r>
            <a:r>
              <a:rPr lang="fa-IR" sz="2400" dirty="0">
                <a:solidFill>
                  <a:schemeClr val="lt1"/>
                </a:solidFill>
              </a:rPr>
              <a:t>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7" name="Google Shape;273;p29"/>
          <p:cNvGrpSpPr/>
          <p:nvPr/>
        </p:nvGrpSpPr>
        <p:grpSpPr>
          <a:xfrm>
            <a:off x="1300368" y="2169678"/>
            <a:ext cx="2240280" cy="2240280"/>
            <a:chOff x="5970800" y="1619250"/>
            <a:chExt cx="428650" cy="456725"/>
          </a:xfrm>
        </p:grpSpPr>
        <p:sp>
          <p:nvSpPr>
            <p:cNvPr id="18" name="Google Shape;274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6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7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8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2;p18">
            <a:extLst>
              <a:ext uri="{FF2B5EF4-FFF2-40B4-BE49-F238E27FC236}">
                <a16:creationId xmlns:a16="http://schemas.microsoft.com/office/drawing/2014/main" id="{803294E7-495B-4390-8AB2-B69D70EF359A}"/>
              </a:ext>
            </a:extLst>
          </p:cNvPr>
          <p:cNvSpPr txBox="1">
            <a:spLocks/>
          </p:cNvSpPr>
          <p:nvPr/>
        </p:nvSpPr>
        <p:spPr>
          <a:xfrm>
            <a:off x="4786107" y="135610"/>
            <a:ext cx="2496245" cy="65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fa-IR" sz="3000" dirty="0">
                <a:solidFill>
                  <a:srgbClr val="FFFFF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چرا بنویسیم؟</a:t>
            </a:r>
          </a:p>
        </p:txBody>
      </p:sp>
    </p:spTree>
    <p:extLst>
      <p:ext uri="{BB962C8B-B14F-4D97-AF65-F5344CB8AC3E}">
        <p14:creationId xmlns:p14="http://schemas.microsoft.com/office/powerpoint/2010/main" val="222711011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554</Words>
  <Application>Microsoft Office PowerPoint</Application>
  <PresentationFormat>On-screen Show (4:3)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TeamViewer13</vt:lpstr>
      <vt:lpstr>IRANSans Black</vt:lpstr>
      <vt:lpstr>IRANSans Light</vt:lpstr>
      <vt:lpstr>Arial</vt:lpstr>
      <vt:lpstr>IRANSansWeb</vt:lpstr>
      <vt:lpstr>IRANSans Medium</vt:lpstr>
      <vt:lpstr>Lato</vt:lpstr>
      <vt:lpstr>Leto</vt:lpstr>
      <vt:lpstr>Raleway</vt:lpstr>
      <vt:lpstr>Antonio template</vt:lpstr>
      <vt:lpstr>هنر نوشتن</vt:lpstr>
      <vt:lpstr>سلام</vt:lpstr>
      <vt:lpstr>PowerPoint Presentation</vt:lpstr>
      <vt:lpstr>PowerPoint Presentation</vt:lpstr>
      <vt:lpstr>آنچه به بررسی خواهیم پرداخت</vt:lpstr>
      <vt:lpstr>آنچه به بررسی خواهیم پرداخت</vt:lpstr>
      <vt:lpstr>آنچه به بررسی خواهیم پرداخت</vt:lpstr>
      <vt:lpstr>چرا بنویسیم؟</vt:lpstr>
      <vt:lpstr>یادگیری</vt:lpstr>
      <vt:lpstr>PowerPoint Presentation</vt:lpstr>
      <vt:lpstr>آگاهی از  شکاف</vt:lpstr>
      <vt:lpstr>روشن اندیشیدن</vt:lpstr>
      <vt:lpstr>نوشتن سخت است</vt:lpstr>
      <vt:lpstr>چگونه بهتر بنویسیم</vt:lpstr>
      <vt:lpstr>چگونه بهتر بنویسیم</vt:lpstr>
      <vt:lpstr>چگونه بهتر بنویسیم</vt:lpstr>
      <vt:lpstr>چگونه بهتر بنویسیم</vt:lpstr>
      <vt:lpstr>چگونه بهتر بنویسیم</vt:lpstr>
      <vt:lpstr>چند منبع مرتبط با ریاضی برای مطالعه</vt:lpstr>
      <vt:lpstr>سوال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Ali Tabesh</dc:creator>
  <cp:lastModifiedBy>Ali Tabesh</cp:lastModifiedBy>
  <cp:revision>46</cp:revision>
  <dcterms:modified xsi:type="dcterms:W3CDTF">2020-04-10T20:41:55Z</dcterms:modified>
</cp:coreProperties>
</file>