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79365" cy="7559523" type="custom"/>
  <p:notesSz cx="10079365" cy="7559523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_holder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  <p:sp>
        <p:nvSpPr>
          <p:cNvPr id="3" name="place_holder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  <p:sp>
        <p:nvSpPr>
          <p:cNvPr id="4" name="" hidden="0"/>
          <p:cNvSpPr txBox="1">
            <a:spLocks noGrp="1"/>
          </p:cNvSpPr>
          <p:nvPr isPhoto="0" userDrawn="0">
            <p:ph type="dt" sz="half" idx="1" hasCustomPrompt="0"/>
          </p:nvPr>
        </p:nvSpPr>
        <p:spPr bwMode="auto"/>
        <p:txBody>
          <a:bodyPr/>
          <a:lstStyle/>
          <a:p>
            <a:pPr>
              <a:defRPr/>
            </a:pPr>
            <a:fld id="{1D1B89AE-8D35-4BB5-B492-6D9BE4F23A39}" type="datetime1">
              <a:rPr/>
              <a:t/>
            </a:fld>
            <a:endParaRPr/>
          </a:p>
        </p:txBody>
      </p:sp>
      <p:sp>
        <p:nvSpPr>
          <p:cNvPr id="5" name="" hidden="0"/>
          <p:cNvSpPr txBox="1">
            <a:spLocks noGrp="1"/>
          </p:cNvSpPr>
          <p:nvPr isPhoto="0" userDrawn="0">
            <p:ph type="ftr" sz="quarter" idx="2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 txBox="1">
            <a:spLocks noGrp="1"/>
          </p:cNvSpPr>
          <p:nvPr isPhoto="0" userDrawn="0">
            <p:ph type="sldNum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_holder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  <p:sp>
        <p:nvSpPr>
          <p:cNvPr id="3" name="place_holder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  <p:sp>
        <p:nvSpPr>
          <p:cNvPr id="4" name="" hidden="0"/>
          <p:cNvSpPr txBox="1">
            <a:spLocks noGrp="1"/>
          </p:cNvSpPr>
          <p:nvPr isPhoto="0" userDrawn="0">
            <p:ph type="dt" sz="half" idx="1" hasCustomPrompt="0"/>
          </p:nvPr>
        </p:nvSpPr>
        <p:spPr bwMode="auto"/>
        <p:txBody>
          <a:bodyPr/>
          <a:lstStyle/>
          <a:p>
            <a:pPr>
              <a:defRPr/>
            </a:pPr>
            <a:fld id="{1D1B89AE-8D35-4BB5-B492-6D9BE4F23A39}" type="datetime1">
              <a:rPr/>
              <a:t/>
            </a:fld>
            <a:endParaRPr/>
          </a:p>
        </p:txBody>
      </p:sp>
      <p:sp>
        <p:nvSpPr>
          <p:cNvPr id="5" name="" hidden="0"/>
          <p:cNvSpPr txBox="1">
            <a:spLocks noGrp="1"/>
          </p:cNvSpPr>
          <p:nvPr isPhoto="0" userDrawn="0">
            <p:ph type="ftr" sz="quarter" idx="2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 txBox="1">
            <a:spLocks noGrp="1"/>
          </p:cNvSpPr>
          <p:nvPr isPhoto="0" userDrawn="0">
            <p:ph type="sldNum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_holder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  <p:sp>
        <p:nvSpPr>
          <p:cNvPr id="3" name="place_holder" hidden="0"/>
          <p:cNvSpPr txBox="1">
            <a:spLocks noGrp="1"/>
          </p:cNvSpPr>
          <p:nvPr isPhoto="0" userDrawn="0">
            <p:ph type="obj" hasCustomPrompt="0"/>
          </p:nvPr>
        </p:nvSpPr>
        <p:spPr bwMode="auto">
          <a:xfrm>
            <a:off x="740833" y="2101547"/>
            <a:ext cx="8607777" cy="2271816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  <p:sp>
        <p:nvSpPr>
          <p:cNvPr id="4" name="place_holder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740833" y="4588990"/>
            <a:ext cx="8607777" cy="216346"/>
          </a:xfrm>
          <a:prstGeom prst="rect">
            <a:avLst/>
          </a:prstGeom>
          <a:effectLst/>
        </p:spPr>
        <p:txBody>
          <a:bodyPr/>
          <a:p>
            <a:pPr>
              <a:defRPr/>
            </a:pPr>
            <a:endParaRPr/>
          </a:p>
        </p:txBody>
      </p:sp>
      <p:sp>
        <p:nvSpPr>
          <p:cNvPr id="5" name="" hidden="0"/>
          <p:cNvSpPr txBox="1">
            <a:spLocks noGrp="1"/>
          </p:cNvSpPr>
          <p:nvPr isPhoto="0" userDrawn="0">
            <p:ph type="dt" sz="half" idx="1" hasCustomPrompt="0"/>
          </p:nvPr>
        </p:nvSpPr>
        <p:spPr bwMode="auto"/>
        <p:txBody>
          <a:bodyPr/>
          <a:lstStyle/>
          <a:p>
            <a:pPr>
              <a:defRPr/>
            </a:pPr>
            <a:fld id="{1D1B89AE-8D35-4BB5-B492-6D9BE4F23A39}" type="datetime1">
              <a:rPr/>
              <a:t/>
            </a:fld>
            <a:endParaRPr/>
          </a:p>
        </p:txBody>
      </p:sp>
      <p:sp>
        <p:nvSpPr>
          <p:cNvPr id="6" name="" hidden="0"/>
          <p:cNvSpPr txBox="1">
            <a:spLocks noGrp="1"/>
          </p:cNvSpPr>
          <p:nvPr isPhoto="0" userDrawn="0">
            <p:ph type="ftr" sz="quarter" idx="2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" hidden="0"/>
          <p:cNvSpPr txBox="1">
            <a:spLocks noGrp="1"/>
          </p:cNvSpPr>
          <p:nvPr isPhoto="0" userDrawn="0">
            <p:ph type="sldNum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5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03968" y="301301"/>
            <a:ext cx="9071068" cy="126208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3" name="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>
            <a:off x="503968" y="1768928"/>
            <a:ext cx="9071068" cy="49889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p>
            <a:pPr>
              <a:defRPr/>
            </a:pPr>
            <a:endParaRPr/>
          </a:p>
        </p:txBody>
      </p:sp>
      <p:sp>
        <p:nvSpPr>
          <p:cNvPr id="4" name="" hidden="0"/>
          <p:cNvSpPr txBox="1">
            <a:spLocks noGrp="1"/>
          </p:cNvSpPr>
          <p:nvPr isPhoto="0" userDrawn="0">
            <p:ph type="dt" sz="half" idx="1" hasCustomPrompt="0"/>
          </p:nvPr>
        </p:nvSpPr>
        <p:spPr bwMode="auto">
          <a:xfrm>
            <a:off x="503968" y="6886726"/>
            <a:ext cx="2348132" cy="52124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fld id="{1D1B89AE-8D35-4BB5-B492-6D9BE4F23A39}" type="datetime1">
              <a:rPr/>
              <a:t/>
            </a:fld>
            <a:endParaRPr/>
          </a:p>
        </p:txBody>
      </p:sp>
      <p:sp>
        <p:nvSpPr>
          <p:cNvPr id="5" name="" hidden="0"/>
          <p:cNvSpPr txBox="1">
            <a:spLocks noGrp="1"/>
          </p:cNvSpPr>
          <p:nvPr isPhoto="0" userDrawn="0">
            <p:ph type="ftr" sz="quarter" idx="2" hasCustomPrompt="0"/>
          </p:nvPr>
        </p:nvSpPr>
        <p:spPr bwMode="auto">
          <a:xfrm>
            <a:off x="3447142" y="6886726"/>
            <a:ext cx="3194798" cy="52124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 txBox="1">
            <a:spLocks noGrp="1"/>
          </p:cNvSpPr>
          <p:nvPr isPhoto="0" userDrawn="0">
            <p:ph type="sldNum" sz="quarter" idx="3" hasCustomPrompt="0"/>
          </p:nvPr>
        </p:nvSpPr>
        <p:spPr bwMode="auto">
          <a:xfrm>
            <a:off x="7226904" y="6886726"/>
            <a:ext cx="2348132" cy="52124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</p:sldLayoutIdLst>
  <p:hf dt="1" ftr="1" hdr="1" sldNum="1"/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">
    <p:bg>
      <p:bgPr shadeToTitle="0">
        <a:blipFill>
          <a:blip r:embed="rId2">
            <a:alphaModFix amt="99999"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 hidden="0"/>
          <p:cNvSpPr txBox="1">
            <a:spLocks noGrp="1"/>
          </p:cNvSpPr>
          <p:nvPr isPhoto="0" userDrawn="0"/>
        </p:nvSpPr>
        <p:spPr bwMode="auto">
          <a:xfrm flipH="0" flipV="0">
            <a:off x="960195" y="375147"/>
            <a:ext cx="8436704" cy="12615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9993" tIns="44996" rIns="89993" bIns="44996">
            <a:noAutofit/>
          </a:bodyPr>
          <a:lstStyle/>
          <a:p>
            <a:pPr>
              <a:defRPr/>
            </a:pPr>
            <a:r>
              <a:rPr sz="3600" b="1" strike="noStrike">
                <a:latin typeface="Optima"/>
                <a:ea typeface="Optima"/>
                <a:cs typeface="Optima"/>
              </a:rPr>
              <a:t>TP Arquitecturas de Aplicaciones Web</a:t>
            </a:r>
            <a:endParaRPr sz="3600" strike="noStrike">
              <a:latin typeface="Optima"/>
              <a:ea typeface="Optima"/>
              <a:cs typeface="Optima"/>
            </a:endParaRPr>
          </a:p>
          <a:p>
            <a:pPr algn="ctr">
              <a:defRPr/>
            </a:pPr>
            <a:r>
              <a:rPr sz="3600" strike="noStrike">
                <a:latin typeface="Optima"/>
                <a:ea typeface="Optima"/>
                <a:cs typeface="Optima"/>
              </a:rPr>
              <a:t>Ver La Carta | Moorfy.com</a:t>
            </a:r>
            <a:br>
              <a:rPr sz="3600" strike="noStrike">
                <a:latin typeface="Roboto Light"/>
                <a:ea typeface="Roboto Light"/>
                <a:cs typeface="Roboto Light"/>
              </a:rPr>
            </a:br>
            <a:endParaRPr sz="800">
              <a:latin typeface="Roboto Light"/>
              <a:ea typeface="Roboto Light"/>
              <a:cs typeface="Roboto Light"/>
            </a:endParaRPr>
          </a:p>
        </p:txBody>
      </p:sp>
      <p:sp>
        <p:nvSpPr>
          <p:cNvPr id="3" name="" hidden="0"/>
          <p:cNvSpPr txBox="1">
            <a:spLocks noGrp="1"/>
          </p:cNvSpPr>
          <p:nvPr isPhoto="0" userDrawn="0"/>
        </p:nvSpPr>
        <p:spPr bwMode="auto">
          <a:xfrm flipH="0" flipV="0">
            <a:off x="5675937" y="5313385"/>
            <a:ext cx="3939029" cy="14569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9993" tIns="44996" rIns="89993" bIns="44996">
            <a:noAutofit/>
          </a:bodyPr>
          <a:lstStyle/>
          <a:p>
            <a:pPr>
              <a:defRPr/>
            </a:pPr>
            <a:r>
              <a:rPr sz="2800" strike="noStrike">
                <a:latin typeface="Optima"/>
                <a:ea typeface="Optima"/>
                <a:cs typeface="Optima"/>
              </a:rPr>
              <a:t>Integrantes:</a:t>
            </a:r>
            <a:br>
              <a:rPr sz="2800" strike="noStrike">
                <a:latin typeface="Optima"/>
                <a:ea typeface="Optima"/>
                <a:cs typeface="Optima"/>
              </a:rPr>
            </a:br>
            <a:r>
              <a:rPr sz="2800" strike="noStrike">
                <a:latin typeface="Optima"/>
                <a:ea typeface="Optima"/>
                <a:cs typeface="Optima"/>
              </a:rPr>
              <a:t>Alejandra Rodriguez  </a:t>
            </a:r>
            <a:br>
              <a:rPr sz="2800" strike="noStrike">
                <a:latin typeface="Optima"/>
                <a:ea typeface="Optima"/>
                <a:cs typeface="Optima"/>
              </a:rPr>
            </a:br>
            <a:r>
              <a:rPr sz="2800" strike="noStrike">
                <a:latin typeface="Optima"/>
                <a:ea typeface="Optima"/>
                <a:cs typeface="Optima"/>
              </a:rPr>
              <a:t>Scicolone Julian  </a:t>
            </a:r>
            <a:r>
              <a:rPr sz="3200" strike="noStrike">
                <a:latin typeface="Roboto Light"/>
                <a:ea typeface="Roboto Light"/>
                <a:cs typeface="Roboto Light"/>
              </a:rPr>
              <a:t> </a:t>
            </a:r>
            <a:r>
              <a:rPr sz="3200" strike="noStrike">
                <a:latin typeface="Roboto Black"/>
                <a:ea typeface="Roboto Black"/>
                <a:cs typeface="Roboto Black"/>
              </a:rPr>
              <a:t>                       </a:t>
            </a:r>
            <a:endParaRPr>
              <a:latin typeface="Roboto Black"/>
              <a:ea typeface="Roboto Black"/>
              <a:cs typeface="Roboto Black"/>
            </a:endParaRPr>
          </a:p>
        </p:txBody>
      </p:sp>
      <p:sp>
        <p:nvSpPr>
          <p:cNvPr id="4" name="" hidden="0"/>
          <p:cNvSpPr txBox="1">
            <a:spLocks noGrp="1"/>
          </p:cNvSpPr>
          <p:nvPr isPhoto="0" userDrawn="0"/>
        </p:nvSpPr>
        <p:spPr bwMode="auto">
          <a:xfrm>
            <a:off x="719953" y="7177226"/>
            <a:ext cx="3661146" cy="36434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</a:t>
            </a: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Web</a:t>
            </a:r>
            <a:endParaRPr>
              <a:latin typeface="Optima"/>
              <a:ea typeface="Optima"/>
              <a:cs typeface="Optima"/>
            </a:endParaRPr>
          </a:p>
        </p:txBody>
      </p:sp>
      <p:sp>
        <p:nvSpPr>
          <p:cNvPr id="5" name="" hidden="0"/>
          <p:cNvSpPr txBox="1">
            <a:spLocks noGrp="1"/>
          </p:cNvSpPr>
          <p:nvPr isPhoto="0" userDrawn="0"/>
        </p:nvSpPr>
        <p:spPr bwMode="auto">
          <a:xfrm>
            <a:off x="6649193" y="7131506"/>
            <a:ext cx="3021803" cy="42530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3" tIns="44996" rIns="89993" bIns="44996">
            <a:spAutoFit/>
          </a:bodyPr>
          <a:lstStyle/>
          <a:p>
            <a:pPr algn="r">
              <a:defRPr/>
            </a:pPr>
            <a:r>
              <a:rPr sz="2200" strike="noStrike">
                <a:solidFill>
                  <a:schemeClr val="bg1"/>
                </a:solidFill>
                <a:latin typeface="Optima"/>
                <a:ea typeface="Optima"/>
                <a:cs typeface="Optima"/>
              </a:rPr>
              <a:t> 2do Cuatrimestre 2021</a:t>
            </a:r>
            <a:endParaRPr sz="900">
              <a:solidFill>
                <a:schemeClr val="bg1"/>
              </a:solidFill>
              <a:latin typeface="Optima"/>
              <a:ea typeface="Optima"/>
              <a:cs typeface="Optima"/>
            </a:endParaRPr>
          </a:p>
        </p:txBody>
      </p:sp>
      <p:sp>
        <p:nvSpPr>
          <p:cNvPr id="7" name="" hidden="0"/>
          <p:cNvSpPr txBox="1">
            <a:spLocks noGrp="1"/>
          </p:cNvSpPr>
          <p:nvPr isPhoto="0" userDrawn="0"/>
        </p:nvSpPr>
        <p:spPr bwMode="auto">
          <a:xfrm flipH="0" flipV="0">
            <a:off x="857475" y="2409035"/>
            <a:ext cx="7853520" cy="63866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9993" tIns="44996" rIns="89993" bIns="44996">
            <a:noAutofit/>
          </a:bodyPr>
          <a:lstStyle/>
          <a:p>
            <a:pPr>
              <a:defRPr/>
            </a:pPr>
            <a:r>
              <a:rPr sz="3600" b="1" strike="noStrike">
                <a:latin typeface="Optima"/>
                <a:ea typeface="Optima"/>
                <a:cs typeface="Optima"/>
              </a:rPr>
              <a:t>Grupo 1:</a:t>
            </a:r>
            <a:r>
              <a:rPr sz="3600" b="1" strike="noStrike">
                <a:latin typeface="Optima"/>
                <a:ea typeface="Optima"/>
                <a:cs typeface="Optima"/>
              </a:rPr>
              <a:t>  </a:t>
            </a:r>
            <a:r>
              <a:rPr sz="3600" b="0" strike="noStrike">
                <a:latin typeface="Optima"/>
                <a:ea typeface="Optima"/>
                <a:cs typeface="Optima"/>
              </a:rPr>
              <a:t>  Front-end            Back-end </a:t>
            </a:r>
            <a:r>
              <a:rPr sz="3600" b="1" strike="noStrike"/>
              <a:t>                       </a:t>
            </a:r>
            <a:endParaRPr b="1"/>
          </a:p>
        </p:txBody>
      </p:sp>
      <p:sp>
        <p:nvSpPr>
          <p:cNvPr id="1927863459" name="" hidden="0"/>
          <p:cNvSpPr/>
          <p:nvPr isPhoto="0" userDrawn="0"/>
        </p:nvSpPr>
        <p:spPr bwMode="auto">
          <a:xfrm flipH="0" flipV="0">
            <a:off x="-26847074" y="-7063710"/>
            <a:ext cx="159911" cy="14114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79026545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602501" y="3246187"/>
            <a:ext cx="1851728" cy="724295"/>
          </a:xfrm>
          <a:prstGeom prst="rect">
            <a:avLst/>
          </a:prstGeom>
        </p:spPr>
      </p:pic>
      <p:sp>
        <p:nvSpPr>
          <p:cNvPr id="1186791177" name="" hidden="0"/>
          <p:cNvSpPr/>
          <p:nvPr isPhoto="0" userDrawn="0"/>
        </p:nvSpPr>
        <p:spPr bwMode="auto">
          <a:xfrm flipH="0" flipV="0">
            <a:off x="-12344431" y="-5265441"/>
            <a:ext cx="53544" cy="5354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1906772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062368" y="2982337"/>
            <a:ext cx="2242520" cy="1121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9146310" name="place_holder" hidden="0"/>
          <p:cNvSpPr txBox="1">
            <a:spLocks noGrp="1"/>
          </p:cNvSpPr>
          <p:nvPr isPhoto="0" userDrawn="0">
            <p:ph type="body" hasCustomPrompt="0"/>
          </p:nvPr>
        </p:nvSpPr>
        <p:spPr bwMode="auto">
          <a:xfrm flipH="0" flipV="0">
            <a:off x="218752" y="2533229"/>
            <a:ext cx="4948405" cy="3135079"/>
          </a:xfrm>
          <a:prstGeom prst="rect">
            <a:avLst/>
          </a:prstGeom>
          <a:effectLst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1400" b="1" u="sng">
                <a:latin typeface="Optima"/>
                <a:ea typeface="Optima"/>
                <a:cs typeface="Optima"/>
              </a:rPr>
              <a:t>Terceros que quieran Consumir nuestras API’s</a:t>
            </a:r>
            <a:endParaRPr sz="1400" b="1" u="sng">
              <a:latin typeface="Optima"/>
              <a:ea typeface="Optima"/>
              <a:cs typeface="Optima"/>
            </a:endParaRPr>
          </a:p>
          <a:p>
            <a:pPr algn="l">
              <a:defRPr/>
            </a:pPr>
            <a:endParaRPr sz="1400" b="0">
              <a:latin typeface="Optima"/>
              <a:ea typeface="Optima"/>
              <a:cs typeface="Optima"/>
            </a:endParaRPr>
          </a:p>
          <a:p>
            <a:pPr marL="217793" indent="-217793" algn="l">
              <a:buFont typeface="Arial"/>
              <a:buChar char="–"/>
              <a:defRPr/>
            </a:pPr>
            <a:r>
              <a:rPr sz="1400" b="0">
                <a:latin typeface="Optima"/>
                <a:ea typeface="Optima"/>
                <a:cs typeface="Optima"/>
              </a:rPr>
              <a:t>Exponer publicamente determinados endpoints a traves de puertos especificos para terceros. </a:t>
            </a:r>
            <a:endParaRPr sz="1400" b="0">
              <a:latin typeface="Optima"/>
              <a:ea typeface="Optima"/>
              <a:cs typeface="Optima"/>
            </a:endParaRPr>
          </a:p>
          <a:p>
            <a:pPr algn="l">
              <a:defRPr/>
            </a:pPr>
            <a:endParaRPr sz="1400" b="0">
              <a:latin typeface="Optima"/>
              <a:ea typeface="Optima"/>
              <a:cs typeface="Optima"/>
            </a:endParaRPr>
          </a:p>
          <a:p>
            <a:pPr marL="217793" indent="-217793" algn="l">
              <a:buFont typeface="Arial"/>
              <a:buChar char="–"/>
              <a:defRPr/>
            </a:pPr>
            <a:r>
              <a:rPr sz="1400" b="0">
                <a:latin typeface="Optima"/>
                <a:ea typeface="Optima"/>
                <a:cs typeface="Optima"/>
              </a:rPr>
              <a:t>IMPORTANTISIMO!</a:t>
            </a:r>
            <a:r>
              <a:rPr sz="1400" b="0">
                <a:latin typeface="Optima"/>
                <a:ea typeface="Optima"/>
                <a:cs typeface="Optima"/>
              </a:rPr>
              <a:t> Generacion de</a:t>
            </a:r>
            <a:r>
              <a:rPr sz="1400" b="1">
                <a:latin typeface="Optima"/>
                <a:ea typeface="Optima"/>
                <a:cs typeface="Optima"/>
              </a:rPr>
              <a:t> Documentacion de Calidad</a:t>
            </a:r>
            <a:r>
              <a:rPr sz="1400" b="0">
                <a:latin typeface="Optima"/>
                <a:ea typeface="Optima"/>
                <a:cs typeface="Optima"/>
              </a:rPr>
              <a:t> para que terceros puedan entender que Metodos HTTP se exponen</a:t>
            </a:r>
            <a:r>
              <a:rPr sz="1400" b="0">
                <a:latin typeface="Optima"/>
                <a:ea typeface="Optima"/>
                <a:cs typeface="Optima"/>
              </a:rPr>
              <a:t> y que </a:t>
            </a:r>
            <a:r>
              <a:rPr sz="1400" b="1">
                <a:latin typeface="Optima"/>
                <a:ea typeface="Optima"/>
                <a:cs typeface="Optima"/>
              </a:rPr>
              <a:t>JSON</a:t>
            </a:r>
            <a:r>
              <a:rPr sz="1400" b="0">
                <a:latin typeface="Optima"/>
                <a:ea typeface="Optima"/>
                <a:cs typeface="Optima"/>
              </a:rPr>
              <a:t> enviar. </a:t>
            </a:r>
            <a:endParaRPr sz="1400" b="0">
              <a:latin typeface="Optima"/>
              <a:ea typeface="Optima"/>
              <a:cs typeface="Optima"/>
            </a:endParaRPr>
          </a:p>
          <a:p>
            <a:pPr algn="l">
              <a:defRPr/>
            </a:pPr>
            <a:endParaRPr sz="1400" b="0">
              <a:latin typeface="Optima"/>
              <a:ea typeface="Optima"/>
              <a:cs typeface="Optima"/>
            </a:endParaRPr>
          </a:p>
          <a:p>
            <a:pPr marL="217793" indent="-217793" algn="l">
              <a:buFont typeface="Arial"/>
              <a:buChar char="–"/>
              <a:defRPr/>
            </a:pPr>
            <a:r>
              <a:rPr sz="1400" b="0">
                <a:latin typeface="Optima"/>
                <a:ea typeface="Optima"/>
                <a:cs typeface="Optima"/>
              </a:rPr>
              <a:t>Comunicacion y feedback constante ante posibles inconvenientes.</a:t>
            </a:r>
            <a:endParaRPr sz="1400" b="0">
              <a:latin typeface="Optima"/>
              <a:ea typeface="Optima"/>
              <a:cs typeface="Optima"/>
            </a:endParaRPr>
          </a:p>
          <a:p>
            <a:pPr>
              <a:defRPr/>
            </a:pPr>
            <a:endParaRPr sz="1400">
              <a:latin typeface="Optima"/>
              <a:ea typeface="Optima"/>
              <a:cs typeface="Optima"/>
            </a:endParaRPr>
          </a:p>
          <a:p>
            <a:pPr>
              <a:defRPr/>
            </a:pPr>
            <a:endParaRPr sz="1400">
              <a:latin typeface="Optima"/>
              <a:ea typeface="Optima"/>
              <a:cs typeface="Optima"/>
            </a:endParaRPr>
          </a:p>
        </p:txBody>
      </p:sp>
      <p:sp>
        <p:nvSpPr>
          <p:cNvPr id="646411431" name="" hidden="0"/>
          <p:cNvSpPr/>
          <p:nvPr isPhoto="0" userDrawn="0"/>
        </p:nvSpPr>
        <p:spPr bwMode="auto">
          <a:xfrm flipH="0" flipV="0">
            <a:off x="-28164" y="-10381"/>
            <a:ext cx="10178664" cy="656165"/>
          </a:xfrm>
          <a:prstGeom prst="rect">
            <a:avLst/>
          </a:prstGeom>
          <a:solidFill>
            <a:srgbClr val="01798A">
              <a:alpha val="8999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36617408" name="" hidden="0"/>
          <p:cNvSpPr txBox="1">
            <a:spLocks noGrp="1"/>
          </p:cNvSpPr>
          <p:nvPr isPhoto="0" userDrawn="0"/>
        </p:nvSpPr>
        <p:spPr bwMode="auto">
          <a:xfrm>
            <a:off x="524714" y="105276"/>
            <a:ext cx="9076971" cy="42675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sz="2200" b="1">
                <a:solidFill>
                  <a:schemeClr val="bg1"/>
                </a:solidFill>
                <a:latin typeface="Optima"/>
                <a:ea typeface="Optima"/>
                <a:cs typeface="Optima"/>
              </a:rPr>
              <a:t>TP2: Integracion con API’s </a:t>
            </a:r>
            <a:endParaRPr b="1">
              <a:latin typeface="Optima"/>
              <a:ea typeface="Optima"/>
              <a:cs typeface="Optima"/>
            </a:endParaRPr>
          </a:p>
        </p:txBody>
      </p:sp>
      <p:sp>
        <p:nvSpPr>
          <p:cNvPr id="698796135" name="place_holder" hidden="0"/>
          <p:cNvSpPr txBox="1">
            <a:spLocks noGrp="1"/>
          </p:cNvSpPr>
          <p:nvPr isPhoto="0" userDrawn="0"/>
        </p:nvSpPr>
        <p:spPr bwMode="auto">
          <a:xfrm flipH="0" flipV="0">
            <a:off x="5333087" y="2533229"/>
            <a:ext cx="4518587" cy="2061182"/>
          </a:xfrm>
          <a:prstGeom prst="rect">
            <a:avLst/>
          </a:prstGeom>
          <a:effectLst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lang="en-US" sz="1600" b="1" i="0" u="sng" strike="noStrike" cap="none" spc="0">
                <a:latin typeface="Optima"/>
                <a:ea typeface="Optima"/>
                <a:cs typeface="Optima"/>
              </a:rPr>
              <a:t>Solucion para consumir API’s de Terceros:</a:t>
            </a:r>
            <a:endParaRPr sz="1600" b="1" i="0" u="sng" strike="noStrike" cap="none" spc="0">
              <a:latin typeface="Optima"/>
              <a:ea typeface="Optima"/>
              <a:cs typeface="Optima"/>
            </a:endParaRPr>
          </a:p>
          <a:p>
            <a:pPr>
              <a:defRPr/>
            </a:pPr>
            <a:endParaRPr sz="1600">
              <a:latin typeface="Optima"/>
              <a:ea typeface="Optima"/>
              <a:cs typeface="Optima"/>
            </a:endParaRPr>
          </a:p>
          <a:p>
            <a:pPr marL="195764" indent="-195764">
              <a:buFont typeface="Arial"/>
              <a:buChar char="–"/>
              <a:defRPr/>
            </a:pPr>
            <a:r>
              <a:rPr sz="1600">
                <a:latin typeface="Optima"/>
                <a:ea typeface="Optima"/>
                <a:cs typeface="Optima"/>
              </a:rPr>
              <a:t>Entender a la perfeccion la documentacion de terceros. </a:t>
            </a:r>
            <a:endParaRPr sz="1600">
              <a:latin typeface="Optima"/>
              <a:ea typeface="Optima"/>
              <a:cs typeface="Optima"/>
            </a:endParaRPr>
          </a:p>
          <a:p>
            <a:pPr>
              <a:defRPr/>
            </a:pPr>
            <a:endParaRPr sz="1600">
              <a:latin typeface="Optima"/>
              <a:ea typeface="Optima"/>
              <a:cs typeface="Optima"/>
            </a:endParaRPr>
          </a:p>
          <a:p>
            <a:pPr marL="195764" indent="-195764">
              <a:buFont typeface="Arial"/>
              <a:buChar char="–"/>
              <a:defRPr/>
            </a:pPr>
            <a:r>
              <a:rPr sz="1600">
                <a:latin typeface="Optima"/>
                <a:ea typeface="Optima"/>
                <a:cs typeface="Optima"/>
              </a:rPr>
              <a:t>Escribir codigo de integracion con nuestro sistema</a:t>
            </a:r>
            <a:endParaRPr sz="1600">
              <a:latin typeface="Optima"/>
              <a:ea typeface="Optima"/>
              <a:cs typeface="Optima"/>
            </a:endParaRPr>
          </a:p>
          <a:p>
            <a:pPr>
              <a:defRPr/>
            </a:pPr>
            <a:endParaRPr sz="1600">
              <a:latin typeface="Optima"/>
              <a:ea typeface="Optima"/>
              <a:cs typeface="Optima"/>
            </a:endParaRPr>
          </a:p>
          <a:p>
            <a:pPr marL="195764" indent="-195764">
              <a:buFont typeface="Arial"/>
              <a:buChar char="–"/>
              <a:defRPr/>
            </a:pPr>
            <a:r>
              <a:rPr sz="1600">
                <a:latin typeface="Optima"/>
                <a:ea typeface="Optima"/>
                <a:cs typeface="Optima"/>
              </a:rPr>
              <a:t>Uso de herramientas de Testing para Debugeo: </a:t>
            </a:r>
            <a:r>
              <a:rPr sz="1600" b="1">
                <a:latin typeface="Optima"/>
                <a:ea typeface="Optima"/>
                <a:cs typeface="Optima"/>
              </a:rPr>
              <a:t>Postman</a:t>
            </a:r>
            <a:r>
              <a:rPr sz="1600">
                <a:latin typeface="Optima"/>
                <a:ea typeface="Optima"/>
                <a:cs typeface="Optima"/>
              </a:rPr>
              <a:t> (desde interfaz) y</a:t>
            </a:r>
            <a:r>
              <a:rPr sz="1600" b="1">
                <a:latin typeface="Optima"/>
                <a:ea typeface="Optima"/>
                <a:cs typeface="Optima"/>
              </a:rPr>
              <a:t> cURL</a:t>
            </a:r>
            <a:r>
              <a:rPr sz="1600">
                <a:latin typeface="Optima"/>
                <a:ea typeface="Optima"/>
                <a:cs typeface="Optima"/>
              </a:rPr>
              <a:t> (SSH))</a:t>
            </a:r>
            <a:endParaRPr sz="1600">
              <a:latin typeface="Optima"/>
              <a:ea typeface="Optima"/>
              <a:cs typeface="Optima"/>
            </a:endParaRPr>
          </a:p>
        </p:txBody>
      </p:sp>
      <p:sp>
        <p:nvSpPr>
          <p:cNvPr id="19442218" name="" hidden="0"/>
          <p:cNvSpPr/>
          <p:nvPr isPhoto="0" userDrawn="0"/>
        </p:nvSpPr>
        <p:spPr bwMode="auto">
          <a:xfrm>
            <a:off x="4912242" y="3703561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292540363" name="" hidden="0"/>
          <p:cNvSpPr/>
          <p:nvPr isPhoto="0" userDrawn="0"/>
        </p:nvSpPr>
        <p:spPr bwMode="auto">
          <a:xfrm flipH="0" flipV="0">
            <a:off x="5020998" y="3766698"/>
            <a:ext cx="146159" cy="18073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154019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236356" y="1129926"/>
            <a:ext cx="1136992" cy="1136992"/>
          </a:xfrm>
          <a:prstGeom prst="rect">
            <a:avLst/>
          </a:prstGeom>
        </p:spPr>
      </p:pic>
      <p:sp>
        <p:nvSpPr>
          <p:cNvPr id="1205145519" name="" hidden="0"/>
          <p:cNvSpPr txBox="1">
            <a:spLocks noGrp="1"/>
          </p:cNvSpPr>
          <p:nvPr isPhoto="0" userDrawn="0"/>
        </p:nvSpPr>
        <p:spPr bwMode="auto">
          <a:xfrm>
            <a:off x="719952" y="7177225"/>
            <a:ext cx="3661142" cy="3643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1" tIns="44994" rIns="89991" bIns="44994">
            <a:spAutoFit/>
          </a:bodyPr>
          <a:lstStyle/>
          <a:p>
            <a:pPr>
              <a:defRPr/>
            </a:pP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Web</a:t>
            </a:r>
            <a:endParaRPr>
              <a:latin typeface="Optima"/>
              <a:ea typeface="Optima"/>
              <a:cs typeface="Optima"/>
            </a:endParaRPr>
          </a:p>
        </p:txBody>
      </p:sp>
      <p:sp>
        <p:nvSpPr>
          <p:cNvPr id="2146392506" name="place_holder" hidden="0"/>
          <p:cNvSpPr txBox="1">
            <a:spLocks noGrp="1"/>
          </p:cNvSpPr>
          <p:nvPr isPhoto="0" userDrawn="0"/>
        </p:nvSpPr>
        <p:spPr bwMode="auto">
          <a:xfrm flipH="0" flipV="0">
            <a:off x="2896235" y="735857"/>
            <a:ext cx="4249526" cy="636862"/>
          </a:xfrm>
          <a:prstGeom prst="rect">
            <a:avLst/>
          </a:prstGeom>
          <a:effectLst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>
              <a:defRPr/>
            </a:pPr>
            <a:r>
              <a:rPr sz="7200" b="1">
                <a:latin typeface="Optima"/>
                <a:ea typeface="Optima"/>
                <a:cs typeface="Optima"/>
              </a:rPr>
              <a:t> Claves para Integracion de API’s REST</a:t>
            </a:r>
            <a:endParaRPr sz="1600" b="1">
              <a:latin typeface="Optima"/>
              <a:ea typeface="Optima"/>
              <a:cs typeface="Optima"/>
            </a:endParaRPr>
          </a:p>
          <a:p>
            <a:pPr>
              <a:defRPr/>
            </a:pPr>
            <a:endParaRPr sz="1200" b="1">
              <a:latin typeface="Optima"/>
              <a:ea typeface="Optima"/>
              <a:cs typeface="Optima"/>
            </a:endParaRPr>
          </a:p>
          <a:p>
            <a:pPr>
              <a:defRPr/>
            </a:pPr>
            <a:endParaRPr sz="1200" b="1">
              <a:latin typeface="Optima"/>
              <a:ea typeface="Optima"/>
              <a:cs typeface="Optima"/>
            </a:endParaRPr>
          </a:p>
          <a:p>
            <a:pPr>
              <a:defRPr/>
            </a:pPr>
            <a:endParaRPr sz="1200" b="1">
              <a:latin typeface="Optima"/>
              <a:ea typeface="Optima"/>
              <a:cs typeface="Optima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536280649" name="" hidden="0"/>
          <p:cNvSpPr/>
          <p:nvPr isPhoto="0" userDrawn="0"/>
        </p:nvSpPr>
        <p:spPr bwMode="auto">
          <a:xfrm>
            <a:off x="4912242" y="3703561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3959985" name="" hidden="0"/>
          <p:cNvSpPr/>
          <p:nvPr isPhoto="0" userDrawn="0"/>
        </p:nvSpPr>
        <p:spPr bwMode="auto">
          <a:xfrm flipH="0" flipV="0">
            <a:off x="3518934" y="4401242"/>
            <a:ext cx="45720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2594796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654638" y="5279268"/>
            <a:ext cx="1739683" cy="693918"/>
          </a:xfrm>
          <a:prstGeom prst="rect">
            <a:avLst/>
          </a:prstGeom>
        </p:spPr>
      </p:pic>
      <p:sp>
        <p:nvSpPr>
          <p:cNvPr id="553278244" name="" hidden="0"/>
          <p:cNvSpPr/>
          <p:nvPr isPhoto="0" userDrawn="0"/>
        </p:nvSpPr>
        <p:spPr bwMode="auto">
          <a:xfrm>
            <a:off x="6331654" y="3171281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8976240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7955246" y="5393384"/>
            <a:ext cx="1547985" cy="465685"/>
          </a:xfrm>
          <a:prstGeom prst="rect">
            <a:avLst/>
          </a:prstGeom>
        </p:spPr>
      </p:pic>
      <p:sp>
        <p:nvSpPr>
          <p:cNvPr id="1586825252" name="" hidden="0"/>
          <p:cNvSpPr/>
          <p:nvPr isPhoto="0" userDrawn="0"/>
        </p:nvSpPr>
        <p:spPr bwMode="auto">
          <a:xfrm flipH="0" flipV="0">
            <a:off x="-7716025" y="2444356"/>
            <a:ext cx="61341" cy="5646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461164604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1500454" y="5973186"/>
            <a:ext cx="1766796" cy="655647"/>
          </a:xfrm>
          <a:prstGeom prst="rect">
            <a:avLst/>
          </a:prstGeom>
        </p:spPr>
      </p:pic>
      <p:sp>
        <p:nvSpPr>
          <p:cNvPr id="1831601008" name="" hidden="0"/>
          <p:cNvSpPr txBox="1"/>
          <p:nvPr isPhoto="0" userDrawn="0"/>
        </p:nvSpPr>
        <p:spPr bwMode="auto">
          <a:xfrm flipH="0" flipV="0">
            <a:off x="621985" y="6535362"/>
            <a:ext cx="4030332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100" b="1" i="0" u="none" strike="noStrike" cap="none" spc="0">
                <a:latin typeface="Optima"/>
                <a:ea typeface="Optima"/>
                <a:cs typeface="Optima"/>
              </a:rPr>
              <a:t>https://</a:t>
            </a:r>
            <a:r>
              <a:rPr lang="en-US" sz="1100" b="1" i="0" u="none" strike="noStrike" cap="none" spc="0">
                <a:latin typeface="Optima"/>
                <a:ea typeface="Optima"/>
                <a:cs typeface="Optima"/>
              </a:rPr>
              <a:t>github.com/scicolonejulian/TP_Arquiweb_REST_API</a:t>
            </a:r>
            <a:endParaRPr sz="1100" b="1">
              <a:latin typeface="Optima"/>
              <a:ea typeface="Optima"/>
              <a:cs typeface="Opti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8453763" name="" hidden="0"/>
          <p:cNvSpPr/>
          <p:nvPr isPhoto="0" userDrawn="0"/>
        </p:nvSpPr>
        <p:spPr bwMode="auto">
          <a:xfrm flipH="0" flipV="0">
            <a:off x="-26814" y="-9014"/>
            <a:ext cx="10178664" cy="656164"/>
          </a:xfrm>
          <a:prstGeom prst="rect">
            <a:avLst/>
          </a:prstGeom>
          <a:solidFill>
            <a:srgbClr val="01798A">
              <a:alpha val="8999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80394286" name="" hidden="0"/>
          <p:cNvSpPr txBox="1">
            <a:spLocks noGrp="1"/>
          </p:cNvSpPr>
          <p:nvPr isPhoto="0" userDrawn="0"/>
        </p:nvSpPr>
        <p:spPr bwMode="auto">
          <a:xfrm flipH="0" flipV="0">
            <a:off x="1391000" y="105689"/>
            <a:ext cx="7343032" cy="42675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sz="2200" b="1">
                <a:solidFill>
                  <a:schemeClr val="bg1"/>
                </a:solidFill>
                <a:latin typeface="Optima"/>
                <a:ea typeface="Optima"/>
                <a:cs typeface="Optima"/>
              </a:rPr>
              <a:t>DEMO FUN!</a:t>
            </a:r>
            <a:endParaRPr b="1">
              <a:latin typeface="Optima"/>
              <a:ea typeface="Optima"/>
              <a:cs typeface="Optima"/>
            </a:endParaRPr>
          </a:p>
        </p:txBody>
      </p:sp>
      <p:sp>
        <p:nvSpPr>
          <p:cNvPr id="624389926" name="" hidden="0"/>
          <p:cNvSpPr txBox="1">
            <a:spLocks noGrp="1"/>
          </p:cNvSpPr>
          <p:nvPr isPhoto="0" userDrawn="0"/>
        </p:nvSpPr>
        <p:spPr bwMode="auto">
          <a:xfrm>
            <a:off x="719953" y="7177226"/>
            <a:ext cx="3661143" cy="36434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2" tIns="44995" rIns="89992" bIns="44995">
            <a:spAutoFit/>
          </a:bodyPr>
          <a:lstStyle/>
          <a:p>
            <a:pPr>
              <a:defRPr/>
            </a:pP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Web</a:t>
            </a:r>
            <a:endParaRPr>
              <a:latin typeface="Optima"/>
              <a:ea typeface="Optima"/>
              <a:cs typeface="Optima"/>
            </a:endParaRPr>
          </a:p>
        </p:txBody>
      </p:sp>
      <p:sp>
        <p:nvSpPr>
          <p:cNvPr id="7766881" name="place_holder" hidden="0"/>
          <p:cNvSpPr txBox="1">
            <a:spLocks noGrp="1"/>
          </p:cNvSpPr>
          <p:nvPr isPhoto="0" userDrawn="0"/>
        </p:nvSpPr>
        <p:spPr bwMode="auto">
          <a:xfrm flipH="0" flipV="0">
            <a:off x="6923521" y="4605149"/>
            <a:ext cx="1811645" cy="494226"/>
          </a:xfrm>
          <a:prstGeom prst="rect">
            <a:avLst/>
          </a:prstGeom>
          <a:effectLst/>
        </p:spPr>
        <p:txBody>
          <a:bodyPr>
            <a:normAutofit/>
          </a:bodyPr>
          <a:lstStyle/>
          <a:p>
            <a:pPr>
              <a:defRPr/>
            </a:pPr>
            <a:r>
              <a:rPr sz="1600" b="1">
                <a:latin typeface="Optima"/>
                <a:ea typeface="Optima"/>
                <a:cs typeface="Optima"/>
              </a:rPr>
              <a:t>www.moorfy.com</a:t>
            </a:r>
            <a:endParaRPr sz="1600" b="1">
              <a:latin typeface="Optima"/>
              <a:ea typeface="Optima"/>
              <a:cs typeface="Optima"/>
            </a:endParaRPr>
          </a:p>
        </p:txBody>
      </p:sp>
      <p:pic>
        <p:nvPicPr>
          <p:cNvPr id="141287639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780752" y="2656678"/>
            <a:ext cx="2601447" cy="2601447"/>
          </a:xfrm>
          <a:prstGeom prst="rect">
            <a:avLst/>
          </a:prstGeom>
        </p:spPr>
      </p:pic>
      <p:sp>
        <p:nvSpPr>
          <p:cNvPr id="691328779" name="place_holder" hidden="0"/>
          <p:cNvSpPr txBox="1">
            <a:spLocks noGrp="1"/>
          </p:cNvSpPr>
          <p:nvPr isPhoto="0" userDrawn="0"/>
        </p:nvSpPr>
        <p:spPr bwMode="auto">
          <a:xfrm flipH="0" flipV="0">
            <a:off x="7522655" y="2411138"/>
            <a:ext cx="1117641" cy="314353"/>
          </a:xfrm>
          <a:prstGeom prst="rect">
            <a:avLst/>
          </a:prstGeom>
          <a:effectLst/>
        </p:spPr>
        <p:txBody>
          <a:bodyPr>
            <a:normAutofit/>
          </a:bodyPr>
          <a:lstStyle/>
          <a:p>
            <a:pPr>
              <a:defRPr/>
            </a:pPr>
            <a:r>
              <a:rPr sz="1400" b="1"/>
              <a:t>Cod</a:t>
            </a:r>
            <a:r>
              <a:rPr sz="1400" b="1">
                <a:latin typeface="Optima"/>
                <a:ea typeface="Optima"/>
                <a:cs typeface="Optima"/>
              </a:rPr>
              <a:t>igo QR</a:t>
            </a:r>
            <a:endParaRPr sz="1400" b="1">
              <a:latin typeface="Optima"/>
              <a:ea typeface="Optima"/>
              <a:cs typeface="Optima"/>
            </a:endParaRPr>
          </a:p>
        </p:txBody>
      </p:sp>
      <p:sp>
        <p:nvSpPr>
          <p:cNvPr id="1137410441" name="" hidden="0"/>
          <p:cNvSpPr/>
          <p:nvPr isPhoto="0" userDrawn="0"/>
        </p:nvSpPr>
        <p:spPr bwMode="auto">
          <a:xfrm flipH="0" flipV="0">
            <a:off x="-5070764" y="-3586275"/>
            <a:ext cx="68584" cy="7358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565989401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67552" y="1114157"/>
            <a:ext cx="4446858" cy="3490991"/>
          </a:xfrm>
          <a:prstGeom prst="rect">
            <a:avLst/>
          </a:prstGeom>
        </p:spPr>
      </p:pic>
      <p:sp>
        <p:nvSpPr>
          <p:cNvPr id="751557896" name="place_holder" hidden="0"/>
          <p:cNvSpPr txBox="1">
            <a:spLocks noGrp="1"/>
          </p:cNvSpPr>
          <p:nvPr isPhoto="0" userDrawn="0"/>
        </p:nvSpPr>
        <p:spPr bwMode="auto">
          <a:xfrm flipH="0" flipV="0">
            <a:off x="7100947" y="5207114"/>
            <a:ext cx="1811644" cy="494226"/>
          </a:xfrm>
          <a:prstGeom prst="rect">
            <a:avLst/>
          </a:prstGeom>
          <a:effectLst/>
        </p:spPr>
        <p:txBody>
          <a:bodyPr>
            <a:normAutofit/>
          </a:bodyPr>
          <a:lstStyle/>
          <a:p>
            <a:pPr>
              <a:defRPr/>
            </a:pPr>
            <a:r>
              <a:rPr sz="1600" b="1">
                <a:latin typeface="Optima"/>
                <a:ea typeface="Optima"/>
                <a:cs typeface="Optima"/>
              </a:rPr>
              <a:t>www.moorfy.com</a:t>
            </a:r>
            <a:endParaRPr sz="1600" b="1">
              <a:latin typeface="Optima"/>
              <a:ea typeface="Optima"/>
              <a:cs typeface="Optima"/>
            </a:endParaRPr>
          </a:p>
        </p:txBody>
      </p:sp>
      <p:pic>
        <p:nvPicPr>
          <p:cNvPr id="863657802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316668" y="1358667"/>
            <a:ext cx="3174761" cy="736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920804" name="" hidden="0"/>
          <p:cNvSpPr/>
          <p:nvPr isPhoto="0" userDrawn="0"/>
        </p:nvSpPr>
        <p:spPr bwMode="auto">
          <a:xfrm flipH="0" flipV="0">
            <a:off x="-26815" y="-9015"/>
            <a:ext cx="10178664" cy="656165"/>
          </a:xfrm>
          <a:prstGeom prst="rect">
            <a:avLst/>
          </a:prstGeom>
          <a:solidFill>
            <a:srgbClr val="01798A">
              <a:alpha val="8999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94393779" name="place_holder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32625" y="3384576"/>
            <a:ext cx="8859781" cy="1180796"/>
          </a:xfrm>
          <a:prstGeom prst="rect">
            <a:avLst/>
          </a:prstGeom>
          <a:effectLst/>
        </p:spPr>
        <p:txBody>
          <a:bodyPr/>
          <a:p>
            <a:pPr algn="ctr">
              <a:defRPr/>
            </a:pPr>
            <a:r>
              <a:rPr sz="1600">
                <a:latin typeface="Roboto Light"/>
                <a:ea typeface="Roboto Light"/>
                <a:cs typeface="Roboto Light"/>
              </a:rPr>
              <a:t>¿Y si no estamos en </a:t>
            </a:r>
            <a:r>
              <a:rPr sz="1600">
                <a:latin typeface="Roboto Medium"/>
                <a:ea typeface="Roboto Medium"/>
                <a:cs typeface="Roboto Medium"/>
              </a:rPr>
              <a:t>#Recoleta #Palermo</a:t>
            </a:r>
            <a:r>
              <a:rPr sz="1600">
                <a:latin typeface="Roboto Light"/>
                <a:ea typeface="Roboto Light"/>
                <a:cs typeface="Roboto Light"/>
              </a:rPr>
              <a:t> y queremos pedir una #bondio en la parrilla de El Tano?</a:t>
            </a:r>
            <a:br>
              <a:rPr sz="1600">
                <a:latin typeface="Roboto Light"/>
                <a:ea typeface="Roboto Light"/>
                <a:cs typeface="Roboto Light"/>
              </a:rPr>
            </a:br>
            <a:br>
              <a:rPr sz="1600">
                <a:latin typeface="Roboto Light"/>
                <a:ea typeface="Roboto Light"/>
                <a:cs typeface="Roboto Light"/>
              </a:rPr>
            </a:br>
            <a:r>
              <a:rPr sz="1600">
                <a:latin typeface="Roboto Light"/>
                <a:ea typeface="Roboto Light"/>
                <a:cs typeface="Roboto Light"/>
              </a:rPr>
              <a:t>O peor aun si nos encontramos en el Conurbano Profundo (San Vicente / Alejandro Korn)</a:t>
            </a:r>
            <a:endParaRPr sz="1600">
              <a:latin typeface="Roboto Light"/>
              <a:ea typeface="Roboto Light"/>
              <a:cs typeface="Roboto Light"/>
            </a:endParaRPr>
          </a:p>
        </p:txBody>
      </p:sp>
      <p:sp>
        <p:nvSpPr>
          <p:cNvPr id="184326270" name="" hidden="0"/>
          <p:cNvSpPr txBox="1">
            <a:spLocks noGrp="1"/>
          </p:cNvSpPr>
          <p:nvPr isPhoto="0" userDrawn="0"/>
        </p:nvSpPr>
        <p:spPr bwMode="auto">
          <a:xfrm flipH="0" flipV="0">
            <a:off x="1886716" y="107021"/>
            <a:ext cx="7343033" cy="42675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sz="2200" b="1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No todo es 4G y no esta todo perdido </a:t>
            </a:r>
            <a:endParaRPr b="1">
              <a:latin typeface="Roboto Light"/>
              <a:ea typeface="Roboto Light"/>
              <a:cs typeface="Roboto Light"/>
            </a:endParaRPr>
          </a:p>
        </p:txBody>
      </p:sp>
      <p:pic>
        <p:nvPicPr>
          <p:cNvPr id="195982295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70324" y="1293294"/>
            <a:ext cx="3576233" cy="1886463"/>
          </a:xfrm>
          <a:prstGeom prst="rect">
            <a:avLst/>
          </a:prstGeom>
        </p:spPr>
      </p:pic>
      <p:pic>
        <p:nvPicPr>
          <p:cNvPr id="36186996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408045" y="1140153"/>
            <a:ext cx="2316817" cy="2316817"/>
          </a:xfrm>
          <a:prstGeom prst="rect">
            <a:avLst/>
          </a:prstGeom>
        </p:spPr>
      </p:pic>
      <p:sp>
        <p:nvSpPr>
          <p:cNvPr id="948332278" name="" hidden="0"/>
          <p:cNvSpPr txBox="1">
            <a:spLocks noGrp="1"/>
          </p:cNvSpPr>
          <p:nvPr isPhoto="0" userDrawn="0"/>
        </p:nvSpPr>
        <p:spPr bwMode="auto">
          <a:xfrm>
            <a:off x="719952" y="7177225"/>
            <a:ext cx="3661142" cy="3643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1" tIns="44994" rIns="89991" bIns="44994">
            <a:spAutoFit/>
          </a:bodyPr>
          <a:lstStyle/>
          <a:p>
            <a:pPr>
              <a:defRPr/>
            </a:pP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Web</a:t>
            </a:r>
            <a:endParaRPr>
              <a:latin typeface="Optima"/>
              <a:ea typeface="Optima"/>
              <a:cs typeface="Opti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1997720" name="" hidden="0"/>
          <p:cNvSpPr txBox="1">
            <a:spLocks noGrp="1"/>
          </p:cNvSpPr>
          <p:nvPr isPhoto="0" userDrawn="0">
            <p:ph type="sldNum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fld id="{18DE74F2-E7FA-DBB1-353F-7BB4CEA50761}" type="slidenum">
              <a:rPr/>
              <a:t/>
            </a:fld>
            <a:endParaRPr/>
          </a:p>
        </p:txBody>
      </p:sp>
      <p:sp>
        <p:nvSpPr>
          <p:cNvPr id="983834544" name="" hidden="0"/>
          <p:cNvSpPr txBox="1">
            <a:spLocks noGrp="1"/>
          </p:cNvSpPr>
          <p:nvPr isPhoto="0" userDrawn="0"/>
        </p:nvSpPr>
        <p:spPr bwMode="auto">
          <a:xfrm>
            <a:off x="719952" y="7177225"/>
            <a:ext cx="3661142" cy="3643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1" tIns="44994" rIns="89991" bIns="44994">
            <a:spAutoFit/>
          </a:bodyPr>
          <a:lstStyle/>
          <a:p>
            <a:pPr>
              <a:defRPr/>
            </a:pP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Web</a:t>
            </a:r>
            <a:endParaRPr>
              <a:latin typeface="Optima"/>
              <a:ea typeface="Optima"/>
              <a:cs typeface="Optima"/>
            </a:endParaRPr>
          </a:p>
        </p:txBody>
      </p:sp>
      <p:sp>
        <p:nvSpPr>
          <p:cNvPr id="2031020296" name="" hidden="0"/>
          <p:cNvSpPr/>
          <p:nvPr isPhoto="0" userDrawn="0"/>
        </p:nvSpPr>
        <p:spPr bwMode="auto">
          <a:xfrm>
            <a:off x="4912242" y="3703561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530281133" name="" hidden="0"/>
          <p:cNvSpPr txBox="1"/>
          <p:nvPr isPhoto="0" userDrawn="0"/>
        </p:nvSpPr>
        <p:spPr bwMode="auto">
          <a:xfrm flipH="0" flipV="0">
            <a:off x="719952" y="364191"/>
            <a:ext cx="4858546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Diagrama Raspberry  - y LoRa — Pasarela de Pagos.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7075321" name="" hidden="0"/>
          <p:cNvSpPr txBox="1">
            <a:spLocks noGrp="1"/>
          </p:cNvSpPr>
          <p:nvPr isPhoto="0" userDrawn="0">
            <p:ph type="sldNum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fld id="{31C7298A-A2CB-A98A-F887-57815B9EA217}" type="slidenum">
              <a:rPr/>
              <a:t/>
            </a:fld>
            <a:endParaRPr/>
          </a:p>
        </p:txBody>
      </p:sp>
      <p:sp>
        <p:nvSpPr>
          <p:cNvPr id="1873170640" name="" hidden="0"/>
          <p:cNvSpPr/>
          <p:nvPr isPhoto="0" userDrawn="0"/>
        </p:nvSpPr>
        <p:spPr bwMode="auto">
          <a:xfrm flipH="0" flipV="0">
            <a:off x="6406853" y="4291565"/>
            <a:ext cx="178471" cy="19562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55970058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471803" y="480318"/>
            <a:ext cx="6329445" cy="5645181"/>
          </a:xfrm>
          <a:prstGeom prst="rect">
            <a:avLst/>
          </a:prstGeom>
        </p:spPr>
      </p:pic>
      <p:sp>
        <p:nvSpPr>
          <p:cNvPr id="1910352656" name="" hidden="0"/>
          <p:cNvSpPr txBox="1">
            <a:spLocks noGrp="1"/>
          </p:cNvSpPr>
          <p:nvPr isPhoto="0" userDrawn="0"/>
        </p:nvSpPr>
        <p:spPr bwMode="auto">
          <a:xfrm>
            <a:off x="719952" y="7177225"/>
            <a:ext cx="3661142" cy="3643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1" tIns="44994" rIns="89991" bIns="44994">
            <a:spAutoFit/>
          </a:bodyPr>
          <a:lstStyle/>
          <a:p>
            <a:pPr>
              <a:defRPr/>
            </a:pP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Web</a:t>
            </a:r>
            <a:endParaRPr>
              <a:latin typeface="Optima"/>
              <a:ea typeface="Optima"/>
              <a:cs typeface="Optima"/>
            </a:endParaRPr>
          </a:p>
        </p:txBody>
      </p:sp>
      <p:sp>
        <p:nvSpPr>
          <p:cNvPr id="357289017" name="" hidden="0"/>
          <p:cNvSpPr txBox="1"/>
          <p:nvPr isPhoto="0" userDrawn="0"/>
        </p:nvSpPr>
        <p:spPr bwMode="auto">
          <a:xfrm flipH="0" flipV="0">
            <a:off x="262426" y="308161"/>
            <a:ext cx="2804818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PASARELA DE PAGOS -  Mercadopago</a:t>
            </a:r>
            <a:br>
              <a:rPr/>
            </a:br>
            <a:br>
              <a:rPr/>
            </a:br>
            <a:r>
              <a:rPr/>
              <a:t>LORA / HTTP2 (UDP) / JSON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4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03968" y="346298"/>
            <a:ext cx="9071068" cy="1172086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sz="8000" u="none">
                <a:solidFill>
                  <a:srgbClr val="FFFFFF"/>
                </a:solidFill>
                <a:latin typeface="Liberation Sans"/>
                <a:ea typeface="DejaVu Sans"/>
                <a:cs typeface="DejaVu Sans"/>
              </a:rPr>
              <a:t>¡Graci</a:t>
            </a:r>
            <a:r>
              <a:rPr sz="8000" u="none">
                <a:solidFill>
                  <a:srgbClr val="FFFFFF"/>
                </a:solidFill>
                <a:latin typeface="Liberation Sans"/>
                <a:ea typeface="DejaVu Sans"/>
                <a:cs typeface="DejaVu Sans"/>
              </a:rPr>
              <a:t>as!</a:t>
            </a:r>
            <a:endParaRPr/>
          </a:p>
        </p:txBody>
      </p:sp>
      <p:sp>
        <p:nvSpPr>
          <p:cNvPr id="3" name="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03967" y="2721283"/>
            <a:ext cx="9071068" cy="1172086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sz="8000" u="none">
                <a:solidFill>
                  <a:srgbClr val="000000"/>
                </a:solidFill>
                <a:latin typeface="Liberation Sans"/>
                <a:ea typeface="DejaVu Sans"/>
                <a:cs typeface="DejaVu Sans"/>
              </a:rPr>
              <a:t>¿Preg</a:t>
            </a:r>
            <a:r>
              <a:rPr sz="8000" u="none">
                <a:solidFill>
                  <a:srgbClr val="000000"/>
                </a:solidFill>
                <a:latin typeface="Liberation Sans"/>
                <a:ea typeface="DejaVu Sans"/>
                <a:cs typeface="DejaVu Sans"/>
              </a:rPr>
              <a:t>untas?</a:t>
            </a:r>
            <a:endParaRPr/>
          </a:p>
        </p:txBody>
      </p:sp>
      <p:sp>
        <p:nvSpPr>
          <p:cNvPr id="4" name="" hidden="0"/>
          <p:cNvSpPr txBox="1">
            <a:spLocks noGrp="1"/>
          </p:cNvSpPr>
          <p:nvPr isPhoto="0" userDrawn="0"/>
        </p:nvSpPr>
        <p:spPr bwMode="auto">
          <a:xfrm>
            <a:off x="719953" y="7177226"/>
            <a:ext cx="3661146" cy="36434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</a:t>
            </a: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Web</a:t>
            </a:r>
            <a:endParaRPr>
              <a:latin typeface="Optima"/>
              <a:ea typeface="Optima"/>
              <a:cs typeface="Opti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" hidden="0"/>
          <p:cNvSpPr txBox="1">
            <a:spLocks noGrp="1"/>
          </p:cNvSpPr>
          <p:nvPr isPhoto="0" userDrawn="0"/>
        </p:nvSpPr>
        <p:spPr bwMode="auto">
          <a:xfrm flipH="0" flipV="0">
            <a:off x="582729" y="948251"/>
            <a:ext cx="4955798" cy="8215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9993" tIns="44996" rIns="89993" bIns="44996">
            <a:noAutofit/>
          </a:bodyPr>
          <a:lstStyle/>
          <a:p>
            <a:pPr>
              <a:defRPr/>
            </a:pPr>
            <a:r>
              <a:rPr sz="3600" b="1" strike="noStrike">
                <a:latin typeface="Optima"/>
                <a:ea typeface="Optima"/>
                <a:cs typeface="Optima"/>
              </a:rPr>
              <a:t>Tecnologias Utilizadas</a:t>
            </a:r>
            <a:endParaRPr sz="900" b="1">
              <a:latin typeface="Optima"/>
              <a:ea typeface="Optima"/>
              <a:cs typeface="Optima"/>
            </a:endParaRPr>
          </a:p>
        </p:txBody>
      </p:sp>
      <p:sp>
        <p:nvSpPr>
          <p:cNvPr id="4" name="" hidden="0"/>
          <p:cNvSpPr txBox="1">
            <a:spLocks noGrp="1"/>
          </p:cNvSpPr>
          <p:nvPr isPhoto="0" userDrawn="0"/>
        </p:nvSpPr>
        <p:spPr bwMode="auto">
          <a:xfrm>
            <a:off x="719953" y="7177226"/>
            <a:ext cx="3661146" cy="36434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Web</a:t>
            </a:r>
            <a:endParaRPr sz="1800">
              <a:latin typeface="Optima"/>
              <a:ea typeface="Optima"/>
              <a:cs typeface="Optima"/>
            </a:endParaRPr>
          </a:p>
        </p:txBody>
      </p:sp>
      <p:pic>
        <p:nvPicPr>
          <p:cNvPr id="201148086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628584" y="4495997"/>
            <a:ext cx="1683473" cy="658482"/>
          </a:xfrm>
          <a:prstGeom prst="rect">
            <a:avLst/>
          </a:prstGeom>
        </p:spPr>
      </p:pic>
      <p:pic>
        <p:nvPicPr>
          <p:cNvPr id="1157102423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201467" y="3125687"/>
            <a:ext cx="2038327" cy="1019163"/>
          </a:xfrm>
          <a:prstGeom prst="rect">
            <a:avLst/>
          </a:prstGeom>
        </p:spPr>
      </p:pic>
      <p:sp>
        <p:nvSpPr>
          <p:cNvPr id="322792978" name="" hidden="0"/>
          <p:cNvSpPr/>
          <p:nvPr isPhoto="0" userDrawn="0"/>
        </p:nvSpPr>
        <p:spPr bwMode="auto">
          <a:xfrm>
            <a:off x="4912242" y="3703561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034711537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4667044" y="5938589"/>
            <a:ext cx="2599763" cy="400663"/>
          </a:xfrm>
          <a:prstGeom prst="rect">
            <a:avLst/>
          </a:prstGeom>
        </p:spPr>
      </p:pic>
      <p:sp>
        <p:nvSpPr>
          <p:cNvPr id="1072830554" name="" hidden="0"/>
          <p:cNvSpPr/>
          <p:nvPr isPhoto="0" userDrawn="0"/>
        </p:nvSpPr>
        <p:spPr bwMode="auto">
          <a:xfrm>
            <a:off x="6643569" y="3391393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68178159" name="" hidden="0"/>
          <p:cNvSpPr/>
          <p:nvPr isPhoto="0" userDrawn="0"/>
        </p:nvSpPr>
        <p:spPr bwMode="auto">
          <a:xfrm>
            <a:off x="4912242" y="3703561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20422531" name="" hidden="0"/>
          <p:cNvSpPr/>
          <p:nvPr isPhoto="0" userDrawn="0"/>
        </p:nvSpPr>
        <p:spPr bwMode="auto">
          <a:xfrm flipH="0" flipV="0">
            <a:off x="-1279913" y="4924521"/>
            <a:ext cx="126594" cy="98559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5777054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1649026" y="5572918"/>
            <a:ext cx="1842152" cy="766335"/>
          </a:xfrm>
          <a:prstGeom prst="rect">
            <a:avLst/>
          </a:prstGeom>
        </p:spPr>
      </p:pic>
      <p:sp>
        <p:nvSpPr>
          <p:cNvPr id="748879953" name="" hidden="0"/>
          <p:cNvSpPr txBox="1"/>
          <p:nvPr isPhoto="0" userDrawn="0"/>
        </p:nvSpPr>
        <p:spPr bwMode="auto">
          <a:xfrm flipH="0" flipV="0">
            <a:off x="2009911" y="6231080"/>
            <a:ext cx="1302145" cy="2438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CDN + DNS </a:t>
            </a:r>
            <a:endParaRPr/>
          </a:p>
        </p:txBody>
      </p:sp>
      <p:sp>
        <p:nvSpPr>
          <p:cNvPr id="1636283894" name="" hidden="0"/>
          <p:cNvSpPr/>
          <p:nvPr isPhoto="0" userDrawn="0"/>
        </p:nvSpPr>
        <p:spPr bwMode="auto">
          <a:xfrm flipH="0" flipV="0">
            <a:off x="582730" y="871650"/>
            <a:ext cx="200353" cy="15320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914209847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4291187" y="3181456"/>
            <a:ext cx="1622077" cy="765981"/>
          </a:xfrm>
          <a:prstGeom prst="rect">
            <a:avLst/>
          </a:prstGeom>
        </p:spPr>
      </p:pic>
      <p:sp>
        <p:nvSpPr>
          <p:cNvPr id="1704955169" name="" hidden="0"/>
          <p:cNvSpPr/>
          <p:nvPr isPhoto="0" userDrawn="0"/>
        </p:nvSpPr>
        <p:spPr bwMode="auto">
          <a:xfrm flipH="0" flipV="0">
            <a:off x="-13094760" y="5240790"/>
            <a:ext cx="58677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493869613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6846472" y="3276120"/>
            <a:ext cx="2025155" cy="427440"/>
          </a:xfrm>
          <a:prstGeom prst="rect">
            <a:avLst/>
          </a:prstGeom>
        </p:spPr>
      </p:pic>
      <p:sp>
        <p:nvSpPr>
          <p:cNvPr id="885259745" name="" hidden="0"/>
          <p:cNvSpPr/>
          <p:nvPr isPhoto="0" userDrawn="0"/>
        </p:nvSpPr>
        <p:spPr bwMode="auto">
          <a:xfrm>
            <a:off x="4912242" y="3703561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67780666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 flipH="0" flipV="0">
            <a:off x="6948310" y="4209800"/>
            <a:ext cx="2099044" cy="985572"/>
          </a:xfrm>
          <a:prstGeom prst="rect">
            <a:avLst/>
          </a:prstGeom>
        </p:spPr>
      </p:pic>
      <p:sp>
        <p:nvSpPr>
          <p:cNvPr id="1014366942" name="" hidden="0"/>
          <p:cNvSpPr/>
          <p:nvPr isPhoto="0" userDrawn="0"/>
        </p:nvSpPr>
        <p:spPr bwMode="auto">
          <a:xfrm flipH="0" flipV="0">
            <a:off x="-6331907" y="-46936"/>
            <a:ext cx="49326" cy="4883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541643829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flipH="0" flipV="0">
            <a:off x="4413786" y="4363574"/>
            <a:ext cx="1754851" cy="831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826283" name="" hidden="0"/>
          <p:cNvSpPr/>
          <p:nvPr isPhoto="0" userDrawn="0"/>
        </p:nvSpPr>
        <p:spPr bwMode="auto">
          <a:xfrm flipH="0" flipV="0">
            <a:off x="-28164" y="-7305"/>
            <a:ext cx="10178664" cy="656165"/>
          </a:xfrm>
          <a:prstGeom prst="rect">
            <a:avLst/>
          </a:prstGeom>
          <a:solidFill>
            <a:srgbClr val="01798A">
              <a:alpha val="8999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3131852" name="" hidden="0"/>
          <p:cNvSpPr txBox="1">
            <a:spLocks noGrp="1"/>
          </p:cNvSpPr>
          <p:nvPr isPhoto="0" userDrawn="0"/>
        </p:nvSpPr>
        <p:spPr bwMode="auto">
          <a:xfrm>
            <a:off x="454577" y="110709"/>
            <a:ext cx="9079491" cy="42675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sz="2200" b="1">
                <a:solidFill>
                  <a:schemeClr val="bg1"/>
                </a:solidFill>
                <a:latin typeface="Optima"/>
                <a:ea typeface="Optima"/>
                <a:cs typeface="Optima"/>
              </a:rPr>
              <a:t>Analisis de las Tecnologias Utilizadas</a:t>
            </a:r>
            <a:endParaRPr sz="2200">
              <a:solidFill>
                <a:schemeClr val="bg1"/>
              </a:solidFill>
              <a:latin typeface="Optima"/>
              <a:ea typeface="Optima"/>
              <a:cs typeface="Optima"/>
            </a:endParaRPr>
          </a:p>
        </p:txBody>
      </p:sp>
      <p:pic>
        <p:nvPicPr>
          <p:cNvPr id="18290536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027554" y="989946"/>
            <a:ext cx="1691344" cy="661561"/>
          </a:xfrm>
          <a:prstGeom prst="rect">
            <a:avLst/>
          </a:prstGeom>
        </p:spPr>
      </p:pic>
      <p:pic>
        <p:nvPicPr>
          <p:cNvPr id="108960282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835714" y="727101"/>
            <a:ext cx="2038326" cy="1019162"/>
          </a:xfrm>
          <a:prstGeom prst="rect">
            <a:avLst/>
          </a:prstGeom>
        </p:spPr>
      </p:pic>
      <p:sp>
        <p:nvSpPr>
          <p:cNvPr id="1405210437" name="" hidden="0"/>
          <p:cNvSpPr txBox="1">
            <a:spLocks noGrp="1"/>
          </p:cNvSpPr>
          <p:nvPr isPhoto="0" userDrawn="0"/>
        </p:nvSpPr>
        <p:spPr bwMode="auto">
          <a:xfrm>
            <a:off x="719953" y="7177226"/>
            <a:ext cx="3661143" cy="36434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2" tIns="44995" rIns="89992" bIns="44995">
            <a:spAutoFit/>
          </a:bodyPr>
          <a:lstStyle/>
          <a:p>
            <a:pPr>
              <a:defRPr/>
            </a:pP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Web</a:t>
            </a:r>
            <a:endParaRPr>
              <a:latin typeface="Optima"/>
              <a:ea typeface="Optima"/>
              <a:cs typeface="Optima"/>
            </a:endParaRPr>
          </a:p>
        </p:txBody>
      </p:sp>
      <p:sp>
        <p:nvSpPr>
          <p:cNvPr id="779079332" name="" hidden="0"/>
          <p:cNvSpPr txBox="1"/>
          <p:nvPr isPhoto="0" userDrawn="0"/>
        </p:nvSpPr>
        <p:spPr bwMode="auto">
          <a:xfrm flipH="0" flipV="0">
            <a:off x="777277" y="1849524"/>
            <a:ext cx="4005788" cy="38948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1" indent="-239821" algn="ctr">
              <a:buFont typeface="Arial"/>
              <a:buChar char="–"/>
              <a:defRPr/>
            </a:pPr>
            <a:r>
              <a:rPr sz="1400">
                <a:latin typeface="Roboto Black"/>
                <a:ea typeface="Roboto Black"/>
                <a:cs typeface="Roboto Black"/>
              </a:rPr>
              <a:t>Filosofia: Que problema viene a resolver.</a:t>
            </a:r>
            <a:endParaRPr sz="1400">
              <a:latin typeface="Roboto Black"/>
              <a:ea typeface="Roboto Black"/>
              <a:cs typeface="Roboto Black"/>
            </a:endParaRPr>
          </a:p>
          <a:p>
            <a:pPr marL="239821" indent="-239821" algn="ctr">
              <a:buFont typeface="Arial"/>
              <a:buChar char="–"/>
              <a:defRPr/>
            </a:pPr>
            <a:r>
              <a:rPr sz="1400">
                <a:latin typeface="Roboto Black"/>
                <a:ea typeface="Roboto Black"/>
                <a:cs typeface="Roboto Black"/>
              </a:rPr>
              <a:t>Como </a:t>
            </a:r>
            <a:endParaRPr sz="1400">
              <a:latin typeface="Roboto Black"/>
              <a:ea typeface="Roboto Black"/>
              <a:cs typeface="Roboto Black"/>
            </a:endParaRPr>
          </a:p>
          <a:p>
            <a:pPr marL="239821" indent="-239821" algn="ctr">
              <a:buFont typeface="Arial"/>
              <a:buChar char="–"/>
              <a:defRPr/>
            </a:pPr>
            <a:r>
              <a:rPr sz="1400">
                <a:latin typeface="Roboto Black"/>
                <a:ea typeface="Roboto Black"/>
                <a:cs typeface="Roboto Black"/>
              </a:rPr>
              <a:t>Aplicaciones</a:t>
            </a:r>
            <a:endParaRPr sz="1400">
              <a:latin typeface="Roboto Black"/>
              <a:ea typeface="Roboto Black"/>
              <a:cs typeface="Roboto Black"/>
            </a:endParaRPr>
          </a:p>
          <a:p>
            <a:pPr algn="ctr">
              <a:defRPr/>
            </a:pPr>
            <a:br>
              <a:rPr sz="1400">
                <a:latin typeface="Roboto Black"/>
                <a:ea typeface="Roboto Black"/>
                <a:cs typeface="Roboto Black"/>
              </a:rPr>
            </a:br>
            <a:br>
              <a:rPr sz="1400">
                <a:latin typeface="Roboto Black"/>
                <a:ea typeface="Roboto Black"/>
                <a:cs typeface="Roboto Black"/>
              </a:rPr>
            </a:br>
            <a:br>
              <a:rPr sz="1400">
                <a:latin typeface="Roboto Black"/>
                <a:ea typeface="Roboto Black"/>
                <a:cs typeface="Roboto Black"/>
              </a:rPr>
            </a:br>
            <a:br>
              <a:rPr sz="1400">
                <a:latin typeface="Roboto Black"/>
                <a:ea typeface="Roboto Black"/>
                <a:cs typeface="Roboto Black"/>
              </a:rPr>
            </a:br>
            <a:r>
              <a:rPr sz="1400">
                <a:latin typeface="Roboto Black"/>
                <a:ea typeface="Roboto Black"/>
                <a:cs typeface="Roboto Black"/>
              </a:rPr>
              <a:t>Pro                       Contra</a:t>
            </a:r>
            <a:endParaRPr sz="1400">
              <a:latin typeface="Roboto Black"/>
              <a:ea typeface="Roboto Black"/>
              <a:cs typeface="Roboto Black"/>
            </a:endParaRPr>
          </a:p>
        </p:txBody>
      </p:sp>
      <p:sp>
        <p:nvSpPr>
          <p:cNvPr id="1350082651" name="" hidden="0"/>
          <p:cNvSpPr txBox="1"/>
          <p:nvPr isPhoto="0" userDrawn="0"/>
        </p:nvSpPr>
        <p:spPr bwMode="auto">
          <a:xfrm flipH="0" flipV="0">
            <a:off x="5623913" y="1961583"/>
            <a:ext cx="4005787" cy="38948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1" indent="-239821" algn="ctr">
              <a:buFont typeface="Arial"/>
              <a:buChar char="–"/>
              <a:defRPr/>
            </a:pPr>
            <a:r>
              <a:rPr sz="1400">
                <a:latin typeface="Roboto Black"/>
                <a:ea typeface="Roboto Black"/>
                <a:cs typeface="Roboto Black"/>
              </a:rPr>
              <a:t>Filosofia: Que problema viene a resolver.</a:t>
            </a:r>
            <a:endParaRPr sz="1400">
              <a:latin typeface="Roboto Black"/>
              <a:ea typeface="Roboto Black"/>
              <a:cs typeface="Roboto Black"/>
            </a:endParaRPr>
          </a:p>
          <a:p>
            <a:pPr marL="239821" indent="-239821" algn="ctr">
              <a:buFont typeface="Arial"/>
              <a:buChar char="–"/>
              <a:defRPr/>
            </a:pPr>
            <a:r>
              <a:rPr sz="1400">
                <a:latin typeface="Roboto Black"/>
                <a:ea typeface="Roboto Black"/>
                <a:cs typeface="Roboto Black"/>
              </a:rPr>
              <a:t>Como </a:t>
            </a:r>
            <a:endParaRPr sz="1400">
              <a:latin typeface="Roboto Black"/>
              <a:ea typeface="Roboto Black"/>
              <a:cs typeface="Roboto Black"/>
            </a:endParaRPr>
          </a:p>
          <a:p>
            <a:pPr marL="239821" indent="-239821" algn="ctr">
              <a:buFont typeface="Arial"/>
              <a:buChar char="–"/>
              <a:defRPr/>
            </a:pPr>
            <a:r>
              <a:rPr sz="1400">
                <a:latin typeface="Roboto Black"/>
                <a:ea typeface="Roboto Black"/>
                <a:cs typeface="Roboto Black"/>
              </a:rPr>
              <a:t>Aplicaciones</a:t>
            </a:r>
            <a:endParaRPr sz="1400">
              <a:latin typeface="Roboto Black"/>
              <a:ea typeface="Roboto Black"/>
              <a:cs typeface="Roboto Black"/>
            </a:endParaRPr>
          </a:p>
          <a:p>
            <a:pPr algn="ctr">
              <a:defRPr/>
            </a:pPr>
            <a:br>
              <a:rPr sz="1400">
                <a:latin typeface="Roboto Black"/>
                <a:ea typeface="Roboto Black"/>
                <a:cs typeface="Roboto Black"/>
              </a:rPr>
            </a:br>
            <a:br>
              <a:rPr sz="1400">
                <a:latin typeface="Roboto Black"/>
                <a:ea typeface="Roboto Black"/>
                <a:cs typeface="Roboto Black"/>
              </a:rPr>
            </a:br>
            <a:br>
              <a:rPr sz="1400">
                <a:latin typeface="Roboto Black"/>
                <a:ea typeface="Roboto Black"/>
                <a:cs typeface="Roboto Black"/>
              </a:rPr>
            </a:br>
            <a:br>
              <a:rPr sz="1400">
                <a:latin typeface="Roboto Black"/>
                <a:ea typeface="Roboto Black"/>
                <a:cs typeface="Roboto Black"/>
              </a:rPr>
            </a:br>
            <a:r>
              <a:rPr sz="1400">
                <a:latin typeface="Roboto Black"/>
                <a:ea typeface="Roboto Black"/>
                <a:cs typeface="Roboto Black"/>
              </a:rPr>
              <a:t>Pro                       Contra</a:t>
            </a:r>
            <a:endParaRPr sz="1400">
              <a:latin typeface="Roboto Black"/>
              <a:ea typeface="Roboto Black"/>
              <a:cs typeface="Robot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9125284" name="" hidden="0"/>
          <p:cNvSpPr txBox="1">
            <a:spLocks noGrp="1"/>
          </p:cNvSpPr>
          <p:nvPr isPhoto="0" userDrawn="0">
            <p:ph type="sldNum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fld id="{0C618415-C174-5571-FBE5-F0E4961D0C73}" type="slidenum">
              <a:rPr/>
              <a:t/>
            </a:fld>
            <a:endParaRPr/>
          </a:p>
        </p:txBody>
      </p:sp>
      <p:sp>
        <p:nvSpPr>
          <p:cNvPr id="1810161703" name="" hidden="0"/>
          <p:cNvSpPr txBox="1">
            <a:spLocks noGrp="1"/>
          </p:cNvSpPr>
          <p:nvPr isPhoto="0" userDrawn="0"/>
        </p:nvSpPr>
        <p:spPr bwMode="auto">
          <a:xfrm>
            <a:off x="454576" y="111535"/>
            <a:ext cx="9081146" cy="42675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sz="2200" b="1">
                <a:solidFill>
                  <a:schemeClr val="bg1"/>
                </a:solidFill>
                <a:latin typeface="Optima"/>
                <a:ea typeface="Optima"/>
                <a:cs typeface="Optima"/>
              </a:rPr>
              <a:t>ge</a:t>
            </a:r>
            <a:endParaRPr sz="2200" b="1">
              <a:solidFill>
                <a:schemeClr val="bg1"/>
              </a:solidFill>
              <a:latin typeface="Optima"/>
              <a:ea typeface="Optima"/>
              <a:cs typeface="Optima"/>
            </a:endParaRPr>
          </a:p>
        </p:txBody>
      </p:sp>
      <p:sp>
        <p:nvSpPr>
          <p:cNvPr id="1854784252" name="" hidden="0"/>
          <p:cNvSpPr/>
          <p:nvPr isPhoto="0" userDrawn="0"/>
        </p:nvSpPr>
        <p:spPr bwMode="auto">
          <a:xfrm flipH="0" flipV="0">
            <a:off x="-28163" y="-7303"/>
            <a:ext cx="10178663" cy="656163"/>
          </a:xfrm>
          <a:prstGeom prst="rect">
            <a:avLst/>
          </a:prstGeom>
          <a:solidFill>
            <a:srgbClr val="01798A">
              <a:alpha val="8999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87486075" name="" hidden="0"/>
          <p:cNvSpPr txBox="1">
            <a:spLocks noGrp="1"/>
          </p:cNvSpPr>
          <p:nvPr isPhoto="0" userDrawn="0"/>
        </p:nvSpPr>
        <p:spPr bwMode="auto">
          <a:xfrm>
            <a:off x="454576" y="113208"/>
            <a:ext cx="9084494" cy="42675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sz="2200" b="1">
                <a:solidFill>
                  <a:schemeClr val="bg1"/>
                </a:solidFill>
                <a:latin typeface="Optima"/>
                <a:ea typeface="Optima"/>
                <a:cs typeface="Optima"/>
              </a:rPr>
              <a:t>Diagrama de la Aplicacion</a:t>
            </a:r>
            <a:endParaRPr sz="2200" b="1">
              <a:solidFill>
                <a:schemeClr val="bg1"/>
              </a:solidFill>
              <a:latin typeface="Optima"/>
              <a:ea typeface="Optima"/>
              <a:cs typeface="Optima"/>
            </a:endParaRPr>
          </a:p>
        </p:txBody>
      </p:sp>
      <p:sp>
        <p:nvSpPr>
          <p:cNvPr id="1878087397" name="" hidden="0"/>
          <p:cNvSpPr txBox="1">
            <a:spLocks noGrp="1"/>
          </p:cNvSpPr>
          <p:nvPr isPhoto="0" userDrawn="0"/>
        </p:nvSpPr>
        <p:spPr bwMode="auto">
          <a:xfrm>
            <a:off x="719952" y="7177225"/>
            <a:ext cx="3661142" cy="3643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1" tIns="44994" rIns="89991" bIns="44994">
            <a:spAutoFit/>
          </a:bodyPr>
          <a:lstStyle/>
          <a:p>
            <a:pPr>
              <a:defRPr/>
            </a:pP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Web</a:t>
            </a:r>
            <a:endParaRPr>
              <a:latin typeface="Optima"/>
              <a:ea typeface="Optima"/>
              <a:cs typeface="Opti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8074489" name="" hidden="0"/>
          <p:cNvSpPr txBox="1">
            <a:spLocks noGrp="1"/>
          </p:cNvSpPr>
          <p:nvPr isPhoto="0" userDrawn="0">
            <p:ph type="sldNum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fld id="{5CB69C44-D0C3-F062-F0F5-B86DA2F4333F}" type="slidenum">
              <a:rPr/>
              <a:t/>
            </a:fld>
            <a:endParaRPr/>
          </a:p>
        </p:txBody>
      </p:sp>
      <p:sp>
        <p:nvSpPr>
          <p:cNvPr id="714768156" name="" hidden="0"/>
          <p:cNvSpPr/>
          <p:nvPr isPhoto="0" userDrawn="0"/>
        </p:nvSpPr>
        <p:spPr bwMode="auto">
          <a:xfrm flipH="0" flipV="0">
            <a:off x="-28164" y="-7304"/>
            <a:ext cx="10178664" cy="656164"/>
          </a:xfrm>
          <a:prstGeom prst="rect">
            <a:avLst/>
          </a:prstGeom>
          <a:solidFill>
            <a:srgbClr val="01798A">
              <a:alpha val="8999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5351802" name="" hidden="0"/>
          <p:cNvSpPr txBox="1">
            <a:spLocks noGrp="1"/>
          </p:cNvSpPr>
          <p:nvPr isPhoto="0" userDrawn="0"/>
        </p:nvSpPr>
        <p:spPr bwMode="auto">
          <a:xfrm>
            <a:off x="454577" y="111427"/>
            <a:ext cx="9080931" cy="42675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sz="2200" b="1">
                <a:solidFill>
                  <a:schemeClr val="bg1"/>
                </a:solidFill>
                <a:latin typeface="Optima"/>
                <a:ea typeface="Optima"/>
                <a:cs typeface="Optima"/>
              </a:rPr>
              <a:t>Estructura de la Base de Datos</a:t>
            </a:r>
            <a:endParaRPr sz="2200" b="1">
              <a:solidFill>
                <a:schemeClr val="bg1"/>
              </a:solidFill>
              <a:latin typeface="Optima"/>
              <a:ea typeface="Optima"/>
              <a:cs typeface="Optima"/>
            </a:endParaRPr>
          </a:p>
        </p:txBody>
      </p:sp>
      <p:pic>
        <p:nvPicPr>
          <p:cNvPr id="79563309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00608" y="845354"/>
            <a:ext cx="1478876" cy="700986"/>
          </a:xfrm>
          <a:prstGeom prst="rect">
            <a:avLst/>
          </a:prstGeom>
        </p:spPr>
      </p:pic>
      <p:sp>
        <p:nvSpPr>
          <p:cNvPr id="146447736" name="" hidden="0"/>
          <p:cNvSpPr txBox="1">
            <a:spLocks noGrp="1"/>
          </p:cNvSpPr>
          <p:nvPr isPhoto="0" userDrawn="0"/>
        </p:nvSpPr>
        <p:spPr bwMode="auto">
          <a:xfrm>
            <a:off x="719952" y="7177225"/>
            <a:ext cx="3661142" cy="3643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1" tIns="44994" rIns="89991" bIns="44994">
            <a:spAutoFit/>
          </a:bodyPr>
          <a:lstStyle/>
          <a:p>
            <a:pPr>
              <a:defRPr/>
            </a:pP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Web</a:t>
            </a:r>
            <a:endParaRPr>
              <a:latin typeface="Optima"/>
              <a:ea typeface="Optima"/>
              <a:cs typeface="Opti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872584" name="" hidden="0"/>
          <p:cNvSpPr txBox="1">
            <a:spLocks noGrp="1"/>
          </p:cNvSpPr>
          <p:nvPr isPhoto="0" userDrawn="0">
            <p:ph type="sldNum" sz="quarter" idx="3" hasCustomPrompt="0"/>
          </p:nvPr>
        </p:nvSpPr>
        <p:spPr bwMode="auto"/>
        <p:txBody>
          <a:bodyPr/>
          <a:lstStyle/>
          <a:p>
            <a:pPr>
              <a:defRPr/>
            </a:pPr>
            <a:fld id="{EAD98882-62DD-C19C-F5BB-8CD0F4CACA90}" type="slidenum">
              <a:rPr/>
              <a:t/>
            </a:fld>
            <a:endParaRPr/>
          </a:p>
        </p:txBody>
      </p:sp>
      <p:sp>
        <p:nvSpPr>
          <p:cNvPr id="402834726" name="" hidden="0"/>
          <p:cNvSpPr/>
          <p:nvPr isPhoto="0" userDrawn="0"/>
        </p:nvSpPr>
        <p:spPr bwMode="auto">
          <a:xfrm flipH="0" flipV="0">
            <a:off x="-28163" y="-11564"/>
            <a:ext cx="10178663" cy="656163"/>
          </a:xfrm>
          <a:prstGeom prst="rect">
            <a:avLst/>
          </a:prstGeom>
          <a:solidFill>
            <a:srgbClr val="01798A">
              <a:alpha val="8999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30299178" name="" hidden="0"/>
          <p:cNvSpPr txBox="1">
            <a:spLocks noGrp="1"/>
          </p:cNvSpPr>
          <p:nvPr isPhoto="0" userDrawn="0"/>
        </p:nvSpPr>
        <p:spPr bwMode="auto">
          <a:xfrm flipH="0" flipV="0">
            <a:off x="458388" y="107398"/>
            <a:ext cx="9077585" cy="426754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sz="2200" b="1">
                <a:solidFill>
                  <a:schemeClr val="bg1"/>
                </a:solidFill>
                <a:latin typeface="Optima"/>
                <a:ea typeface="Optima"/>
                <a:cs typeface="Optima"/>
              </a:rPr>
              <a:t>Generacion de Codigos QR</a:t>
            </a:r>
            <a:endParaRPr sz="2200" b="1">
              <a:solidFill>
                <a:schemeClr val="bg1"/>
              </a:solidFill>
              <a:latin typeface="Optima"/>
              <a:ea typeface="Optima"/>
              <a:cs typeface="Optima"/>
            </a:endParaRPr>
          </a:p>
        </p:txBody>
      </p:sp>
      <p:sp>
        <p:nvSpPr>
          <p:cNvPr id="25983398" name="" hidden="0"/>
          <p:cNvSpPr txBox="1">
            <a:spLocks noGrp="1"/>
          </p:cNvSpPr>
          <p:nvPr isPhoto="0" userDrawn="0"/>
        </p:nvSpPr>
        <p:spPr bwMode="auto">
          <a:xfrm>
            <a:off x="719952" y="7177225"/>
            <a:ext cx="3661142" cy="3643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1" tIns="44994" rIns="89991" bIns="44994">
            <a:spAutoFit/>
          </a:bodyPr>
          <a:lstStyle/>
          <a:p>
            <a:pPr>
              <a:defRPr/>
            </a:pPr>
            <a:r>
              <a:rPr sz="1800" strike="noStrike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Web</a:t>
            </a:r>
            <a:endParaRPr>
              <a:latin typeface="Optima"/>
              <a:ea typeface="Optima"/>
              <a:cs typeface="Optima"/>
            </a:endParaRPr>
          </a:p>
        </p:txBody>
      </p:sp>
      <p:sp>
        <p:nvSpPr>
          <p:cNvPr id="2040007112" name="" hidden="0"/>
          <p:cNvSpPr/>
          <p:nvPr isPhoto="0" userDrawn="0"/>
        </p:nvSpPr>
        <p:spPr bwMode="auto">
          <a:xfrm flipH="0" flipV="0">
            <a:off x="11668521" y="918637"/>
            <a:ext cx="81725" cy="8560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1035468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514374" y="1637637"/>
            <a:ext cx="2736102" cy="2736102"/>
          </a:xfrm>
          <a:prstGeom prst="rect">
            <a:avLst/>
          </a:prstGeom>
        </p:spPr>
      </p:pic>
      <p:sp>
        <p:nvSpPr>
          <p:cNvPr id="809017360" name="" hidden="0"/>
          <p:cNvSpPr txBox="1"/>
          <p:nvPr isPhoto="0" userDrawn="0"/>
        </p:nvSpPr>
        <p:spPr bwMode="auto">
          <a:xfrm flipH="0" flipV="0">
            <a:off x="6378970" y="4388970"/>
            <a:ext cx="3006911" cy="37352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1400" b="1">
                <a:latin typeface="Optima"/>
                <a:ea typeface="Optima"/>
                <a:cs typeface="Optima"/>
              </a:rPr>
              <a:t>www.moorfy.com/restaurants/eltano</a:t>
            </a:r>
            <a:endParaRPr sz="1400" b="1">
              <a:latin typeface="Optima"/>
              <a:ea typeface="Optima"/>
              <a:cs typeface="Optima"/>
            </a:endParaRPr>
          </a:p>
        </p:txBody>
      </p:sp>
      <p:pic>
        <p:nvPicPr>
          <p:cNvPr id="207937181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084076" y="1234706"/>
            <a:ext cx="1736773" cy="402931"/>
          </a:xfrm>
          <a:prstGeom prst="rect">
            <a:avLst/>
          </a:prstGeom>
        </p:spPr>
      </p:pic>
      <p:sp>
        <p:nvSpPr>
          <p:cNvPr id="1594739361" name="" hidden="0"/>
          <p:cNvSpPr txBox="1"/>
          <p:nvPr isPhoto="0" userDrawn="0"/>
        </p:nvSpPr>
        <p:spPr bwMode="auto">
          <a:xfrm flipH="0" flipV="0">
            <a:off x="589123" y="1436171"/>
            <a:ext cx="5253559" cy="39239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1400" b="1">
                <a:latin typeface="Optima"/>
                <a:ea typeface="Optima"/>
                <a:cs typeface="Optima"/>
              </a:rPr>
              <a:t>Para la generacion de codigos QR Utilizamos la libreria </a:t>
            </a:r>
            <a:endParaRPr sz="1800" b="1">
              <a:latin typeface="Optima"/>
              <a:ea typeface="Optima"/>
              <a:cs typeface="Optima"/>
            </a:endParaRPr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 sz="1800" b="1">
                <a:solidFill>
                  <a:schemeClr val="tx1"/>
                </a:solidFill>
                <a:latin typeface="Optima"/>
                <a:ea typeface="Optima"/>
                <a:cs typeface="Optima"/>
              </a:rPr>
              <a:t>ng- </a:t>
            </a:r>
            <a:r>
              <a:rPr sz="1800" b="1" i="0" u="none">
                <a:solidFill>
                  <a:schemeClr val="tx1"/>
                </a:solidFill>
                <a:latin typeface="Optima"/>
                <a:ea typeface="Optima"/>
                <a:cs typeface="Optima"/>
              </a:rPr>
              <a:t>angularx-qrcode</a:t>
            </a:r>
            <a:endParaRPr sz="1800" b="1" i="0" u="none">
              <a:solidFill>
                <a:schemeClr val="tx1"/>
              </a:solidFill>
              <a:latin typeface="Optima"/>
              <a:ea typeface="Optima"/>
              <a:cs typeface="Optima"/>
            </a:endParaRPr>
          </a:p>
          <a:p>
            <a:pPr algn="ctr">
              <a:defRPr/>
            </a:pPr>
            <a:endParaRPr sz="1400" b="1"/>
          </a:p>
          <a:p>
            <a:pPr algn="ctr">
              <a:defRPr/>
            </a:pPr>
            <a:endParaRPr sz="1400" b="1"/>
          </a:p>
          <a:p>
            <a:pPr algn="ctr">
              <a:defRPr/>
            </a:pPr>
            <a:r>
              <a:rPr sz="1800" b="1" i="0" u="none">
                <a:solidFill>
                  <a:schemeClr val="tx1"/>
                </a:solidFill>
                <a:latin typeface="Optima"/>
                <a:ea typeface="Optima"/>
                <a:cs typeface="Optima"/>
              </a:rPr>
              <a:t>Para la Lectura de codigos QR utilizamos la Libreria:</a:t>
            </a:r>
            <a:endParaRPr sz="1800" b="1" i="0" u="none">
              <a:solidFill>
                <a:schemeClr val="tx1"/>
              </a:solidFill>
              <a:latin typeface="Optima"/>
              <a:ea typeface="Optima"/>
              <a:cs typeface="Optima"/>
            </a:endParaRPr>
          </a:p>
          <a:p>
            <a:pPr algn="ctr">
              <a:defRPr/>
            </a:pPr>
            <a:endParaRPr sz="1400" b="1"/>
          </a:p>
          <a:p>
            <a:pPr algn="ctr">
              <a:defRPr/>
            </a:pPr>
            <a:r>
              <a:rPr sz="1800" b="1" i="0" u="none">
                <a:solidFill>
                  <a:schemeClr val="tx1"/>
                </a:solidFill>
                <a:latin typeface="Optima"/>
                <a:ea typeface="Optima"/>
                <a:cs typeface="Optima"/>
              </a:rPr>
              <a:t>Ng angular-qr-scan </a:t>
            </a:r>
            <a:endParaRPr sz="1800" b="1" i="0" u="none">
              <a:solidFill>
                <a:schemeClr val="tx1"/>
              </a:solidFill>
              <a:latin typeface="Optima"/>
              <a:ea typeface="Optima"/>
              <a:cs typeface="Optima"/>
            </a:endParaRPr>
          </a:p>
          <a:p>
            <a:pPr algn="ctr">
              <a:defRPr/>
            </a:pPr>
            <a:endParaRPr sz="1400" b="1"/>
          </a:p>
          <a:p>
            <a:pPr algn="ctr">
              <a:defRPr/>
            </a:pPr>
            <a:endParaRPr sz="1400" b="1"/>
          </a:p>
          <a:p>
            <a:pPr algn="ctr">
              <a:defRPr/>
            </a:pPr>
            <a:endParaRPr sz="1400" b="1"/>
          </a:p>
          <a:p>
            <a:pPr algn="ctr">
              <a:defRPr/>
            </a:pPr>
            <a:r>
              <a:rPr sz="1800" b="1" i="0" u="none">
                <a:solidFill>
                  <a:schemeClr val="tx1"/>
                </a:solidFill>
                <a:latin typeface="Optima"/>
                <a:ea typeface="Optima"/>
                <a:cs typeface="Optima"/>
              </a:rPr>
              <a:t>Demo con Visor</a:t>
            </a:r>
            <a:endParaRPr sz="1800" b="1" i="0" u="none">
              <a:solidFill>
                <a:schemeClr val="tx1"/>
              </a:solidFill>
              <a:latin typeface="Optima"/>
              <a:ea typeface="Optima"/>
              <a:cs typeface="Opti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013224" name="" hidden="0"/>
          <p:cNvSpPr/>
          <p:nvPr isPhoto="0" userDrawn="0"/>
        </p:nvSpPr>
        <p:spPr bwMode="auto">
          <a:xfrm flipH="0" flipV="0">
            <a:off x="-28163" y="-7303"/>
            <a:ext cx="10178663" cy="656163"/>
          </a:xfrm>
          <a:prstGeom prst="rect">
            <a:avLst/>
          </a:prstGeom>
          <a:solidFill>
            <a:srgbClr val="01798A">
              <a:alpha val="8999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4880520" name="" hidden="0"/>
          <p:cNvSpPr txBox="1">
            <a:spLocks noGrp="1"/>
          </p:cNvSpPr>
          <p:nvPr isPhoto="0" userDrawn="0"/>
        </p:nvSpPr>
        <p:spPr bwMode="auto">
          <a:xfrm>
            <a:off x="454576" y="112291"/>
            <a:ext cx="9082658" cy="42675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sz="2200" b="1">
                <a:solidFill>
                  <a:schemeClr val="bg1"/>
                </a:solidFill>
                <a:latin typeface="Optima"/>
                <a:ea typeface="Optima"/>
                <a:cs typeface="Optima"/>
              </a:rPr>
              <a:t>Integracion con Mapas - Google Maps Platform</a:t>
            </a:r>
            <a:endParaRPr sz="2200" b="1">
              <a:solidFill>
                <a:schemeClr val="bg1"/>
              </a:solidFill>
              <a:latin typeface="Optima"/>
              <a:ea typeface="Optima"/>
              <a:cs typeface="Optima"/>
            </a:endParaRPr>
          </a:p>
        </p:txBody>
      </p:sp>
      <p:sp>
        <p:nvSpPr>
          <p:cNvPr id="1779639648" name="" hidden="0"/>
          <p:cNvSpPr txBox="1">
            <a:spLocks noGrp="1"/>
          </p:cNvSpPr>
          <p:nvPr isPhoto="0" userDrawn="0"/>
        </p:nvSpPr>
        <p:spPr bwMode="auto">
          <a:xfrm>
            <a:off x="719952" y="7177225"/>
            <a:ext cx="3661143" cy="36434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2" tIns="44995" rIns="89992" bIns="44995">
            <a:spAutoFit/>
          </a:bodyPr>
          <a:lstStyle/>
          <a:p>
            <a:pPr>
              <a:defRPr/>
            </a:pPr>
            <a:r>
              <a:rPr lang="en-US" sz="1800" b="0" i="0" u="none" strike="noStrike" cap="none" spc="0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</a:t>
            </a:r>
            <a:r>
              <a:rPr lang="en-US" sz="1800" b="0" i="0" u="none" strike="noStrike" cap="none" spc="0">
                <a:solidFill>
                  <a:srgbClr val="FFFFFF"/>
                </a:solidFill>
                <a:latin typeface="Optima"/>
                <a:ea typeface="Optima"/>
                <a:cs typeface="Optima"/>
              </a:rPr>
              <a:t>Web</a:t>
            </a:r>
            <a:endParaRPr sz="1800">
              <a:latin typeface="Optima"/>
              <a:ea typeface="Optima"/>
              <a:cs typeface="Optima"/>
            </a:endParaRPr>
          </a:p>
        </p:txBody>
      </p:sp>
      <p:pic>
        <p:nvPicPr>
          <p:cNvPr id="70030590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916563" y="851144"/>
            <a:ext cx="3785519" cy="492116"/>
          </a:xfrm>
          <a:prstGeom prst="rect">
            <a:avLst/>
          </a:prstGeom>
        </p:spPr>
      </p:pic>
      <p:pic>
        <p:nvPicPr>
          <p:cNvPr id="123457880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853378" y="1432652"/>
            <a:ext cx="2599762" cy="400662"/>
          </a:xfrm>
          <a:prstGeom prst="rect">
            <a:avLst/>
          </a:prstGeom>
        </p:spPr>
      </p:pic>
      <p:sp>
        <p:nvSpPr>
          <p:cNvPr id="373106021" name="" hidden="0"/>
          <p:cNvSpPr txBox="1"/>
          <p:nvPr isPhoto="0" userDrawn="0"/>
        </p:nvSpPr>
        <p:spPr bwMode="auto">
          <a:xfrm flipH="0" flipV="0">
            <a:off x="3633529" y="3809999"/>
            <a:ext cx="3259044" cy="3353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 b="1">
                <a:latin typeface="Optima"/>
                <a:ea typeface="Optima"/>
                <a:cs typeface="Optima"/>
              </a:rPr>
              <a:t>Foto con mapa y los markers</a:t>
            </a:r>
            <a:endParaRPr sz="1600" b="1">
              <a:latin typeface="Optima"/>
              <a:ea typeface="Optima"/>
              <a:cs typeface="Opti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961121" name="" hidden="0"/>
          <p:cNvSpPr txBox="1">
            <a:spLocks noGrp="1"/>
          </p:cNvSpPr>
          <p:nvPr isPhoto="0" userDrawn="0"/>
        </p:nvSpPr>
        <p:spPr bwMode="auto">
          <a:xfrm flipH="0" flipV="0">
            <a:off x="458389" y="107399"/>
            <a:ext cx="9077586" cy="42675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sz="2200" b="1">
                <a:solidFill>
                  <a:schemeClr val="bg1"/>
                </a:solidFill>
                <a:latin typeface="Optima"/>
                <a:ea typeface="Optima"/>
                <a:cs typeface="Optima"/>
              </a:rPr>
              <a:t>Google Maps Platform</a:t>
            </a:r>
            <a:endParaRPr sz="2200" b="1">
              <a:solidFill>
                <a:schemeClr val="bg1"/>
              </a:solidFill>
              <a:latin typeface="Optima"/>
              <a:ea typeface="Optima"/>
              <a:cs typeface="Optima"/>
            </a:endParaRPr>
          </a:p>
        </p:txBody>
      </p:sp>
      <p:sp>
        <p:nvSpPr>
          <p:cNvPr id="530316144" name="" hidden="0"/>
          <p:cNvSpPr/>
          <p:nvPr isPhoto="0" userDrawn="0"/>
        </p:nvSpPr>
        <p:spPr bwMode="auto">
          <a:xfrm flipH="0" flipV="0">
            <a:off x="-8115683" y="3248040"/>
            <a:ext cx="83812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6666517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988000" y="107399"/>
            <a:ext cx="3785520" cy="492117"/>
          </a:xfrm>
          <a:prstGeom prst="rect">
            <a:avLst/>
          </a:prstGeom>
        </p:spPr>
      </p:pic>
      <p:pic>
        <p:nvPicPr>
          <p:cNvPr id="166930313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62129" y="196901"/>
            <a:ext cx="2599762" cy="400662"/>
          </a:xfrm>
          <a:prstGeom prst="rect">
            <a:avLst/>
          </a:prstGeom>
        </p:spPr>
      </p:pic>
      <p:sp>
        <p:nvSpPr>
          <p:cNvPr id="1832722213" name="" hidden="0"/>
          <p:cNvSpPr/>
          <p:nvPr isPhoto="0" userDrawn="0"/>
        </p:nvSpPr>
        <p:spPr bwMode="auto">
          <a:xfrm flipH="0" flipV="0">
            <a:off x="-730732" y="1290013"/>
            <a:ext cx="220244" cy="20973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48466338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5578" y="738187"/>
            <a:ext cx="9957826" cy="5704175"/>
          </a:xfrm>
          <a:prstGeom prst="rect">
            <a:avLst/>
          </a:prstGeom>
        </p:spPr>
      </p:pic>
      <p:sp>
        <p:nvSpPr>
          <p:cNvPr id="1659987187" name="" hidden="0"/>
          <p:cNvSpPr txBox="1"/>
          <p:nvPr isPhoto="0" userDrawn="0"/>
        </p:nvSpPr>
        <p:spPr bwMode="auto">
          <a:xfrm flipH="0" flipV="0">
            <a:off x="2285579" y="5729781"/>
            <a:ext cx="6800107" cy="4138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1" i="0" u="none" strike="noStrike" cap="none" spc="0">
                <a:latin typeface="Optima"/>
                <a:ea typeface="Optima"/>
                <a:cs typeface="Optima"/>
              </a:rPr>
              <a:t>https://console.cloud.google.com/google/maps-apis/new?hl=es&amp;project=moorfy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822637" name="" hidden="0"/>
          <p:cNvSpPr/>
          <p:nvPr isPhoto="0" userDrawn="0"/>
        </p:nvSpPr>
        <p:spPr bwMode="auto">
          <a:xfrm flipH="0" flipV="0">
            <a:off x="-28165" y="-10382"/>
            <a:ext cx="10178665" cy="656166"/>
          </a:xfrm>
          <a:prstGeom prst="rect">
            <a:avLst/>
          </a:prstGeom>
          <a:solidFill>
            <a:srgbClr val="01798A">
              <a:alpha val="8999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" name="" hidden="0"/>
          <p:cNvSpPr txBox="1">
            <a:spLocks noGrp="1"/>
          </p:cNvSpPr>
          <p:nvPr isPhoto="0" userDrawn="0">
            <p:ph type="title" hasCustomPrompt="0"/>
          </p:nvPr>
        </p:nvSpPr>
        <p:spPr bwMode="auto">
          <a:xfrm>
            <a:off x="524715" y="89388"/>
            <a:ext cx="9073479" cy="45723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p>
            <a:pPr algn="ctr">
              <a:defRPr/>
            </a:pPr>
            <a:r>
              <a:rPr sz="2400" b="1">
                <a:solidFill>
                  <a:schemeClr val="bg1"/>
                </a:solidFill>
                <a:latin typeface="Optima"/>
                <a:ea typeface="Optima"/>
                <a:cs typeface="Optima"/>
              </a:rPr>
              <a:t>Diagrama de Infraesctructura Cloud</a:t>
            </a:r>
            <a:endParaRPr sz="1100" b="1">
              <a:latin typeface="Optima"/>
              <a:ea typeface="Optima"/>
              <a:cs typeface="Optima"/>
            </a:endParaRPr>
          </a:p>
        </p:txBody>
      </p:sp>
      <p:sp>
        <p:nvSpPr>
          <p:cNvPr id="4" name="" hidden="0"/>
          <p:cNvSpPr txBox="1">
            <a:spLocks noGrp="1"/>
          </p:cNvSpPr>
          <p:nvPr isPhoto="0" userDrawn="0"/>
        </p:nvSpPr>
        <p:spPr bwMode="auto">
          <a:xfrm>
            <a:off x="719953" y="7177226"/>
            <a:ext cx="3661146" cy="36434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lang="en-US" sz="1800" b="0" i="0" u="none" strike="noStrike" cap="none" spc="0">
                <a:solidFill>
                  <a:srgbClr val="FFFFFF"/>
                </a:solidFill>
                <a:latin typeface="Optima"/>
                <a:ea typeface="Optima"/>
                <a:cs typeface="Optima"/>
              </a:rPr>
              <a:t>Arquitecturas de Aplicaciones </a:t>
            </a:r>
            <a:r>
              <a:rPr lang="en-US" sz="1800" b="0" i="0" u="none" strike="noStrike" cap="none" spc="0">
                <a:solidFill>
                  <a:srgbClr val="FFFFFF"/>
                </a:solidFill>
                <a:latin typeface="Optima"/>
                <a:ea typeface="Optima"/>
                <a:cs typeface="Optima"/>
              </a:rPr>
              <a:t>Web</a:t>
            </a:r>
            <a:endParaRPr sz="1800">
              <a:latin typeface="Optima"/>
              <a:ea typeface="Optima"/>
              <a:cs typeface="Optima"/>
            </a:endParaRPr>
          </a:p>
        </p:txBody>
      </p:sp>
      <p:sp>
        <p:nvSpPr>
          <p:cNvPr id="456447369" name="" hidden="0"/>
          <p:cNvSpPr/>
          <p:nvPr isPhoto="0" userDrawn="0"/>
        </p:nvSpPr>
        <p:spPr bwMode="auto">
          <a:xfrm flipH="0" flipV="0">
            <a:off x="1434551" y="2125860"/>
            <a:ext cx="227406" cy="22137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689758458" name="" hidden="0"/>
          <p:cNvSpPr/>
          <p:nvPr isPhoto="0" userDrawn="0"/>
        </p:nvSpPr>
        <p:spPr bwMode="auto">
          <a:xfrm flipH="0" flipV="0">
            <a:off x="-7179622" y="-3452568"/>
            <a:ext cx="68584" cy="84806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4481144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48254" y="980514"/>
            <a:ext cx="7445716" cy="5269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redeterminado">
  <a:themeElements>
    <a:clrScheme name="Predeterminad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determinado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Predeterminado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ONLYOFFICE/6.4.1.46</Application>
  <DocSecurity>0</DocSecurity>
  <PresentationFormat/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modified xsi:type="dcterms:W3CDTF">2021-12-02T13:08:46Z</dcterms:modified>
  <cp:category/>
  <cp:contentStatus/>
  <cp:version/>
</cp:coreProperties>
</file>