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4E398E-B226-482F-9F86-6433BFE9FCA7}">
  <a:tblStyle styleId="{F34E398E-B226-482F-9F86-6433BFE9FC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acde023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acde023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rPr>
              <a:t>Ambos dispositivos cuentan con unas prestaciones bastante altas que generan rendimientos muy buenos en el campo del procesado de audio y video. Sin embargo hay algunos detalles que hacen que se pueda tender a utilizar un dispositivo u otro. Por ejemplo, el procesador ADSP-21563 cuenta con una memoria RAM de mayor tamaño, lo que elimina la necesidad de una memoria externa, frente a una RAM de menor tamaño del dispositivo DM388. Sin embargo, </a:t>
            </a:r>
            <a:r>
              <a:rPr lang="es" sz="1200">
                <a:solidFill>
                  <a:schemeClr val="dk1"/>
                </a:solidFill>
                <a:highlight>
                  <a:srgbClr val="FFFFFF"/>
                </a:highlight>
              </a:rPr>
              <a:t>el procesador de la marca Texas puede llegar hasta los 1000 Mhz de frecuencia mientras que el de la familia Analog Device solamente puede llegar a los 800 Mhz.</a:t>
            </a:r>
            <a:endParaRPr sz="1200">
              <a:solidFill>
                <a:schemeClr val="dk1"/>
              </a:solidFill>
              <a:highlight>
                <a:srgbClr val="FFFFFF"/>
              </a:highlight>
            </a:endParaRPr>
          </a:p>
          <a:p>
            <a:pPr indent="457200" lvl="0" marL="0" rtl="0" algn="just">
              <a:lnSpc>
                <a:spcPct val="115000"/>
              </a:lnSpc>
              <a:spcBef>
                <a:spcPts val="0"/>
              </a:spcBef>
              <a:spcAft>
                <a:spcPts val="0"/>
              </a:spcAft>
              <a:buClr>
                <a:schemeClr val="dk1"/>
              </a:buClr>
              <a:buSzPts val="1100"/>
              <a:buFont typeface="Arial"/>
              <a:buNone/>
            </a:pPr>
            <a:r>
              <a:rPr lang="es" sz="1200">
                <a:solidFill>
                  <a:schemeClr val="dk1"/>
                </a:solidFill>
              </a:rPr>
              <a:t>Por otro lado el procesador DM388 cuenta con extras que tienen bastante peso como pueden ser un motor de detección de rostros, un motor de procesamiento de imágenes de video de alta definición programable, un subsistema de procesamiento de videos HD, y algunas más.  Además, hay que recordar que el DM388 cuenta con una CPU ARM Cortex-A8 nada despreciable para trabajo de propósito general.</a:t>
            </a:r>
            <a:endParaRPr sz="1200">
              <a:solidFill>
                <a:schemeClr val="dk1"/>
              </a:solidFill>
            </a:endParaRPr>
          </a:p>
          <a:p>
            <a:pPr indent="457200" lvl="0" marL="0" rtl="0" algn="just">
              <a:lnSpc>
                <a:spcPct val="115000"/>
              </a:lnSpc>
              <a:spcBef>
                <a:spcPts val="0"/>
              </a:spcBef>
              <a:spcAft>
                <a:spcPts val="0"/>
              </a:spcAft>
              <a:buNone/>
            </a:pPr>
            <a:r>
              <a:t/>
            </a:r>
            <a:endParaRPr sz="12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es" sz="1200">
                <a:solidFill>
                  <a:schemeClr val="dk1"/>
                </a:solidFill>
              </a:rPr>
              <a:t>Para concluir, desde mi punto de vista, el procesador DM388 está destinado a un procesamiento más intenso de imágenes de video HD, más ligado al campo de las cámaras de seguridad, mientras que el procesador ADSP-21563 está más centrado en el procesamiento de audio en tiempo real y por tanto tiene funcionalidades centradas en eso. Dependiendo de lo que se requiera en el momento y de las necesidades, escogería uno u otro, ya que se podría sacar rendimientos distintos.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acde0233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acde0233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Hasta aquí la presentación.</a:t>
            </a:r>
            <a:endParaRPr/>
          </a:p>
          <a:p>
            <a:pPr indent="0" lvl="0" marL="0" rtl="0" algn="l">
              <a:spcBef>
                <a:spcPts val="0"/>
              </a:spcBef>
              <a:spcAft>
                <a:spcPts val="0"/>
              </a:spcAft>
              <a:buNone/>
            </a:pPr>
            <a:r>
              <a:rPr lang="es"/>
              <a:t>Muchas Gracias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acde023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acde023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acde0233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acde0233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acde0233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acde0233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acde0233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acde0233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acde023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acde023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cde0233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acde0233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Hola, soy Juan Siverio y como bien dijo mi compañero Felipe, continuaré con otra compañía, Analog Devices</a:t>
            </a:r>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sz="1200">
                <a:solidFill>
                  <a:schemeClr val="dk1"/>
                </a:solidFill>
              </a:rPr>
              <a:t>Analog Devices es otra compañía de semiconductores la cual juega también un importante papel en este ámbito de los dispositivos DSP, aunque sus inicios, allá por mediados de los años 60, no fueron en este campo. Es una gran potencia en cuanto al diseño, fabricación y comercialización de una amplia gama de circuitos integrados analógicos y de procesamiento de señales digitales que se usan en múltiples dispositivos electrónicos, contando con una amplia gama de procesadores para fenómenos del mundo real, como la temperatura, la luz, el movimiento de señales eléctricas ...</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sz="1200">
                <a:solidFill>
                  <a:schemeClr val="dk1"/>
                </a:solidFill>
              </a:rPr>
              <a:t>Es una compañía que actualmente se centra en los campos de la automoción y los dispositivos profesionales de audio.</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acde0233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acde0233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me centraré un DSP en concreto, el ADSP-21563</a:t>
            </a:r>
            <a:endParaRPr/>
          </a:p>
          <a:p>
            <a:pPr indent="0" lvl="0" marL="0" rtl="0" algn="just">
              <a:lnSpc>
                <a:spcPct val="115000"/>
              </a:lnSpc>
              <a:spcBef>
                <a:spcPts val="0"/>
              </a:spcBef>
              <a:spcAft>
                <a:spcPts val="0"/>
              </a:spcAft>
              <a:buNone/>
            </a:pPr>
            <a:r>
              <a:rPr lang="es" sz="1200">
                <a:solidFill>
                  <a:schemeClr val="dk1"/>
                </a:solidFill>
              </a:rPr>
              <a:t>El procesador ADSP-21563 es miembro de la familia de productos SHARC (Super Harvard Architecture Single-Chip Computer) y todos los que pertenezcan al grupo ADSP-2156x también lo son. SHARC se utiliza en una variedad de aplicaciones de procesamiento de señales que van desde aplicaciones de guerra guiadas por una CPU hasta ordenadores de procesamiento de radar que requieren de un gran número de CPUs. Generalmente tienen buena conectividad con otros procesadores cercanos que pertenezcan a la misma familia.</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None/>
            </a:pPr>
            <a:r>
              <a:rPr lang="es" sz="1200">
                <a:solidFill>
                  <a:schemeClr val="dk1"/>
                </a:solidFill>
              </a:rPr>
              <a:t>Este procesador con soporte de punto flotante de 32, 40 o 64 bits está optimizado para aplicaciones de audio en punto flotante que requieran un alto rendimiento con una gran cantidad de memoria estática en el chip. Dispone también de múltiples buses internos que eliminan los cuellos de botella y de una innovadora interfaz de audio digital. También tiene mejoras en el núcleo que a su vez se refleja en mejoras en la caché y el sistema de predicción. Su  programación es similar a RISC, por lo que se tiene un conjunto de instrucciones reducido y por tanto, más fácil de recordar, aunque lo hace menos compatible con antecesores.</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None/>
            </a:pPr>
            <a:r>
              <a:rPr lang="es" sz="1200">
                <a:solidFill>
                  <a:schemeClr val="dk1"/>
                </a:solidFill>
              </a:rPr>
              <a:t>Cuenta con:</a:t>
            </a:r>
            <a:endParaRPr sz="1200">
              <a:solidFill>
                <a:schemeClr val="dk1"/>
              </a:solidFill>
            </a:endParaRPr>
          </a:p>
          <a:p>
            <a:pPr indent="-304800" lvl="0" marL="914400" rtl="0" algn="just">
              <a:lnSpc>
                <a:spcPct val="115000"/>
              </a:lnSpc>
              <a:spcBef>
                <a:spcPts val="0"/>
              </a:spcBef>
              <a:spcAft>
                <a:spcPts val="0"/>
              </a:spcAft>
              <a:buClr>
                <a:srgbClr val="666666"/>
              </a:buClr>
              <a:buSzPts val="1200"/>
              <a:buFont typeface="Arial"/>
              <a:buChar char="●"/>
            </a:pPr>
            <a:r>
              <a:rPr lang="es" sz="1200">
                <a:solidFill>
                  <a:srgbClr val="666666"/>
                </a:solidFill>
              </a:rPr>
              <a:t>Memoria SRAM en nivel L1 de 640 KB</a:t>
            </a:r>
            <a:endParaRPr sz="1200">
              <a:solidFill>
                <a:srgbClr val="666666"/>
              </a:solidFill>
            </a:endParaRPr>
          </a:p>
          <a:p>
            <a:pPr indent="-304800" lvl="0" marL="914400" rtl="0" algn="just">
              <a:lnSpc>
                <a:spcPct val="115000"/>
              </a:lnSpc>
              <a:spcBef>
                <a:spcPts val="0"/>
              </a:spcBef>
              <a:spcAft>
                <a:spcPts val="0"/>
              </a:spcAft>
              <a:buClr>
                <a:srgbClr val="666666"/>
              </a:buClr>
              <a:buSzPts val="1200"/>
              <a:buFont typeface="Arial"/>
              <a:buChar char="●"/>
            </a:pPr>
            <a:r>
              <a:rPr lang="es" sz="1200">
                <a:solidFill>
                  <a:srgbClr val="666666"/>
                </a:solidFill>
              </a:rPr>
              <a:t>Memoria SRAM en nivel L2 de 512 KB</a:t>
            </a:r>
            <a:endParaRPr sz="1200">
              <a:solidFill>
                <a:srgbClr val="666666"/>
              </a:solidFill>
            </a:endParaRPr>
          </a:p>
          <a:p>
            <a:pPr indent="-304800" lvl="0" marL="914400" rtl="0" algn="just">
              <a:lnSpc>
                <a:spcPct val="115000"/>
              </a:lnSpc>
              <a:spcBef>
                <a:spcPts val="0"/>
              </a:spcBef>
              <a:spcAft>
                <a:spcPts val="0"/>
              </a:spcAft>
              <a:buClr>
                <a:srgbClr val="666666"/>
              </a:buClr>
              <a:buSzPts val="1200"/>
              <a:buFont typeface="Arial"/>
              <a:buChar char="●"/>
            </a:pPr>
            <a:r>
              <a:rPr lang="es" sz="1200">
                <a:solidFill>
                  <a:srgbClr val="666666"/>
                </a:solidFill>
              </a:rPr>
              <a:t>Interfaz en nivel L3 optimizada para baja potencia del sistema</a:t>
            </a:r>
            <a:endParaRPr sz="1200">
              <a:solidFill>
                <a:srgbClr val="666666"/>
              </a:solidFill>
            </a:endParaRPr>
          </a:p>
          <a:p>
            <a:pPr indent="-304800" lvl="0" marL="914400" rtl="0" algn="just">
              <a:lnSpc>
                <a:spcPct val="115000"/>
              </a:lnSpc>
              <a:spcBef>
                <a:spcPts val="0"/>
              </a:spcBef>
              <a:spcAft>
                <a:spcPts val="0"/>
              </a:spcAft>
              <a:buClr>
                <a:srgbClr val="666666"/>
              </a:buClr>
              <a:buSzPts val="1200"/>
              <a:buFont typeface="Arial"/>
              <a:buChar char="●"/>
            </a:pPr>
            <a:r>
              <a:rPr lang="es" sz="1200">
                <a:solidFill>
                  <a:srgbClr val="666666"/>
                </a:solidFill>
              </a:rPr>
              <a:t>Aceleradores de hardware avanzados, entre otras prestaciones.</a:t>
            </a:r>
            <a:endParaRPr sz="1200">
              <a:solidFill>
                <a:srgbClr val="666666"/>
              </a:solidFill>
            </a:endParaRPr>
          </a:p>
          <a:p>
            <a:pPr indent="0" lvl="0" marL="0" rtl="0" algn="just">
              <a:lnSpc>
                <a:spcPct val="115000"/>
              </a:lnSpc>
              <a:spcBef>
                <a:spcPts val="0"/>
              </a:spcBef>
              <a:spcAft>
                <a:spcPts val="0"/>
              </a:spcAft>
              <a:buNone/>
            </a:pPr>
            <a:r>
              <a:t/>
            </a:r>
            <a:endParaRPr sz="1200">
              <a:solidFill>
                <a:srgbClr val="666666"/>
              </a:solidFill>
            </a:endParaRPr>
          </a:p>
          <a:p>
            <a:pPr indent="0" lvl="0" marL="0" rtl="0" algn="just">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None/>
            </a:pPr>
            <a:r>
              <a:rPr lang="es" sz="1200">
                <a:solidFill>
                  <a:schemeClr val="dk1"/>
                </a:solidFill>
              </a:rPr>
              <a:t>Como el procesador Texas descrito anteriormente, este también tiene un conjunto de periféricos para poder explotar todas las diferentes funciones:</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a:p>
            <a:pPr indent="-304800" lvl="0" marL="914400" rtl="0" algn="just">
              <a:lnSpc>
                <a:spcPct val="115000"/>
              </a:lnSpc>
              <a:spcBef>
                <a:spcPts val="0"/>
              </a:spcBef>
              <a:spcAft>
                <a:spcPts val="0"/>
              </a:spcAft>
              <a:buClr>
                <a:schemeClr val="dk1"/>
              </a:buClr>
              <a:buSzPts val="1200"/>
              <a:buFont typeface="Arial"/>
              <a:buChar char="●"/>
            </a:pPr>
            <a:r>
              <a:rPr lang="es" sz="1200">
                <a:solidFill>
                  <a:schemeClr val="dk1"/>
                </a:solidFill>
              </a:rPr>
              <a:t>Dos interfaces SPI cuádruples</a:t>
            </a:r>
            <a:endParaRPr sz="1200">
              <a:solidFill>
                <a:schemeClr val="dk1"/>
              </a:solidFill>
            </a:endParaRPr>
          </a:p>
          <a:p>
            <a:pPr indent="-304800" lvl="0" marL="914400" rtl="0" algn="just">
              <a:lnSpc>
                <a:spcPct val="115000"/>
              </a:lnSpc>
              <a:spcBef>
                <a:spcPts val="0"/>
              </a:spcBef>
              <a:spcAft>
                <a:spcPts val="0"/>
              </a:spcAft>
              <a:buClr>
                <a:schemeClr val="dk1"/>
              </a:buClr>
              <a:buSzPts val="1200"/>
              <a:buFont typeface="Arial"/>
              <a:buChar char="●"/>
            </a:pPr>
            <a:r>
              <a:rPr lang="es" sz="1200">
                <a:solidFill>
                  <a:schemeClr val="dk1"/>
                </a:solidFill>
              </a:rPr>
              <a:t>Una interfaz SPI octal</a:t>
            </a:r>
            <a:endParaRPr sz="1200">
              <a:solidFill>
                <a:schemeClr val="dk1"/>
              </a:solidFill>
            </a:endParaRPr>
          </a:p>
          <a:p>
            <a:pPr indent="-304800" lvl="0" marL="914400" rtl="0" algn="just">
              <a:lnSpc>
                <a:spcPct val="115000"/>
              </a:lnSpc>
              <a:spcBef>
                <a:spcPts val="0"/>
              </a:spcBef>
              <a:spcAft>
                <a:spcPts val="0"/>
              </a:spcAft>
              <a:buClr>
                <a:schemeClr val="dk1"/>
              </a:buClr>
              <a:buSzPts val="1200"/>
              <a:buFont typeface="Arial"/>
              <a:buChar char="●"/>
            </a:pPr>
            <a:r>
              <a:rPr lang="es" sz="1200">
                <a:solidFill>
                  <a:schemeClr val="dk1"/>
                </a:solidFill>
              </a:rPr>
              <a:t>Seis interfaces de temporizador de uso general</a:t>
            </a:r>
            <a:endParaRPr sz="1200">
              <a:solidFill>
                <a:schemeClr val="dk1"/>
              </a:solidFill>
            </a:endParaRPr>
          </a:p>
          <a:p>
            <a:pPr indent="-304800" lvl="0" marL="914400" rtl="0" algn="just">
              <a:lnSpc>
                <a:spcPct val="115000"/>
              </a:lnSpc>
              <a:spcBef>
                <a:spcPts val="0"/>
              </a:spcBef>
              <a:spcAft>
                <a:spcPts val="0"/>
              </a:spcAft>
              <a:buClr>
                <a:schemeClr val="dk1"/>
              </a:buClr>
              <a:buSzPts val="1200"/>
              <a:buFont typeface="Arial"/>
              <a:buChar char="●"/>
            </a:pPr>
            <a:r>
              <a:rPr lang="es" sz="1200">
                <a:solidFill>
                  <a:schemeClr val="dk1"/>
                </a:solidFill>
              </a:rPr>
              <a:t>Dos temporizadores de vigilancia</a:t>
            </a:r>
            <a:endParaRPr sz="1200">
              <a:solidFill>
                <a:schemeClr val="dk1"/>
              </a:solidFill>
            </a:endParaRPr>
          </a:p>
          <a:p>
            <a:pPr indent="-304800" lvl="0" marL="914400" rtl="0" algn="just">
              <a:lnSpc>
                <a:spcPct val="115000"/>
              </a:lnSpc>
              <a:spcBef>
                <a:spcPts val="0"/>
              </a:spcBef>
              <a:spcAft>
                <a:spcPts val="0"/>
              </a:spcAft>
              <a:buClr>
                <a:schemeClr val="dk1"/>
              </a:buClr>
              <a:buSzPts val="1200"/>
              <a:buFont typeface="Arial"/>
              <a:buChar char="●"/>
            </a:pPr>
            <a:r>
              <a:rPr lang="es" sz="1200">
                <a:solidFill>
                  <a:schemeClr val="dk1"/>
                </a:solidFill>
              </a:rPr>
              <a:t>22 pines de E/S de uso general y 24 pines DAI</a:t>
            </a:r>
            <a:endParaRPr sz="1200">
              <a:solidFill>
                <a:srgbClr val="6666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50a898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50a898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200">
                <a:solidFill>
                  <a:schemeClr val="dk1"/>
                </a:solidFill>
              </a:rPr>
              <a:t>A continuación se muestra una pequeña comparativa entre los DSP descritos.</a:t>
            </a:r>
            <a:endParaRPr sz="1200">
              <a:solidFill>
                <a:schemeClr val="dk1"/>
              </a:solidFill>
            </a:endParaRPr>
          </a:p>
          <a:p>
            <a:pPr indent="0" lvl="0" marL="0" rtl="0" algn="just">
              <a:lnSpc>
                <a:spcPct val="115000"/>
              </a:lnSpc>
              <a:spcBef>
                <a:spcPts val="0"/>
              </a:spcBef>
              <a:spcAft>
                <a:spcPts val="0"/>
              </a:spcAft>
              <a:buNone/>
            </a:pPr>
            <a:r>
              <a:rPr lang="es" sz="1200">
                <a:solidFill>
                  <a:schemeClr val="dk1"/>
                </a:solidFill>
              </a:rPr>
              <a:t>Como podemos ver el TMS320C6xx: es de los procesadores más potentes del mercado de DSP, y es compatible con sus predecesores más inmediatos,pero  tiene algunos inconvenientes, como son el alto consumo de memoria, alto coste y mayor dificultad de programación en ensamblador. Además, su consumo energético es bastante alto.</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sz="1200">
                <a:solidFill>
                  <a:schemeClr val="dk1"/>
                </a:solidFill>
              </a:rPr>
              <a:t>Por otro lado, el ADSP-21563: Como ventajas tiene bajo consumo, bajo coste de chip, bajo uso de memoria, aunque sus inconvenientes son también muy importantes, como que no es tán rápido y no es compatible con arquitecturas anteriores.</a:t>
            </a:r>
            <a:endParaRPr sz="12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t/>
            </a:r>
            <a:endParaRPr sz="1200">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intervalzero.com/processors/the-difference-between-a-dsp-microcontroller-and-a-processor/#:~:text=A%20DSP%20processor%20is%20a,digital%20signal%20processing%20operational%20needs.&amp;text=It%20utilizes%20a%20digital%2Dto,digital%2Dto%2Danalog%20converter" TargetMode="External"/><Relationship Id="rId4" Type="http://schemas.openxmlformats.org/officeDocument/2006/relationships/hyperlink" Target="https://www.ti.com/processors/digital-signal-processors/applications.html" TargetMode="External"/><Relationship Id="rId5" Type="http://schemas.openxmlformats.org/officeDocument/2006/relationships/hyperlink" Target="https://www.analog.com/en/parametricsearch/11131#/" TargetMode="External"/><Relationship Id="rId6" Type="http://schemas.openxmlformats.org/officeDocument/2006/relationships/hyperlink" Target="https://www.analog.com/en/products/adsp-21563.html#product-overview" TargetMode="External"/><Relationship Id="rId7" Type="http://schemas.openxmlformats.org/officeDocument/2006/relationships/hyperlink" Target="https://www.ti.com/lit/ds/symlink/dm388.pdf?ts=1610099488161&amp;ref_url=https%253A%252F%252Fwww.ti.com%252Fproduct%252FDM388" TargetMode="External"/><Relationship Id="rId8" Type="http://schemas.openxmlformats.org/officeDocument/2006/relationships/hyperlink" Target="https://www.analog.com/en/products/landing-pages/001/adsp-2156x-famil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ARQUITECTURAS AVANZADAS Y DE PROPÓSITO ESPECÍFICO</a:t>
            </a:r>
            <a:endParaRPr/>
          </a:p>
        </p:txBody>
      </p:sp>
      <p:sp>
        <p:nvSpPr>
          <p:cNvPr id="65" name="Google Shape;65;p13"/>
          <p:cNvSpPr txBox="1"/>
          <p:nvPr>
            <p:ph idx="1" type="subTitle"/>
          </p:nvPr>
        </p:nvSpPr>
        <p:spPr>
          <a:xfrm>
            <a:off x="405200" y="2048696"/>
            <a:ext cx="4921800" cy="10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PROCESADORES DIGITALES DE SEÑALES</a:t>
            </a:r>
            <a:endParaRPr sz="1900"/>
          </a:p>
          <a:p>
            <a:pPr indent="0" lvl="0" marL="0" rtl="0" algn="ctr">
              <a:spcBef>
                <a:spcPts val="0"/>
              </a:spcBef>
              <a:spcAft>
                <a:spcPts val="0"/>
              </a:spcAft>
              <a:buNone/>
            </a:pPr>
            <a:r>
              <a:rPr lang="es" sz="1900"/>
              <a:t>DSP</a:t>
            </a:r>
            <a:endParaRPr sz="1900"/>
          </a:p>
        </p:txBody>
      </p:sp>
      <p:sp>
        <p:nvSpPr>
          <p:cNvPr id="66" name="Google Shape;66;p13"/>
          <p:cNvSpPr txBox="1"/>
          <p:nvPr/>
        </p:nvSpPr>
        <p:spPr>
          <a:xfrm>
            <a:off x="6336900" y="3886475"/>
            <a:ext cx="2254200" cy="5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Felipe Esquivel Delgado</a:t>
            </a:r>
            <a:endParaRPr>
              <a:solidFill>
                <a:srgbClr val="FFFFFF"/>
              </a:solidFill>
            </a:endParaRPr>
          </a:p>
          <a:p>
            <a:pPr indent="0" lvl="0" marL="0" rtl="0" algn="l">
              <a:spcBef>
                <a:spcPts val="0"/>
              </a:spcBef>
              <a:spcAft>
                <a:spcPts val="0"/>
              </a:spcAft>
              <a:buNone/>
            </a:pPr>
            <a:r>
              <a:rPr lang="es">
                <a:solidFill>
                  <a:srgbClr val="FFFFFF"/>
                </a:solidFill>
              </a:rPr>
              <a:t>Juan Siverio Rojas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CONCLUSIÓN</a:t>
            </a:r>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91440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Personalmente, el procesador DM388 está destinado a un procesamiento más intenso de imágenes de video HD, más ligado al campo de las cámaras de seguridad</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Por otro lado, el procesador ADSP-21563 profundiza más en el procesado de audio</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Dependiendo de que se requiera, escogería uno u otro ya que presentan muy buenos rendimientos en su campo</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BIBLIOGRAFÍA</a:t>
            </a:r>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3">
                  <a:extLst>
                    <a:ext uri="{A12FA001-AC4F-418D-AE19-62706E023703}">
                      <ahyp:hlinkClr val="tx"/>
                    </a:ext>
                  </a:extLst>
                </a:hlinkClick>
              </a:rPr>
              <a:t>https://www.intervalzero.com/processors/the-difference-between-a-dsp-microcontroller-and-a-processor/#:~:text=A%20DSP%20processor%20is%20a,digital%20signal%20processing%20operational%20needs.&amp;text=It%20utilizes%20a%20digital%2Dto,digital%2Dto%2Danalog%20converter</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4">
                  <a:extLst>
                    <a:ext uri="{A12FA001-AC4F-418D-AE19-62706E023703}">
                      <ahyp:hlinkClr val="tx"/>
                    </a:ext>
                  </a:extLst>
                </a:hlinkClick>
              </a:rPr>
              <a:t>https://www.ti.com/processors/digital-signal-processors/applications.html</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5">
                  <a:extLst>
                    <a:ext uri="{A12FA001-AC4F-418D-AE19-62706E023703}">
                      <ahyp:hlinkClr val="tx"/>
                    </a:ext>
                  </a:extLst>
                </a:hlinkClick>
              </a:rPr>
              <a:t>https://www.analog.com/en/parametricsearch/11131#/</a:t>
            </a:r>
            <a:r>
              <a:rPr lang="es"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6">
                  <a:extLst>
                    <a:ext uri="{A12FA001-AC4F-418D-AE19-62706E023703}">
                      <ahyp:hlinkClr val="tx"/>
                    </a:ext>
                  </a:extLst>
                </a:hlinkClick>
              </a:rPr>
              <a:t>https://www.analog.com/en/products/adsp-21563.html#product-overview</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7">
                  <a:extLst>
                    <a:ext uri="{A12FA001-AC4F-418D-AE19-62706E023703}">
                      <ahyp:hlinkClr val="tx"/>
                    </a:ext>
                  </a:extLst>
                </a:hlinkClick>
              </a:rPr>
              <a:t>https://www.ti.com/lit/ds/symlink/dm388.pdf?ts=1610099488161&amp;ref_url=https%253A%252F%252Fwww.ti.com%252Fproduct%252FDM388</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s" sz="1200" u="sng">
                <a:solidFill>
                  <a:srgbClr val="1155CC"/>
                </a:solidFill>
                <a:latin typeface="Arial"/>
                <a:ea typeface="Arial"/>
                <a:cs typeface="Arial"/>
                <a:sym typeface="Arial"/>
                <a:hlinkClick r:id="rId8">
                  <a:extLst>
                    <a:ext uri="{A12FA001-AC4F-418D-AE19-62706E023703}">
                      <ahyp:hlinkClr val="tx"/>
                    </a:ext>
                  </a:extLst>
                </a:hlinkClick>
              </a:rPr>
              <a:t>https://www.analog.com/en/products/landing-pages/001/adsp-2156x-family.html</a:t>
            </a:r>
            <a:r>
              <a:rPr lang="es" sz="1200">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INTRODUCCIÓN</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
              <a:t>Los </a:t>
            </a:r>
            <a:r>
              <a:rPr lang="es"/>
              <a:t>microprocesadores, </a:t>
            </a:r>
            <a:r>
              <a:rPr lang="es"/>
              <a:t>son los dispositivos </a:t>
            </a:r>
            <a:r>
              <a:rPr lang="es"/>
              <a:t>los cuales permiten que los sistemas de control y comunicaciones sean variables, flexibles y no muy costosos.</a:t>
            </a:r>
            <a:endParaRPr/>
          </a:p>
          <a:p>
            <a:pPr indent="0" lvl="0" marL="0" rtl="0" algn="just">
              <a:spcBef>
                <a:spcPts val="0"/>
              </a:spcBef>
              <a:spcAft>
                <a:spcPts val="0"/>
              </a:spcAft>
              <a:buNone/>
            </a:pPr>
            <a:r>
              <a:t/>
            </a:r>
            <a:endParaRPr/>
          </a:p>
          <a:p>
            <a:pPr indent="457200" lvl="0" marL="0" rtl="0" algn="just">
              <a:spcBef>
                <a:spcPts val="0"/>
              </a:spcBef>
              <a:spcAft>
                <a:spcPts val="0"/>
              </a:spcAft>
              <a:buNone/>
            </a:pPr>
            <a:r>
              <a:rPr lang="es"/>
              <a:t>Dichos sistemas se caracterizan por poder procesar la información mediante la ejecución de un programa.</a:t>
            </a:r>
            <a:endParaRPr sz="1400"/>
          </a:p>
          <a:p>
            <a:pPr indent="0" lvl="0" marL="0" rtl="0" algn="just">
              <a:spcBef>
                <a:spcPts val="0"/>
              </a:spcBef>
              <a:spcAft>
                <a:spcPts val="0"/>
              </a:spcAft>
              <a:buNone/>
            </a:pPr>
            <a:r>
              <a:t/>
            </a:r>
            <a:endParaRPr sz="1400"/>
          </a:p>
          <a:p>
            <a:pPr indent="457200" lvl="0" marL="0" rtl="0" algn="just">
              <a:spcBef>
                <a:spcPts val="0"/>
              </a:spcBef>
              <a:spcAft>
                <a:spcPts val="0"/>
              </a:spcAft>
              <a:buNone/>
            </a:pPr>
            <a:r>
              <a:rPr lang="es"/>
              <a:t>Por otro lado, los microprocesadores de propósito específico ofrecen mejores rendimientos en tareas concretas para las que han sido diseñados.</a:t>
            </a:r>
            <a:endParaRPr/>
          </a:p>
          <a:p>
            <a:pPr indent="0" lvl="0" marL="0" rtl="0" algn="just">
              <a:spcBef>
                <a:spcPts val="1600"/>
              </a:spcBef>
              <a:spcAft>
                <a:spcPts val="1600"/>
              </a:spcAft>
              <a:buNone/>
            </a:pPr>
            <a:r>
              <a:rPr lang="es"/>
              <a:t>	A partir de mediados de los 90, casi todas las aplicaciones hardware se desarrollaban utilizando DSP (procesadores digitales de señales).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DSP</a:t>
            </a:r>
            <a:endParaRPr/>
          </a:p>
          <a:p>
            <a:pPr indent="0" lvl="0" marL="0" rtl="0" algn="ctr">
              <a:spcBef>
                <a:spcPts val="0"/>
              </a:spcBef>
              <a:spcAft>
                <a:spcPts val="0"/>
              </a:spcAft>
              <a:buNone/>
            </a:pPr>
            <a:r>
              <a:rPr lang="es"/>
              <a:t>Y</a:t>
            </a:r>
            <a:endParaRPr/>
          </a:p>
          <a:p>
            <a:pPr indent="0" lvl="0" marL="0" rtl="0" algn="ctr">
              <a:spcBef>
                <a:spcPts val="0"/>
              </a:spcBef>
              <a:spcAft>
                <a:spcPts val="0"/>
              </a:spcAft>
              <a:buNone/>
            </a:pPr>
            <a:r>
              <a:rPr lang="es"/>
              <a:t>APLICACIONES</a:t>
            </a:r>
            <a:endParaRPr/>
          </a:p>
        </p:txBody>
      </p:sp>
      <p:sp>
        <p:nvSpPr>
          <p:cNvPr id="78" name="Google Shape;78;p15"/>
          <p:cNvSpPr txBox="1"/>
          <p:nvPr>
            <p:ph idx="1" type="body"/>
          </p:nvPr>
        </p:nvSpPr>
        <p:spPr>
          <a:xfrm>
            <a:off x="4644675" y="2934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DSP (Digital Signal Processor)</a:t>
            </a:r>
            <a:endParaRPr/>
          </a:p>
          <a:p>
            <a:pPr indent="457200" lvl="0" marL="0" rtl="0" algn="just">
              <a:spcBef>
                <a:spcPts val="1600"/>
              </a:spcBef>
              <a:spcAft>
                <a:spcPts val="0"/>
              </a:spcAft>
              <a:buNone/>
            </a:pPr>
            <a:r>
              <a:rPr lang="es"/>
              <a:t>Son procesadores o microprocesadores específicos para el tratamiento de señales. Pueden realizar operaciones matemáticas complejas muy rápidamente.</a:t>
            </a:r>
            <a:endParaRPr/>
          </a:p>
          <a:p>
            <a:pPr indent="0" lvl="0" marL="0" rtl="0" algn="just">
              <a:spcBef>
                <a:spcPts val="1600"/>
              </a:spcBef>
              <a:spcAft>
                <a:spcPts val="0"/>
              </a:spcAft>
              <a:buNone/>
            </a:pPr>
            <a:r>
              <a:rPr lang="es"/>
              <a:t>Sus principales aplicaciones son:</a:t>
            </a:r>
            <a:endParaRPr/>
          </a:p>
          <a:p>
            <a:pPr indent="-311150" lvl="0" marL="457200" rtl="0" algn="just">
              <a:spcBef>
                <a:spcPts val="1600"/>
              </a:spcBef>
              <a:spcAft>
                <a:spcPts val="0"/>
              </a:spcAft>
              <a:buSzPts val="1300"/>
              <a:buChar char="●"/>
            </a:pPr>
            <a:r>
              <a:rPr lang="es"/>
              <a:t>Aviónica y defensa: incluyen radar, guerra electrónica, aviónica y radios definidas por software.</a:t>
            </a:r>
            <a:endParaRPr/>
          </a:p>
          <a:p>
            <a:pPr indent="-311150" lvl="0" marL="457200" rtl="0" algn="just">
              <a:spcBef>
                <a:spcPts val="0"/>
              </a:spcBef>
              <a:spcAft>
                <a:spcPts val="0"/>
              </a:spcAft>
              <a:buSzPts val="1300"/>
              <a:buChar char="●"/>
            </a:pPr>
            <a:r>
              <a:rPr lang="es"/>
              <a:t>Codificación/decodificación de vídeo: soluciones de codificación de video.</a:t>
            </a:r>
            <a:endParaRPr/>
          </a:p>
          <a:p>
            <a:pPr indent="-311150" lvl="0" marL="457200" rtl="0" algn="just">
              <a:spcBef>
                <a:spcPts val="0"/>
              </a:spcBef>
              <a:spcAft>
                <a:spcPts val="0"/>
              </a:spcAft>
              <a:buSzPts val="1300"/>
              <a:buChar char="●"/>
            </a:pPr>
            <a:r>
              <a:rPr lang="es"/>
              <a:t>Visión de máquina: aplicaciones donde se proporciona orientación operativa a los equipos.</a:t>
            </a:r>
            <a:endParaRPr/>
          </a:p>
          <a:p>
            <a:pPr indent="-311150" lvl="0" marL="457200" rtl="0" algn="just">
              <a:spcBef>
                <a:spcPts val="0"/>
              </a:spcBef>
              <a:spcAft>
                <a:spcPts val="0"/>
              </a:spcAft>
              <a:buSzPts val="1300"/>
              <a:buChar char="●"/>
            </a:pPr>
            <a:r>
              <a:rPr lang="es"/>
              <a:t>Audios y medios: aplicaciones con reconocimiento de voz, amplificadores de audio...</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PROCESADORES DE AUDIO Y MEDIOS</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
              <a:t>El procesamiento de audio y medios consiste en un tratamiento especializado de las señales de audio y video.</a:t>
            </a:r>
            <a:endParaRPr/>
          </a:p>
          <a:p>
            <a:pPr indent="457200" lvl="0" marL="0" rtl="0" algn="just">
              <a:spcBef>
                <a:spcPts val="1600"/>
              </a:spcBef>
              <a:spcAft>
                <a:spcPts val="0"/>
              </a:spcAft>
              <a:buNone/>
            </a:pPr>
            <a:r>
              <a:rPr lang="es"/>
              <a:t>Con este tipo de aplicaciones, se puede eliminar eco de las líneas de comunicaciones, cifrar conversaciones en teléfonos móviles para mantener la privacidad, reconocimiento de voz, etc</a:t>
            </a:r>
            <a:endParaRPr/>
          </a:p>
          <a:p>
            <a:pPr indent="457200" lvl="0" marL="0" rtl="0" algn="just">
              <a:spcBef>
                <a:spcPts val="1600"/>
              </a:spcBef>
              <a:spcAft>
                <a:spcPts val="0"/>
              </a:spcAft>
              <a:buNone/>
            </a:pPr>
            <a:r>
              <a:rPr lang="es"/>
              <a:t>Se puede encontrar en dispositivos de uso típico como:</a:t>
            </a:r>
            <a:endParaRPr/>
          </a:p>
          <a:p>
            <a:pPr indent="-311150" lvl="0" marL="457200" rtl="0" algn="just">
              <a:spcBef>
                <a:spcPts val="1600"/>
              </a:spcBef>
              <a:spcAft>
                <a:spcPts val="0"/>
              </a:spcAft>
              <a:buSzPts val="1300"/>
              <a:buChar char="●"/>
            </a:pPr>
            <a:r>
              <a:rPr lang="es"/>
              <a:t>Auriculares</a:t>
            </a:r>
            <a:endParaRPr/>
          </a:p>
          <a:p>
            <a:pPr indent="-311150" lvl="0" marL="457200" rtl="0" algn="just">
              <a:spcBef>
                <a:spcPts val="0"/>
              </a:spcBef>
              <a:spcAft>
                <a:spcPts val="0"/>
              </a:spcAft>
              <a:buSzPts val="1300"/>
              <a:buChar char="●"/>
            </a:pPr>
            <a:r>
              <a:rPr lang="es"/>
              <a:t>Equipos de música</a:t>
            </a:r>
            <a:endParaRPr/>
          </a:p>
          <a:p>
            <a:pPr indent="-311150" lvl="0" marL="457200" rtl="0" algn="just">
              <a:spcBef>
                <a:spcPts val="0"/>
              </a:spcBef>
              <a:spcAft>
                <a:spcPts val="0"/>
              </a:spcAft>
              <a:buSzPts val="1300"/>
              <a:buChar char="●"/>
            </a:pPr>
            <a:r>
              <a:rPr lang="es"/>
              <a:t>Cámaras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TEXAS INSTRUMENTS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Primer fabricante de estos dispositivos DSP por los años 80.</a:t>
            </a:r>
            <a:endParaRPr/>
          </a:p>
          <a:p>
            <a:pPr indent="0" lvl="0" marL="0" rtl="0" algn="l">
              <a:spcBef>
                <a:spcPts val="1600"/>
              </a:spcBef>
              <a:spcAft>
                <a:spcPts val="0"/>
              </a:spcAft>
              <a:buNone/>
            </a:pPr>
            <a:r>
              <a:rPr lang="es"/>
              <a:t>	Engloba su conjunto de DSP bajo el prefijo TMSxxx.</a:t>
            </a:r>
            <a:endParaRPr/>
          </a:p>
          <a:p>
            <a:pPr indent="0" lvl="0" marL="0" rtl="0" algn="l">
              <a:spcBef>
                <a:spcPts val="1600"/>
              </a:spcBef>
              <a:spcAft>
                <a:spcPts val="0"/>
              </a:spcAft>
              <a:buNone/>
            </a:pPr>
            <a:r>
              <a:rPr lang="es"/>
              <a:t>	Al haber sido el primero, cuenta con ventajas como:</a:t>
            </a:r>
            <a:endParaRPr/>
          </a:p>
          <a:p>
            <a:pPr indent="-311150" lvl="0" marL="457200" rtl="0" algn="l">
              <a:spcBef>
                <a:spcPts val="1600"/>
              </a:spcBef>
              <a:spcAft>
                <a:spcPts val="0"/>
              </a:spcAft>
              <a:buSzPts val="1300"/>
              <a:buChar char="●"/>
            </a:pPr>
            <a:r>
              <a:rPr lang="es"/>
              <a:t>Gama de productos más amplia</a:t>
            </a:r>
            <a:endParaRPr/>
          </a:p>
          <a:p>
            <a:pPr indent="-311150" lvl="0" marL="457200" rtl="0" algn="l">
              <a:spcBef>
                <a:spcPts val="0"/>
              </a:spcBef>
              <a:spcAft>
                <a:spcPts val="0"/>
              </a:spcAft>
              <a:buSzPts val="1300"/>
              <a:buChar char="●"/>
            </a:pPr>
            <a:r>
              <a:rPr lang="es"/>
              <a:t>Amplia variedad en opciones de encapsulado</a:t>
            </a:r>
            <a:endParaRPr/>
          </a:p>
          <a:p>
            <a:pPr indent="-311150" lvl="0" marL="457200" rtl="0" algn="l">
              <a:spcBef>
                <a:spcPts val="0"/>
              </a:spcBef>
              <a:spcAft>
                <a:spcPts val="0"/>
              </a:spcAft>
              <a:buSzPts val="1300"/>
              <a:buChar char="●"/>
            </a:pPr>
            <a:r>
              <a:rPr lang="es"/>
              <a:t>Bajo coste en sistemas de desarrollo y evaluación</a:t>
            </a:r>
            <a:endParaRPr/>
          </a:p>
          <a:p>
            <a:pPr indent="-311150" lvl="0" marL="457200" rtl="0" algn="l">
              <a:spcBef>
                <a:spcPts val="0"/>
              </a:spcBef>
              <a:spcAft>
                <a:spcPts val="0"/>
              </a:spcAft>
              <a:buSzPts val="1300"/>
              <a:buChar char="●"/>
            </a:pPr>
            <a:r>
              <a:rPr lang="es"/>
              <a:t>Existencia de compiladores</a:t>
            </a:r>
            <a:endParaRPr/>
          </a:p>
          <a:p>
            <a:pPr indent="-311150" lvl="0" marL="457200" rtl="0" algn="l">
              <a:spcBef>
                <a:spcPts val="0"/>
              </a:spcBef>
              <a:spcAft>
                <a:spcPts val="0"/>
              </a:spcAft>
              <a:buSzPts val="1300"/>
              <a:buChar char="●"/>
            </a:pPr>
            <a:r>
              <a:rPr lang="es"/>
              <a:t>Existencia de debuggers</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DM388 DaVinci</a:t>
            </a:r>
            <a:endParaRPr/>
          </a:p>
        </p:txBody>
      </p:sp>
      <p:sp>
        <p:nvSpPr>
          <p:cNvPr id="96" name="Google Shape;96;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 sz="1200">
                <a:latin typeface="Arial"/>
                <a:ea typeface="Arial"/>
                <a:cs typeface="Arial"/>
                <a:sym typeface="Arial"/>
              </a:rPr>
              <a:t>Este procesador de 32 bits con extensión en punto flotante incluye:</a:t>
            </a:r>
            <a:endParaRPr sz="1200">
              <a:latin typeface="Arial"/>
              <a:ea typeface="Arial"/>
              <a:cs typeface="Arial"/>
              <a:sym typeface="Arial"/>
            </a:endParaRPr>
          </a:p>
          <a:p>
            <a:pPr indent="457200" lvl="0" marL="0" rtl="0" algn="just">
              <a:spcBef>
                <a:spcPts val="0"/>
              </a:spcBef>
              <a:spcAft>
                <a:spcPts val="0"/>
              </a:spcAft>
              <a:buNone/>
            </a:pPr>
            <a:r>
              <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32 KB caché de datos</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32 KB caché de instrucciones</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256 KB caché L2</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48 KB ROM de arranque</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64 KB RAM</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457200" lvl="0" marL="0" rtl="0" algn="just">
              <a:spcBef>
                <a:spcPts val="0"/>
              </a:spcBef>
              <a:spcAft>
                <a:spcPts val="0"/>
              </a:spcAft>
              <a:buNone/>
            </a:pPr>
            <a:r>
              <a:rPr lang="es" sz="1200">
                <a:latin typeface="Arial"/>
                <a:ea typeface="Arial"/>
                <a:cs typeface="Arial"/>
                <a:sym typeface="Arial"/>
              </a:rPr>
              <a:t>El conjunto de periféricos incluye:</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Subsistema de procesamiento de video HD</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Dos puertos USB 2.0 PHY</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Dos puertos serie de audio McASP</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Cuatro interfaces seriales (SPI)</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Una interfaz de cámara paralela</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Hasta 125 puertos E/S de uso general</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Temporizador de vigilancia del sistema</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Y muchos más</a:t>
            </a:r>
            <a:endParaRPr sz="1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ANALOG DEVICES</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rgbClr val="000000"/>
                </a:solidFill>
                <a:latin typeface="Arial"/>
                <a:ea typeface="Arial"/>
                <a:cs typeface="Arial"/>
                <a:sym typeface="Arial"/>
              </a:rPr>
              <a:t>	</a:t>
            </a:r>
            <a:endParaRPr sz="1200">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3" name="Google Shape;103;p19"/>
          <p:cNvPicPr preferRelativeResize="0"/>
          <p:nvPr/>
        </p:nvPicPr>
        <p:blipFill rotWithShape="1">
          <a:blip r:embed="rId3">
            <a:alphaModFix/>
          </a:blip>
          <a:srcRect b="57154" l="28532" r="58709" t="27367"/>
          <a:stretch/>
        </p:blipFill>
        <p:spPr>
          <a:xfrm>
            <a:off x="4813350" y="1456200"/>
            <a:ext cx="382905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ADSP-21563</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s" sz="1200">
                <a:latin typeface="Arial"/>
                <a:ea typeface="Arial"/>
                <a:cs typeface="Arial"/>
                <a:sym typeface="Arial"/>
              </a:rPr>
              <a:t>Este procesador con soporte de punto flotante para 32, 40 y 64 bits cuenta con al menos:</a:t>
            </a:r>
            <a:endParaRPr sz="1200">
              <a:latin typeface="Arial"/>
              <a:ea typeface="Arial"/>
              <a:cs typeface="Arial"/>
              <a:sym typeface="Arial"/>
            </a:endParaRPr>
          </a:p>
          <a:p>
            <a:pPr indent="-304800" lvl="0" marL="914400" rtl="0" algn="just">
              <a:spcBef>
                <a:spcPts val="1800"/>
              </a:spcBef>
              <a:spcAft>
                <a:spcPts val="0"/>
              </a:spcAft>
              <a:buSzPts val="1200"/>
              <a:buFont typeface="Arial"/>
              <a:buChar char="●"/>
            </a:pPr>
            <a:r>
              <a:rPr lang="es" sz="1200">
                <a:latin typeface="Arial"/>
                <a:ea typeface="Arial"/>
                <a:cs typeface="Arial"/>
                <a:sym typeface="Arial"/>
              </a:rPr>
              <a:t>Memoria SRAM en nivel L1 de 640 KB</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Memoria SRAM en nivel L2 de 512 KB</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Interfaz en nivel L3 optimizada para baja potencia del sistema</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Aceleradores de hardware avanzados</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Arranque rápido y seguro con protección IP</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just">
              <a:spcBef>
                <a:spcPts val="0"/>
              </a:spcBef>
              <a:spcAft>
                <a:spcPts val="0"/>
              </a:spcAft>
              <a:buNone/>
            </a:pPr>
            <a:r>
              <a:rPr lang="es" sz="1200">
                <a:latin typeface="Arial"/>
                <a:ea typeface="Arial"/>
                <a:cs typeface="Arial"/>
                <a:sym typeface="Arial"/>
              </a:rPr>
              <a:t>	También tiene un conjunto de periféricos que cuenta con:</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Dos interfaces SPI cuádruples</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Una interfaz SPI octal</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Seis interfaces de temporizador de uso general</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Dos temporizadores de vigilancia</a:t>
            </a:r>
            <a:endParaRPr sz="1200">
              <a:latin typeface="Arial"/>
              <a:ea typeface="Arial"/>
              <a:cs typeface="Arial"/>
              <a:sym typeface="Arial"/>
            </a:endParaRPr>
          </a:p>
          <a:p>
            <a:pPr indent="-304800" lvl="0" marL="914400" rtl="0" algn="just">
              <a:spcBef>
                <a:spcPts val="0"/>
              </a:spcBef>
              <a:spcAft>
                <a:spcPts val="0"/>
              </a:spcAft>
              <a:buSzPts val="1200"/>
              <a:buFont typeface="Arial"/>
              <a:buChar char="●"/>
            </a:pPr>
            <a:r>
              <a:rPr lang="es" sz="1200">
                <a:latin typeface="Arial"/>
                <a:ea typeface="Arial"/>
                <a:cs typeface="Arial"/>
                <a:sym typeface="Arial"/>
              </a:rPr>
              <a:t>22 pines de E/S de uso general y 24 pines DAI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Comparativa</a:t>
            </a:r>
            <a:endParaRPr/>
          </a:p>
          <a:p>
            <a:pPr indent="0" lvl="0" marL="0" rtl="0" algn="ctr">
              <a:spcBef>
                <a:spcPts val="0"/>
              </a:spcBef>
              <a:spcAft>
                <a:spcPts val="0"/>
              </a:spcAft>
              <a:buNone/>
            </a:pPr>
            <a:r>
              <a:t/>
            </a:r>
            <a:endParaRPr/>
          </a:p>
        </p:txBody>
      </p:sp>
      <p:graphicFrame>
        <p:nvGraphicFramePr>
          <p:cNvPr id="115" name="Google Shape;115;p21"/>
          <p:cNvGraphicFramePr/>
          <p:nvPr/>
        </p:nvGraphicFramePr>
        <p:xfrm>
          <a:off x="4453425" y="1010685"/>
          <a:ext cx="3000000" cy="3000000"/>
        </p:xfrm>
        <a:graphic>
          <a:graphicData uri="http://schemas.openxmlformats.org/drawingml/2006/table">
            <a:tbl>
              <a:tblPr>
                <a:noFill/>
                <a:tableStyleId>{F34E398E-B226-482F-9F86-6433BFE9FCA7}</a:tableStyleId>
              </a:tblPr>
              <a:tblGrid>
                <a:gridCol w="550750"/>
                <a:gridCol w="550750"/>
                <a:gridCol w="550750"/>
                <a:gridCol w="550750"/>
                <a:gridCol w="550750"/>
                <a:gridCol w="550750"/>
                <a:gridCol w="550750"/>
                <a:gridCol w="550750"/>
              </a:tblGrid>
              <a:tr h="895575">
                <a:tc>
                  <a:txBody>
                    <a:bodyPr/>
                    <a:lstStyle/>
                    <a:p>
                      <a:pPr indent="0" lvl="0" marL="0" rtl="0" algn="ctr">
                        <a:lnSpc>
                          <a:spcPct val="115000"/>
                        </a:lnSpc>
                        <a:spcBef>
                          <a:spcPts val="0"/>
                        </a:spcBef>
                        <a:spcAft>
                          <a:spcPts val="0"/>
                        </a:spcAft>
                        <a:buNone/>
                      </a:pPr>
                      <a:r>
                        <a:rPr b="1" lang="es" sz="1000"/>
                        <a:t>Device</a:t>
                      </a:r>
                      <a:endParaRPr sz="1000"/>
                    </a:p>
                  </a:txBody>
                  <a:tcPr marT="25400" marB="25400" marR="25400" marL="25400"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Mhz</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L1 RAM</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L2 RAM</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SPI</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GPIO</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DDR3</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b="1" lang="es" sz="1000"/>
                        <a:t>UART</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CCCCCC"/>
                      </a:solidFill>
                      <a:prstDash val="solid"/>
                      <a:round/>
                      <a:headEnd len="sm" w="sm" type="none"/>
                      <a:tailEnd len="sm" w="sm" type="none"/>
                    </a:lnB>
                    <a:solidFill>
                      <a:srgbClr val="B7B7B7"/>
                    </a:solidFill>
                  </a:tcPr>
                </a:tc>
              </a:tr>
              <a:tr h="983875">
                <a:tc>
                  <a:txBody>
                    <a:bodyPr/>
                    <a:lstStyle/>
                    <a:p>
                      <a:pPr indent="0" lvl="0" marL="0" rtl="0" algn="ctr">
                        <a:lnSpc>
                          <a:spcPct val="115000"/>
                        </a:lnSpc>
                        <a:spcBef>
                          <a:spcPts val="0"/>
                        </a:spcBef>
                        <a:spcAft>
                          <a:spcPts val="0"/>
                        </a:spcAft>
                        <a:buNone/>
                      </a:pPr>
                      <a:r>
                        <a:rPr b="1" lang="es" sz="1000"/>
                        <a:t>DM388</a:t>
                      </a:r>
                      <a:endParaRPr sz="1000"/>
                    </a:p>
                  </a:txBody>
                  <a:tcPr marT="25400" marB="25400" marR="25400" marL="25400"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1 x 1000</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32 KB instrucción y 32 KB datos</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256 KB</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Cuatro entradas</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Hasta 125</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16/32 bits</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3</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CCCCCC"/>
                      </a:solidFill>
                      <a:prstDash val="solid"/>
                      <a:round/>
                      <a:headEnd len="sm" w="sm" type="none"/>
                      <a:tailEnd len="sm" w="sm" type="none"/>
                    </a:lnB>
                    <a:solidFill>
                      <a:srgbClr val="F3F3F3"/>
                    </a:solidFill>
                  </a:tcPr>
                </a:tc>
              </a:tr>
              <a:tr h="895575">
                <a:tc>
                  <a:txBody>
                    <a:bodyPr/>
                    <a:lstStyle/>
                    <a:p>
                      <a:pPr indent="0" lvl="0" marL="0" rtl="0" algn="ctr">
                        <a:lnSpc>
                          <a:spcPct val="115000"/>
                        </a:lnSpc>
                        <a:spcBef>
                          <a:spcPts val="0"/>
                        </a:spcBef>
                        <a:spcAft>
                          <a:spcPts val="0"/>
                        </a:spcAft>
                        <a:buNone/>
                      </a:pPr>
                      <a:r>
                        <a:rPr b="1" lang="es" sz="1000"/>
                        <a:t>ADSP-21563</a:t>
                      </a:r>
                      <a:endParaRPr sz="1000"/>
                    </a:p>
                  </a:txBody>
                  <a:tcPr marT="25400" marB="25400" marR="25400" marL="25400" anchor="b">
                    <a:lnL cap="flat" cmpd="sng" w="11900">
                      <a:solidFill>
                        <a:srgbClr val="000000"/>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1 x 800</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640 KB</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512 KB</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1 SPI octal y 2 SPI cuádruple</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22</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CCCCCC"/>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s" sz="1000"/>
                        <a:t>2</a:t>
                      </a:r>
                      <a:endParaRPr sz="1000"/>
                    </a:p>
                  </a:txBody>
                  <a:tcPr marT="25400" marB="25400" marR="25400" marL="25400" anchor="b">
                    <a:lnL cap="flat" cmpd="sng" w="11900">
                      <a:solidFill>
                        <a:srgbClr val="CCCCCC"/>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CCCCCC"/>
                      </a:solidFill>
                      <a:prstDash val="solid"/>
                      <a:round/>
                      <a:headEnd len="sm" w="sm" type="none"/>
                      <a:tailEnd len="sm" w="sm" type="none"/>
                    </a:lnT>
                    <a:lnB cap="flat" cmpd="sng" w="11900">
                      <a:solidFill>
                        <a:srgbClr val="000000"/>
                      </a:solidFill>
                      <a:prstDash val="solid"/>
                      <a:round/>
                      <a:headEnd len="sm" w="sm" type="none"/>
                      <a:tailEnd len="sm" w="sm" type="none"/>
                    </a:lnB>
                    <a:solidFill>
                      <a:srgbClr val="F3F3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