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CE5343-9066-48EF-B8BC-F4CB914BE378}">
  <a:tblStyle styleId="{57CE5343-9066-48EF-B8BC-F4CB914BE3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6" name="Shape 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47" name="Shape 4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1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/>
              <a:buNone/>
              <a:def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1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lvl="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lvl="1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lvl="2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lvl="3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lvl="4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lvl="5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lvl="6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lvl="7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lvl="8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9.png"/><Relationship Id="rId6" Type="http://schemas.openxmlformats.org/officeDocument/2006/relationships/image" Target="../media/image07.png"/><Relationship Id="rId7" Type="http://schemas.openxmlformats.org/officeDocument/2006/relationships/image" Target="../media/image08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s.wikipedia.org/wiki/Quicksort" TargetMode="External"/><Relationship Id="rId4" Type="http://schemas.openxmlformats.org/officeDocument/2006/relationships/hyperlink" Target="http://misalgoritmos.com/ordenamiento-rapido-quicksort" TargetMode="External"/><Relationship Id="rId5" Type="http://schemas.openxmlformats.org/officeDocument/2006/relationships/hyperlink" Target="https://www.toptal.com/developers/sorting-algorithms/" TargetMode="External"/><Relationship Id="rId6" Type="http://schemas.openxmlformats.org/officeDocument/2006/relationships/hyperlink" Target="https://github.com/alu0100693737/DAA_L1_4_Comparativa-de-algoritmos-de-ordenacion--Bubble-Sort-y-Quicksor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b="0" i="0" lang="en-US" sz="6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BUBBLE SORT Y QUICKSORT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COMPARATIVA DE ALGORITMOS DE ORDENACIÓN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ITERACIÓN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/>
          <p:nvPr/>
        </p:nvSpPr>
        <p:spPr>
          <a:xfrm>
            <a:off x="1126175" y="1887717"/>
            <a:ext cx="9922933" cy="914400"/>
          </a:xfrm>
          <a:prstGeom prst="roundRect">
            <a:avLst>
              <a:gd fmla="val 16667" name="adj"/>
            </a:avLst>
          </a:prstGeom>
          <a:solidFill>
            <a:srgbClr val="EAB9A3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44   55   12   42   94   18   06   67</a:t>
            </a:r>
          </a:p>
        </p:txBody>
      </p:sp>
      <p:graphicFrame>
        <p:nvGraphicFramePr>
          <p:cNvPr id="209" name="Shape 209"/>
          <p:cNvGraphicFramePr/>
          <p:nvPr/>
        </p:nvGraphicFramePr>
        <p:xfrm>
          <a:off x="1591732" y="358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899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 u="none" cap="none" strike="noStrike"/>
                        <a:t>SIGUIENTE PASO</a:t>
                      </a:r>
                    </a:p>
                  </a:txBody>
                  <a:tcPr marT="45725" marB="45725" marR="91450" marL="91450">
                    <a:solidFill>
                      <a:srgbClr val="F4DBD0"/>
                    </a:solidFill>
                  </a:tcPr>
                </a:tc>
              </a:tr>
              <a:tr h="120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Se establece el 42 como elemento </a:t>
                      </a:r>
                      <a:r>
                        <a:rPr b="1" lang="en-US" sz="3200" u="none" cap="none" strike="noStrike"/>
                        <a:t>pivote</a:t>
                      </a:r>
                      <a:r>
                        <a:rPr lang="en-US" sz="3200" u="none" cap="none" strike="noStrike"/>
                        <a:t> 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0" name="Shape 210"/>
          <p:cNvSpPr/>
          <p:nvPr/>
        </p:nvSpPr>
        <p:spPr>
          <a:xfrm>
            <a:off x="4876803" y="1744133"/>
            <a:ext cx="1286933" cy="1168400"/>
          </a:xfrm>
          <a:prstGeom prst="roundRect">
            <a:avLst>
              <a:gd fmla="val 16667" name="adj"/>
            </a:avLst>
          </a:prstGeom>
          <a:solidFill>
            <a:srgbClr val="F7CD9C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r>
          </a:p>
        </p:txBody>
      </p:sp>
      <p:sp>
        <p:nvSpPr>
          <p:cNvPr id="211" name="Shape 211"/>
          <p:cNvSpPr/>
          <p:nvPr/>
        </p:nvSpPr>
        <p:spPr>
          <a:xfrm>
            <a:off x="1863769" y="4242832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recorridos ascendente y descendente se paran en 44 y 06 </a:t>
            </a:r>
          </a:p>
        </p:txBody>
      </p:sp>
      <p:sp>
        <p:nvSpPr>
          <p:cNvPr id="212" name="Shape 212"/>
          <p:cNvSpPr/>
          <p:nvPr/>
        </p:nvSpPr>
        <p:spPr>
          <a:xfrm>
            <a:off x="1851017" y="4242832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elementos intercambian su posición</a:t>
            </a:r>
          </a:p>
        </p:txBody>
      </p:sp>
      <p:sp>
        <p:nvSpPr>
          <p:cNvPr id="213" name="Shape 213"/>
          <p:cNvSpPr/>
          <p:nvPr/>
        </p:nvSpPr>
        <p:spPr>
          <a:xfrm>
            <a:off x="8428618" y="1971639"/>
            <a:ext cx="1092091" cy="762000"/>
          </a:xfrm>
          <a:prstGeom prst="roundRect">
            <a:avLst>
              <a:gd fmla="val 16667" name="adj"/>
            </a:avLst>
          </a:prstGeom>
          <a:solidFill>
            <a:srgbClr val="EAB9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r>
          </a:p>
        </p:txBody>
      </p:sp>
      <p:sp>
        <p:nvSpPr>
          <p:cNvPr id="214" name="Shape 214"/>
          <p:cNvSpPr/>
          <p:nvPr/>
        </p:nvSpPr>
        <p:spPr>
          <a:xfrm>
            <a:off x="1469023" y="1971639"/>
            <a:ext cx="1092091" cy="762000"/>
          </a:xfrm>
          <a:prstGeom prst="roundRect">
            <a:avLst>
              <a:gd fmla="val 16667" name="adj"/>
            </a:avLst>
          </a:prstGeom>
          <a:solidFill>
            <a:srgbClr val="EAB9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</a:p>
        </p:txBody>
      </p:sp>
      <p:sp>
        <p:nvSpPr>
          <p:cNvPr id="215" name="Shape 215"/>
          <p:cNvSpPr/>
          <p:nvPr/>
        </p:nvSpPr>
        <p:spPr>
          <a:xfrm>
            <a:off x="7287817" y="1971639"/>
            <a:ext cx="1092091" cy="762000"/>
          </a:xfrm>
          <a:prstGeom prst="roundRect">
            <a:avLst>
              <a:gd fmla="val 16667" name="adj"/>
            </a:avLst>
          </a:prstGeom>
          <a:solidFill>
            <a:srgbClr val="EAB9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</a:p>
        </p:txBody>
      </p:sp>
      <p:sp>
        <p:nvSpPr>
          <p:cNvPr id="216" name="Shape 216"/>
          <p:cNvSpPr/>
          <p:nvPr/>
        </p:nvSpPr>
        <p:spPr>
          <a:xfrm>
            <a:off x="2633030" y="1971639"/>
            <a:ext cx="1092091" cy="762000"/>
          </a:xfrm>
          <a:prstGeom prst="roundRect">
            <a:avLst>
              <a:gd fmla="val 16667" name="adj"/>
            </a:avLst>
          </a:prstGeom>
          <a:solidFill>
            <a:srgbClr val="EAB9A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</a:p>
        </p:txBody>
      </p:sp>
      <p:sp>
        <p:nvSpPr>
          <p:cNvPr id="217" name="Shape 217"/>
          <p:cNvSpPr/>
          <p:nvPr/>
        </p:nvSpPr>
        <p:spPr>
          <a:xfrm>
            <a:off x="1371603" y="1761066"/>
            <a:ext cx="1286933" cy="1168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8D412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331199" y="1761066"/>
            <a:ext cx="1286933" cy="1168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980666" y="4242832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continúan los recorridos hasta que vuelven a detenerse en 55 y 18 </a:t>
            </a:r>
          </a:p>
        </p:txBody>
      </p:sp>
      <p:sp>
        <p:nvSpPr>
          <p:cNvPr id="220" name="Shape 220"/>
          <p:cNvSpPr/>
          <p:nvPr/>
        </p:nvSpPr>
        <p:spPr>
          <a:xfrm>
            <a:off x="1863768" y="4242832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dos elementos se intercambian al ser comparados con el pivote</a:t>
            </a:r>
          </a:p>
        </p:txBody>
      </p:sp>
      <p:sp>
        <p:nvSpPr>
          <p:cNvPr id="221" name="Shape 221"/>
          <p:cNvSpPr/>
          <p:nvPr/>
        </p:nvSpPr>
        <p:spPr>
          <a:xfrm>
            <a:off x="1851016" y="4242823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continúan los recorridos hasta que se encuentran en el elemento pivote </a:t>
            </a:r>
          </a:p>
        </p:txBody>
      </p:sp>
      <p:sp>
        <p:nvSpPr>
          <p:cNvPr id="222" name="Shape 222"/>
          <p:cNvSpPr/>
          <p:nvPr/>
        </p:nvSpPr>
        <p:spPr>
          <a:xfrm>
            <a:off x="1838264" y="4242823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secuencia queda dividida en dos subsecuencias por la posición de cruce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Shape 223"/>
          <p:cNvCxnSpPr/>
          <p:nvPr/>
        </p:nvCxnSpPr>
        <p:spPr>
          <a:xfrm flipH="1" rot="10800000">
            <a:off x="1126175" y="2960297"/>
            <a:ext cx="3671999" cy="25199"/>
          </a:xfrm>
          <a:prstGeom prst="bentConnector3">
            <a:avLst>
              <a:gd fmla="val 0" name="adj1"/>
            </a:avLst>
          </a:prstGeom>
          <a:noFill/>
          <a:ln cap="flat" cmpd="sng" w="57150">
            <a:solidFill>
              <a:srgbClr val="8D4120">
                <a:alpha val="33725"/>
              </a:srgbClr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1253962" y="2921823"/>
            <a:ext cx="3457036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MENORES QUE 42</a:t>
            </a:r>
          </a:p>
        </p:txBody>
      </p:sp>
      <p:cxnSp>
        <p:nvCxnSpPr>
          <p:cNvPr id="225" name="Shape 225"/>
          <p:cNvCxnSpPr/>
          <p:nvPr/>
        </p:nvCxnSpPr>
        <p:spPr>
          <a:xfrm flipH="1" rot="10800000">
            <a:off x="6320439" y="2946178"/>
            <a:ext cx="4643999" cy="25199"/>
          </a:xfrm>
          <a:prstGeom prst="bentConnector3">
            <a:avLst>
              <a:gd fmla="val 0" name="adj1"/>
            </a:avLst>
          </a:prstGeom>
          <a:noFill/>
          <a:ln cap="flat" cmpd="sng" w="57150">
            <a:solidFill>
              <a:srgbClr val="3F739B">
                <a:alpha val="30980"/>
              </a:srgbClr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7016889" y="2921202"/>
            <a:ext cx="342196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MAYORES QUE 42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 COMPLEJIDAD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Shape 233"/>
          <p:cNvSpPr txBox="1"/>
          <p:nvPr/>
        </p:nvSpPr>
        <p:spPr>
          <a:xfrm>
            <a:off x="967280" y="1882007"/>
            <a:ext cx="10196019" cy="1569660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 de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bucle en términos de n y en dos llamadas recursivas de tamaño n / 2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(basadas en la técnica divide y vencerás)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886958" y="4741521"/>
            <a:ext cx="6363365" cy="5232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211" l="0" r="0" t="-10109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042133" y="3924380"/>
            <a:ext cx="8091015" cy="584774"/>
          </a:xfrm>
          <a:prstGeom prst="rect">
            <a:avLst/>
          </a:prstGeom>
          <a:solidFill>
            <a:srgbClr val="EAB9A3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DE RECURRENCIA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Shape 240"/>
          <p:cNvGraphicFramePr/>
          <p:nvPr/>
        </p:nvGraphicFramePr>
        <p:xfrm>
          <a:off x="1196013" y="4306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2311400"/>
                <a:gridCol w="3670300"/>
                <a:gridCol w="3949700"/>
              </a:tblGrid>
              <a:tr h="6268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 u="none" cap="none" strike="noStrike"/>
                        <a:t>COMPLEJIDAD</a:t>
                      </a:r>
                    </a:p>
                  </a:txBody>
                  <a:tcPr marT="45725" marB="45725" marR="91450" marL="91450" anchor="ctr">
                    <a:solidFill>
                      <a:srgbClr val="DF967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 u="none" cap="none" strike="noStrike"/>
                        <a:t>CASO PROMEDIO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1800" u="none" cap="none" strike="noStrike"/>
                        <a:t>PEOR CASO (PIVOTE SITUADO EN UN EXTREMO DE LA SECUENCIA)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</a:tr>
              <a:tr h="1041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O (n log 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3200" u="none" cap="none" strike="noStrike"/>
                        <a:t>O (n</a:t>
                      </a:r>
                      <a:r>
                        <a:rPr baseline="30000" lang="en-US" sz="3200" u="none" cap="none" strike="noStrike"/>
                        <a:t>2</a:t>
                      </a:r>
                      <a:r>
                        <a:rPr lang="en-US" sz="3200" u="none" cap="none" strike="noStrike"/>
                        <a:t>)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1196012" y="618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2321900"/>
                <a:gridCol w="7609525"/>
              </a:tblGrid>
              <a:tr h="343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 u="none" cap="none" strike="noStrike"/>
                        <a:t>ÁRBOL DE RECURRENCIA</a:t>
                      </a:r>
                    </a:p>
                  </a:txBody>
                  <a:tcPr marT="45725" marB="45725" marR="91450" marL="91450" anchor="ctr">
                    <a:solidFill>
                      <a:srgbClr val="DF967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364" y="749300"/>
            <a:ext cx="6697035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COMPARATIVA ENTRE ALGORITMOS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9" name="Shape 249"/>
          <p:cNvGraphicFramePr/>
          <p:nvPr/>
        </p:nvGraphicFramePr>
        <p:xfrm>
          <a:off x="1016628" y="1464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1201650"/>
                <a:gridCol w="5588000"/>
                <a:gridCol w="1778000"/>
                <a:gridCol w="1642525"/>
              </a:tblGrid>
              <a:tr h="65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CASO</a:t>
                      </a:r>
                    </a:p>
                  </a:txBody>
                  <a:tcPr marT="45725" marB="45725" marR="91450" marL="91450" anchor="ctr">
                    <a:solidFill>
                      <a:srgbClr val="EAB9A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EFICIENCIA</a:t>
                      </a:r>
                    </a:p>
                  </a:txBody>
                  <a:tcPr marT="45725" marB="45725" marR="91450" marL="91450" anchor="ctr">
                    <a:solidFill>
                      <a:srgbClr val="F7CD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BUBBLE</a:t>
                      </a:r>
                      <a:r>
                        <a:rPr b="1" lang="en-US" sz="2000"/>
                        <a:t> SORT</a:t>
                      </a:r>
                    </a:p>
                  </a:txBody>
                  <a:tcPr marT="45725" marB="45725" marR="91450" marL="91450" anchor="ctr">
                    <a:solidFill>
                      <a:srgbClr val="FBE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QUICKSORT</a:t>
                      </a:r>
                    </a:p>
                  </a:txBody>
                  <a:tcPr marT="45725" marB="45725" marR="91450" marL="91450" anchor="ctr">
                    <a:solidFill>
                      <a:srgbClr val="FBE6CC"/>
                    </a:solidFill>
                  </a:tcPr>
                </a:tc>
              </a:tr>
              <a:tr h="76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/>
                        <a:t>1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SECUENCIA</a:t>
                      </a:r>
                      <a:r>
                        <a:rPr lang="en-US" sz="2400"/>
                        <a:t> CASI ORDENADA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95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3200"/>
                        <a:t>2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SECUENCIA</a:t>
                      </a:r>
                      <a:r>
                        <a:rPr lang="en-US" sz="2400"/>
                        <a:t> ALEATORIA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5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1" lang="en-US" sz="3200"/>
                        <a:t>3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400"/>
                        <a:t>SECUENCIA</a:t>
                      </a:r>
                      <a:r>
                        <a:rPr lang="en-US" sz="2400"/>
                        <a:t> TOTALMENTE DESORDENADA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/>
                        <a:t>4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SECUENCIA CON UN</a:t>
                      </a:r>
                      <a:r>
                        <a:rPr lang="en-US" sz="2400"/>
                        <a:t> NÚMERO ELEVADO DE ELEMENTOS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50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/>
                        <a:t>5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/>
                        <a:t>SECUENCIA</a:t>
                      </a:r>
                      <a:r>
                        <a:rPr lang="en-US" sz="2400"/>
                        <a:t> CON UN NÚMERO BAJO DE ELEMENTOS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0" name="Shape 250"/>
          <p:cNvSpPr/>
          <p:nvPr/>
        </p:nvSpPr>
        <p:spPr>
          <a:xfrm rot="2670618">
            <a:off x="8396157" y="2193203"/>
            <a:ext cx="626800" cy="638047"/>
          </a:xfrm>
          <a:prstGeom prst="plus">
            <a:avLst>
              <a:gd fmla="val 39085" name="adj"/>
            </a:avLst>
          </a:prstGeom>
          <a:solidFill>
            <a:srgbClr val="C0000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/>
          <p:nvPr/>
        </p:nvSpPr>
        <p:spPr>
          <a:xfrm rot="2670618">
            <a:off x="10097957" y="2986020"/>
            <a:ext cx="626800" cy="638047"/>
          </a:xfrm>
          <a:prstGeom prst="plus">
            <a:avLst>
              <a:gd fmla="val 39085" name="adj"/>
            </a:avLst>
          </a:prstGeom>
          <a:solidFill>
            <a:srgbClr val="C0000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/>
        </p:nvSpPr>
        <p:spPr>
          <a:xfrm rot="2670618">
            <a:off x="10097957" y="3744981"/>
            <a:ext cx="626800" cy="638047"/>
          </a:xfrm>
          <a:prstGeom prst="plus">
            <a:avLst>
              <a:gd fmla="val 39085" name="adj"/>
            </a:avLst>
          </a:prstGeom>
          <a:solidFill>
            <a:srgbClr val="C0000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/>
          <p:nvPr/>
        </p:nvSpPr>
        <p:spPr>
          <a:xfrm rot="2670618">
            <a:off x="10097958" y="4503942"/>
            <a:ext cx="626800" cy="638047"/>
          </a:xfrm>
          <a:prstGeom prst="plus">
            <a:avLst>
              <a:gd fmla="val 39085" name="adj"/>
            </a:avLst>
          </a:prstGeom>
          <a:solidFill>
            <a:srgbClr val="C0000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 rot="2670618">
            <a:off x="10114366" y="5336799"/>
            <a:ext cx="626800" cy="638047"/>
          </a:xfrm>
          <a:prstGeom prst="plus">
            <a:avLst>
              <a:gd fmla="val 39085" name="adj"/>
            </a:avLst>
          </a:prstGeom>
          <a:solidFill>
            <a:srgbClr val="C0000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Shape 259"/>
          <p:cNvGraphicFramePr/>
          <p:nvPr/>
        </p:nvGraphicFramePr>
        <p:xfrm>
          <a:off x="355600" y="35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1574800"/>
                <a:gridCol w="3183475"/>
                <a:gridCol w="3403600"/>
                <a:gridCol w="3318925"/>
              </a:tblGrid>
              <a:tr h="877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/>
                        <a:t>CASO</a:t>
                      </a:r>
                    </a:p>
                  </a:txBody>
                  <a:tcPr marT="45725" marB="45725" marR="91450" marL="91450" anchor="ctr">
                    <a:solidFill>
                      <a:srgbClr val="EAB9A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4400"/>
                        <a:t>   1</a:t>
                      </a:r>
                    </a:p>
                  </a:txBody>
                  <a:tcPr marT="45725" marB="45725" marR="91450" marL="91450" anchor="ctr">
                    <a:solidFill>
                      <a:srgbClr val="EADB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4400"/>
                        <a:t>    2</a:t>
                      </a:r>
                    </a:p>
                  </a:txBody>
                  <a:tcPr marT="45725" marB="45725" marR="91450" marL="91450" anchor="ctr">
                    <a:solidFill>
                      <a:srgbClr val="EADB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4400"/>
                        <a:t>   3</a:t>
                      </a:r>
                    </a:p>
                  </a:txBody>
                  <a:tcPr marT="45725" marB="45725" marR="91450" marL="91450" anchor="ctr">
                    <a:solidFill>
                      <a:srgbClr val="EADBD3"/>
                    </a:solidFill>
                  </a:tcPr>
                </a:tc>
              </a:tr>
              <a:tr h="235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BUBBLE</a:t>
                      </a:r>
                      <a:r>
                        <a:rPr b="1" lang="en-US" sz="2800"/>
                        <a:t> SORT</a:t>
                      </a:r>
                    </a:p>
                  </a:txBody>
                  <a:tcPr marT="45725" marB="45725" marR="91450" marL="91450" anchor="ctr">
                    <a:solidFill>
                      <a:srgbClr val="FBE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3551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000"/>
                        <a:t>QUICKSORT</a:t>
                      </a:r>
                    </a:p>
                  </a:txBody>
                  <a:tcPr marT="45725" marB="45725" marR="91450" marL="91450" anchor="ctr">
                    <a:solidFill>
                      <a:srgbClr val="FBE6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612314"/>
            <a:ext cx="3162300" cy="2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266637"/>
            <a:ext cx="3081866" cy="228532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2980267" y="491066"/>
            <a:ext cx="1710266" cy="609599"/>
          </a:xfrm>
          <a:prstGeom prst="roundRect">
            <a:avLst>
              <a:gd fmla="val 16667" name="adj"/>
            </a:avLst>
          </a:prstGeom>
          <a:solidFill>
            <a:srgbClr val="F7CD9C"/>
          </a:solidFill>
          <a:ln cap="flat" cmpd="sng" w="127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1599" y="1266637"/>
            <a:ext cx="3246699" cy="228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1599" y="3615266"/>
            <a:ext cx="3246699" cy="230844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6333067" y="491066"/>
            <a:ext cx="1710266" cy="609599"/>
          </a:xfrm>
          <a:prstGeom prst="roundRect">
            <a:avLst>
              <a:gd fmla="val 16667" name="adj"/>
            </a:avLst>
          </a:prstGeom>
          <a:solidFill>
            <a:srgbClr val="F7CD9C"/>
          </a:solidFill>
          <a:ln cap="flat" cmpd="sng" w="127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</a:p>
        </p:txBody>
      </p:sp>
      <p:sp>
        <p:nvSpPr>
          <p:cNvPr id="266" name="Shape 266"/>
          <p:cNvSpPr/>
          <p:nvPr/>
        </p:nvSpPr>
        <p:spPr>
          <a:xfrm>
            <a:off x="9685867" y="491066"/>
            <a:ext cx="1710266" cy="609599"/>
          </a:xfrm>
          <a:prstGeom prst="roundRect">
            <a:avLst>
              <a:gd fmla="val 16667" name="adj"/>
            </a:avLst>
          </a:prstGeom>
          <a:solidFill>
            <a:srgbClr val="F7CD9C"/>
          </a:solidFill>
          <a:ln cap="flat" cmpd="sng" w="127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50714" y="1285350"/>
            <a:ext cx="3103885" cy="229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50714" y="3612314"/>
            <a:ext cx="309826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764085" y="488877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</a:p>
        </p:txBody>
      </p:sp>
      <p:cxnSp>
        <p:nvCxnSpPr>
          <p:cNvPr id="274" name="Shape 274"/>
          <p:cNvCxnSpPr/>
          <p:nvPr/>
        </p:nvCxnSpPr>
        <p:spPr>
          <a:xfrm>
            <a:off x="764081" y="112903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75" name="Shape 275"/>
          <p:cNvGraphicFramePr/>
          <p:nvPr/>
        </p:nvGraphicFramePr>
        <p:xfrm>
          <a:off x="1155700" y="1295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476250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BUBBLE</a:t>
                      </a:r>
                      <a:r>
                        <a:rPr b="1" lang="en-US" sz="2400"/>
                        <a:t> SORT</a:t>
                      </a:r>
                    </a:p>
                  </a:txBody>
                  <a:tcPr marT="45725" marB="45725" marR="91450" marL="91450">
                    <a:solidFill>
                      <a:srgbClr val="ACC8DD"/>
                    </a:solidFill>
                  </a:tcPr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VENTAJAS</a:t>
                      </a:r>
                    </a:p>
                  </a:txBody>
                  <a:tcPr marT="45725" marB="45725" marR="91450" marL="91450">
                    <a:solidFill>
                      <a:srgbClr val="DAD6B1"/>
                    </a:solidFill>
                  </a:tcPr>
                </a:tc>
              </a:tr>
              <a:tr h="170180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Muy</a:t>
                      </a:r>
                      <a:r>
                        <a:rPr lang="en-US" sz="2400"/>
                        <a:t> sencillo de implementar</a:t>
                      </a:r>
                    </a:p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No requiere memoria adicional</a:t>
                      </a:r>
                    </a:p>
                  </a:txBody>
                  <a:tcPr marT="45725" marB="45725" marR="91450" marL="91450" anchor="ctr"/>
                </a:tc>
              </a:tr>
              <a:tr h="58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DESVENTAJAS</a:t>
                      </a:r>
                    </a:p>
                  </a:txBody>
                  <a:tcPr marT="45725" marB="45725" marR="91450" marL="91450">
                    <a:solidFill>
                      <a:srgbClr val="EAB9A3"/>
                    </a:solidFill>
                  </a:tcPr>
                </a:tc>
              </a:tr>
              <a:tr h="1608125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Muy</a:t>
                      </a:r>
                      <a:r>
                        <a:rPr lang="en-US" sz="2400"/>
                        <a:t> ineficiente en todos los casos</a:t>
                      </a:r>
                    </a:p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Realiza numerosas comparaciones</a:t>
                      </a:r>
                    </a:p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Realizar numerosos intercambios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276" name="Shape 276"/>
          <p:cNvGraphicFramePr/>
          <p:nvPr/>
        </p:nvGraphicFramePr>
        <p:xfrm>
          <a:off x="6318503" y="1295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4762500"/>
              </a:tblGrid>
              <a:tr h="495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/>
                        <a:t>QUICKSORT</a:t>
                      </a:r>
                    </a:p>
                  </a:txBody>
                  <a:tcPr marT="45725" marB="45725" marR="91450" marL="91450">
                    <a:solidFill>
                      <a:srgbClr val="ACC8DD"/>
                    </a:solidFill>
                  </a:tcPr>
                </a:tc>
              </a:tr>
              <a:tr h="533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VENTAJAS</a:t>
                      </a:r>
                    </a:p>
                  </a:txBody>
                  <a:tcPr marT="45725" marB="45725" marR="91450" marL="91450">
                    <a:solidFill>
                      <a:srgbClr val="DAD6B1"/>
                    </a:solidFill>
                  </a:tcPr>
                </a:tc>
              </a:tr>
              <a:tr h="1701800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Algoritmo</a:t>
                      </a:r>
                      <a:r>
                        <a:rPr lang="en-US" sz="2400"/>
                        <a:t> muy eficiente, de los mejores dentro de la ordenación</a:t>
                      </a:r>
                    </a:p>
                  </a:txBody>
                  <a:tcPr marT="45725" marB="45725" marR="91450" marL="91450" anchor="ctr"/>
                </a:tc>
              </a:tr>
              <a:tr h="588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/>
                        <a:t>DESVENTAJAS</a:t>
                      </a:r>
                    </a:p>
                  </a:txBody>
                  <a:tcPr marT="45725" marB="45725" marR="91450" marL="91450">
                    <a:solidFill>
                      <a:srgbClr val="EAB9A3"/>
                    </a:solidFill>
                  </a:tcPr>
                </a:tc>
              </a:tr>
              <a:tr h="1608125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marR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rabicPeriod"/>
                      </a:pPr>
                      <a:r>
                        <a:rPr lang="en-US" sz="2400"/>
                        <a:t>Basado en la técnica divide y vencerás, por lo que su</a:t>
                      </a:r>
                      <a:r>
                        <a:rPr lang="en-US" sz="2400"/>
                        <a:t> implementación es más compleja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764085" y="488877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764081" y="112903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Shape 283"/>
          <p:cNvSpPr txBox="1"/>
          <p:nvPr/>
        </p:nvSpPr>
        <p:spPr>
          <a:xfrm>
            <a:off x="764081" y="1344423"/>
            <a:ext cx="10647123" cy="4770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Quicksort.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https://es.wikipedia.org/wiki/Quicksort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Virtual ULL.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Apuntes de la asignatura.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 Virtual ULL.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Apuntes Algoritmos y Estructuras de Datos Avanzados.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 Algoritmos.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Ordenamiento Rápido Quicksort.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http://misalgoritmos.com/ordenamiento-rapido-quicksort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Toptal. Algoritmos de Ordenación.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https://www.toptal.com/developers/sorting-algorithms/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 GITHUB CON EL CÓDIGO DESARROLLADO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https://github.com/alu0100693737/DAA_L1_4_Comparativa-de-algoritmos-de-ordenacion--Bubble-Sort-y-Quicksort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730218" y="2266877"/>
            <a:ext cx="10647123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 POR SU ATENCIÓN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CONTENIDOS</a:t>
            </a:r>
          </a:p>
        </p:txBody>
      </p:sp>
      <p:sp>
        <p:nvSpPr>
          <p:cNvPr id="112" name="Shape 112"/>
          <p:cNvSpPr/>
          <p:nvPr/>
        </p:nvSpPr>
        <p:spPr>
          <a:xfrm>
            <a:off x="764085" y="1367004"/>
            <a:ext cx="10647123" cy="678724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13" name="Shape 113"/>
          <p:cNvSpPr/>
          <p:nvPr/>
        </p:nvSpPr>
        <p:spPr>
          <a:xfrm>
            <a:off x="764081" y="2167644"/>
            <a:ext cx="10647123" cy="699705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</a:p>
        </p:txBody>
      </p:sp>
      <p:sp>
        <p:nvSpPr>
          <p:cNvPr id="114" name="Shape 114"/>
          <p:cNvSpPr/>
          <p:nvPr/>
        </p:nvSpPr>
        <p:spPr>
          <a:xfrm>
            <a:off x="764081" y="2990323"/>
            <a:ext cx="10647123" cy="678724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</p:txBody>
      </p:sp>
      <p:sp>
        <p:nvSpPr>
          <p:cNvPr id="115" name="Shape 115"/>
          <p:cNvSpPr/>
          <p:nvPr/>
        </p:nvSpPr>
        <p:spPr>
          <a:xfrm>
            <a:off x="764081" y="3786528"/>
            <a:ext cx="10647123" cy="666776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COMPARATIVA ENTRE AMBOS ALGORITMOS</a:t>
            </a:r>
          </a:p>
        </p:txBody>
      </p:sp>
      <p:sp>
        <p:nvSpPr>
          <p:cNvPr id="116" name="Shape 116"/>
          <p:cNvSpPr/>
          <p:nvPr/>
        </p:nvSpPr>
        <p:spPr>
          <a:xfrm>
            <a:off x="764081" y="4570787"/>
            <a:ext cx="10647123" cy="705694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</a:p>
        </p:txBody>
      </p:sp>
      <p:sp>
        <p:nvSpPr>
          <p:cNvPr id="117" name="Shape 117"/>
          <p:cNvSpPr/>
          <p:nvPr/>
        </p:nvSpPr>
        <p:spPr>
          <a:xfrm>
            <a:off x="764081" y="5393962"/>
            <a:ext cx="10647123" cy="662764"/>
          </a:xfrm>
          <a:prstGeom prst="roundRect">
            <a:avLst>
              <a:gd fmla="val 16667" name="adj"/>
            </a:avLst>
          </a:prstGeom>
          <a:solidFill>
            <a:srgbClr val="F4DBD0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124" name="Shape 124"/>
          <p:cNvSpPr/>
          <p:nvPr/>
        </p:nvSpPr>
        <p:spPr>
          <a:xfrm>
            <a:off x="764087" y="1834089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5" name="Shape 125"/>
          <p:cNvSpPr/>
          <p:nvPr/>
        </p:nvSpPr>
        <p:spPr>
          <a:xfrm>
            <a:off x="764087" y="2822452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6" name="Shape 126"/>
          <p:cNvSpPr/>
          <p:nvPr/>
        </p:nvSpPr>
        <p:spPr>
          <a:xfrm>
            <a:off x="764081" y="3810817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7" name="Shape 127"/>
          <p:cNvSpPr/>
          <p:nvPr/>
        </p:nvSpPr>
        <p:spPr>
          <a:xfrm>
            <a:off x="764079" y="4799180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8" name="Shape 128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/>
          <p:nvPr/>
        </p:nvSpPr>
        <p:spPr>
          <a:xfrm>
            <a:off x="1695418" y="1828791"/>
            <a:ext cx="9715785" cy="71138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¿Quiénes han realizado el trabajo?</a:t>
            </a:r>
          </a:p>
        </p:txBody>
      </p:sp>
      <p:sp>
        <p:nvSpPr>
          <p:cNvPr id="130" name="Shape 130"/>
          <p:cNvSpPr/>
          <p:nvPr/>
        </p:nvSpPr>
        <p:spPr>
          <a:xfrm>
            <a:off x="1695418" y="2822452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algoritmo de ordenación?</a:t>
            </a:r>
          </a:p>
        </p:txBody>
      </p:sp>
      <p:sp>
        <p:nvSpPr>
          <p:cNvPr id="131" name="Shape 131"/>
          <p:cNvSpPr/>
          <p:nvPr/>
        </p:nvSpPr>
        <p:spPr>
          <a:xfrm>
            <a:off x="1695417" y="3806187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algoritmos se comparan?</a:t>
            </a:r>
          </a:p>
        </p:txBody>
      </p:sp>
      <p:sp>
        <p:nvSpPr>
          <p:cNvPr id="132" name="Shape 132"/>
          <p:cNvSpPr/>
          <p:nvPr/>
        </p:nvSpPr>
        <p:spPr>
          <a:xfrm>
            <a:off x="1695417" y="4799180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accede a los códigos desarrollados?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BUBBLE SORT</a:t>
            </a:r>
          </a:p>
        </p:txBody>
      </p:sp>
      <p:cxnSp>
        <p:nvCxnSpPr>
          <p:cNvPr id="138" name="Shape 138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Shape 139"/>
          <p:cNvSpPr txBox="1"/>
          <p:nvPr/>
        </p:nvSpPr>
        <p:spPr>
          <a:xfrm>
            <a:off x="764081" y="1412154"/>
            <a:ext cx="10647123" cy="107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de ordenación cuadrático basado en el intercambio de los elementos.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466" y="2472439"/>
            <a:ext cx="7332133" cy="374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ALGORITMO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Shape 147"/>
          <p:cNvSpPr txBox="1"/>
          <p:nvPr/>
        </p:nvSpPr>
        <p:spPr>
          <a:xfrm>
            <a:off x="764081" y="1632871"/>
            <a:ext cx="10647123" cy="10772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recorre sucesivamente la secuencia intercambiando pares de elementos consecutivos desordenados 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64081" y="3027666"/>
            <a:ext cx="10647123" cy="1077217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van comparando los pares consecutivos de elementos desde el final hacia el principio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764081" y="4422462"/>
            <a:ext cx="10647123" cy="1077217"/>
          </a:xfrm>
          <a:prstGeom prst="rect">
            <a:avLst/>
          </a:prstGeom>
          <a:solidFill>
            <a:srgbClr val="F4DBD0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proceso desde la comparación de los dos últimos elementos hasta los dos primeros se le llama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pasada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PASADA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/>
          <p:nvPr/>
        </p:nvSpPr>
        <p:spPr>
          <a:xfrm>
            <a:off x="1109133" y="1930397"/>
            <a:ext cx="9922933" cy="9144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9       6       5       8       2       1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x="1591732" y="358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8991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3200" u="none" cap="none" strike="noStrike"/>
                        <a:t>SIGUIENTE PASO</a:t>
                      </a:r>
                    </a:p>
                  </a:txBody>
                  <a:tcPr marT="45725" marB="45725" marR="91450" marL="91450">
                    <a:solidFill>
                      <a:srgbClr val="F4DBD0"/>
                    </a:solidFill>
                  </a:tcPr>
                </a:tc>
              </a:tr>
              <a:tr h="1202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cap="none" strike="noStrike"/>
                        <a:t>El 9 comienza siendo el primer elemento burbuja.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 u="none" cap="none" strike="noStrike"/>
                        <a:t>SE COMPARA CON EL 6 Y ASCIENDE AL SER MAYOR QUE ESTE.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1422399" y="1752597"/>
            <a:ext cx="1320800" cy="1270000"/>
          </a:xfrm>
          <a:prstGeom prst="ellipse">
            <a:avLst/>
          </a:prstGeom>
          <a:solidFill>
            <a:schemeClr val="lt2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  <p:sp>
        <p:nvSpPr>
          <p:cNvPr id="159" name="Shape 159"/>
          <p:cNvSpPr/>
          <p:nvPr/>
        </p:nvSpPr>
        <p:spPr>
          <a:xfrm>
            <a:off x="1325033" y="2000160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0" name="Shape 160"/>
          <p:cNvSpPr/>
          <p:nvPr/>
        </p:nvSpPr>
        <p:spPr>
          <a:xfrm>
            <a:off x="1851022" y="4301058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COMPARA EL 9 CON EL 5 Y ASCIENDE AL SER MAYOR</a:t>
            </a:r>
          </a:p>
        </p:txBody>
      </p:sp>
      <p:sp>
        <p:nvSpPr>
          <p:cNvPr id="161" name="Shape 161"/>
          <p:cNvSpPr/>
          <p:nvPr/>
        </p:nvSpPr>
        <p:spPr>
          <a:xfrm>
            <a:off x="2942164" y="2000160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162" name="Shape 162"/>
          <p:cNvSpPr/>
          <p:nvPr/>
        </p:nvSpPr>
        <p:spPr>
          <a:xfrm>
            <a:off x="1851022" y="4284126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COMPARA EL 9 CON EL 8 Y ASCIENDE AL SER MAYOR</a:t>
            </a:r>
          </a:p>
        </p:txBody>
      </p:sp>
      <p:sp>
        <p:nvSpPr>
          <p:cNvPr id="163" name="Shape 163"/>
          <p:cNvSpPr/>
          <p:nvPr/>
        </p:nvSpPr>
        <p:spPr>
          <a:xfrm>
            <a:off x="4516969" y="2013609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64" name="Shape 164"/>
          <p:cNvSpPr/>
          <p:nvPr/>
        </p:nvSpPr>
        <p:spPr>
          <a:xfrm>
            <a:off x="1851022" y="4284125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COMPARA EL 9 CON EL 2 Y ASCIENDE AL SER MAYOR</a:t>
            </a:r>
          </a:p>
        </p:txBody>
      </p:sp>
      <p:sp>
        <p:nvSpPr>
          <p:cNvPr id="165" name="Shape 165"/>
          <p:cNvSpPr/>
          <p:nvPr/>
        </p:nvSpPr>
        <p:spPr>
          <a:xfrm>
            <a:off x="1851024" y="4290564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COMPARA EL 9 CON EL 1 Y ASCIENDE AL SER MAYOR</a:t>
            </a:r>
          </a:p>
        </p:txBody>
      </p:sp>
      <p:sp>
        <p:nvSpPr>
          <p:cNvPr id="166" name="Shape 166"/>
          <p:cNvSpPr/>
          <p:nvPr/>
        </p:nvSpPr>
        <p:spPr>
          <a:xfrm>
            <a:off x="6155273" y="2008630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7" name="Shape 167"/>
          <p:cNvSpPr/>
          <p:nvPr/>
        </p:nvSpPr>
        <p:spPr>
          <a:xfrm>
            <a:off x="7708904" y="2008630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" name="Shape 168"/>
          <p:cNvSpPr/>
          <p:nvPr/>
        </p:nvSpPr>
        <p:spPr>
          <a:xfrm>
            <a:off x="1851022" y="4290567"/>
            <a:ext cx="8473016" cy="9821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9 queda finalmente colocado al final de la secuencia.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SIGUIENTE PASADA, EL 6 SERÁ EL ELEMENTO BURBUJA.</a:t>
            </a:r>
          </a:p>
        </p:txBody>
      </p:sp>
      <p:sp>
        <p:nvSpPr>
          <p:cNvPr id="169" name="Shape 169"/>
          <p:cNvSpPr/>
          <p:nvPr/>
        </p:nvSpPr>
        <p:spPr>
          <a:xfrm>
            <a:off x="1422398" y="1752591"/>
            <a:ext cx="1320800" cy="1270000"/>
          </a:xfrm>
          <a:prstGeom prst="ellipse">
            <a:avLst/>
          </a:prstGeom>
          <a:solidFill>
            <a:schemeClr val="lt2"/>
          </a:solidFill>
          <a:ln cap="flat" cmpd="sng" w="15875">
            <a:solidFill>
              <a:srgbClr val="3F739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0" name="Shape 170"/>
          <p:cNvSpPr/>
          <p:nvPr/>
        </p:nvSpPr>
        <p:spPr>
          <a:xfrm>
            <a:off x="9262535" y="2008630"/>
            <a:ext cx="1519765" cy="776903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 COMPLEJIDAD</a:t>
            </a:r>
          </a:p>
        </p:txBody>
      </p:sp>
      <p:cxnSp>
        <p:nvCxnSpPr>
          <p:cNvPr id="176" name="Shape 176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Shape 177"/>
          <p:cNvSpPr txBox="1"/>
          <p:nvPr/>
        </p:nvSpPr>
        <p:spPr>
          <a:xfrm>
            <a:off x="967280" y="1871966"/>
            <a:ext cx="7363919" cy="1569660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 de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 bucles anidados en términos de 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realizando siempre el mismo número de comparaciones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8508682" y="1887717"/>
            <a:ext cx="2654618" cy="15696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graphicFrame>
        <p:nvGraphicFramePr>
          <p:cNvPr id="179" name="Shape 179"/>
          <p:cNvGraphicFramePr/>
          <p:nvPr/>
        </p:nvGraphicFramePr>
        <p:xfrm>
          <a:off x="967280" y="3891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{57CE5343-9066-48EF-B8BC-F4CB914BE378}</a:tableStyleId>
              </a:tblPr>
              <a:tblGrid>
                <a:gridCol w="2372975"/>
                <a:gridCol w="7823025"/>
              </a:tblGrid>
              <a:tr h="6268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800" u="none" cap="none" strike="noStrike"/>
                        <a:t>COMPLEJIDAD</a:t>
                      </a:r>
                    </a:p>
                  </a:txBody>
                  <a:tcPr marT="45725" marB="45725" marR="91450" marL="91450" anchor="ctr">
                    <a:solidFill>
                      <a:srgbClr val="DF967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-US" sz="2400" u="none" cap="none" strike="noStrike"/>
                        <a:t>PARA TODOS LOS CASOS</a:t>
                      </a:r>
                    </a:p>
                  </a:txBody>
                  <a:tcPr marT="45725" marB="45725" marR="91450" marL="91450" anchor="ctr">
                    <a:solidFill>
                      <a:srgbClr val="F4DBD0"/>
                    </a:solidFill>
                  </a:tcPr>
                </a:tc>
              </a:tr>
              <a:tr h="10414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4000" u="none" cap="none" strike="noStrike"/>
                        <a:t>O (n</a:t>
                      </a:r>
                      <a:r>
                        <a:rPr baseline="30000" lang="en-US" sz="4000" u="none" cap="none" strike="noStrike"/>
                        <a:t>2</a:t>
                      </a:r>
                      <a:r>
                        <a:rPr lang="en-US" sz="4000" u="none" cap="none" strike="noStrike"/>
                        <a:t>)</a:t>
                      </a: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QUICKSORT</a:t>
            </a:r>
          </a:p>
        </p:txBody>
      </p:sp>
      <p:cxnSp>
        <p:nvCxnSpPr>
          <p:cNvPr id="185" name="Shape 185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Shape 186"/>
          <p:cNvSpPr txBox="1"/>
          <p:nvPr/>
        </p:nvSpPr>
        <p:spPr>
          <a:xfrm>
            <a:off x="764081" y="1412154"/>
            <a:ext cx="10647123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de ordenación logarítmico, recursivo y basado en la técnica Divide y Vencerás.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189" y="2099906"/>
            <a:ext cx="4402877" cy="406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/>
        </p:nvSpPr>
        <p:spPr>
          <a:xfrm>
            <a:off x="764085" y="607408"/>
            <a:ext cx="1064712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ALGORITMO</a:t>
            </a:r>
          </a:p>
        </p:txBody>
      </p:sp>
      <p:sp>
        <p:nvSpPr>
          <p:cNvPr id="193" name="Shape 193"/>
          <p:cNvSpPr/>
          <p:nvPr/>
        </p:nvSpPr>
        <p:spPr>
          <a:xfrm>
            <a:off x="764087" y="1834089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</a:p>
        </p:txBody>
      </p:sp>
      <p:sp>
        <p:nvSpPr>
          <p:cNvPr id="194" name="Shape 194"/>
          <p:cNvSpPr/>
          <p:nvPr/>
        </p:nvSpPr>
        <p:spPr>
          <a:xfrm>
            <a:off x="764087" y="2822452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5" name="Shape 195"/>
          <p:cNvSpPr/>
          <p:nvPr/>
        </p:nvSpPr>
        <p:spPr>
          <a:xfrm>
            <a:off x="764081" y="3810817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6" name="Shape 196"/>
          <p:cNvSpPr/>
          <p:nvPr/>
        </p:nvSpPr>
        <p:spPr>
          <a:xfrm>
            <a:off x="764079" y="4799180"/>
            <a:ext cx="801664" cy="701458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764081" y="1247562"/>
            <a:ext cx="10647123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Shape 198"/>
          <p:cNvSpPr/>
          <p:nvPr/>
        </p:nvSpPr>
        <p:spPr>
          <a:xfrm>
            <a:off x="1695418" y="1828791"/>
            <a:ext cx="9715785" cy="711384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ELEGIR AL ELEMENTO </a:t>
            </a: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PIVOTE</a:t>
            </a:r>
          </a:p>
        </p:txBody>
      </p:sp>
      <p:sp>
        <p:nvSpPr>
          <p:cNvPr id="199" name="Shape 199"/>
          <p:cNvSpPr/>
          <p:nvPr/>
        </p:nvSpPr>
        <p:spPr>
          <a:xfrm>
            <a:off x="1695418" y="2822452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SITUAR A LA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IZQUIERDA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PIVOTE LOS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MENORES</a:t>
            </a:r>
          </a:p>
        </p:txBody>
      </p:sp>
      <p:sp>
        <p:nvSpPr>
          <p:cNvPr id="200" name="Shape 200"/>
          <p:cNvSpPr/>
          <p:nvPr/>
        </p:nvSpPr>
        <p:spPr>
          <a:xfrm>
            <a:off x="1695417" y="3806187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SITUAR A LA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DERECHA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PIVOTE LOS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ELEMENTOS MAYORES</a:t>
            </a:r>
          </a:p>
        </p:txBody>
      </p:sp>
      <p:sp>
        <p:nvSpPr>
          <p:cNvPr id="201" name="Shape 201"/>
          <p:cNvSpPr/>
          <p:nvPr/>
        </p:nvSpPr>
        <p:spPr>
          <a:xfrm>
            <a:off x="1695417" y="4799180"/>
            <a:ext cx="9715785" cy="70145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5875">
            <a:solidFill>
              <a:srgbClr val="A65F0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REPETIR RECURSIVAMENTE PARA CADA SUBLISTA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etrospección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