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A54035-F358-494F-B7C4-EB8A78E389B3}">
  <a:tblStyle styleId="{90A54035-F358-494F-B7C4-EB8A78E389B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Shape 10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Shape 1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Shape 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i="1" sz="4000"/>
            </a:lvl1pPr>
            <a:lvl2pPr lvl="1" rtl="0">
              <a:spcBef>
                <a:spcPts val="0"/>
              </a:spcBef>
              <a:buSzPct val="100000"/>
              <a:defRPr b="1" i="1" sz="4000"/>
            </a:lvl2pPr>
            <a:lvl3pPr lvl="2" rtl="0">
              <a:spcBef>
                <a:spcPts val="0"/>
              </a:spcBef>
              <a:buSzPct val="100000"/>
              <a:defRPr b="1" i="1" sz="4000"/>
            </a:lvl3pPr>
            <a:lvl4pPr lvl="3" rtl="0">
              <a:spcBef>
                <a:spcPts val="0"/>
              </a:spcBef>
              <a:buSzPct val="100000"/>
              <a:defRPr b="1" i="1" sz="4000"/>
            </a:lvl4pPr>
            <a:lvl5pPr lvl="4" rtl="0">
              <a:spcBef>
                <a:spcPts val="0"/>
              </a:spcBef>
              <a:buSzPct val="100000"/>
              <a:defRPr b="1" i="1" sz="4000"/>
            </a:lvl5pPr>
            <a:lvl6pPr lvl="5" rtl="0">
              <a:spcBef>
                <a:spcPts val="0"/>
              </a:spcBef>
              <a:buSzPct val="100000"/>
              <a:defRPr b="1" i="1" sz="4000"/>
            </a:lvl6pPr>
            <a:lvl7pPr lvl="6" rtl="0">
              <a:spcBef>
                <a:spcPts val="0"/>
              </a:spcBef>
              <a:buSzPct val="100000"/>
              <a:defRPr b="1" i="1" sz="4000"/>
            </a:lvl7pPr>
            <a:lvl8pPr lvl="7" rtl="0">
              <a:spcBef>
                <a:spcPts val="0"/>
              </a:spcBef>
              <a:buSzPct val="100000"/>
              <a:defRPr b="1" i="1" sz="4000"/>
            </a:lvl8pPr>
            <a:lvl9pPr lvl="8">
              <a:spcBef>
                <a:spcPts val="0"/>
              </a:spcBef>
              <a:buSzPct val="100000"/>
              <a:defRPr b="1" i="1" sz="40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Shape 22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Shape 2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Shape 3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Shape 43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64144" y="4406300"/>
            <a:ext cx="23469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9FC5E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i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s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709950" y="2027875"/>
            <a:ext cx="5859600" cy="276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5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Programación dinámica: 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5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Árboles de búsqueda binaria óptimos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7107625" y="3440200"/>
            <a:ext cx="1800300" cy="11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Grupo L2_8</a:t>
            </a: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Aythami Torrado Cabrera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Kevin Diaz Marrero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Daniel Fernandez Perez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Bibliografía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http://www.geeksforgeeks.org/dynamic-programming-set-24-optimal-binary-search-tree/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https://gist.github.com/mike168m/55fdb7e962fc521e56499b5c0b7dbe95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https://alg12.wikischolars.columbia.edu/file/view/OPTIMALBST.pdf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http://www.eli.sdsu.edu/courses/fall95/cs660/notes/OBST/OBST.html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http://software.ucv.ro/~cmihaescu/ro/laboratoare/SDA/docs/arboriOptimali_en.pdf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http://www.radford.edu/~nokie/classes/360/dp-opt-bst.html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entury"/>
                <a:ea typeface="Century"/>
                <a:cs typeface="Century"/>
                <a:sym typeface="Century"/>
              </a:rPr>
              <a:t>Índice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Introducción.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Descripción del problema.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Evaluación experimental.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Conclusiones.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Century"/>
            </a:pPr>
            <a:r>
              <a:rPr lang="es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Bibliografía.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Introducción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 binario: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Un árbol binario no es más que una estructura de datos cuyos nodos pueden tener un hijo a la izquierda o a la derecha (no más de 2).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Árbol binario óptimo: </a:t>
            </a: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Un árbol binario óptimo consiste en un árbol de búsqueda donde el coste medio de buscar un elemento se reduce al mínimo.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1689825"/>
            <a:ext cx="2116500" cy="105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Descripción del problema.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Se tiene un conjunto de claves distintas:  	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&lt; 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r>
              <a:rPr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&lt;...&lt;w</a:t>
            </a:r>
            <a:r>
              <a:rPr baseline="-25000" i="1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 Se conoce la probabilidad p</a:t>
            </a:r>
            <a:r>
              <a:rPr baseline="-25000"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</a:t>
            </a: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, 1≤i≤n,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–Se quiere construir un árbol binario de búsqueda para guardar las claves que minimice el número medio de comparaciones para encontrar una clave o para garantizar que no está.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–La profundidad de la raíz es 0.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–El número medio de comparaciones para encontrar una clave o no hacerlo es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950" y="3325349"/>
            <a:ext cx="2294099" cy="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3875" y="1626750"/>
            <a:ext cx="17124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Programación dinámica.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OPTIMAL_BINARY_SEARCH_TREE(keys, freq, 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for i = 0 to n-1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aux_matrix(i,i) &lt;- freq(i)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L = 2 to n do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i = 0 to n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j &lt;- i + L - 1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aux_matrix(i,j) &lt;- INFINITY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for r = i to j do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&lt;- 0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if r &gt; i then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+ aux_matrix(i, r-1)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elseif r &lt; j then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</a:t>
            </a: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obst_freq + aux_matrix(r+1,j)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else...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else</a:t>
            </a:r>
          </a:p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obst_freq + 0</a:t>
            </a:r>
          </a:p>
          <a:p>
            <a:pPr indent="457200" lvl="0" marL="45720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obst_freq + SUM(freq, i, j)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if obst_freq &lt; aux_matrix(i,j)</a:t>
            </a:r>
          </a:p>
          <a:p>
            <a:pPr indent="0" lvl="0" mar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then</a:t>
            </a:r>
          </a:p>
          <a:p>
            <a:pPr indent="-69850" lvl="0" mar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    aux_matrix(i,j) &lt;- obst_freq</a:t>
            </a:r>
          </a:p>
          <a:p>
            <a:pPr indent="387350"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return aux_matrix(0, n-1)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</a:t>
            </a: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Programación dinámica.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71025" y="35758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Nuestra función SUM 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SUM(freq, i, j)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indent="-69850" lvl="0" mar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s &lt;- 0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for k = i to j then</a:t>
            </a:r>
          </a:p>
          <a:p>
            <a:pPr indent="387350"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 + freq(k)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return s</a:t>
            </a:r>
          </a:p>
          <a:p>
            <a:pPr lvl="0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Complejidad: </a:t>
            </a: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El tiempo de complejidad del algoritmo es O(n</a:t>
            </a:r>
            <a:r>
              <a:rPr baseline="30000"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r>
              <a:rPr lang="es" sz="1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Algoritmos (pseudocódigo y análisis). Programación recursiva.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874625" y="275350"/>
            <a:ext cx="5562000" cy="46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s" sz="13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 el caso del algoritmo recursivo. Tenemos que: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FUNCTION BOTTOMUP(keys, freq, n)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for i = 1 to SIZE_KEYS do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limit &lt;- i + SIZE_KEYS - n;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for i = 0 to limit do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j &lt;- i + n - 1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aux_matrix(i,j) &lt;- INFINITY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for  r = i to j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temp &lt; - SUM (i, 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r &gt; i then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temporal  &lt;- temporal + aux_matrix(i, r-1)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r &lt; j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temporal  &lt;- temporal + aux_matrix(r+1, j)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if temporal  &lt; aux_matrix(i,j) then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              aux_matrix(i,j) &lt;- temporal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Evaluación experimental.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54422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Ejecución del programa para los siguientes nodos para la programación Dinámica.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2367912" y="15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{90A54035-F358-494F-B7C4-EB8A78E389B3}</a:tableStyleId>
              </a:tblPr>
              <a:tblGrid>
                <a:gridCol w="961900"/>
                <a:gridCol w="961900"/>
                <a:gridCol w="961900"/>
              </a:tblGrid>
              <a:tr h="543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Nodos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Iteraciones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Tiempo (~seg)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2.30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22.68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139.74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42875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37589.90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2" name="Shape 112"/>
          <p:cNvSpPr txBox="1"/>
          <p:nvPr>
            <p:ph idx="2" type="body"/>
          </p:nvPr>
        </p:nvSpPr>
        <p:spPr>
          <a:xfrm>
            <a:off x="5705275" y="297366"/>
            <a:ext cx="2981400" cy="46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</a:rPr>
              <a:t>Ejecución del programa para los siguientes nodos para el algoritmo recursivo.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13" name="Shape 113"/>
          <p:cNvGraphicFramePr/>
          <p:nvPr/>
        </p:nvGraphicFramePr>
        <p:xfrm>
          <a:off x="5753112" y="15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{90A54035-F358-494F-B7C4-EB8A78E389B3}</a:tableStyleId>
              </a:tblPr>
              <a:tblGrid>
                <a:gridCol w="961900"/>
                <a:gridCol w="961900"/>
                <a:gridCol w="961900"/>
              </a:tblGrid>
              <a:tr h="543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Nodos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Iteraciones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Tiempo (~seg)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3.85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19.58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141.42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563550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39434.32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Conclusiones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2874625" y="275338"/>
            <a:ext cx="5562000" cy="44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Efectividad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entury"/>
              <a:ea typeface="Century"/>
              <a:cs typeface="Century"/>
              <a:sym typeface="Century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Comparativa con la </a:t>
            </a: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programación</a:t>
            </a:r>
            <a:r>
              <a:rPr lang="es" sz="1800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rPr>
              <a:t> recursiva.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