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CARLOS GARCÍA GONZÁL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12T18:18:10.741">
    <p:pos x="6000" y="0"/>
    <p:text>Comentar que las tareas comienzan inicialmente ordenadas de menor a mayor (Se puede usar la diapositiva 7 para explicar) puesto que a la hora de calcular la latencia de las máquinas interesa "arrastrar los menores valores en cada suma" por cada tarea que se añada en la máquina.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5-12T20:24:16.749">
    <p:pos x="6000" y="0"/>
    <p:text>LAS GRÁFICAS YA PUESTAS ESTÁN BIEN FALTAN EL RESTO.</p:text>
  </p:cm>
  <p:cm authorId="0" idx="3" dt="2018-05-12T20:23:43.727">
    <p:pos x="6000" y="100"/>
    <p:text>LAS GRÁFICAS PUESTAS SON CON 4 MÁQUINAS ¡IMPORTANTE!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5-12T19:14:52.459">
    <p:pos x="6000" y="0"/>
    <p:text>Comentar que en la sección de mejora se puede utilizar cualquiera de las búsquedas con estructuras de entornos de la diapositiva 10. La menos recomendada es la reinserción y nosotros utilizamos la -intra-máquina más concretamente Greedy.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Xorfire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Pancho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Pancho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Pancho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Pancho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Pancho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Xorfire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Xorfire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David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David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David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Xorfire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Aduanich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Aduanich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Carlos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Carlos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Aduanich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Aduanich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Aduanich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Xorfire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Carlos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Carlos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Carlos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David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David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Xorfire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31.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71925" y="229075"/>
            <a:ext cx="5223600" cy="301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Problema de secuenciación de tareas en máquinas paralelas con objetivo de latencia.</a:t>
            </a:r>
            <a:endParaRPr/>
          </a:p>
        </p:txBody>
      </p:sp>
      <p:sp>
        <p:nvSpPr>
          <p:cNvPr id="278" name="Shape 278"/>
          <p:cNvSpPr txBox="1"/>
          <p:nvPr>
            <p:ph idx="1" type="subTitle"/>
          </p:nvPr>
        </p:nvSpPr>
        <p:spPr>
          <a:xfrm>
            <a:off x="371925" y="3295800"/>
            <a:ext cx="6710400" cy="15033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s" sz="1800"/>
              <a:t>Francisco Javier Mendoza Álvarez - alu0100846768</a:t>
            </a:r>
            <a:r>
              <a:rPr lang="es" sz="1800"/>
              <a:t>@ull.edu.es</a:t>
            </a:r>
            <a:endParaRPr sz="1800"/>
          </a:p>
          <a:p>
            <a:pPr indent="0" lvl="0" marL="0" algn="r">
              <a:spcBef>
                <a:spcPts val="0"/>
              </a:spcBef>
              <a:spcAft>
                <a:spcPts val="0"/>
              </a:spcAft>
              <a:buNone/>
            </a:pPr>
            <a:r>
              <a:rPr lang="es" sz="1800"/>
              <a:t>David de León Rodríguez - alu0100965667</a:t>
            </a:r>
            <a:r>
              <a:rPr lang="es" sz="1800"/>
              <a:t>@ull.edu.es</a:t>
            </a:r>
            <a:endParaRPr sz="1800"/>
          </a:p>
          <a:p>
            <a:pPr indent="0" lvl="0" marL="0" algn="r">
              <a:spcBef>
                <a:spcPts val="0"/>
              </a:spcBef>
              <a:spcAft>
                <a:spcPts val="0"/>
              </a:spcAft>
              <a:buNone/>
            </a:pPr>
            <a:r>
              <a:rPr lang="es" sz="1800"/>
              <a:t>Carlos García González - alu0100898026@ull.edu.es</a:t>
            </a:r>
            <a:endParaRPr sz="1800"/>
          </a:p>
          <a:p>
            <a:pPr indent="0" lvl="0" marL="0" algn="r">
              <a:spcBef>
                <a:spcPts val="0"/>
              </a:spcBef>
              <a:spcAft>
                <a:spcPts val="0"/>
              </a:spcAft>
              <a:buNone/>
            </a:pPr>
            <a:r>
              <a:rPr lang="es" sz="1800"/>
              <a:t>Aduanich Rodríguez Rodríguez</a:t>
            </a:r>
            <a:r>
              <a:rPr lang="es" sz="1800"/>
              <a:t> - alu0100818130@ull.edu.es</a:t>
            </a:r>
            <a:endParaRPr sz="1800"/>
          </a:p>
          <a:p>
            <a:pPr indent="0" lvl="0" marL="0" algn="r">
              <a:spcBef>
                <a:spcPts val="0"/>
              </a:spcBef>
              <a:spcAft>
                <a:spcPts val="0"/>
              </a:spcAft>
              <a:buNone/>
            </a:pPr>
            <a:r>
              <a:rPr lang="es" sz="1800"/>
              <a:t>Alejandro David Carrillo Padrón</a:t>
            </a:r>
            <a:r>
              <a:rPr lang="es" sz="1800"/>
              <a:t> - alu0100845808@ull.edu.es</a:t>
            </a:r>
            <a:endParaRPr sz="1800"/>
          </a:p>
          <a:p>
            <a:pPr indent="0" lvl="0" marL="0" algn="r">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p:nvPr/>
        </p:nvSpPr>
        <p:spPr>
          <a:xfrm>
            <a:off x="397825" y="1213550"/>
            <a:ext cx="8348100" cy="35562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txBox="1"/>
          <p:nvPr>
            <p:ph type="title"/>
          </p:nvPr>
        </p:nvSpPr>
        <p:spPr>
          <a:xfrm>
            <a:off x="-523287" y="241150"/>
            <a:ext cx="90615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Estructuras de entorno</a:t>
            </a:r>
            <a:endParaRPr sz="4800"/>
          </a:p>
        </p:txBody>
      </p:sp>
      <p:pic>
        <p:nvPicPr>
          <p:cNvPr id="384" name="Shape 384"/>
          <p:cNvPicPr preferRelativeResize="0"/>
          <p:nvPr/>
        </p:nvPicPr>
        <p:blipFill>
          <a:blip r:embed="rId3">
            <a:alphaModFix/>
          </a:blip>
          <a:stretch>
            <a:fillRect/>
          </a:stretch>
        </p:blipFill>
        <p:spPr>
          <a:xfrm>
            <a:off x="4999225" y="1461350"/>
            <a:ext cx="3415576" cy="1287450"/>
          </a:xfrm>
          <a:prstGeom prst="rect">
            <a:avLst/>
          </a:prstGeom>
          <a:noFill/>
          <a:ln>
            <a:noFill/>
          </a:ln>
        </p:spPr>
      </p:pic>
      <p:pic>
        <p:nvPicPr>
          <p:cNvPr id="385" name="Shape 385"/>
          <p:cNvPicPr preferRelativeResize="0"/>
          <p:nvPr/>
        </p:nvPicPr>
        <p:blipFill>
          <a:blip r:embed="rId4">
            <a:alphaModFix/>
          </a:blip>
          <a:stretch>
            <a:fillRect/>
          </a:stretch>
        </p:blipFill>
        <p:spPr>
          <a:xfrm>
            <a:off x="4999220" y="2995766"/>
            <a:ext cx="3415576" cy="1287454"/>
          </a:xfrm>
          <a:prstGeom prst="rect">
            <a:avLst/>
          </a:prstGeom>
          <a:noFill/>
          <a:ln>
            <a:noFill/>
          </a:ln>
        </p:spPr>
      </p:pic>
      <p:pic>
        <p:nvPicPr>
          <p:cNvPr id="386" name="Shape 386"/>
          <p:cNvPicPr preferRelativeResize="0"/>
          <p:nvPr/>
        </p:nvPicPr>
        <p:blipFill>
          <a:blip r:embed="rId5">
            <a:alphaModFix/>
          </a:blip>
          <a:stretch>
            <a:fillRect/>
          </a:stretch>
        </p:blipFill>
        <p:spPr>
          <a:xfrm>
            <a:off x="718165" y="3156488"/>
            <a:ext cx="3909380" cy="1287450"/>
          </a:xfrm>
          <a:prstGeom prst="rect">
            <a:avLst/>
          </a:prstGeom>
          <a:noFill/>
          <a:ln>
            <a:noFill/>
          </a:ln>
        </p:spPr>
      </p:pic>
      <p:sp>
        <p:nvSpPr>
          <p:cNvPr id="387" name="Shape 387"/>
          <p:cNvSpPr/>
          <p:nvPr/>
        </p:nvSpPr>
        <p:spPr>
          <a:xfrm>
            <a:off x="583375" y="1374275"/>
            <a:ext cx="4259400" cy="1577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txBox="1"/>
          <p:nvPr>
            <p:ph type="title"/>
          </p:nvPr>
        </p:nvSpPr>
        <p:spPr>
          <a:xfrm>
            <a:off x="751800" y="1618450"/>
            <a:ext cx="4327800" cy="10335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s" sz="3600">
                <a:solidFill>
                  <a:srgbClr val="000000"/>
                </a:solidFill>
              </a:rPr>
              <a:t>Primero Mejor</a:t>
            </a:r>
            <a:endParaRPr sz="3600">
              <a:solidFill>
                <a:srgbClr val="000000"/>
              </a:solidFill>
            </a:endParaRPr>
          </a:p>
          <a:p>
            <a:pPr indent="-457200" lvl="0" marL="457200" rtl="0" algn="l">
              <a:spcBef>
                <a:spcPts val="0"/>
              </a:spcBef>
              <a:spcAft>
                <a:spcPts val="0"/>
              </a:spcAft>
              <a:buClr>
                <a:srgbClr val="000000"/>
              </a:buClr>
              <a:buSzPts val="3600"/>
              <a:buChar char="-"/>
            </a:pPr>
            <a:r>
              <a:rPr lang="es" sz="3600">
                <a:solidFill>
                  <a:srgbClr val="000000"/>
                </a:solidFill>
              </a:rPr>
              <a:t>Greedy</a:t>
            </a:r>
            <a:endParaRPr sz="3600">
              <a:solidFill>
                <a:srgbClr val="000000"/>
              </a:solidFill>
            </a:endParaRPr>
          </a:p>
        </p:txBody>
      </p:sp>
      <p:sp>
        <p:nvSpPr>
          <p:cNvPr id="389" name="Shape 389"/>
          <p:cNvSpPr txBox="1"/>
          <p:nvPr>
            <p:ph type="title"/>
          </p:nvPr>
        </p:nvSpPr>
        <p:spPr>
          <a:xfrm>
            <a:off x="3171000" y="4200350"/>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Reinserción</a:t>
            </a:r>
            <a:endParaRPr sz="1400">
              <a:solidFill>
                <a:srgbClr val="000000"/>
              </a:solidFill>
            </a:endParaRPr>
          </a:p>
        </p:txBody>
      </p:sp>
      <p:sp>
        <p:nvSpPr>
          <p:cNvPr id="390" name="Shape 390"/>
          <p:cNvSpPr txBox="1"/>
          <p:nvPr>
            <p:ph type="title"/>
          </p:nvPr>
        </p:nvSpPr>
        <p:spPr>
          <a:xfrm>
            <a:off x="6837325" y="4200350"/>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Intra-máquina</a:t>
            </a:r>
            <a:endParaRPr sz="1400">
              <a:solidFill>
                <a:srgbClr val="000000"/>
              </a:solidFill>
            </a:endParaRPr>
          </a:p>
        </p:txBody>
      </p:sp>
      <p:sp>
        <p:nvSpPr>
          <p:cNvPr id="391" name="Shape 391"/>
          <p:cNvSpPr txBox="1"/>
          <p:nvPr>
            <p:ph type="title"/>
          </p:nvPr>
        </p:nvSpPr>
        <p:spPr>
          <a:xfrm>
            <a:off x="6837325" y="2521525"/>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Entre</a:t>
            </a:r>
            <a:r>
              <a:rPr lang="es" sz="1400">
                <a:solidFill>
                  <a:srgbClr val="000000"/>
                </a:solidFill>
              </a:rPr>
              <a:t>-máquina</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Greedy</a:t>
            </a:r>
            <a:endParaRPr sz="4800"/>
          </a:p>
        </p:txBody>
      </p:sp>
      <p:sp>
        <p:nvSpPr>
          <p:cNvPr id="397" name="Shape 397"/>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txBox="1"/>
          <p:nvPr/>
        </p:nvSpPr>
        <p:spPr>
          <a:xfrm>
            <a:off x="3818825" y="1452375"/>
            <a:ext cx="4919700" cy="280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while (TasksToProcess &gt; 0){</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 = getBestMachine();</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for(i=0; i&lt;x.getTareas().size(); i++){</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x.add(i, TasksToProcess.get(0));</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if(actualLatency &gt; x.getLatency()){</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actualLatency = </a:t>
            </a:r>
            <a:r>
              <a:rPr lang="es" sz="1200">
                <a:latin typeface="Courier New"/>
                <a:ea typeface="Courier New"/>
                <a:cs typeface="Courier New"/>
                <a:sym typeface="Courier New"/>
              </a:rPr>
              <a:t>x.getLatency();</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bestIndex = i;</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x.remove(i);</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x.add(bestIndex, </a:t>
            </a:r>
            <a:r>
              <a:rPr lang="es" sz="1200">
                <a:latin typeface="Courier New"/>
                <a:ea typeface="Courier New"/>
                <a:cs typeface="Courier New"/>
                <a:sym typeface="Courier New"/>
              </a:rPr>
              <a:t>TasksToProcess.get(0));</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400" name="Shape 400"/>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401" name="Shape 401"/>
          <p:cNvSpPr txBox="1"/>
          <p:nvPr/>
        </p:nvSpPr>
        <p:spPr>
          <a:xfrm>
            <a:off x="606300" y="1984475"/>
            <a:ext cx="2733600" cy="2226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 sz="1800"/>
              <a:t>Mientras queden tareas que insertar, comprueba la máquina con mejor latencia y la inserta dentro de la misma en la mejor posición intra-máquina posible.</a:t>
            </a:r>
            <a:endParaRPr sz="1800"/>
          </a:p>
        </p:txBody>
      </p:sp>
      <p:sp>
        <p:nvSpPr>
          <p:cNvPr id="402" name="Shape 402"/>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pic>
        <p:nvPicPr>
          <p:cNvPr id="407" name="Shape 407"/>
          <p:cNvPicPr preferRelativeResize="0"/>
          <p:nvPr/>
        </p:nvPicPr>
        <p:blipFill>
          <a:blip r:embed="rId4">
            <a:alphaModFix/>
          </a:blip>
          <a:stretch>
            <a:fillRect/>
          </a:stretch>
        </p:blipFill>
        <p:spPr>
          <a:xfrm>
            <a:off x="4624525" y="110452"/>
            <a:ext cx="3855900" cy="2384232"/>
          </a:xfrm>
          <a:prstGeom prst="rect">
            <a:avLst/>
          </a:prstGeom>
          <a:noFill/>
          <a:ln>
            <a:noFill/>
          </a:ln>
        </p:spPr>
      </p:pic>
      <p:pic>
        <p:nvPicPr>
          <p:cNvPr id="408" name="Shape 408"/>
          <p:cNvPicPr preferRelativeResize="0"/>
          <p:nvPr/>
        </p:nvPicPr>
        <p:blipFill>
          <a:blip r:embed="rId5">
            <a:alphaModFix/>
          </a:blip>
          <a:stretch>
            <a:fillRect/>
          </a:stretch>
        </p:blipFill>
        <p:spPr>
          <a:xfrm>
            <a:off x="4624525" y="2557977"/>
            <a:ext cx="3855900" cy="2384231"/>
          </a:xfrm>
          <a:prstGeom prst="rect">
            <a:avLst/>
          </a:prstGeom>
          <a:noFill/>
          <a:ln>
            <a:noFill/>
          </a:ln>
        </p:spPr>
      </p:pic>
      <p:pic>
        <p:nvPicPr>
          <p:cNvPr id="409" name="Shape 409"/>
          <p:cNvPicPr preferRelativeResize="0"/>
          <p:nvPr/>
        </p:nvPicPr>
        <p:blipFill>
          <a:blip r:embed="rId6">
            <a:alphaModFix/>
          </a:blip>
          <a:stretch>
            <a:fillRect/>
          </a:stretch>
        </p:blipFill>
        <p:spPr>
          <a:xfrm>
            <a:off x="674776" y="2559700"/>
            <a:ext cx="3855947" cy="2380675"/>
          </a:xfrm>
          <a:prstGeom prst="rect">
            <a:avLst/>
          </a:prstGeom>
          <a:noFill/>
          <a:ln>
            <a:noFill/>
          </a:ln>
        </p:spPr>
      </p:pic>
      <p:pic>
        <p:nvPicPr>
          <p:cNvPr id="410" name="Shape 410"/>
          <p:cNvPicPr preferRelativeResize="0"/>
          <p:nvPr/>
        </p:nvPicPr>
        <p:blipFill>
          <a:blip r:embed="rId7">
            <a:alphaModFix/>
          </a:blip>
          <a:stretch>
            <a:fillRect/>
          </a:stretch>
        </p:blipFill>
        <p:spPr>
          <a:xfrm>
            <a:off x="674775" y="112225"/>
            <a:ext cx="3855900" cy="2380675"/>
          </a:xfrm>
          <a:prstGeom prst="rect">
            <a:avLst/>
          </a:prstGeom>
          <a:noFill/>
          <a:ln>
            <a:noFill/>
          </a:ln>
        </p:spPr>
      </p:pic>
      <p:sp>
        <p:nvSpPr>
          <p:cNvPr id="411" name="Shape 411"/>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s"/>
              <a:t>Lat. 10 IT.</a:t>
            </a:r>
            <a:endParaRPr/>
          </a:p>
        </p:txBody>
      </p:sp>
      <p:sp>
        <p:nvSpPr>
          <p:cNvPr id="412" name="Shape 412"/>
          <p:cNvSpPr/>
          <p:nvPr/>
        </p:nvSpPr>
        <p:spPr>
          <a:xfrm>
            <a:off x="60885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a:t>
            </a:r>
            <a:r>
              <a:rPr lang="es"/>
              <a:t> 10 IT.</a:t>
            </a:r>
            <a:endParaRPr/>
          </a:p>
        </p:txBody>
      </p:sp>
      <p:sp>
        <p:nvSpPr>
          <p:cNvPr id="413" name="Shape 413"/>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414" name="Shape 414"/>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a:t>
            </a:r>
            <a:r>
              <a:rPr lang="es" sz="1200"/>
              <a:t> 1000 IT.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Grasp</a:t>
            </a:r>
            <a:endParaRPr sz="4800"/>
          </a:p>
        </p:txBody>
      </p:sp>
      <p:sp>
        <p:nvSpPr>
          <p:cNvPr id="420" name="Shape 420"/>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1" name="Shape 421"/>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2" name="Shape 422"/>
          <p:cNvSpPr txBox="1"/>
          <p:nvPr/>
        </p:nvSpPr>
        <p:spPr>
          <a:xfrm>
            <a:off x="3757150" y="1471125"/>
            <a:ext cx="5143500" cy="309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buildSolution();</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upgrade();</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buildSolution(){</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r>
              <a:rPr lang="es" sz="1200">
                <a:latin typeface="Courier New"/>
                <a:ea typeface="Courier New"/>
                <a:cs typeface="Courier New"/>
                <a:sym typeface="Courier New"/>
              </a:rPr>
              <a:t>while (TasksToProcess &gt; 0){</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Random rnd(0 → LRC.size());</a:t>
            </a:r>
            <a:endParaRPr sz="1200">
              <a:latin typeface="Courier New"/>
              <a:ea typeface="Courier New"/>
              <a:cs typeface="Courier New"/>
              <a:sym typeface="Courier New"/>
            </a:endParaRPr>
          </a:p>
          <a:p>
            <a:pPr indent="0" lvl="0" marL="0">
              <a:spcBef>
                <a:spcPts val="0"/>
              </a:spcBef>
              <a:spcAft>
                <a:spcPts val="0"/>
              </a:spcAft>
              <a:buNone/>
            </a:pPr>
            <a:r>
              <a:rPr b="1" i="1" lang="es" sz="1200">
                <a:latin typeface="Courier New"/>
                <a:ea typeface="Courier New"/>
                <a:cs typeface="Courier New"/>
                <a:sym typeface="Courier New"/>
              </a:rPr>
              <a:t>//Greedy adding random task </a:t>
            </a:r>
            <a:r>
              <a:rPr b="1" i="1" lang="es" sz="1200">
                <a:latin typeface="Courier New"/>
                <a:ea typeface="Courier New"/>
                <a:cs typeface="Courier New"/>
                <a:sym typeface="Courier New"/>
              </a:rPr>
              <a:t>'</a:t>
            </a:r>
            <a:r>
              <a:rPr b="1" i="1" lang="es" sz="1200">
                <a:latin typeface="Courier New"/>
                <a:ea typeface="Courier New"/>
                <a:cs typeface="Courier New"/>
                <a:sym typeface="Courier New"/>
              </a:rPr>
              <a:t>TasksToProcess.get(rnd)'</a:t>
            </a:r>
            <a:endParaRPr b="1" i="1" sz="1200">
              <a:latin typeface="Courier New"/>
              <a:ea typeface="Courier New"/>
              <a:cs typeface="Courier New"/>
              <a:sym typeface="Courier New"/>
            </a:endParaRPr>
          </a:p>
          <a:p>
            <a:pPr indent="457200" lvl="0" marL="0" rtl="0">
              <a:spcBef>
                <a:spcPts val="0"/>
              </a:spcBef>
              <a:spcAft>
                <a:spcPts val="0"/>
              </a:spcAft>
              <a:buNone/>
            </a:pPr>
            <a:r>
              <a:rPr lang="es" sz="1200">
                <a:latin typeface="Courier New"/>
                <a:ea typeface="Courier New"/>
                <a:cs typeface="Courier New"/>
                <a:sym typeface="Courier New"/>
              </a:rPr>
              <a:t>	</a:t>
            </a:r>
            <a:r>
              <a:rPr lang="es" sz="1200">
                <a:latin typeface="Courier New"/>
                <a:ea typeface="Courier New"/>
                <a:cs typeface="Courier New"/>
                <a:sym typeface="Courier New"/>
              </a:rPr>
              <a:t>x = getBestMachine();</a:t>
            </a:r>
            <a:endParaRPr sz="1200">
              <a:latin typeface="Courier New"/>
              <a:ea typeface="Courier New"/>
              <a:cs typeface="Courier New"/>
              <a:sym typeface="Courier New"/>
            </a:endParaRPr>
          </a:p>
          <a:p>
            <a:pPr indent="457200" lvl="0" marL="0" rtl="0">
              <a:spcBef>
                <a:spcPts val="0"/>
              </a:spcBef>
              <a:spcAft>
                <a:spcPts val="0"/>
              </a:spcAft>
              <a:buNone/>
            </a:pPr>
            <a:r>
              <a:rPr lang="es" sz="1200">
                <a:latin typeface="Courier New"/>
                <a:ea typeface="Courier New"/>
                <a:cs typeface="Courier New"/>
                <a:sym typeface="Courier New"/>
              </a:rPr>
              <a:t>	y = getBestPosOnMachine(x);</a:t>
            </a:r>
            <a:endParaRPr sz="1200">
              <a:latin typeface="Courier New"/>
              <a:ea typeface="Courier New"/>
              <a:cs typeface="Courier New"/>
              <a:sym typeface="Courier New"/>
            </a:endParaRPr>
          </a:p>
          <a:p>
            <a:pPr indent="457200" lvl="0" marL="0" rtl="0">
              <a:spcBef>
                <a:spcPts val="0"/>
              </a:spcBef>
              <a:spcAft>
                <a:spcPts val="0"/>
              </a:spcAft>
              <a:buNone/>
            </a:pPr>
            <a:r>
              <a:rPr lang="es" sz="1200">
                <a:latin typeface="Courier New"/>
                <a:ea typeface="Courier New"/>
                <a:cs typeface="Courier New"/>
                <a:sym typeface="Courier New"/>
              </a:rPr>
              <a:t>	x.add(y, TasksToProcess.get(rnd));</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upgrade(){</a:t>
            </a:r>
            <a:endParaRPr sz="1200">
              <a:latin typeface="Courier New"/>
              <a:ea typeface="Courier New"/>
              <a:cs typeface="Courier New"/>
              <a:sym typeface="Courier New"/>
            </a:endParaRPr>
          </a:p>
          <a:p>
            <a:pPr indent="0" lvl="0" marL="0">
              <a:spcBef>
                <a:spcPts val="0"/>
              </a:spcBef>
              <a:spcAft>
                <a:spcPts val="0"/>
              </a:spcAft>
              <a:buNone/>
            </a:pPr>
            <a:r>
              <a:rPr b="1" i="1" lang="es" sz="1200">
                <a:latin typeface="Courier New"/>
                <a:ea typeface="Courier New"/>
                <a:cs typeface="Courier New"/>
                <a:sym typeface="Courier New"/>
              </a:rPr>
              <a:t>//Search in local neighborhood for a better latency</a:t>
            </a:r>
            <a:endParaRPr b="1" i="1"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423" name="Shape 423"/>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424" name="Shape 424"/>
          <p:cNvSpPr txBox="1"/>
          <p:nvPr/>
        </p:nvSpPr>
        <p:spPr>
          <a:xfrm>
            <a:off x="606300" y="1904925"/>
            <a:ext cx="2733600" cy="22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t>Mientras queden tareas que insertar, genera una lista restringida de candidatos entre los X primeros elementos de “TasksToProcess” e inserta uno de ellos al azar de la mejor forma usando para ello un algoritmo Greedy.</a:t>
            </a:r>
            <a:endParaRPr sz="1600"/>
          </a:p>
        </p:txBody>
      </p:sp>
      <p:sp>
        <p:nvSpPr>
          <p:cNvPr id="425" name="Shape 425"/>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4624525" y="112221"/>
            <a:ext cx="3855900" cy="2384232"/>
          </a:xfrm>
          <a:prstGeom prst="rect">
            <a:avLst/>
          </a:prstGeom>
          <a:noFill/>
          <a:ln>
            <a:noFill/>
          </a:ln>
        </p:spPr>
      </p:pic>
      <p:pic>
        <p:nvPicPr>
          <p:cNvPr id="431" name="Shape 431"/>
          <p:cNvPicPr preferRelativeResize="0"/>
          <p:nvPr/>
        </p:nvPicPr>
        <p:blipFill>
          <a:blip r:embed="rId4">
            <a:alphaModFix/>
          </a:blip>
          <a:stretch>
            <a:fillRect/>
          </a:stretch>
        </p:blipFill>
        <p:spPr>
          <a:xfrm>
            <a:off x="4624525" y="2559700"/>
            <a:ext cx="3850073" cy="2380650"/>
          </a:xfrm>
          <a:prstGeom prst="rect">
            <a:avLst/>
          </a:prstGeom>
          <a:noFill/>
          <a:ln>
            <a:noFill/>
          </a:ln>
        </p:spPr>
      </p:pic>
      <p:pic>
        <p:nvPicPr>
          <p:cNvPr id="432" name="Shape 432"/>
          <p:cNvPicPr preferRelativeResize="0"/>
          <p:nvPr/>
        </p:nvPicPr>
        <p:blipFill>
          <a:blip r:embed="rId5">
            <a:alphaModFix/>
          </a:blip>
          <a:stretch>
            <a:fillRect/>
          </a:stretch>
        </p:blipFill>
        <p:spPr>
          <a:xfrm>
            <a:off x="674776" y="2571750"/>
            <a:ext cx="3855900" cy="2380650"/>
          </a:xfrm>
          <a:prstGeom prst="rect">
            <a:avLst/>
          </a:prstGeom>
          <a:noFill/>
          <a:ln>
            <a:noFill/>
          </a:ln>
        </p:spPr>
      </p:pic>
      <p:pic>
        <p:nvPicPr>
          <p:cNvPr id="433" name="Shape 433"/>
          <p:cNvPicPr preferRelativeResize="0"/>
          <p:nvPr/>
        </p:nvPicPr>
        <p:blipFill>
          <a:blip r:embed="rId6">
            <a:alphaModFix/>
          </a:blip>
          <a:stretch>
            <a:fillRect/>
          </a:stretch>
        </p:blipFill>
        <p:spPr>
          <a:xfrm>
            <a:off x="674771" y="112225"/>
            <a:ext cx="3855900" cy="2380654"/>
          </a:xfrm>
          <a:prstGeom prst="rect">
            <a:avLst/>
          </a:prstGeom>
          <a:noFill/>
          <a:ln>
            <a:noFill/>
          </a:ln>
        </p:spPr>
      </p:pic>
      <p:sp>
        <p:nvSpPr>
          <p:cNvPr id="434" name="Shape 434"/>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Lat. 10 IT.</a:t>
            </a:r>
            <a:endParaRPr/>
          </a:p>
        </p:txBody>
      </p:sp>
      <p:sp>
        <p:nvSpPr>
          <p:cNvPr id="435" name="Shape 435"/>
          <p:cNvSpPr/>
          <p:nvPr/>
        </p:nvSpPr>
        <p:spPr>
          <a:xfrm>
            <a:off x="60885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 10 IT.</a:t>
            </a:r>
            <a:endParaRPr/>
          </a:p>
        </p:txBody>
      </p:sp>
      <p:sp>
        <p:nvSpPr>
          <p:cNvPr id="436" name="Shape 436"/>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437" name="Shape 437"/>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 1000 IT.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Multiarranque</a:t>
            </a:r>
            <a:endParaRPr sz="4800"/>
          </a:p>
        </p:txBody>
      </p:sp>
      <p:sp>
        <p:nvSpPr>
          <p:cNvPr id="443" name="Shape 443"/>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 name="Shape 444"/>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5" name="Shape 445"/>
          <p:cNvSpPr txBox="1"/>
          <p:nvPr/>
        </p:nvSpPr>
        <p:spPr>
          <a:xfrm>
            <a:off x="3818825" y="1505325"/>
            <a:ext cx="4919700" cy="302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s" sz="1200">
                <a:latin typeface="Courier New"/>
                <a:ea typeface="Courier New"/>
                <a:cs typeface="Courier New"/>
                <a:sym typeface="Courier New"/>
              </a:rPr>
              <a:t>//N_WANTED_SOLUTIONS = number of </a:t>
            </a:r>
            <a:r>
              <a:rPr b="1" i="1" lang="es" sz="1200">
                <a:latin typeface="Courier New"/>
                <a:ea typeface="Courier New"/>
                <a:cs typeface="Courier New"/>
                <a:sym typeface="Courier New"/>
              </a:rPr>
              <a:t>different</a:t>
            </a:r>
            <a:r>
              <a:rPr b="1" i="1" lang="es" sz="1200">
                <a:latin typeface="Courier New"/>
                <a:ea typeface="Courier New"/>
                <a:cs typeface="Courier New"/>
                <a:sym typeface="Courier New"/>
              </a:rPr>
              <a:t> solutions to start searching</a:t>
            </a:r>
            <a:endParaRPr b="1" i="1"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ArrSols = new Solutions[N_WANTED_SOLUTIONS];</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for(i = 0; i&lt;N_WANTED_SOLUTIONS; i++){</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t>
            </a:r>
            <a:r>
              <a:rPr b="1" i="1" lang="es" sz="1200">
                <a:latin typeface="Courier New"/>
                <a:ea typeface="Courier New"/>
                <a:cs typeface="Courier New"/>
                <a:sym typeface="Courier New"/>
              </a:rPr>
              <a:t>//Using any </a:t>
            </a:r>
            <a:r>
              <a:rPr b="1" i="1" lang="es" sz="1200" u="sng">
                <a:latin typeface="Courier New"/>
                <a:ea typeface="Courier New"/>
                <a:cs typeface="Courier New"/>
                <a:sym typeface="Courier New"/>
              </a:rPr>
              <a:t>random</a:t>
            </a:r>
            <a:r>
              <a:rPr b="1" i="1" lang="es" sz="1200">
                <a:latin typeface="Courier New"/>
                <a:ea typeface="Courier New"/>
                <a:cs typeface="Courier New"/>
                <a:sym typeface="Courier New"/>
              </a:rPr>
              <a:t> Algorithm</a:t>
            </a:r>
            <a:endParaRPr sz="1200">
              <a:latin typeface="Courier New"/>
              <a:ea typeface="Courier New"/>
              <a:cs typeface="Courier New"/>
              <a:sym typeface="Courier New"/>
            </a:endParaRPr>
          </a:p>
          <a:p>
            <a:pPr indent="457200" lvl="0" marL="457200">
              <a:spcBef>
                <a:spcPts val="0"/>
              </a:spcBef>
              <a:spcAft>
                <a:spcPts val="0"/>
              </a:spcAft>
              <a:buNone/>
            </a:pPr>
            <a:r>
              <a:rPr lang="es" sz="1200">
                <a:latin typeface="Courier New"/>
                <a:ea typeface="Courier New"/>
                <a:cs typeface="Courier New"/>
                <a:sym typeface="Courier New"/>
              </a:rPr>
              <a:t>x = buildSolution();</a:t>
            </a:r>
            <a:endParaRPr b="1" i="1"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t>
            </a:r>
            <a:r>
              <a:rPr b="1" i="1" lang="es" sz="1200">
                <a:latin typeface="Courier New"/>
                <a:ea typeface="Courier New"/>
                <a:cs typeface="Courier New"/>
                <a:sym typeface="Courier New"/>
              </a:rPr>
              <a:t>//Using any local search</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x.upgrade();</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ArrSols.add(x);</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return getBestSolution(ArrSols);</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getBestSolution(Solutions[]){</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	</a:t>
            </a:r>
            <a:r>
              <a:rPr b="1" i="1" lang="es" sz="1200">
                <a:latin typeface="Courier New"/>
                <a:ea typeface="Courier New"/>
                <a:cs typeface="Courier New"/>
                <a:sym typeface="Courier New"/>
              </a:rPr>
              <a:t>//return Solution with better latency (for)</a:t>
            </a:r>
            <a:endParaRPr b="1" i="1"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0"/>
              </a:spcBef>
              <a:spcAft>
                <a:spcPts val="0"/>
              </a:spcAft>
              <a:buNone/>
            </a:pPr>
            <a:r>
              <a:t/>
            </a:r>
            <a:endParaRPr sz="1200">
              <a:latin typeface="Courier New"/>
              <a:ea typeface="Courier New"/>
              <a:cs typeface="Courier New"/>
              <a:sym typeface="Courier New"/>
            </a:endParaRPr>
          </a:p>
        </p:txBody>
      </p:sp>
      <p:sp>
        <p:nvSpPr>
          <p:cNvPr id="446" name="Shape 446"/>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447" name="Shape 447"/>
          <p:cNvSpPr txBox="1"/>
          <p:nvPr/>
        </p:nvSpPr>
        <p:spPr>
          <a:xfrm>
            <a:off x="606300" y="1904925"/>
            <a:ext cx="2733600" cy="22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t>Generamos las “N” soluciones más dispares posibles usando un algoritmo aleatorio y mejoramos dichas soluciones usando búsquedas locales devolviendo la solución con menor latencia de estas.</a:t>
            </a:r>
            <a:endParaRPr sz="1600"/>
          </a:p>
        </p:txBody>
      </p:sp>
      <p:sp>
        <p:nvSpPr>
          <p:cNvPr id="448" name="Shape 448"/>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pic>
        <p:nvPicPr>
          <p:cNvPr id="453" name="Shape 453"/>
          <p:cNvPicPr preferRelativeResize="0"/>
          <p:nvPr/>
        </p:nvPicPr>
        <p:blipFill>
          <a:blip r:embed="rId3">
            <a:alphaModFix/>
          </a:blip>
          <a:stretch>
            <a:fillRect/>
          </a:stretch>
        </p:blipFill>
        <p:spPr>
          <a:xfrm>
            <a:off x="4624525" y="110377"/>
            <a:ext cx="3855900" cy="2384232"/>
          </a:xfrm>
          <a:prstGeom prst="rect">
            <a:avLst/>
          </a:prstGeom>
          <a:noFill/>
          <a:ln>
            <a:noFill/>
          </a:ln>
        </p:spPr>
      </p:pic>
      <p:pic>
        <p:nvPicPr>
          <p:cNvPr id="454" name="Shape 454"/>
          <p:cNvPicPr preferRelativeResize="0"/>
          <p:nvPr/>
        </p:nvPicPr>
        <p:blipFill>
          <a:blip r:embed="rId4">
            <a:alphaModFix/>
          </a:blip>
          <a:stretch>
            <a:fillRect/>
          </a:stretch>
        </p:blipFill>
        <p:spPr>
          <a:xfrm>
            <a:off x="4624525" y="2571750"/>
            <a:ext cx="3855900" cy="2384250"/>
          </a:xfrm>
          <a:prstGeom prst="rect">
            <a:avLst/>
          </a:prstGeom>
          <a:noFill/>
          <a:ln>
            <a:noFill/>
          </a:ln>
        </p:spPr>
      </p:pic>
      <p:pic>
        <p:nvPicPr>
          <p:cNvPr id="455" name="Shape 455"/>
          <p:cNvPicPr preferRelativeResize="0"/>
          <p:nvPr/>
        </p:nvPicPr>
        <p:blipFill>
          <a:blip r:embed="rId5">
            <a:alphaModFix/>
          </a:blip>
          <a:stretch>
            <a:fillRect/>
          </a:stretch>
        </p:blipFill>
        <p:spPr>
          <a:xfrm>
            <a:off x="673077" y="2559775"/>
            <a:ext cx="3855893" cy="2380650"/>
          </a:xfrm>
          <a:prstGeom prst="rect">
            <a:avLst/>
          </a:prstGeom>
          <a:noFill/>
          <a:ln>
            <a:noFill/>
          </a:ln>
        </p:spPr>
      </p:pic>
      <p:pic>
        <p:nvPicPr>
          <p:cNvPr id="456" name="Shape 456"/>
          <p:cNvPicPr preferRelativeResize="0"/>
          <p:nvPr/>
        </p:nvPicPr>
        <p:blipFill>
          <a:blip r:embed="rId6">
            <a:alphaModFix/>
          </a:blip>
          <a:stretch>
            <a:fillRect/>
          </a:stretch>
        </p:blipFill>
        <p:spPr>
          <a:xfrm>
            <a:off x="673075" y="112175"/>
            <a:ext cx="3855900" cy="2380650"/>
          </a:xfrm>
          <a:prstGeom prst="rect">
            <a:avLst/>
          </a:prstGeom>
          <a:noFill/>
          <a:ln>
            <a:noFill/>
          </a:ln>
        </p:spPr>
      </p:pic>
      <p:sp>
        <p:nvSpPr>
          <p:cNvPr id="457" name="Shape 457"/>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Lat. 10 IT.</a:t>
            </a:r>
            <a:endParaRPr/>
          </a:p>
        </p:txBody>
      </p:sp>
      <p:sp>
        <p:nvSpPr>
          <p:cNvPr id="458" name="Shape 458"/>
          <p:cNvSpPr/>
          <p:nvPr/>
        </p:nvSpPr>
        <p:spPr>
          <a:xfrm>
            <a:off x="60885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 10 IT.</a:t>
            </a:r>
            <a:endParaRPr/>
          </a:p>
        </p:txBody>
      </p:sp>
      <p:sp>
        <p:nvSpPr>
          <p:cNvPr id="459" name="Shape 459"/>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460" name="Shape 460"/>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 1000 IT.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VNS</a:t>
            </a:r>
            <a:endParaRPr sz="4800"/>
          </a:p>
        </p:txBody>
      </p:sp>
      <p:sp>
        <p:nvSpPr>
          <p:cNvPr id="466" name="Shape 466"/>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7" name="Shape 467"/>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8" name="Shape 468"/>
          <p:cNvSpPr txBox="1"/>
          <p:nvPr/>
        </p:nvSpPr>
        <p:spPr>
          <a:xfrm>
            <a:off x="3912425" y="1610025"/>
            <a:ext cx="4732500" cy="252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200">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vnd(){</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entorno = 0;</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while(entorno &lt; N_ENTORNOS){</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y = x.getNeighbour(entorno);</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if(y.getLatency() &lt; x.getLatency){</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x = y;</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entorno = 0;</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else entorno++;</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spcBef>
                <a:spcPts val="0"/>
              </a:spcBef>
              <a:spcAft>
                <a:spcPts val="0"/>
              </a:spcAft>
              <a:buNone/>
            </a:pPr>
            <a:r>
              <a:rPr lang="es">
                <a:latin typeface="Courier New"/>
                <a:ea typeface="Courier New"/>
                <a:cs typeface="Courier New"/>
                <a:sym typeface="Courier New"/>
              </a:rPr>
              <a:t>}</a:t>
            </a:r>
            <a:endParaRPr b="1" i="1">
              <a:latin typeface="Courier New"/>
              <a:ea typeface="Courier New"/>
              <a:cs typeface="Courier New"/>
              <a:sym typeface="Courier New"/>
            </a:endParaRPr>
          </a:p>
          <a:p>
            <a:pPr indent="0" lvl="0" marL="0" rtl="0">
              <a:spcBef>
                <a:spcPts val="0"/>
              </a:spcBef>
              <a:spcAft>
                <a:spcPts val="0"/>
              </a:spcAft>
              <a:buNone/>
            </a:pPr>
            <a:r>
              <a:t/>
            </a:r>
            <a:endParaRPr sz="1200">
              <a:latin typeface="Courier New"/>
              <a:ea typeface="Courier New"/>
              <a:cs typeface="Courier New"/>
              <a:sym typeface="Courier New"/>
            </a:endParaRPr>
          </a:p>
        </p:txBody>
      </p:sp>
      <p:sp>
        <p:nvSpPr>
          <p:cNvPr id="469" name="Shape 469"/>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470" name="Shape 470"/>
          <p:cNvSpPr txBox="1"/>
          <p:nvPr/>
        </p:nvSpPr>
        <p:spPr>
          <a:xfrm>
            <a:off x="527250" y="1904925"/>
            <a:ext cx="2870400" cy="24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t>El VND recorre las diferentes estructuras de entorno, generando un vecino. En caso de que sea mejor se vuelve a la estructura de entorno inicial y se actualiza la solución. En caso contrario se pasa a la siguiente estructura de entorno.</a:t>
            </a:r>
            <a:endParaRPr sz="1600"/>
          </a:p>
        </p:txBody>
      </p:sp>
      <p:sp>
        <p:nvSpPr>
          <p:cNvPr id="471" name="Shape 471"/>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VNS</a:t>
            </a:r>
            <a:endParaRPr sz="4800"/>
          </a:p>
        </p:txBody>
      </p:sp>
      <p:sp>
        <p:nvSpPr>
          <p:cNvPr id="477" name="Shape 477"/>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8" name="Shape 478"/>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9" name="Shape 479"/>
          <p:cNvSpPr txBox="1"/>
          <p:nvPr/>
        </p:nvSpPr>
        <p:spPr>
          <a:xfrm>
            <a:off x="3759725" y="1452375"/>
            <a:ext cx="5037900" cy="30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457200" lvl="0" marL="0" rtl="0">
              <a:spcBef>
                <a:spcPts val="0"/>
              </a:spcBef>
              <a:spcAft>
                <a:spcPts val="0"/>
              </a:spcAft>
              <a:buNone/>
            </a:pPr>
            <a:r>
              <a:rPr lang="es" sz="1200">
                <a:latin typeface="Courier New"/>
                <a:ea typeface="Courier New"/>
                <a:cs typeface="Courier New"/>
                <a:sym typeface="Courier New"/>
              </a:rPr>
              <a:t>x = buildSolution(); </a:t>
            </a:r>
            <a:r>
              <a:rPr b="1" i="1" lang="es" sz="1200">
                <a:latin typeface="Courier New"/>
                <a:ea typeface="Courier New"/>
                <a:cs typeface="Courier New"/>
                <a:sym typeface="Courier New"/>
              </a:rPr>
              <a:t>//Using random Algorithm</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for(i = 0; i &lt; N_ITERACIONES; i++){</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entorno = 0;</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while(entorno &lt; N_ENTORNOS){</a:t>
            </a:r>
            <a:endParaRPr sz="1200">
              <a:latin typeface="Courier New"/>
              <a:ea typeface="Courier New"/>
              <a:cs typeface="Courier New"/>
              <a:sym typeface="Courier New"/>
            </a:endParaRPr>
          </a:p>
          <a:p>
            <a:pPr indent="457200" lvl="0" marL="914400" rtl="0">
              <a:spcBef>
                <a:spcPts val="0"/>
              </a:spcBef>
              <a:spcAft>
                <a:spcPts val="0"/>
              </a:spcAft>
              <a:buNone/>
            </a:pPr>
            <a:r>
              <a:rPr lang="es" sz="1200">
                <a:latin typeface="Courier New"/>
                <a:ea typeface="Courier New"/>
                <a:cs typeface="Courier New"/>
                <a:sym typeface="Courier New"/>
              </a:rPr>
              <a:t>y = x</a:t>
            </a:r>
            <a:endParaRPr sz="1200">
              <a:latin typeface="Courier New"/>
              <a:ea typeface="Courier New"/>
              <a:cs typeface="Courier New"/>
              <a:sym typeface="Courier New"/>
            </a:endParaRPr>
          </a:p>
          <a:p>
            <a:pPr indent="457200" lvl="0" marL="914400" rtl="0">
              <a:spcBef>
                <a:spcPts val="0"/>
              </a:spcBef>
              <a:spcAft>
                <a:spcPts val="0"/>
              </a:spcAft>
              <a:buNone/>
            </a:pPr>
            <a:r>
              <a:rPr lang="es" sz="1200">
                <a:latin typeface="Courier New"/>
                <a:ea typeface="Courier New"/>
                <a:cs typeface="Courier New"/>
                <a:sym typeface="Courier New"/>
              </a:rPr>
              <a:t>y.shake();</a:t>
            </a:r>
            <a:endParaRPr sz="1200">
              <a:latin typeface="Courier New"/>
              <a:ea typeface="Courier New"/>
              <a:cs typeface="Courier New"/>
              <a:sym typeface="Courier New"/>
            </a:endParaRPr>
          </a:p>
          <a:p>
            <a:pPr indent="457200" lvl="0" marL="914400" rtl="0">
              <a:spcBef>
                <a:spcPts val="0"/>
              </a:spcBef>
              <a:spcAft>
                <a:spcPts val="0"/>
              </a:spcAft>
              <a:buNone/>
            </a:pPr>
            <a:r>
              <a:rPr lang="es" sz="1200">
                <a:latin typeface="Courier New"/>
                <a:ea typeface="Courier New"/>
                <a:cs typeface="Courier New"/>
                <a:sym typeface="Courier New"/>
              </a:rPr>
              <a:t>y.vnd(); </a:t>
            </a:r>
            <a:r>
              <a:rPr b="1" i="1" lang="es" sz="1200">
                <a:latin typeface="Courier New"/>
                <a:ea typeface="Courier New"/>
                <a:cs typeface="Courier New"/>
                <a:sym typeface="Courier New"/>
              </a:rPr>
              <a:t>//Or local search</a:t>
            </a:r>
            <a:endParaRPr sz="1200">
              <a:latin typeface="Courier New"/>
              <a:ea typeface="Courier New"/>
              <a:cs typeface="Courier New"/>
              <a:sym typeface="Courier New"/>
            </a:endParaRPr>
          </a:p>
          <a:p>
            <a:pPr indent="457200" lvl="0" marL="914400" rtl="0">
              <a:spcBef>
                <a:spcPts val="0"/>
              </a:spcBef>
              <a:spcAft>
                <a:spcPts val="0"/>
              </a:spcAft>
              <a:buNone/>
            </a:pPr>
            <a:r>
              <a:rPr lang="es" sz="1200">
                <a:latin typeface="Courier New"/>
                <a:ea typeface="Courier New"/>
                <a:cs typeface="Courier New"/>
                <a:sym typeface="Courier New"/>
              </a:rPr>
              <a:t>if(y.getLatency()&lt; x.getLatency()){</a:t>
            </a:r>
            <a:endParaRPr sz="1200">
              <a:latin typeface="Courier New"/>
              <a:ea typeface="Courier New"/>
              <a:cs typeface="Courier New"/>
              <a:sym typeface="Courier New"/>
            </a:endParaRPr>
          </a:p>
          <a:p>
            <a:pPr indent="457200" lvl="0" marL="1371600" rtl="0">
              <a:spcBef>
                <a:spcPts val="0"/>
              </a:spcBef>
              <a:spcAft>
                <a:spcPts val="0"/>
              </a:spcAft>
              <a:buNone/>
            </a:pPr>
            <a:r>
              <a:rPr lang="es" sz="1200">
                <a:latin typeface="Courier New"/>
                <a:ea typeface="Courier New"/>
                <a:cs typeface="Courier New"/>
                <a:sym typeface="Courier New"/>
              </a:rPr>
              <a:t>x = y;</a:t>
            </a:r>
            <a:endParaRPr sz="1200">
              <a:latin typeface="Courier New"/>
              <a:ea typeface="Courier New"/>
              <a:cs typeface="Courier New"/>
              <a:sym typeface="Courier New"/>
            </a:endParaRPr>
          </a:p>
          <a:p>
            <a:pPr indent="457200" lvl="0" marL="1371600" rtl="0">
              <a:spcBef>
                <a:spcPts val="0"/>
              </a:spcBef>
              <a:spcAft>
                <a:spcPts val="0"/>
              </a:spcAft>
              <a:buNone/>
            </a:pPr>
            <a:r>
              <a:rPr lang="es" sz="1200">
                <a:latin typeface="Courier New"/>
                <a:ea typeface="Courier New"/>
                <a:cs typeface="Courier New"/>
                <a:sym typeface="Courier New"/>
              </a:rPr>
              <a:t>entorno = 0;</a:t>
            </a:r>
            <a:endParaRPr sz="1200">
              <a:latin typeface="Courier New"/>
              <a:ea typeface="Courier New"/>
              <a:cs typeface="Courier New"/>
              <a:sym typeface="Courier New"/>
            </a:endParaRPr>
          </a:p>
          <a:p>
            <a:pPr indent="0" lvl="0" marL="137160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1371600" rtl="0">
              <a:spcBef>
                <a:spcPts val="0"/>
              </a:spcBef>
              <a:spcAft>
                <a:spcPts val="0"/>
              </a:spcAft>
              <a:buNone/>
            </a:pPr>
            <a:r>
              <a:rPr lang="es" sz="1200">
                <a:latin typeface="Courier New"/>
                <a:ea typeface="Courier New"/>
                <a:cs typeface="Courier New"/>
                <a:sym typeface="Courier New"/>
              </a:rPr>
              <a:t>else entorno++;</a:t>
            </a:r>
            <a:endParaRPr sz="1200">
              <a:latin typeface="Courier New"/>
              <a:ea typeface="Courier New"/>
              <a:cs typeface="Courier New"/>
              <a:sym typeface="Courier New"/>
            </a:endParaRPr>
          </a:p>
          <a:p>
            <a:pPr indent="0" lvl="0" marL="91440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a:t>
            </a:r>
            <a:endParaRPr>
              <a:latin typeface="Courier New"/>
              <a:ea typeface="Courier New"/>
              <a:cs typeface="Courier New"/>
              <a:sym typeface="Courier New"/>
            </a:endParaRPr>
          </a:p>
          <a:p>
            <a:pPr indent="0" lvl="0" marL="0" rtl="0">
              <a:spcBef>
                <a:spcPts val="0"/>
              </a:spcBef>
              <a:spcAft>
                <a:spcPts val="0"/>
              </a:spcAft>
              <a:buNone/>
            </a:pPr>
            <a:r>
              <a:t/>
            </a:r>
            <a:endParaRPr sz="1200">
              <a:latin typeface="Courier New"/>
              <a:ea typeface="Courier New"/>
              <a:cs typeface="Courier New"/>
              <a:sym typeface="Courier New"/>
            </a:endParaRPr>
          </a:p>
        </p:txBody>
      </p:sp>
      <p:sp>
        <p:nvSpPr>
          <p:cNvPr id="480" name="Shape 480"/>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481" name="Shape 481"/>
          <p:cNvSpPr txBox="1"/>
          <p:nvPr/>
        </p:nvSpPr>
        <p:spPr>
          <a:xfrm>
            <a:off x="468650" y="1812675"/>
            <a:ext cx="2999400" cy="25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t>El VNS recorre también las estructuras de entorno, alterando la solución actual dentro del entorno actual de forma aleatoria (shake). Tras esto mejoramos esta solución con una búsqueda local o un vns y comprobamos si es mejor que la solución conseguida anteriormente.</a:t>
            </a:r>
            <a:endParaRPr sz="1600"/>
          </a:p>
        </p:txBody>
      </p:sp>
      <p:sp>
        <p:nvSpPr>
          <p:cNvPr id="482" name="Shape 482"/>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pic>
        <p:nvPicPr>
          <p:cNvPr id="487" name="Shape 487"/>
          <p:cNvPicPr preferRelativeResize="0"/>
          <p:nvPr/>
        </p:nvPicPr>
        <p:blipFill>
          <a:blip r:embed="rId3">
            <a:alphaModFix/>
          </a:blip>
          <a:stretch>
            <a:fillRect/>
          </a:stretch>
        </p:blipFill>
        <p:spPr>
          <a:xfrm>
            <a:off x="4627425" y="112251"/>
            <a:ext cx="3850099" cy="2380645"/>
          </a:xfrm>
          <a:prstGeom prst="rect">
            <a:avLst/>
          </a:prstGeom>
          <a:noFill/>
          <a:ln>
            <a:noFill/>
          </a:ln>
        </p:spPr>
      </p:pic>
      <p:pic>
        <p:nvPicPr>
          <p:cNvPr id="488" name="Shape 488"/>
          <p:cNvPicPr preferRelativeResize="0"/>
          <p:nvPr/>
        </p:nvPicPr>
        <p:blipFill>
          <a:blip r:embed="rId4">
            <a:alphaModFix/>
          </a:blip>
          <a:stretch>
            <a:fillRect/>
          </a:stretch>
        </p:blipFill>
        <p:spPr>
          <a:xfrm>
            <a:off x="4627417" y="2559771"/>
            <a:ext cx="3850108" cy="2380650"/>
          </a:xfrm>
          <a:prstGeom prst="rect">
            <a:avLst/>
          </a:prstGeom>
          <a:noFill/>
          <a:ln>
            <a:noFill/>
          </a:ln>
        </p:spPr>
      </p:pic>
      <p:pic>
        <p:nvPicPr>
          <p:cNvPr id="489" name="Shape 489"/>
          <p:cNvPicPr preferRelativeResize="0"/>
          <p:nvPr/>
        </p:nvPicPr>
        <p:blipFill>
          <a:blip r:embed="rId5">
            <a:alphaModFix/>
          </a:blip>
          <a:stretch>
            <a:fillRect/>
          </a:stretch>
        </p:blipFill>
        <p:spPr>
          <a:xfrm>
            <a:off x="673071" y="2559771"/>
            <a:ext cx="3855900" cy="2380654"/>
          </a:xfrm>
          <a:prstGeom prst="rect">
            <a:avLst/>
          </a:prstGeom>
          <a:noFill/>
          <a:ln>
            <a:noFill/>
          </a:ln>
        </p:spPr>
      </p:pic>
      <p:pic>
        <p:nvPicPr>
          <p:cNvPr id="490" name="Shape 490"/>
          <p:cNvPicPr preferRelativeResize="0"/>
          <p:nvPr/>
        </p:nvPicPr>
        <p:blipFill>
          <a:blip r:embed="rId6">
            <a:alphaModFix/>
          </a:blip>
          <a:stretch>
            <a:fillRect/>
          </a:stretch>
        </p:blipFill>
        <p:spPr>
          <a:xfrm>
            <a:off x="673075" y="112175"/>
            <a:ext cx="3855900" cy="2380650"/>
          </a:xfrm>
          <a:prstGeom prst="rect">
            <a:avLst/>
          </a:prstGeom>
          <a:noFill/>
          <a:ln>
            <a:noFill/>
          </a:ln>
        </p:spPr>
      </p:pic>
      <p:sp>
        <p:nvSpPr>
          <p:cNvPr id="491" name="Shape 491"/>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Lat. 10 IT.</a:t>
            </a:r>
            <a:endParaRPr/>
          </a:p>
        </p:txBody>
      </p:sp>
      <p:sp>
        <p:nvSpPr>
          <p:cNvPr id="492" name="Shape 492"/>
          <p:cNvSpPr/>
          <p:nvPr/>
        </p:nvSpPr>
        <p:spPr>
          <a:xfrm>
            <a:off x="60885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 10 IT.</a:t>
            </a:r>
            <a:endParaRPr/>
          </a:p>
        </p:txBody>
      </p:sp>
      <p:sp>
        <p:nvSpPr>
          <p:cNvPr id="493" name="Shape 493"/>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494" name="Shape 494"/>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 1000 IT.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0" y="250375"/>
            <a:ext cx="30114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Índice</a:t>
            </a:r>
            <a:endParaRPr sz="4800"/>
          </a:p>
        </p:txBody>
      </p:sp>
      <p:sp>
        <p:nvSpPr>
          <p:cNvPr id="284" name="Shape 284"/>
          <p:cNvSpPr txBox="1"/>
          <p:nvPr>
            <p:ph type="title"/>
          </p:nvPr>
        </p:nvSpPr>
        <p:spPr>
          <a:xfrm>
            <a:off x="522375" y="1126775"/>
            <a:ext cx="7986600" cy="37575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s" sz="3000"/>
              <a:t>Introducción</a:t>
            </a:r>
            <a:endParaRPr sz="3000"/>
          </a:p>
          <a:p>
            <a:pPr indent="-419100" lvl="0" marL="457200" rtl="0" algn="l">
              <a:spcBef>
                <a:spcPts val="0"/>
              </a:spcBef>
              <a:spcAft>
                <a:spcPts val="0"/>
              </a:spcAft>
              <a:buSzPts val="3000"/>
              <a:buAutoNum type="arabicPeriod"/>
            </a:pPr>
            <a:r>
              <a:rPr lang="es" sz="3000"/>
              <a:t>Descripción del problema</a:t>
            </a:r>
            <a:endParaRPr sz="3000"/>
          </a:p>
          <a:p>
            <a:pPr indent="-419100" lvl="0" marL="457200" rtl="0" algn="l">
              <a:spcBef>
                <a:spcPts val="0"/>
              </a:spcBef>
              <a:spcAft>
                <a:spcPts val="0"/>
              </a:spcAft>
              <a:buSzPts val="3000"/>
              <a:buAutoNum type="arabicPeriod"/>
            </a:pPr>
            <a:r>
              <a:rPr lang="es" sz="3000"/>
              <a:t>Función Objetivo</a:t>
            </a:r>
            <a:endParaRPr sz="3000"/>
          </a:p>
          <a:p>
            <a:pPr indent="-419100" lvl="0" marL="457200" rtl="0" algn="l">
              <a:spcBef>
                <a:spcPts val="0"/>
              </a:spcBef>
              <a:spcAft>
                <a:spcPts val="0"/>
              </a:spcAft>
              <a:buSzPts val="3000"/>
              <a:buAutoNum type="arabicPeriod"/>
            </a:pPr>
            <a:r>
              <a:rPr lang="es" sz="3000"/>
              <a:t>Estructura de la solución</a:t>
            </a:r>
            <a:endParaRPr sz="3000"/>
          </a:p>
          <a:p>
            <a:pPr indent="-419100" lvl="0" marL="457200" rtl="0" algn="l">
              <a:spcBef>
                <a:spcPts val="0"/>
              </a:spcBef>
              <a:spcAft>
                <a:spcPts val="0"/>
              </a:spcAft>
              <a:buSzPts val="3000"/>
              <a:buAutoNum type="arabicPeriod"/>
            </a:pPr>
            <a:r>
              <a:rPr lang="es" sz="3000"/>
              <a:t>Estructura de entorno</a:t>
            </a:r>
            <a:endParaRPr sz="3000"/>
          </a:p>
          <a:p>
            <a:pPr indent="-419100" lvl="0" marL="457200" rtl="0" algn="l">
              <a:spcBef>
                <a:spcPts val="0"/>
              </a:spcBef>
              <a:spcAft>
                <a:spcPts val="0"/>
              </a:spcAft>
              <a:buSzPts val="3000"/>
              <a:buAutoNum type="arabicPeriod"/>
            </a:pPr>
            <a:r>
              <a:rPr lang="es" sz="3000"/>
              <a:t>Algoritmos</a:t>
            </a:r>
            <a:endParaRPr sz="3000"/>
          </a:p>
          <a:p>
            <a:pPr indent="-419100" lvl="0" marL="457200" rtl="0" algn="l">
              <a:spcBef>
                <a:spcPts val="0"/>
              </a:spcBef>
              <a:spcAft>
                <a:spcPts val="0"/>
              </a:spcAft>
              <a:buSzPts val="3000"/>
              <a:buAutoNum type="arabicPeriod"/>
            </a:pPr>
            <a:r>
              <a:rPr lang="es" sz="3000"/>
              <a:t>Comparativa de Algoritmos</a:t>
            </a:r>
            <a:endParaRPr sz="3000"/>
          </a:p>
          <a:p>
            <a:pPr indent="-419100" lvl="0" marL="457200" rtl="0" algn="l">
              <a:spcBef>
                <a:spcPts val="0"/>
              </a:spcBef>
              <a:spcAft>
                <a:spcPts val="0"/>
              </a:spcAft>
              <a:buSzPts val="3000"/>
              <a:buAutoNum type="arabicPeriod"/>
            </a:pPr>
            <a:r>
              <a:rPr lang="es" sz="3000"/>
              <a:t>Conclusiones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Tabú Search</a:t>
            </a:r>
            <a:endParaRPr sz="4800"/>
          </a:p>
        </p:txBody>
      </p:sp>
      <p:sp>
        <p:nvSpPr>
          <p:cNvPr id="500" name="Shape 500"/>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01" name="Shape 501"/>
          <p:cNvSpPr/>
          <p:nvPr/>
        </p:nvSpPr>
        <p:spPr>
          <a:xfrm>
            <a:off x="3706925" y="1436025"/>
            <a:ext cx="5143500" cy="3373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02" name="Shape 502"/>
          <p:cNvSpPr txBox="1"/>
          <p:nvPr/>
        </p:nvSpPr>
        <p:spPr>
          <a:xfrm>
            <a:off x="3706925" y="1395825"/>
            <a:ext cx="5143500" cy="308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x = buildSolution();</a:t>
            </a:r>
            <a:r>
              <a:rPr b="1" i="1" lang="es" sz="1200">
                <a:latin typeface="Courier New"/>
                <a:ea typeface="Courier New"/>
                <a:cs typeface="Courier New"/>
                <a:sym typeface="Courier New"/>
              </a:rPr>
              <a:t>//Using random Algorithm</a:t>
            </a:r>
            <a:endParaRPr sz="1200">
              <a:latin typeface="Courier New"/>
              <a:ea typeface="Courier New"/>
              <a:cs typeface="Courier New"/>
              <a:sym typeface="Courier New"/>
            </a:endParaRPr>
          </a:p>
          <a:p>
            <a:pPr indent="0" lvl="0" marL="457200" rtl="0">
              <a:spcBef>
                <a:spcPts val="0"/>
              </a:spcBef>
              <a:spcAft>
                <a:spcPts val="0"/>
              </a:spcAft>
              <a:buNone/>
            </a:pPr>
            <a:r>
              <a:rPr b="1" lang="es" sz="1200">
                <a:latin typeface="Courier New"/>
                <a:ea typeface="Courier New"/>
                <a:cs typeface="Courier New"/>
                <a:sym typeface="Courier New"/>
              </a:rPr>
              <a:t>//Using between all neighborhood struct except reinsertion</a:t>
            </a:r>
            <a:endParaRPr b="1" sz="1200">
              <a:latin typeface="Courier New"/>
              <a:ea typeface="Courier New"/>
              <a:cs typeface="Courier New"/>
              <a:sym typeface="Courier New"/>
            </a:endParaRPr>
          </a:p>
          <a:p>
            <a:pPr indent="457200" lvl="0" marL="0" rtl="0">
              <a:spcBef>
                <a:spcPts val="0"/>
              </a:spcBef>
              <a:spcAft>
                <a:spcPts val="0"/>
              </a:spcAft>
              <a:buNone/>
            </a:pPr>
            <a:r>
              <a:rPr lang="es" sz="1200">
                <a:latin typeface="Courier New"/>
                <a:ea typeface="Courier New"/>
                <a:cs typeface="Courier New"/>
                <a:sym typeface="Courier New"/>
              </a:rPr>
              <a:t>for(i = 0; i &lt; N_ITERATIONS; i++){</a:t>
            </a:r>
            <a:endParaRPr sz="1200">
              <a:latin typeface="Courier New"/>
              <a:ea typeface="Courier New"/>
              <a:cs typeface="Courier New"/>
              <a:sym typeface="Courier New"/>
            </a:endParaRPr>
          </a:p>
          <a:p>
            <a:pPr indent="457200" lvl="0" marL="457200">
              <a:spcBef>
                <a:spcPts val="0"/>
              </a:spcBef>
              <a:spcAft>
                <a:spcPts val="0"/>
              </a:spcAft>
              <a:buNone/>
            </a:pPr>
            <a:r>
              <a:rPr lang="es" sz="1200">
                <a:latin typeface="Courier New"/>
                <a:ea typeface="Courier New"/>
                <a:cs typeface="Courier New"/>
                <a:sym typeface="Courier New"/>
              </a:rPr>
              <a:t>y = x.getBestNeighborhoodChange(</a:t>
            </a:r>
            <a:r>
              <a:rPr b="1" lang="es" sz="1200" u="sng">
                <a:latin typeface="Courier New"/>
                <a:ea typeface="Courier New"/>
                <a:cs typeface="Courier New"/>
                <a:sym typeface="Courier New"/>
              </a:rPr>
              <a:t>tabuList</a:t>
            </a:r>
            <a:r>
              <a:rPr lang="es"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if(!tabuList.contains(y)){</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if(tabuList.size() &gt; MAXTABULISTSIZE)</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tabuList.remove(0);</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tabuList.add(y);</a:t>
            </a:r>
            <a:endParaRPr sz="1200">
              <a:latin typeface="Courier New"/>
              <a:ea typeface="Courier New"/>
              <a:cs typeface="Courier New"/>
              <a:sym typeface="Courier New"/>
            </a:endParaRPr>
          </a:p>
          <a:p>
            <a:pPr indent="0" lvl="0" marL="457200">
              <a:spcBef>
                <a:spcPts val="0"/>
              </a:spcBef>
              <a:spcAft>
                <a:spcPts val="0"/>
              </a:spcAft>
              <a:buNone/>
            </a:pPr>
            <a:r>
              <a:rPr lang="es" sz="1200">
                <a:latin typeface="Courier New"/>
                <a:ea typeface="Courier New"/>
                <a:cs typeface="Courier New"/>
                <a:sym typeface="Courier New"/>
              </a:rPr>
              <a:t>		x.upgrade(y);</a:t>
            </a:r>
            <a:endParaRPr sz="1200">
              <a:latin typeface="Courier New"/>
              <a:ea typeface="Courier New"/>
              <a:cs typeface="Courier New"/>
              <a:sym typeface="Courier New"/>
            </a:endParaRPr>
          </a:p>
          <a:p>
            <a:pPr indent="0" lvl="0" marL="457200" rtl="0">
              <a:spcBef>
                <a:spcPts val="0"/>
              </a:spcBef>
              <a:spcAft>
                <a:spcPts val="0"/>
              </a:spcAft>
              <a:buNone/>
            </a:pPr>
            <a:r>
              <a:rPr lang="es" sz="1200">
                <a:latin typeface="Courier New"/>
                <a:ea typeface="Courier New"/>
                <a:cs typeface="Courier New"/>
                <a:sym typeface="Courier New"/>
              </a:rPr>
              <a:t>		if(</a:t>
            </a:r>
            <a:r>
              <a:rPr lang="es" sz="1200">
                <a:latin typeface="Courier New"/>
                <a:ea typeface="Courier New"/>
                <a:cs typeface="Courier New"/>
                <a:sym typeface="Courier New"/>
              </a:rPr>
              <a:t>actualLatency</a:t>
            </a:r>
            <a:r>
              <a:rPr lang="es" sz="1200">
                <a:latin typeface="Courier New"/>
                <a:ea typeface="Courier New"/>
                <a:cs typeface="Courier New"/>
                <a:sym typeface="Courier New"/>
              </a:rPr>
              <a:t> &gt; x.getLatency()){</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				actualLatency = </a:t>
            </a:r>
            <a:r>
              <a:rPr lang="es" sz="1200">
                <a:latin typeface="Courier New"/>
                <a:ea typeface="Courier New"/>
                <a:cs typeface="Courier New"/>
                <a:sym typeface="Courier New"/>
              </a:rPr>
              <a:t>x.getLatency();</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				bestSolution = x;</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03" name="Shape 503"/>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504" name="Shape 504"/>
          <p:cNvSpPr txBox="1"/>
          <p:nvPr/>
        </p:nvSpPr>
        <p:spPr>
          <a:xfrm>
            <a:off x="606300" y="1744175"/>
            <a:ext cx="2733600" cy="26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t>Se construye una solución, se busca el mejor cambio posible entre los vecinos, si este no está en la lista tabú, se añade eliminando el cambio más viejo en caso de que la lista esté llena y se ejecuta el cambio. Posteriormente se comprueba si mejora la solución o no.</a:t>
            </a:r>
            <a:endParaRPr sz="1500"/>
          </a:p>
        </p:txBody>
      </p:sp>
      <p:sp>
        <p:nvSpPr>
          <p:cNvPr id="505" name="Shape 505"/>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Shape 510"/>
          <p:cNvPicPr preferRelativeResize="0"/>
          <p:nvPr/>
        </p:nvPicPr>
        <p:blipFill>
          <a:blip r:embed="rId3">
            <a:alphaModFix/>
          </a:blip>
          <a:stretch>
            <a:fillRect/>
          </a:stretch>
        </p:blipFill>
        <p:spPr>
          <a:xfrm>
            <a:off x="4624525" y="110456"/>
            <a:ext cx="3855900" cy="2384232"/>
          </a:xfrm>
          <a:prstGeom prst="rect">
            <a:avLst/>
          </a:prstGeom>
          <a:noFill/>
          <a:ln>
            <a:noFill/>
          </a:ln>
        </p:spPr>
      </p:pic>
      <p:pic>
        <p:nvPicPr>
          <p:cNvPr id="511" name="Shape 511"/>
          <p:cNvPicPr preferRelativeResize="0"/>
          <p:nvPr/>
        </p:nvPicPr>
        <p:blipFill>
          <a:blip r:embed="rId4">
            <a:alphaModFix/>
          </a:blip>
          <a:stretch>
            <a:fillRect/>
          </a:stretch>
        </p:blipFill>
        <p:spPr>
          <a:xfrm>
            <a:off x="4624525" y="2558052"/>
            <a:ext cx="3855900" cy="2384232"/>
          </a:xfrm>
          <a:prstGeom prst="rect">
            <a:avLst/>
          </a:prstGeom>
          <a:noFill/>
          <a:ln>
            <a:noFill/>
          </a:ln>
        </p:spPr>
      </p:pic>
      <p:pic>
        <p:nvPicPr>
          <p:cNvPr id="512" name="Shape 512"/>
          <p:cNvPicPr preferRelativeResize="0"/>
          <p:nvPr/>
        </p:nvPicPr>
        <p:blipFill>
          <a:blip r:embed="rId5">
            <a:alphaModFix/>
          </a:blip>
          <a:stretch>
            <a:fillRect/>
          </a:stretch>
        </p:blipFill>
        <p:spPr>
          <a:xfrm>
            <a:off x="673075" y="112250"/>
            <a:ext cx="3855900" cy="2380650"/>
          </a:xfrm>
          <a:prstGeom prst="rect">
            <a:avLst/>
          </a:prstGeom>
          <a:noFill/>
          <a:ln>
            <a:noFill/>
          </a:ln>
        </p:spPr>
      </p:pic>
      <p:pic>
        <p:nvPicPr>
          <p:cNvPr id="513" name="Shape 513"/>
          <p:cNvPicPr preferRelativeResize="0"/>
          <p:nvPr/>
        </p:nvPicPr>
        <p:blipFill>
          <a:blip r:embed="rId6">
            <a:alphaModFix/>
          </a:blip>
          <a:stretch>
            <a:fillRect/>
          </a:stretch>
        </p:blipFill>
        <p:spPr>
          <a:xfrm>
            <a:off x="673200" y="2559854"/>
            <a:ext cx="3855900" cy="2380646"/>
          </a:xfrm>
          <a:prstGeom prst="rect">
            <a:avLst/>
          </a:prstGeom>
          <a:noFill/>
          <a:ln>
            <a:noFill/>
          </a:ln>
        </p:spPr>
      </p:pic>
      <p:sp>
        <p:nvSpPr>
          <p:cNvPr id="514" name="Shape 514"/>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Lat. 10 IT.</a:t>
            </a:r>
            <a:endParaRPr/>
          </a:p>
        </p:txBody>
      </p:sp>
      <p:sp>
        <p:nvSpPr>
          <p:cNvPr id="515" name="Shape 515"/>
          <p:cNvSpPr/>
          <p:nvPr/>
        </p:nvSpPr>
        <p:spPr>
          <a:xfrm>
            <a:off x="60885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 10 IT.</a:t>
            </a:r>
            <a:endParaRPr/>
          </a:p>
        </p:txBody>
      </p:sp>
      <p:sp>
        <p:nvSpPr>
          <p:cNvPr id="516" name="Shape 516"/>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517" name="Shape 517"/>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 1000 IT.</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t>Algoritmos - LNS</a:t>
            </a:r>
            <a:endParaRPr sz="4800"/>
          </a:p>
        </p:txBody>
      </p:sp>
      <p:sp>
        <p:nvSpPr>
          <p:cNvPr id="523" name="Shape 523"/>
          <p:cNvSpPr/>
          <p:nvPr/>
        </p:nvSpPr>
        <p:spPr>
          <a:xfrm>
            <a:off x="369750" y="1436025"/>
            <a:ext cx="32067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4" name="Shape 524"/>
          <p:cNvSpPr/>
          <p:nvPr/>
        </p:nvSpPr>
        <p:spPr>
          <a:xfrm>
            <a:off x="3706925" y="1436025"/>
            <a:ext cx="5143500" cy="3164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5" name="Shape 525"/>
          <p:cNvSpPr txBox="1"/>
          <p:nvPr/>
        </p:nvSpPr>
        <p:spPr>
          <a:xfrm>
            <a:off x="3706925" y="1392100"/>
            <a:ext cx="4919700" cy="298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200">
                <a:latin typeface="Courier New"/>
                <a:ea typeface="Courier New"/>
                <a:cs typeface="Courier New"/>
                <a:sym typeface="Courier New"/>
              </a:rPr>
              <a:t>exec(){</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r>
              <a:rPr lang="es" sz="1200">
                <a:latin typeface="Courier New"/>
                <a:ea typeface="Courier New"/>
                <a:cs typeface="Courier New"/>
                <a:sym typeface="Courier New"/>
              </a:rPr>
              <a:t>x = buildSolution(); </a:t>
            </a:r>
            <a:r>
              <a:rPr b="1" i="1" lang="es" sz="1200">
                <a:latin typeface="Courier New"/>
                <a:ea typeface="Courier New"/>
                <a:cs typeface="Courier New"/>
                <a:sym typeface="Courier New"/>
              </a:rPr>
              <a:t>//Using random Algorithm</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while(!stopCondition){</a:t>
            </a:r>
            <a:endParaRPr sz="1200">
              <a:latin typeface="Courier New"/>
              <a:ea typeface="Courier New"/>
              <a:cs typeface="Courier New"/>
              <a:sym typeface="Courier New"/>
            </a:endParaRPr>
          </a:p>
          <a:p>
            <a:pPr indent="457200" lvl="0" marL="0">
              <a:spcBef>
                <a:spcPts val="0"/>
              </a:spcBef>
              <a:spcAft>
                <a:spcPts val="0"/>
              </a:spcAft>
              <a:buNone/>
            </a:pPr>
            <a:r>
              <a:rPr b="1" i="1" lang="es" sz="1200">
                <a:latin typeface="Courier New"/>
                <a:ea typeface="Courier New"/>
                <a:cs typeface="Courier New"/>
                <a:sym typeface="Courier New"/>
              </a:rPr>
              <a:t>//Destroying a rate of random elements</a:t>
            </a:r>
            <a:endParaRPr b="1" i="1"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x.destroySolution(destroyRate);</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	</a:t>
            </a:r>
            <a:r>
              <a:rPr b="1" i="1" lang="es" sz="1200">
                <a:latin typeface="Courier New"/>
                <a:ea typeface="Courier New"/>
                <a:cs typeface="Courier New"/>
                <a:sym typeface="Courier New"/>
              </a:rPr>
              <a:t>//Using between all neighborhood struct except </a:t>
            </a:r>
            <a:endParaRPr b="1" i="1" sz="1200">
              <a:latin typeface="Courier New"/>
              <a:ea typeface="Courier New"/>
              <a:cs typeface="Courier New"/>
              <a:sym typeface="Courier New"/>
            </a:endParaRPr>
          </a:p>
          <a:p>
            <a:pPr indent="457200" lvl="0" marL="0">
              <a:spcBef>
                <a:spcPts val="0"/>
              </a:spcBef>
              <a:spcAft>
                <a:spcPts val="0"/>
              </a:spcAft>
              <a:buNone/>
            </a:pPr>
            <a:r>
              <a:rPr b="1" i="1" lang="es" sz="1200">
                <a:latin typeface="Courier New"/>
                <a:ea typeface="Courier New"/>
                <a:cs typeface="Courier New"/>
                <a:sym typeface="Courier New"/>
              </a:rPr>
              <a:t>reinsertion</a:t>
            </a:r>
            <a:endParaRPr i="1"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x.reconstructSolution();</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x.upgrade();</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if(actualLatency &gt; x.getLatency()){</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actualLatency = x.getLatency();</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bestSolution = x;</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restartDestroyRate();</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else{ increaseDestroyRate(); }</a:t>
            </a:r>
            <a:endParaRPr sz="1200">
              <a:latin typeface="Courier New"/>
              <a:ea typeface="Courier New"/>
              <a:cs typeface="Courier New"/>
              <a:sym typeface="Courier New"/>
            </a:endParaRPr>
          </a:p>
          <a:p>
            <a:pPr indent="0" lvl="0" marL="0">
              <a:spcBef>
                <a:spcPts val="0"/>
              </a:spcBef>
              <a:spcAft>
                <a:spcPts val="0"/>
              </a:spcAft>
              <a:buNone/>
            </a:pPr>
            <a:r>
              <a:rPr lang="es"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spcBef>
                <a:spcPts val="0"/>
              </a:spcBef>
              <a:spcAft>
                <a:spcPts val="0"/>
              </a:spcAft>
              <a:buNone/>
            </a:pPr>
            <a:r>
              <a:rPr lang="es"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26" name="Shape 526"/>
          <p:cNvSpPr txBox="1"/>
          <p:nvPr>
            <p:ph type="title"/>
          </p:nvPr>
        </p:nvSpPr>
        <p:spPr>
          <a:xfrm>
            <a:off x="7821575" y="1436025"/>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CODE</a:t>
            </a:r>
            <a:endParaRPr sz="1400">
              <a:solidFill>
                <a:srgbClr val="000000"/>
              </a:solidFill>
            </a:endParaRPr>
          </a:p>
        </p:txBody>
      </p:sp>
      <p:sp>
        <p:nvSpPr>
          <p:cNvPr id="527" name="Shape 527"/>
          <p:cNvSpPr txBox="1"/>
          <p:nvPr/>
        </p:nvSpPr>
        <p:spPr>
          <a:xfrm>
            <a:off x="606300" y="1812675"/>
            <a:ext cx="2733600" cy="22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t>Se genera una solución aleatoria inicial y se destruye un porcentaje de la misma aleatoriamente para reconstruirla usando una estructura de entorno y comprobar si se ha alcanzado una solución mejor. En dicho caso se reinicia el porcentaje de destrucción, mientras que en caso opuesto, este aumenta.</a:t>
            </a:r>
            <a:endParaRPr/>
          </a:p>
        </p:txBody>
      </p:sp>
      <p:sp>
        <p:nvSpPr>
          <p:cNvPr id="528" name="Shape 528"/>
          <p:cNvSpPr txBox="1"/>
          <p:nvPr>
            <p:ph type="title"/>
          </p:nvPr>
        </p:nvSpPr>
        <p:spPr>
          <a:xfrm>
            <a:off x="2193750" y="1452363"/>
            <a:ext cx="1382700" cy="36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EXPLICACIÓN</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pic>
        <p:nvPicPr>
          <p:cNvPr id="533" name="Shape 533"/>
          <p:cNvPicPr preferRelativeResize="0"/>
          <p:nvPr/>
        </p:nvPicPr>
        <p:blipFill>
          <a:blip r:embed="rId3">
            <a:alphaModFix/>
          </a:blip>
          <a:stretch>
            <a:fillRect/>
          </a:stretch>
        </p:blipFill>
        <p:spPr>
          <a:xfrm>
            <a:off x="4627300" y="112171"/>
            <a:ext cx="3850350" cy="2380800"/>
          </a:xfrm>
          <a:prstGeom prst="rect">
            <a:avLst/>
          </a:prstGeom>
          <a:noFill/>
          <a:ln>
            <a:noFill/>
          </a:ln>
        </p:spPr>
      </p:pic>
      <p:pic>
        <p:nvPicPr>
          <p:cNvPr id="534" name="Shape 534"/>
          <p:cNvPicPr preferRelativeResize="0"/>
          <p:nvPr/>
        </p:nvPicPr>
        <p:blipFill>
          <a:blip r:embed="rId4">
            <a:alphaModFix/>
          </a:blip>
          <a:stretch>
            <a:fillRect/>
          </a:stretch>
        </p:blipFill>
        <p:spPr>
          <a:xfrm>
            <a:off x="4624525" y="2557977"/>
            <a:ext cx="3855900" cy="2384232"/>
          </a:xfrm>
          <a:prstGeom prst="rect">
            <a:avLst/>
          </a:prstGeom>
          <a:noFill/>
          <a:ln>
            <a:noFill/>
          </a:ln>
        </p:spPr>
      </p:pic>
      <p:pic>
        <p:nvPicPr>
          <p:cNvPr id="535" name="Shape 535"/>
          <p:cNvPicPr preferRelativeResize="0"/>
          <p:nvPr/>
        </p:nvPicPr>
        <p:blipFill>
          <a:blip r:embed="rId5">
            <a:alphaModFix/>
          </a:blip>
          <a:stretch>
            <a:fillRect/>
          </a:stretch>
        </p:blipFill>
        <p:spPr>
          <a:xfrm>
            <a:off x="672959" y="2559700"/>
            <a:ext cx="3856136" cy="2380800"/>
          </a:xfrm>
          <a:prstGeom prst="rect">
            <a:avLst/>
          </a:prstGeom>
          <a:noFill/>
          <a:ln>
            <a:noFill/>
          </a:ln>
        </p:spPr>
      </p:pic>
      <p:pic>
        <p:nvPicPr>
          <p:cNvPr id="536" name="Shape 536"/>
          <p:cNvPicPr preferRelativeResize="0"/>
          <p:nvPr/>
        </p:nvPicPr>
        <p:blipFill>
          <a:blip r:embed="rId6">
            <a:alphaModFix/>
          </a:blip>
          <a:stretch>
            <a:fillRect/>
          </a:stretch>
        </p:blipFill>
        <p:spPr>
          <a:xfrm>
            <a:off x="673075" y="112175"/>
            <a:ext cx="3856144" cy="2380800"/>
          </a:xfrm>
          <a:prstGeom prst="rect">
            <a:avLst/>
          </a:prstGeom>
          <a:noFill/>
          <a:ln>
            <a:noFill/>
          </a:ln>
        </p:spPr>
      </p:pic>
      <p:sp>
        <p:nvSpPr>
          <p:cNvPr id="537" name="Shape 537"/>
          <p:cNvSpPr/>
          <p:nvPr/>
        </p:nvSpPr>
        <p:spPr>
          <a:xfrm>
            <a:off x="60885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Lat. 10 IT.</a:t>
            </a:r>
            <a:endParaRPr/>
          </a:p>
        </p:txBody>
      </p:sp>
      <p:sp>
        <p:nvSpPr>
          <p:cNvPr id="538" name="Shape 538"/>
          <p:cNvSpPr/>
          <p:nvPr/>
        </p:nvSpPr>
        <p:spPr>
          <a:xfrm>
            <a:off x="608850" y="27989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a:t>T.E. 10 IT.</a:t>
            </a:r>
            <a:endParaRPr/>
          </a:p>
        </p:txBody>
      </p:sp>
      <p:sp>
        <p:nvSpPr>
          <p:cNvPr id="539" name="Shape 539"/>
          <p:cNvSpPr/>
          <p:nvPr/>
        </p:nvSpPr>
        <p:spPr>
          <a:xfrm>
            <a:off x="4572000" y="33850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Lat. 1000 IT.</a:t>
            </a:r>
            <a:endParaRPr sz="1200"/>
          </a:p>
        </p:txBody>
      </p:sp>
      <p:sp>
        <p:nvSpPr>
          <p:cNvPr id="540" name="Shape 540"/>
          <p:cNvSpPr/>
          <p:nvPr/>
        </p:nvSpPr>
        <p:spPr>
          <a:xfrm>
            <a:off x="4572000" y="2838450"/>
            <a:ext cx="1187100" cy="250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s" sz="1200"/>
              <a:t>T.E. 1000 IT.</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581738" y="247050"/>
            <a:ext cx="90615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t>Comparativa de Algoritmos</a:t>
            </a:r>
            <a:endParaRPr sz="4000"/>
          </a:p>
        </p:txBody>
      </p:sp>
      <p:pic>
        <p:nvPicPr>
          <p:cNvPr id="546" name="Shape 546"/>
          <p:cNvPicPr preferRelativeResize="0"/>
          <p:nvPr/>
        </p:nvPicPr>
        <p:blipFill>
          <a:blip r:embed="rId3">
            <a:alphaModFix/>
          </a:blip>
          <a:stretch>
            <a:fillRect/>
          </a:stretch>
        </p:blipFill>
        <p:spPr>
          <a:xfrm>
            <a:off x="581750" y="1417400"/>
            <a:ext cx="5284773" cy="2999350"/>
          </a:xfrm>
          <a:prstGeom prst="rect">
            <a:avLst/>
          </a:prstGeom>
          <a:noFill/>
          <a:ln>
            <a:noFill/>
          </a:ln>
          <a:effectLst>
            <a:outerShdw blurRad="1428750" rotWithShape="0" algn="bl" dir="5400000" dist="19050">
              <a:srgbClr val="000000">
                <a:alpha val="50000"/>
              </a:srgbClr>
            </a:outerShdw>
          </a:effectLst>
        </p:spPr>
      </p:pic>
      <p:sp>
        <p:nvSpPr>
          <p:cNvPr id="547" name="Shape 547"/>
          <p:cNvSpPr/>
          <p:nvPr/>
        </p:nvSpPr>
        <p:spPr>
          <a:xfrm>
            <a:off x="6167350" y="1694425"/>
            <a:ext cx="2409150" cy="2445275"/>
          </a:xfrm>
          <a:prstGeom prst="flowChartOffpageConnector">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6225850" y="1754675"/>
            <a:ext cx="2280600" cy="4473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txBox="1"/>
          <p:nvPr>
            <p:ph type="title"/>
          </p:nvPr>
        </p:nvSpPr>
        <p:spPr>
          <a:xfrm>
            <a:off x="6167350" y="1741025"/>
            <a:ext cx="2339100" cy="44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T. Medio Ejecución</a:t>
            </a:r>
            <a:endParaRPr sz="1400">
              <a:solidFill>
                <a:srgbClr val="000000"/>
              </a:solidFill>
            </a:endParaRPr>
          </a:p>
        </p:txBody>
      </p:sp>
      <p:sp>
        <p:nvSpPr>
          <p:cNvPr id="550" name="Shape 550"/>
          <p:cNvSpPr txBox="1"/>
          <p:nvPr/>
        </p:nvSpPr>
        <p:spPr>
          <a:xfrm>
            <a:off x="6167350" y="2272700"/>
            <a:ext cx="2698200" cy="17706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Font typeface="Nunito"/>
              <a:buChar char="➢"/>
            </a:pPr>
            <a:r>
              <a:rPr b="1" lang="es" sz="1600">
                <a:latin typeface="Nunito"/>
                <a:ea typeface="Nunito"/>
                <a:cs typeface="Nunito"/>
                <a:sym typeface="Nunito"/>
              </a:rPr>
              <a:t>LNS</a:t>
            </a:r>
            <a:endParaRPr b="1" sz="1600">
              <a:latin typeface="Nunito"/>
              <a:ea typeface="Nunito"/>
              <a:cs typeface="Nunito"/>
              <a:sym typeface="Nunito"/>
            </a:endParaRPr>
          </a:p>
          <a:p>
            <a:pPr indent="-330200" lvl="0" marL="457200" rtl="0">
              <a:spcBef>
                <a:spcPts val="0"/>
              </a:spcBef>
              <a:spcAft>
                <a:spcPts val="0"/>
              </a:spcAft>
              <a:buSzPts val="1600"/>
              <a:buFont typeface="Nunito"/>
              <a:buChar char="➢"/>
            </a:pPr>
            <a:r>
              <a:rPr b="1" lang="es" sz="1600">
                <a:latin typeface="Nunito"/>
                <a:ea typeface="Nunito"/>
                <a:cs typeface="Nunito"/>
                <a:sym typeface="Nunito"/>
              </a:rPr>
              <a:t>TABÚ</a:t>
            </a:r>
            <a:endParaRPr b="1" sz="1600">
              <a:latin typeface="Nunito"/>
              <a:ea typeface="Nunito"/>
              <a:cs typeface="Nunito"/>
              <a:sym typeface="Nunito"/>
            </a:endParaRPr>
          </a:p>
          <a:p>
            <a:pPr indent="-330200" lvl="0" marL="457200" rtl="0">
              <a:spcBef>
                <a:spcPts val="0"/>
              </a:spcBef>
              <a:spcAft>
                <a:spcPts val="0"/>
              </a:spcAft>
              <a:buSzPts val="1600"/>
              <a:buFont typeface="Nunito"/>
              <a:buChar char="➢"/>
            </a:pPr>
            <a:r>
              <a:rPr b="1" lang="es" sz="1600">
                <a:latin typeface="Nunito"/>
                <a:ea typeface="Nunito"/>
                <a:cs typeface="Nunito"/>
                <a:sym typeface="Nunito"/>
              </a:rPr>
              <a:t>GRASP</a:t>
            </a:r>
            <a:endParaRPr b="1" sz="1600">
              <a:latin typeface="Nunito"/>
              <a:ea typeface="Nunito"/>
              <a:cs typeface="Nunito"/>
              <a:sym typeface="Nunito"/>
            </a:endParaRPr>
          </a:p>
          <a:p>
            <a:pPr indent="-330200" lvl="0" marL="457200" rtl="0">
              <a:spcBef>
                <a:spcPts val="0"/>
              </a:spcBef>
              <a:spcAft>
                <a:spcPts val="0"/>
              </a:spcAft>
              <a:buSzPts val="1600"/>
              <a:buFont typeface="Nunito"/>
              <a:buChar char="➢"/>
            </a:pPr>
            <a:r>
              <a:rPr b="1" lang="es" sz="1600">
                <a:latin typeface="Nunito"/>
                <a:ea typeface="Nunito"/>
                <a:cs typeface="Nunito"/>
                <a:sym typeface="Nunito"/>
              </a:rPr>
              <a:t>MULTIARRANQUE</a:t>
            </a:r>
            <a:endParaRPr b="1" sz="1600">
              <a:latin typeface="Nunito"/>
              <a:ea typeface="Nunito"/>
              <a:cs typeface="Nunito"/>
              <a:sym typeface="Nunito"/>
            </a:endParaRPr>
          </a:p>
          <a:p>
            <a:pPr indent="-330200" lvl="0" marL="457200">
              <a:spcBef>
                <a:spcPts val="0"/>
              </a:spcBef>
              <a:spcAft>
                <a:spcPts val="0"/>
              </a:spcAft>
              <a:buSzPts val="1600"/>
              <a:buFont typeface="Nunito"/>
              <a:buChar char="➢"/>
            </a:pPr>
            <a:r>
              <a:rPr b="1" lang="es" sz="1600">
                <a:latin typeface="Nunito"/>
                <a:ea typeface="Nunito"/>
                <a:cs typeface="Nunito"/>
                <a:sym typeface="Nunito"/>
              </a:rPr>
              <a:t>VNS</a:t>
            </a:r>
            <a:endParaRPr b="1" sz="16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p:nvPr/>
        </p:nvSpPr>
        <p:spPr>
          <a:xfrm>
            <a:off x="398100" y="423250"/>
            <a:ext cx="8347800" cy="1758600"/>
          </a:xfrm>
          <a:prstGeom prst="homePlate">
            <a:avLst>
              <a:gd fmla="val 50000"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rot="10800000">
            <a:off x="398100" y="2967075"/>
            <a:ext cx="8347800" cy="1758600"/>
          </a:xfrm>
          <a:prstGeom prst="homePlate">
            <a:avLst>
              <a:gd fmla="val 50000"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57" name="Shape 557"/>
          <p:cNvPicPr preferRelativeResize="0"/>
          <p:nvPr/>
        </p:nvPicPr>
        <p:blipFill>
          <a:blip r:embed="rId3">
            <a:alphaModFix/>
          </a:blip>
          <a:stretch>
            <a:fillRect/>
          </a:stretch>
        </p:blipFill>
        <p:spPr>
          <a:xfrm>
            <a:off x="4738250" y="2322525"/>
            <a:ext cx="4217200" cy="2640151"/>
          </a:xfrm>
          <a:prstGeom prst="rect">
            <a:avLst/>
          </a:prstGeom>
          <a:noFill/>
          <a:ln>
            <a:noFill/>
          </a:ln>
          <a:effectLst>
            <a:outerShdw blurRad="1428750" rotWithShape="0" algn="bl" dir="5400000" dist="19050">
              <a:srgbClr val="000000">
                <a:alpha val="50000"/>
              </a:srgbClr>
            </a:outerShdw>
          </a:effectLst>
        </p:spPr>
      </p:pic>
      <p:pic>
        <p:nvPicPr>
          <p:cNvPr id="558" name="Shape 558"/>
          <p:cNvPicPr preferRelativeResize="0"/>
          <p:nvPr/>
        </p:nvPicPr>
        <p:blipFill>
          <a:blip r:embed="rId4">
            <a:alphaModFix/>
          </a:blip>
          <a:stretch>
            <a:fillRect/>
          </a:stretch>
        </p:blipFill>
        <p:spPr>
          <a:xfrm>
            <a:off x="196849" y="191025"/>
            <a:ext cx="4217203" cy="2640150"/>
          </a:xfrm>
          <a:prstGeom prst="rect">
            <a:avLst/>
          </a:prstGeom>
          <a:noFill/>
          <a:ln>
            <a:noFill/>
          </a:ln>
          <a:effectLst>
            <a:outerShdw blurRad="1428750" rotWithShape="0" algn="bl" dir="5400000" dist="19050">
              <a:srgbClr val="000000">
                <a:alpha val="50000"/>
              </a:srgbClr>
            </a:outerShdw>
          </a:effectLst>
        </p:spPr>
      </p:pic>
      <p:sp>
        <p:nvSpPr>
          <p:cNvPr id="559" name="Shape 559"/>
          <p:cNvSpPr/>
          <p:nvPr/>
        </p:nvSpPr>
        <p:spPr>
          <a:xfrm>
            <a:off x="4653975" y="601200"/>
            <a:ext cx="3077400" cy="27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txBox="1"/>
          <p:nvPr>
            <p:ph type="title"/>
          </p:nvPr>
        </p:nvSpPr>
        <p:spPr>
          <a:xfrm>
            <a:off x="4572000" y="505025"/>
            <a:ext cx="3222600" cy="44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Latencia Mínima (Mejor resultado)</a:t>
            </a:r>
            <a:endParaRPr sz="1400">
              <a:solidFill>
                <a:srgbClr val="000000"/>
              </a:solidFill>
            </a:endParaRPr>
          </a:p>
        </p:txBody>
      </p:sp>
      <p:sp>
        <p:nvSpPr>
          <p:cNvPr id="561" name="Shape 561"/>
          <p:cNvSpPr/>
          <p:nvPr/>
        </p:nvSpPr>
        <p:spPr>
          <a:xfrm>
            <a:off x="1422000" y="3126050"/>
            <a:ext cx="3077400" cy="27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txBox="1"/>
          <p:nvPr>
            <p:ph type="title"/>
          </p:nvPr>
        </p:nvSpPr>
        <p:spPr>
          <a:xfrm>
            <a:off x="1349400" y="3041150"/>
            <a:ext cx="3222600" cy="44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1400">
                <a:solidFill>
                  <a:srgbClr val="000000"/>
                </a:solidFill>
              </a:rPr>
              <a:t>Latencia Media</a:t>
            </a:r>
            <a:endParaRPr sz="1400">
              <a:solidFill>
                <a:srgbClr val="000000"/>
              </a:solidFill>
            </a:endParaRPr>
          </a:p>
        </p:txBody>
      </p:sp>
      <p:sp>
        <p:nvSpPr>
          <p:cNvPr id="563" name="Shape 563"/>
          <p:cNvSpPr txBox="1"/>
          <p:nvPr/>
        </p:nvSpPr>
        <p:spPr>
          <a:xfrm>
            <a:off x="4843575" y="878700"/>
            <a:ext cx="2698200" cy="1248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Nunito"/>
              <a:buChar char="➢"/>
            </a:pPr>
            <a:r>
              <a:rPr b="1" lang="es">
                <a:latin typeface="Nunito"/>
                <a:ea typeface="Nunito"/>
                <a:cs typeface="Nunito"/>
                <a:sym typeface="Nunito"/>
              </a:rPr>
              <a:t>VNS</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GRASP</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TABÚ</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MULTIARRANQUE</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LNS</a:t>
            </a:r>
            <a:endParaRPr b="1">
              <a:latin typeface="Nunito"/>
              <a:ea typeface="Nunito"/>
              <a:cs typeface="Nunito"/>
              <a:sym typeface="Nunito"/>
            </a:endParaRPr>
          </a:p>
        </p:txBody>
      </p:sp>
      <p:sp>
        <p:nvSpPr>
          <p:cNvPr id="564" name="Shape 564"/>
          <p:cNvSpPr txBox="1"/>
          <p:nvPr/>
        </p:nvSpPr>
        <p:spPr>
          <a:xfrm>
            <a:off x="1611600" y="3403550"/>
            <a:ext cx="2698200" cy="1248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Nunito"/>
              <a:buChar char="➢"/>
            </a:pPr>
            <a:r>
              <a:rPr b="1" lang="es">
                <a:latin typeface="Nunito"/>
                <a:ea typeface="Nunito"/>
                <a:cs typeface="Nunito"/>
                <a:sym typeface="Nunito"/>
              </a:rPr>
              <a:t>VNS</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GRASP</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TABÚ</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MULTIARRANQUE</a:t>
            </a:r>
            <a:endParaRPr b="1">
              <a:latin typeface="Nunito"/>
              <a:ea typeface="Nunito"/>
              <a:cs typeface="Nunito"/>
              <a:sym typeface="Nunito"/>
            </a:endParaRPr>
          </a:p>
          <a:p>
            <a:pPr indent="-317500" lvl="0" marL="457200" rtl="0">
              <a:spcBef>
                <a:spcPts val="0"/>
              </a:spcBef>
              <a:spcAft>
                <a:spcPts val="0"/>
              </a:spcAft>
              <a:buSzPts val="1400"/>
              <a:buFont typeface="Nunito"/>
              <a:buChar char="➢"/>
            </a:pPr>
            <a:r>
              <a:rPr b="1" lang="es">
                <a:latin typeface="Nunito"/>
                <a:ea typeface="Nunito"/>
                <a:cs typeface="Nunito"/>
                <a:sym typeface="Nunito"/>
              </a:rPr>
              <a:t>LNS</a:t>
            </a:r>
            <a:endParaRPr b="1">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581746" y="247050"/>
            <a:ext cx="61407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t>Conclusiones</a:t>
            </a:r>
            <a:endParaRPr sz="4000"/>
          </a:p>
        </p:txBody>
      </p:sp>
      <p:sp>
        <p:nvSpPr>
          <p:cNvPr id="570" name="Shape 570"/>
          <p:cNvSpPr/>
          <p:nvPr/>
        </p:nvSpPr>
        <p:spPr>
          <a:xfrm>
            <a:off x="3244025" y="1359150"/>
            <a:ext cx="2658600" cy="3227700"/>
          </a:xfrm>
          <a:prstGeom prst="roundRect">
            <a:avLst>
              <a:gd fmla="val 16667" name="adj"/>
            </a:avLst>
          </a:prstGeom>
          <a:solidFill>
            <a:srgbClr val="A2C4C9"/>
          </a:solidFill>
          <a:ln cap="flat" cmpd="sng" w="9525">
            <a:solidFill>
              <a:schemeClr val="dk2"/>
            </a:solidFill>
            <a:prstDash val="solid"/>
            <a:round/>
            <a:headEnd len="sm" w="sm" type="none"/>
            <a:tailEnd len="sm" w="sm" type="none"/>
          </a:ln>
          <a:effectLst>
            <a:reflection blurRad="0" dir="5400000" dist="38100" endA="0" endPos="6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6083875" y="1359150"/>
            <a:ext cx="2658600" cy="3227700"/>
          </a:xfrm>
          <a:prstGeom prst="roundRect">
            <a:avLst>
              <a:gd fmla="val 16667" name="adj"/>
            </a:avLst>
          </a:prstGeom>
          <a:solidFill>
            <a:srgbClr val="D0E0E3"/>
          </a:solidFill>
          <a:ln cap="flat" cmpd="sng" w="9525">
            <a:solidFill>
              <a:schemeClr val="dk2"/>
            </a:solidFill>
            <a:prstDash val="solid"/>
            <a:round/>
            <a:headEnd len="sm" w="sm" type="none"/>
            <a:tailEnd len="sm" w="sm" type="none"/>
          </a:ln>
          <a:effectLst>
            <a:reflection blurRad="0" dir="5400000" dist="38100" endA="0" endPos="6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404175" y="1359150"/>
            <a:ext cx="2658600" cy="3227700"/>
          </a:xfrm>
          <a:prstGeom prst="roundRect">
            <a:avLst>
              <a:gd fmla="val 16667" name="adj"/>
            </a:avLst>
          </a:prstGeom>
          <a:solidFill>
            <a:srgbClr val="76A5AF"/>
          </a:solidFill>
          <a:ln cap="flat" cmpd="sng" w="9525">
            <a:solidFill>
              <a:schemeClr val="dk2"/>
            </a:solidFill>
            <a:prstDash val="solid"/>
            <a:round/>
            <a:headEnd len="sm" w="sm" type="none"/>
            <a:tailEnd len="sm" w="sm" type="none"/>
          </a:ln>
          <a:effectLst>
            <a:reflection blurRad="0" dir="5400000" dist="38100" endA="0" endPos="6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txBox="1"/>
          <p:nvPr/>
        </p:nvSpPr>
        <p:spPr>
          <a:xfrm>
            <a:off x="591975" y="2254025"/>
            <a:ext cx="2283000" cy="21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latin typeface="Nunito"/>
                <a:ea typeface="Nunito"/>
                <a:cs typeface="Nunito"/>
                <a:sym typeface="Nunito"/>
              </a:rPr>
              <a:t>EL ALGORITMO CON MEJOR RELACIÓN</a:t>
            </a:r>
            <a:endParaRPr b="1" sz="1800">
              <a:solidFill>
                <a:srgbClr val="FFFFFF"/>
              </a:solidFill>
              <a:latin typeface="Nunito"/>
              <a:ea typeface="Nunito"/>
              <a:cs typeface="Nunito"/>
              <a:sym typeface="Nunito"/>
            </a:endParaRPr>
          </a:p>
          <a:p>
            <a:pPr indent="0" lvl="0" marL="0" rtl="0" algn="ctr">
              <a:spcBef>
                <a:spcPts val="0"/>
              </a:spcBef>
              <a:spcAft>
                <a:spcPts val="0"/>
              </a:spcAft>
              <a:buNone/>
            </a:pPr>
            <a:r>
              <a:rPr b="1" lang="es" sz="1800">
                <a:solidFill>
                  <a:srgbClr val="FFFFFF"/>
                </a:solidFill>
                <a:latin typeface="Nunito"/>
                <a:ea typeface="Nunito"/>
                <a:cs typeface="Nunito"/>
                <a:sym typeface="Nunito"/>
              </a:rPr>
              <a:t>LATENCIA/TIEMPO </a:t>
            </a:r>
            <a:endParaRPr b="1" sz="1800">
              <a:solidFill>
                <a:srgbClr val="FFFFFF"/>
              </a:solidFill>
              <a:latin typeface="Nunito"/>
              <a:ea typeface="Nunito"/>
              <a:cs typeface="Nunito"/>
              <a:sym typeface="Nunito"/>
            </a:endParaRPr>
          </a:p>
          <a:p>
            <a:pPr indent="0" lvl="0" marL="0" rtl="0" algn="ctr">
              <a:spcBef>
                <a:spcPts val="0"/>
              </a:spcBef>
              <a:spcAft>
                <a:spcPts val="0"/>
              </a:spcAft>
              <a:buNone/>
            </a:pPr>
            <a:r>
              <a:rPr b="1" lang="es" sz="1800">
                <a:solidFill>
                  <a:srgbClr val="FFFFFF"/>
                </a:solidFill>
                <a:latin typeface="Nunito"/>
                <a:ea typeface="Nunito"/>
                <a:cs typeface="Nunito"/>
                <a:sym typeface="Nunito"/>
              </a:rPr>
              <a:t>(RESULTADO) ES EL TABÚ SEGUIDO DEL GRASP</a:t>
            </a:r>
            <a:endParaRPr b="1" sz="1800">
              <a:solidFill>
                <a:srgbClr val="FFFFFF"/>
              </a:solidFill>
              <a:latin typeface="Nunito"/>
              <a:ea typeface="Nunito"/>
              <a:cs typeface="Nunito"/>
              <a:sym typeface="Nunito"/>
            </a:endParaRPr>
          </a:p>
        </p:txBody>
      </p:sp>
      <p:sp>
        <p:nvSpPr>
          <p:cNvPr id="574" name="Shape 574"/>
          <p:cNvSpPr txBox="1"/>
          <p:nvPr>
            <p:ph type="title"/>
          </p:nvPr>
        </p:nvSpPr>
        <p:spPr>
          <a:xfrm>
            <a:off x="1482525" y="1499225"/>
            <a:ext cx="501900" cy="7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t>1</a:t>
            </a:r>
            <a:endParaRPr sz="4000"/>
          </a:p>
        </p:txBody>
      </p:sp>
      <p:sp>
        <p:nvSpPr>
          <p:cNvPr id="575" name="Shape 575"/>
          <p:cNvSpPr txBox="1"/>
          <p:nvPr>
            <p:ph type="title"/>
          </p:nvPr>
        </p:nvSpPr>
        <p:spPr>
          <a:xfrm>
            <a:off x="4322375" y="1499225"/>
            <a:ext cx="501900" cy="7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solidFill>
                  <a:srgbClr val="134F5C"/>
                </a:solidFill>
              </a:rPr>
              <a:t>2</a:t>
            </a:r>
            <a:endParaRPr sz="4000">
              <a:solidFill>
                <a:srgbClr val="134F5C"/>
              </a:solidFill>
            </a:endParaRPr>
          </a:p>
        </p:txBody>
      </p:sp>
      <p:sp>
        <p:nvSpPr>
          <p:cNvPr id="576" name="Shape 576"/>
          <p:cNvSpPr txBox="1"/>
          <p:nvPr/>
        </p:nvSpPr>
        <p:spPr>
          <a:xfrm>
            <a:off x="3431825" y="2254025"/>
            <a:ext cx="2283000" cy="21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134F5C"/>
                </a:solidFill>
                <a:latin typeface="Nunito"/>
                <a:ea typeface="Nunito"/>
                <a:cs typeface="Nunito"/>
                <a:sym typeface="Nunito"/>
              </a:rPr>
              <a:t>CON EL TIEMPO SUFICIENTE EL ALGORITMO QUE MEJORES RESULTADOS DEVUELVE ES EL VNS</a:t>
            </a:r>
            <a:endParaRPr b="1" sz="1800">
              <a:solidFill>
                <a:srgbClr val="134F5C"/>
              </a:solidFill>
              <a:latin typeface="Nunito"/>
              <a:ea typeface="Nunito"/>
              <a:cs typeface="Nunito"/>
              <a:sym typeface="Nunito"/>
            </a:endParaRPr>
          </a:p>
        </p:txBody>
      </p:sp>
      <p:sp>
        <p:nvSpPr>
          <p:cNvPr id="577" name="Shape 577"/>
          <p:cNvSpPr txBox="1"/>
          <p:nvPr>
            <p:ph type="title"/>
          </p:nvPr>
        </p:nvSpPr>
        <p:spPr>
          <a:xfrm>
            <a:off x="7162225" y="1499225"/>
            <a:ext cx="501900" cy="7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000">
                <a:solidFill>
                  <a:srgbClr val="000000"/>
                </a:solidFill>
              </a:rPr>
              <a:t>3</a:t>
            </a:r>
            <a:endParaRPr sz="4000">
              <a:solidFill>
                <a:srgbClr val="000000"/>
              </a:solidFill>
            </a:endParaRPr>
          </a:p>
        </p:txBody>
      </p:sp>
      <p:sp>
        <p:nvSpPr>
          <p:cNvPr id="578" name="Shape 578"/>
          <p:cNvSpPr txBox="1"/>
          <p:nvPr/>
        </p:nvSpPr>
        <p:spPr>
          <a:xfrm>
            <a:off x="6271675" y="2254025"/>
            <a:ext cx="2283000" cy="21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latin typeface="Nunito"/>
                <a:ea typeface="Nunito"/>
                <a:cs typeface="Nunito"/>
                <a:sym typeface="Nunito"/>
              </a:rPr>
              <a:t>DEBIDO AL FACTOR ALEATORIO DE DESTRUCCIÓN DEL LNS, ES EL ALGORITMO QUE PEOR RESULTADOS HA DEVUELTO</a:t>
            </a:r>
            <a:endParaRPr b="1" sz="17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Shape 583"/>
          <p:cNvSpPr txBox="1"/>
          <p:nvPr>
            <p:ph type="title"/>
          </p:nvPr>
        </p:nvSpPr>
        <p:spPr>
          <a:xfrm>
            <a:off x="571695" y="638825"/>
            <a:ext cx="5616600" cy="10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6000"/>
              <a:t>¿Preguntas?</a:t>
            </a:r>
            <a:endParaRPr sz="6000"/>
          </a:p>
        </p:txBody>
      </p:sp>
      <p:pic>
        <p:nvPicPr>
          <p:cNvPr id="584" name="Shape 584"/>
          <p:cNvPicPr preferRelativeResize="0"/>
          <p:nvPr/>
        </p:nvPicPr>
        <p:blipFill>
          <a:blip r:embed="rId3">
            <a:alphaModFix/>
          </a:blip>
          <a:stretch>
            <a:fillRect/>
          </a:stretch>
        </p:blipFill>
        <p:spPr>
          <a:xfrm>
            <a:off x="5868570" y="524075"/>
            <a:ext cx="2640855" cy="4232139"/>
          </a:xfrm>
          <a:prstGeom prst="rect">
            <a:avLst/>
          </a:prstGeom>
          <a:noFill/>
          <a:ln>
            <a:noFill/>
          </a:ln>
        </p:spPr>
      </p:pic>
      <p:sp>
        <p:nvSpPr>
          <p:cNvPr id="585" name="Shape 585"/>
          <p:cNvSpPr txBox="1"/>
          <p:nvPr>
            <p:ph type="title"/>
          </p:nvPr>
        </p:nvSpPr>
        <p:spPr>
          <a:xfrm>
            <a:off x="1385475" y="2571750"/>
            <a:ext cx="3522000" cy="1105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600"/>
              <a:t>Gracias por su atención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p:nvPr/>
        </p:nvSpPr>
        <p:spPr>
          <a:xfrm>
            <a:off x="779550" y="2728475"/>
            <a:ext cx="4892400" cy="1323900"/>
          </a:xfrm>
          <a:prstGeom prst="rightArrowCallout">
            <a:avLst>
              <a:gd fmla="val 18048" name="adj1"/>
              <a:gd fmla="val 18889" name="adj2"/>
              <a:gd fmla="val 41736" name="adj3"/>
              <a:gd fmla="val 82340" name="adj4"/>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642950" y="1417838"/>
            <a:ext cx="7775400" cy="11052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txBox="1"/>
          <p:nvPr>
            <p:ph type="title"/>
          </p:nvPr>
        </p:nvSpPr>
        <p:spPr>
          <a:xfrm>
            <a:off x="102800" y="251125"/>
            <a:ext cx="47493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Introducción</a:t>
            </a:r>
            <a:endParaRPr sz="4800"/>
          </a:p>
        </p:txBody>
      </p:sp>
      <p:sp>
        <p:nvSpPr>
          <p:cNvPr id="292" name="Shape 292"/>
          <p:cNvSpPr txBox="1"/>
          <p:nvPr>
            <p:ph idx="1" type="body"/>
          </p:nvPr>
        </p:nvSpPr>
        <p:spPr>
          <a:xfrm>
            <a:off x="399000" y="1429788"/>
            <a:ext cx="8346000" cy="115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t>El problema de secuenciación de tareas con objetivo de latencia es un contratiempo común en múltiples ámbitos, no solo en el campo de la informática, es por esto que es interesante abordar este problema.</a:t>
            </a:r>
            <a:endParaRPr sz="1800"/>
          </a:p>
        </p:txBody>
      </p:sp>
      <p:sp>
        <p:nvSpPr>
          <p:cNvPr id="293" name="Shape 293"/>
          <p:cNvSpPr txBox="1"/>
          <p:nvPr>
            <p:ph type="title"/>
          </p:nvPr>
        </p:nvSpPr>
        <p:spPr>
          <a:xfrm>
            <a:off x="5393775" y="2837825"/>
            <a:ext cx="3522000" cy="1105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000"/>
              <a:t>Secuenciación</a:t>
            </a:r>
            <a:endParaRPr sz="3000"/>
          </a:p>
        </p:txBody>
      </p:sp>
      <p:sp>
        <p:nvSpPr>
          <p:cNvPr id="294" name="Shape 294"/>
          <p:cNvSpPr txBox="1"/>
          <p:nvPr/>
        </p:nvSpPr>
        <p:spPr>
          <a:xfrm>
            <a:off x="849875" y="2728475"/>
            <a:ext cx="3871800" cy="13239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sz="1800">
                <a:solidFill>
                  <a:srgbClr val="FFFFFF"/>
                </a:solidFill>
                <a:latin typeface="Nunito"/>
                <a:ea typeface="Nunito"/>
                <a:cs typeface="Nunito"/>
                <a:sym typeface="Nunito"/>
              </a:rPr>
              <a:t>Proceso para la toma de decisiones que se centra en la asignación de recursos a tareas en periodos temporales determinados.</a:t>
            </a:r>
            <a:endParaRPr sz="1800">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p:nvPr/>
        </p:nvSpPr>
        <p:spPr>
          <a:xfrm>
            <a:off x="863950" y="1392050"/>
            <a:ext cx="3395400" cy="33954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txBox="1"/>
          <p:nvPr>
            <p:ph type="title"/>
          </p:nvPr>
        </p:nvSpPr>
        <p:spPr>
          <a:xfrm>
            <a:off x="233150" y="251125"/>
            <a:ext cx="81852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Descripción del problema</a:t>
            </a:r>
            <a:endParaRPr sz="4800"/>
          </a:p>
        </p:txBody>
      </p:sp>
      <p:sp>
        <p:nvSpPr>
          <p:cNvPr id="301" name="Shape 301"/>
          <p:cNvSpPr txBox="1"/>
          <p:nvPr>
            <p:ph idx="1" type="body"/>
          </p:nvPr>
        </p:nvSpPr>
        <p:spPr>
          <a:xfrm>
            <a:off x="1180300" y="2107525"/>
            <a:ext cx="2762700" cy="1531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800">
                <a:solidFill>
                  <a:srgbClr val="000000"/>
                </a:solidFill>
              </a:rPr>
              <a:t>Tratar de encontrar una distribución de las tareas a ejecutar entre las máquinas disponibles de forma que la suma de latencias de las tareas sea mínimo.</a:t>
            </a:r>
            <a:endParaRPr sz="1800">
              <a:solidFill>
                <a:srgbClr val="000000"/>
              </a:solidFill>
            </a:endParaRPr>
          </a:p>
        </p:txBody>
      </p:sp>
      <p:sp>
        <p:nvSpPr>
          <p:cNvPr id="302" name="Shape 302"/>
          <p:cNvSpPr txBox="1"/>
          <p:nvPr>
            <p:ph type="title"/>
          </p:nvPr>
        </p:nvSpPr>
        <p:spPr>
          <a:xfrm>
            <a:off x="1280350" y="1445325"/>
            <a:ext cx="2562600" cy="722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000">
                <a:solidFill>
                  <a:srgbClr val="000000"/>
                </a:solidFill>
              </a:rPr>
              <a:t>Objetivo</a:t>
            </a:r>
            <a:endParaRPr sz="3000">
              <a:solidFill>
                <a:srgbClr val="000000"/>
              </a:solidFill>
            </a:endParaRPr>
          </a:p>
        </p:txBody>
      </p:sp>
      <p:sp>
        <p:nvSpPr>
          <p:cNvPr id="303" name="Shape 303"/>
          <p:cNvSpPr/>
          <p:nvPr/>
        </p:nvSpPr>
        <p:spPr>
          <a:xfrm>
            <a:off x="5243950" y="1504875"/>
            <a:ext cx="3336900" cy="28530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txBox="1"/>
          <p:nvPr>
            <p:ph type="title"/>
          </p:nvPr>
        </p:nvSpPr>
        <p:spPr>
          <a:xfrm>
            <a:off x="5631100" y="1567600"/>
            <a:ext cx="2562600" cy="722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3000">
                <a:solidFill>
                  <a:srgbClr val="000000"/>
                </a:solidFill>
              </a:rPr>
              <a:t>Problema</a:t>
            </a:r>
            <a:endParaRPr sz="3000">
              <a:solidFill>
                <a:srgbClr val="000000"/>
              </a:solidFill>
            </a:endParaRPr>
          </a:p>
        </p:txBody>
      </p:sp>
      <p:sp>
        <p:nvSpPr>
          <p:cNvPr id="305" name="Shape 305"/>
          <p:cNvSpPr txBox="1"/>
          <p:nvPr>
            <p:ph type="title"/>
          </p:nvPr>
        </p:nvSpPr>
        <p:spPr>
          <a:xfrm>
            <a:off x="5243950" y="2066250"/>
            <a:ext cx="1376400" cy="186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3000">
                <a:solidFill>
                  <a:srgbClr val="000000"/>
                </a:solidFill>
              </a:rPr>
              <a:t>MAX</a:t>
            </a:r>
            <a:endParaRPr sz="3000">
              <a:solidFill>
                <a:srgbClr val="000000"/>
              </a:solidFill>
            </a:endParaRPr>
          </a:p>
          <a:p>
            <a:pPr indent="0" lvl="0" marL="0">
              <a:spcBef>
                <a:spcPts val="0"/>
              </a:spcBef>
              <a:spcAft>
                <a:spcPts val="0"/>
              </a:spcAft>
              <a:buNone/>
            </a:pPr>
            <a:r>
              <a:t/>
            </a:r>
            <a:endParaRPr sz="3000">
              <a:solidFill>
                <a:srgbClr val="000000"/>
              </a:solidFill>
            </a:endParaRPr>
          </a:p>
          <a:p>
            <a:pPr indent="0" lvl="0" marL="0" rtl="0">
              <a:spcBef>
                <a:spcPts val="0"/>
              </a:spcBef>
              <a:spcAft>
                <a:spcPts val="0"/>
              </a:spcAft>
              <a:buNone/>
            </a:pPr>
            <a:r>
              <a:rPr lang="es" sz="3000">
                <a:solidFill>
                  <a:srgbClr val="000000"/>
                </a:solidFill>
              </a:rPr>
              <a:t>MIN</a:t>
            </a:r>
            <a:endParaRPr sz="3000">
              <a:solidFill>
                <a:srgbClr val="000000"/>
              </a:solidFill>
            </a:endParaRPr>
          </a:p>
        </p:txBody>
      </p:sp>
      <p:sp>
        <p:nvSpPr>
          <p:cNvPr id="306" name="Shape 306"/>
          <p:cNvSpPr txBox="1"/>
          <p:nvPr>
            <p:ph idx="1" type="body"/>
          </p:nvPr>
        </p:nvSpPr>
        <p:spPr>
          <a:xfrm>
            <a:off x="5580475" y="2812625"/>
            <a:ext cx="2859000" cy="472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solidFill>
                  <a:srgbClr val="000000"/>
                </a:solidFill>
              </a:rPr>
              <a:t>Número de Tareas por máquina.</a:t>
            </a:r>
            <a:endParaRPr sz="1400">
              <a:solidFill>
                <a:srgbClr val="000000"/>
              </a:solidFill>
            </a:endParaRPr>
          </a:p>
        </p:txBody>
      </p:sp>
      <p:sp>
        <p:nvSpPr>
          <p:cNvPr id="307" name="Shape 307"/>
          <p:cNvSpPr txBox="1"/>
          <p:nvPr>
            <p:ph idx="1" type="body"/>
          </p:nvPr>
        </p:nvSpPr>
        <p:spPr>
          <a:xfrm>
            <a:off x="5580475" y="3639325"/>
            <a:ext cx="2427000" cy="472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solidFill>
                  <a:srgbClr val="000000"/>
                </a:solidFill>
              </a:rPr>
              <a:t>Latencia Total.</a:t>
            </a:r>
            <a:endParaRPr sz="1400">
              <a:solidFill>
                <a:srgbClr val="000000"/>
              </a:solidFill>
            </a:endParaRPr>
          </a:p>
        </p:txBody>
      </p:sp>
      <p:sp>
        <p:nvSpPr>
          <p:cNvPr id="308" name="Shape 308"/>
          <p:cNvSpPr txBox="1"/>
          <p:nvPr/>
        </p:nvSpPr>
        <p:spPr>
          <a:xfrm>
            <a:off x="5790700" y="1793975"/>
            <a:ext cx="6540000" cy="76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p:nvPr/>
        </p:nvSpPr>
        <p:spPr>
          <a:xfrm>
            <a:off x="1316025" y="1796200"/>
            <a:ext cx="2642100" cy="9042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txBox="1"/>
          <p:nvPr>
            <p:ph type="title"/>
          </p:nvPr>
        </p:nvSpPr>
        <p:spPr>
          <a:xfrm>
            <a:off x="233150" y="251125"/>
            <a:ext cx="81852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Descripción del problema</a:t>
            </a:r>
            <a:endParaRPr sz="4800"/>
          </a:p>
        </p:txBody>
      </p:sp>
      <p:sp>
        <p:nvSpPr>
          <p:cNvPr id="315" name="Shape 315"/>
          <p:cNvSpPr txBox="1"/>
          <p:nvPr>
            <p:ph type="title"/>
          </p:nvPr>
        </p:nvSpPr>
        <p:spPr>
          <a:xfrm>
            <a:off x="832950" y="1682550"/>
            <a:ext cx="3522000" cy="1105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2400"/>
              <a:t>M Máquinas</a:t>
            </a:r>
            <a:endParaRPr sz="2400"/>
          </a:p>
          <a:p>
            <a:pPr indent="0" lvl="0" marL="0" rtl="0">
              <a:spcBef>
                <a:spcPts val="0"/>
              </a:spcBef>
              <a:spcAft>
                <a:spcPts val="0"/>
              </a:spcAft>
              <a:buNone/>
            </a:pPr>
            <a:r>
              <a:rPr lang="es" sz="2400"/>
              <a:t>N Tareas</a:t>
            </a:r>
            <a:endParaRPr sz="2400"/>
          </a:p>
        </p:txBody>
      </p:sp>
      <p:sp>
        <p:nvSpPr>
          <p:cNvPr id="316" name="Shape 316"/>
          <p:cNvSpPr txBox="1"/>
          <p:nvPr>
            <p:ph idx="1" type="body"/>
          </p:nvPr>
        </p:nvSpPr>
        <p:spPr>
          <a:xfrm>
            <a:off x="620025" y="2916625"/>
            <a:ext cx="4111500" cy="1380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t>Tenemos que introducir las N tareas en las M máquinas de forma que se minimice la suma de la latencia de las máquinas.</a:t>
            </a:r>
            <a:endParaRPr sz="1800"/>
          </a:p>
        </p:txBody>
      </p:sp>
      <p:sp>
        <p:nvSpPr>
          <p:cNvPr id="317" name="Shape 317"/>
          <p:cNvSpPr/>
          <p:nvPr/>
        </p:nvSpPr>
        <p:spPr>
          <a:xfrm rot="5400000">
            <a:off x="6070850" y="617900"/>
            <a:ext cx="1627500" cy="3067500"/>
          </a:xfrm>
          <a:prstGeom prst="homePlate">
            <a:avLst>
              <a:gd fmla="val 50000"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rot="5400000">
            <a:off x="6090950" y="1478175"/>
            <a:ext cx="1587300" cy="3067500"/>
          </a:xfrm>
          <a:prstGeom prst="chevron">
            <a:avLst>
              <a:gd fmla="val 50000"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rot="5400000">
            <a:off x="6090950" y="2328775"/>
            <a:ext cx="1587300" cy="3067500"/>
          </a:xfrm>
          <a:prstGeom prst="chevron">
            <a:avLst>
              <a:gd fmla="val 50000"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5397800" y="1384325"/>
            <a:ext cx="2973600" cy="4701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txBox="1"/>
          <p:nvPr>
            <p:ph type="title"/>
          </p:nvPr>
        </p:nvSpPr>
        <p:spPr>
          <a:xfrm>
            <a:off x="5943500" y="1337900"/>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2400"/>
              <a:t>MÁQUINA</a:t>
            </a:r>
            <a:endParaRPr sz="2400"/>
          </a:p>
        </p:txBody>
      </p:sp>
      <p:sp>
        <p:nvSpPr>
          <p:cNvPr id="322" name="Shape 322"/>
          <p:cNvSpPr txBox="1"/>
          <p:nvPr>
            <p:ph type="title"/>
          </p:nvPr>
        </p:nvSpPr>
        <p:spPr>
          <a:xfrm>
            <a:off x="5930300" y="2125225"/>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2400"/>
              <a:t>Tarea 1</a:t>
            </a:r>
            <a:endParaRPr sz="2400"/>
          </a:p>
        </p:txBody>
      </p:sp>
      <p:sp>
        <p:nvSpPr>
          <p:cNvPr id="323" name="Shape 323"/>
          <p:cNvSpPr txBox="1"/>
          <p:nvPr>
            <p:ph type="title"/>
          </p:nvPr>
        </p:nvSpPr>
        <p:spPr>
          <a:xfrm>
            <a:off x="5930300" y="3805575"/>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2400"/>
              <a:t>Tarea 2</a:t>
            </a:r>
            <a:endParaRPr sz="2400"/>
          </a:p>
        </p:txBody>
      </p:sp>
      <p:sp>
        <p:nvSpPr>
          <p:cNvPr id="324" name="Shape 324"/>
          <p:cNvSpPr txBox="1"/>
          <p:nvPr>
            <p:ph type="title"/>
          </p:nvPr>
        </p:nvSpPr>
        <p:spPr>
          <a:xfrm>
            <a:off x="5930300" y="2965400"/>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2400"/>
              <a:t>TP(1→ 2)</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233150" y="251125"/>
            <a:ext cx="81852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Descripción del problema</a:t>
            </a:r>
            <a:endParaRPr sz="4800"/>
          </a:p>
        </p:txBody>
      </p:sp>
      <p:sp>
        <p:nvSpPr>
          <p:cNvPr id="330" name="Shape 330"/>
          <p:cNvSpPr/>
          <p:nvPr/>
        </p:nvSpPr>
        <p:spPr>
          <a:xfrm>
            <a:off x="492250" y="1494825"/>
            <a:ext cx="3757200" cy="3074100"/>
          </a:xfrm>
          <a:prstGeom prst="rightArrowCallout">
            <a:avLst>
              <a:gd fmla="val 9805" name="adj1"/>
              <a:gd fmla="val 8170" name="adj2"/>
              <a:gd fmla="val 12414" name="adj3"/>
              <a:gd fmla="val 80441" name="adj4"/>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1045075" y="1838275"/>
            <a:ext cx="1908600" cy="7134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txBox="1"/>
          <p:nvPr>
            <p:ph type="title"/>
          </p:nvPr>
        </p:nvSpPr>
        <p:spPr>
          <a:xfrm>
            <a:off x="1044925" y="1910300"/>
            <a:ext cx="1908600" cy="569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2400">
                <a:solidFill>
                  <a:srgbClr val="000000"/>
                </a:solidFill>
              </a:rPr>
              <a:t>Latencia</a:t>
            </a:r>
            <a:endParaRPr sz="2400">
              <a:solidFill>
                <a:srgbClr val="000000"/>
              </a:solidFill>
            </a:endParaRPr>
          </a:p>
        </p:txBody>
      </p:sp>
      <p:sp>
        <p:nvSpPr>
          <p:cNvPr id="333" name="Shape 333"/>
          <p:cNvSpPr txBox="1"/>
          <p:nvPr>
            <p:ph idx="1" type="body"/>
          </p:nvPr>
        </p:nvSpPr>
        <p:spPr>
          <a:xfrm>
            <a:off x="633100" y="2822900"/>
            <a:ext cx="2732400" cy="1380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t>Tiempo que espera cada tarea a ser ejecutada más el tiempo que tarda en ejecutarse.</a:t>
            </a:r>
            <a:endParaRPr sz="1800"/>
          </a:p>
        </p:txBody>
      </p:sp>
      <p:sp>
        <p:nvSpPr>
          <p:cNvPr id="334" name="Shape 334"/>
          <p:cNvSpPr/>
          <p:nvPr/>
        </p:nvSpPr>
        <p:spPr>
          <a:xfrm>
            <a:off x="4359925" y="1344150"/>
            <a:ext cx="4320000" cy="33855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5153725" y="1596613"/>
            <a:ext cx="2732400" cy="7134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txBox="1"/>
          <p:nvPr>
            <p:ph type="title"/>
          </p:nvPr>
        </p:nvSpPr>
        <p:spPr>
          <a:xfrm>
            <a:off x="5294125" y="1668638"/>
            <a:ext cx="2501400" cy="5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solidFill>
                  <a:srgbClr val="000000"/>
                </a:solidFill>
              </a:rPr>
              <a:t> </a:t>
            </a:r>
            <a:r>
              <a:rPr lang="es" sz="2400">
                <a:solidFill>
                  <a:srgbClr val="000000"/>
                </a:solidFill>
              </a:rPr>
              <a:t>Latencia Total</a:t>
            </a:r>
            <a:endParaRPr sz="2400">
              <a:solidFill>
                <a:srgbClr val="000000"/>
              </a:solidFill>
            </a:endParaRPr>
          </a:p>
        </p:txBody>
      </p:sp>
      <p:sp>
        <p:nvSpPr>
          <p:cNvPr id="337" name="Shape 337"/>
          <p:cNvSpPr txBox="1"/>
          <p:nvPr>
            <p:ph idx="1" type="body"/>
          </p:nvPr>
        </p:nvSpPr>
        <p:spPr>
          <a:xfrm>
            <a:off x="4435375" y="2479700"/>
            <a:ext cx="4169100" cy="1380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Suma de los tiempos de latencia de todas las tareas asignadas a esa máquina en el orden de ejecución correspondiente más los tiempos de espera concretos entre las ejecuciones de cada una de las tareas.</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1" name="Shape 341"/>
        <p:cNvGrpSpPr/>
        <p:nvPr/>
      </p:nvGrpSpPr>
      <p:grpSpPr>
        <a:xfrm>
          <a:off x="0" y="0"/>
          <a:ext cx="0" cy="0"/>
          <a:chOff x="0" y="0"/>
          <a:chExt cx="0" cy="0"/>
        </a:xfrm>
      </p:grpSpPr>
      <p:pic>
        <p:nvPicPr>
          <p:cNvPr id="342" name="Shape 342"/>
          <p:cNvPicPr preferRelativeResize="0"/>
          <p:nvPr/>
        </p:nvPicPr>
        <p:blipFill>
          <a:blip r:embed="rId3">
            <a:alphaModFix/>
          </a:blip>
          <a:stretch>
            <a:fillRect/>
          </a:stretch>
        </p:blipFill>
        <p:spPr>
          <a:xfrm>
            <a:off x="802300" y="106950"/>
            <a:ext cx="8160876" cy="5036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p:nvPr/>
        </p:nvSpPr>
        <p:spPr>
          <a:xfrm>
            <a:off x="1458050" y="3543375"/>
            <a:ext cx="4209300" cy="1033500"/>
          </a:xfrm>
          <a:prstGeom prst="ribbon2">
            <a:avLst>
              <a:gd fmla="val 16667" name="adj1"/>
              <a:gd fmla="val 750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rot="10800000">
            <a:off x="924300" y="1284825"/>
            <a:ext cx="7564500" cy="3493800"/>
          </a:xfrm>
          <a:prstGeom prst="corner">
            <a:avLst>
              <a:gd fmla="val 48793" name="adj1"/>
              <a:gd fmla="val 136336"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txBox="1"/>
          <p:nvPr>
            <p:ph type="title"/>
          </p:nvPr>
        </p:nvSpPr>
        <p:spPr>
          <a:xfrm>
            <a:off x="-150675" y="251175"/>
            <a:ext cx="64956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Función Objetivo</a:t>
            </a:r>
            <a:endParaRPr sz="4800"/>
          </a:p>
        </p:txBody>
      </p:sp>
      <p:sp>
        <p:nvSpPr>
          <p:cNvPr id="350" name="Shape 350"/>
          <p:cNvSpPr txBox="1"/>
          <p:nvPr>
            <p:ph idx="1" type="body"/>
          </p:nvPr>
        </p:nvSpPr>
        <p:spPr>
          <a:xfrm>
            <a:off x="2137050" y="3734625"/>
            <a:ext cx="1671900" cy="492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Donde:</a:t>
            </a:r>
            <a:endParaRPr sz="1800">
              <a:solidFill>
                <a:srgbClr val="000000"/>
              </a:solidFill>
            </a:endParaRPr>
          </a:p>
        </p:txBody>
      </p:sp>
      <p:sp>
        <p:nvSpPr>
          <p:cNvPr id="351" name="Shape 351"/>
          <p:cNvSpPr/>
          <p:nvPr/>
        </p:nvSpPr>
        <p:spPr>
          <a:xfrm>
            <a:off x="3931200" y="3013125"/>
            <a:ext cx="4354800" cy="16479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52" name="Shape 352"/>
          <p:cNvPicPr preferRelativeResize="0"/>
          <p:nvPr/>
        </p:nvPicPr>
        <p:blipFill rotWithShape="1">
          <a:blip r:embed="rId3">
            <a:alphaModFix/>
          </a:blip>
          <a:srcRect b="38716" l="2228" r="2948" t="26862"/>
          <a:stretch/>
        </p:blipFill>
        <p:spPr>
          <a:xfrm>
            <a:off x="1000825" y="1379100"/>
            <a:ext cx="7487965" cy="1488637"/>
          </a:xfrm>
          <a:prstGeom prst="rect">
            <a:avLst/>
          </a:prstGeom>
          <a:noFill/>
          <a:ln>
            <a:noFill/>
          </a:ln>
        </p:spPr>
      </p:pic>
      <p:sp>
        <p:nvSpPr>
          <p:cNvPr id="353" name="Shape 353"/>
          <p:cNvSpPr txBox="1"/>
          <p:nvPr>
            <p:ph idx="1" type="body"/>
          </p:nvPr>
        </p:nvSpPr>
        <p:spPr>
          <a:xfrm>
            <a:off x="3993100" y="2962150"/>
            <a:ext cx="4410600" cy="15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solidFill>
                  <a:srgbClr val="000000"/>
                </a:solidFill>
              </a:rPr>
              <a:t>m = Número de máquinas.                            n = Número de tareas de la máquina “m”.  Px = Tiempo de ejecución de la tarea “x”. Sjk = Tiempo de preparación entre la tarea “j” y la tarea “k”.</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291325" y="251175"/>
            <a:ext cx="90615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4800"/>
              <a:t>Estructura de la solución</a:t>
            </a:r>
            <a:endParaRPr sz="4800"/>
          </a:p>
        </p:txBody>
      </p:sp>
      <p:sp>
        <p:nvSpPr>
          <p:cNvPr id="359" name="Shape 359"/>
          <p:cNvSpPr/>
          <p:nvPr/>
        </p:nvSpPr>
        <p:spPr>
          <a:xfrm>
            <a:off x="703225" y="1464700"/>
            <a:ext cx="4581000" cy="32349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txBox="1"/>
          <p:nvPr>
            <p:ph idx="1" type="body"/>
          </p:nvPr>
        </p:nvSpPr>
        <p:spPr>
          <a:xfrm>
            <a:off x="1628725" y="4250325"/>
            <a:ext cx="3857400" cy="44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t>(ArrayList) Vector de Máquinas</a:t>
            </a:r>
            <a:endParaRPr sz="1800"/>
          </a:p>
        </p:txBody>
      </p:sp>
      <p:sp>
        <p:nvSpPr>
          <p:cNvPr id="361" name="Shape 361"/>
          <p:cNvSpPr/>
          <p:nvPr/>
        </p:nvSpPr>
        <p:spPr>
          <a:xfrm>
            <a:off x="783600" y="1555125"/>
            <a:ext cx="3094200" cy="27045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5575500" y="1464700"/>
            <a:ext cx="1668900" cy="18444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txBox="1"/>
          <p:nvPr/>
        </p:nvSpPr>
        <p:spPr>
          <a:xfrm>
            <a:off x="4250625" y="2275500"/>
            <a:ext cx="1125000" cy="103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6000">
                <a:solidFill>
                  <a:srgbClr val="FFFFFF"/>
                </a:solidFill>
              </a:rPr>
              <a:t>...</a:t>
            </a:r>
            <a:endParaRPr sz="6000">
              <a:solidFill>
                <a:srgbClr val="FFFFFF"/>
              </a:solidFill>
            </a:endParaRPr>
          </a:p>
        </p:txBody>
      </p:sp>
      <p:sp>
        <p:nvSpPr>
          <p:cNvPr id="364" name="Shape 364"/>
          <p:cNvSpPr txBox="1"/>
          <p:nvPr>
            <p:ph idx="1" type="body"/>
          </p:nvPr>
        </p:nvSpPr>
        <p:spPr>
          <a:xfrm>
            <a:off x="783600" y="3769300"/>
            <a:ext cx="3052200" cy="44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(ArrayList) Vector de Tareas</a:t>
            </a:r>
            <a:endParaRPr sz="1800">
              <a:solidFill>
                <a:srgbClr val="000000"/>
              </a:solidFill>
            </a:endParaRPr>
          </a:p>
        </p:txBody>
      </p:sp>
      <p:sp>
        <p:nvSpPr>
          <p:cNvPr id="365" name="Shape 365"/>
          <p:cNvSpPr/>
          <p:nvPr/>
        </p:nvSpPr>
        <p:spPr>
          <a:xfrm>
            <a:off x="883200" y="1679075"/>
            <a:ext cx="2853000" cy="64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883200" y="2425175"/>
            <a:ext cx="2853000" cy="600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883200" y="3128375"/>
            <a:ext cx="2853000" cy="600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txBox="1"/>
          <p:nvPr>
            <p:ph idx="1" type="body"/>
          </p:nvPr>
        </p:nvSpPr>
        <p:spPr>
          <a:xfrm>
            <a:off x="1465800" y="1780475"/>
            <a:ext cx="1687800" cy="44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Tarea 1</a:t>
            </a:r>
            <a:endParaRPr sz="1800">
              <a:solidFill>
                <a:srgbClr val="000000"/>
              </a:solidFill>
            </a:endParaRPr>
          </a:p>
        </p:txBody>
      </p:sp>
      <p:sp>
        <p:nvSpPr>
          <p:cNvPr id="369" name="Shape 369"/>
          <p:cNvSpPr txBox="1"/>
          <p:nvPr>
            <p:ph idx="1" type="body"/>
          </p:nvPr>
        </p:nvSpPr>
        <p:spPr>
          <a:xfrm>
            <a:off x="1465800" y="2505125"/>
            <a:ext cx="1687800" cy="44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Tarea 2</a:t>
            </a:r>
            <a:endParaRPr sz="1800">
              <a:solidFill>
                <a:srgbClr val="000000"/>
              </a:solidFill>
            </a:endParaRPr>
          </a:p>
        </p:txBody>
      </p:sp>
      <p:sp>
        <p:nvSpPr>
          <p:cNvPr id="370" name="Shape 370"/>
          <p:cNvSpPr txBox="1"/>
          <p:nvPr>
            <p:ph idx="1" type="body"/>
          </p:nvPr>
        </p:nvSpPr>
        <p:spPr>
          <a:xfrm>
            <a:off x="1465800" y="3177188"/>
            <a:ext cx="1687800" cy="440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Tarea 3</a:t>
            </a:r>
            <a:endParaRPr sz="1800">
              <a:solidFill>
                <a:srgbClr val="000000"/>
              </a:solidFill>
            </a:endParaRPr>
          </a:p>
        </p:txBody>
      </p:sp>
      <p:sp>
        <p:nvSpPr>
          <p:cNvPr id="371" name="Shape 371"/>
          <p:cNvSpPr txBox="1"/>
          <p:nvPr>
            <p:ph idx="1" type="body"/>
          </p:nvPr>
        </p:nvSpPr>
        <p:spPr>
          <a:xfrm>
            <a:off x="6347998" y="2932157"/>
            <a:ext cx="1107000" cy="30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800">
                <a:solidFill>
                  <a:srgbClr val="000000"/>
                </a:solidFill>
              </a:rPr>
              <a:t>Tarea</a:t>
            </a:r>
            <a:endParaRPr sz="1800">
              <a:solidFill>
                <a:srgbClr val="000000"/>
              </a:solidFill>
            </a:endParaRPr>
          </a:p>
        </p:txBody>
      </p:sp>
      <p:sp>
        <p:nvSpPr>
          <p:cNvPr id="372" name="Shape 372"/>
          <p:cNvSpPr/>
          <p:nvPr/>
        </p:nvSpPr>
        <p:spPr>
          <a:xfrm>
            <a:off x="5715951" y="1608564"/>
            <a:ext cx="1403400" cy="611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5715951" y="2369947"/>
            <a:ext cx="1403400" cy="611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txBox="1"/>
          <p:nvPr>
            <p:ph idx="1" type="body"/>
          </p:nvPr>
        </p:nvSpPr>
        <p:spPr>
          <a:xfrm>
            <a:off x="5864207" y="1705866"/>
            <a:ext cx="1107000" cy="30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400">
                <a:solidFill>
                  <a:srgbClr val="000000"/>
                </a:solidFill>
              </a:rPr>
              <a:t>ID</a:t>
            </a:r>
            <a:endParaRPr sz="1400">
              <a:solidFill>
                <a:srgbClr val="000000"/>
              </a:solidFill>
            </a:endParaRPr>
          </a:p>
        </p:txBody>
      </p:sp>
      <p:sp>
        <p:nvSpPr>
          <p:cNvPr id="375" name="Shape 375"/>
          <p:cNvSpPr txBox="1"/>
          <p:nvPr>
            <p:ph idx="1" type="body"/>
          </p:nvPr>
        </p:nvSpPr>
        <p:spPr>
          <a:xfrm>
            <a:off x="5856567" y="2464265"/>
            <a:ext cx="1107000" cy="30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 sz="1400">
                <a:solidFill>
                  <a:srgbClr val="000000"/>
                </a:solidFill>
              </a:rPr>
              <a:t>Tiempo</a:t>
            </a:r>
            <a:endParaRPr sz="1400">
              <a:solidFill>
                <a:srgbClr val="000000"/>
              </a:solidFill>
            </a:endParaRPr>
          </a:p>
        </p:txBody>
      </p:sp>
      <p:sp>
        <p:nvSpPr>
          <p:cNvPr id="376" name="Shape 376"/>
          <p:cNvSpPr/>
          <p:nvPr/>
        </p:nvSpPr>
        <p:spPr>
          <a:xfrm>
            <a:off x="5575475" y="3514050"/>
            <a:ext cx="2943300" cy="1185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txBox="1"/>
          <p:nvPr/>
        </p:nvSpPr>
        <p:spPr>
          <a:xfrm>
            <a:off x="5805425" y="3590100"/>
            <a:ext cx="2483400" cy="1033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
              <a:t>Tiempos de preparación</a:t>
            </a:r>
            <a:endParaRPr b="1"/>
          </a:p>
          <a:p>
            <a:pPr indent="0" lvl="0" marL="0" rtl="0" algn="ctr">
              <a:spcBef>
                <a:spcPts val="0"/>
              </a:spcBef>
              <a:spcAft>
                <a:spcPts val="0"/>
              </a:spcAft>
              <a:buNone/>
            </a:pPr>
            <a:r>
              <a:rPr lang="es"/>
              <a:t>Integer [ i ][ j ]</a:t>
            </a:r>
            <a:endParaRPr/>
          </a:p>
          <a:p>
            <a:pPr indent="0" lvl="0" marL="0" algn="ctr">
              <a:spcBef>
                <a:spcPts val="0"/>
              </a:spcBef>
              <a:spcAft>
                <a:spcPts val="0"/>
              </a:spcAft>
              <a:buNone/>
            </a:pPr>
            <a:r>
              <a:rPr lang="es"/>
              <a:t>Tiempo de preparar tarea “j” después de la “i”.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