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22142-640B-EF4A-9C54-E9663C2AA823}">
          <p14:sldIdLst>
            <p14:sldId id="256"/>
            <p14:sldId id="257"/>
            <p14:sldId id="258"/>
            <p14:sldId id="263"/>
            <p14:sldId id="260"/>
            <p14:sldId id="262"/>
            <p14:sldId id="261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4"/>
    <p:restoredTop sz="94662"/>
  </p:normalViewPr>
  <p:slideViewPr>
    <p:cSldViewPr>
      <p:cViewPr varScale="1">
        <p:scale>
          <a:sx n="153" d="100"/>
          <a:sy n="153" d="100"/>
        </p:scale>
        <p:origin x="2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22C7C-4AE1-8249-B109-8D60AB0F9C1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516EE-84E5-B04F-AD4E-3B6AC933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516EE-84E5-B04F-AD4E-3B6AC933E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2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516EE-84E5-B04F-AD4E-3B6AC933E8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3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64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4FA694-23BF-49E0-88B7-1D0181BBADAA}" type="datetimeFigureOut">
              <a:rPr lang="es-ES" smtClean="0"/>
              <a:t>19/3/17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194571-463A-403E-9B5C-AE0AF9147816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s-ES" dirty="0" smtClean="0">
                <a:latin typeface="Calibri" charset="0"/>
                <a:ea typeface="Calibri" charset="0"/>
                <a:cs typeface="Calibri" charset="0"/>
              </a:rPr>
              <a:t>Algoritmo de Strassen</a:t>
            </a:r>
            <a:endParaRPr lang="es-E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1997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Guillermo Esquivel González</a:t>
            </a:r>
          </a:p>
          <a:p>
            <a:r>
              <a:rPr lang="en-US" sz="1800" dirty="0" smtClean="0"/>
              <a:t>Eduardo de la Paz González</a:t>
            </a:r>
          </a:p>
          <a:p>
            <a:r>
              <a:rPr lang="en-US" sz="1800" dirty="0" smtClean="0"/>
              <a:t>Óscar Darias Plasencia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91680" y="404664"/>
            <a:ext cx="577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STRASSEN DIVIDE EN 7 SUBMATRICES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6590" y="12960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24799" y="1296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6590" y="192741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04762" y="19274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8499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31" name="TextBox 30"/>
          <p:cNvSpPr txBox="1"/>
          <p:nvPr/>
        </p:nvSpPr>
        <p:spPr>
          <a:xfrm>
            <a:off x="1588045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32" name="TextBox 31"/>
          <p:cNvSpPr txBox="1"/>
          <p:nvPr/>
        </p:nvSpPr>
        <p:spPr>
          <a:xfrm>
            <a:off x="2774441" y="1296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2650" y="1296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74441" y="1927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52613" y="192741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6350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37" name="TextBox 36"/>
          <p:cNvSpPr txBox="1"/>
          <p:nvPr/>
        </p:nvSpPr>
        <p:spPr>
          <a:xfrm>
            <a:off x="3635896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38" name="TextBox 37"/>
          <p:cNvSpPr txBox="1"/>
          <p:nvPr/>
        </p:nvSpPr>
        <p:spPr>
          <a:xfrm>
            <a:off x="2024028" y="15865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74795" y="15865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4762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41" name="TextBox 40"/>
          <p:cNvSpPr txBox="1"/>
          <p:nvPr/>
        </p:nvSpPr>
        <p:spPr>
          <a:xfrm>
            <a:off x="4819389" y="12960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68475" y="192741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83869" y="12960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93081" y="192741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5</a:t>
            </a:r>
            <a:r>
              <a:rPr lang="en-US" dirty="0" smtClean="0"/>
              <a:t>-P</a:t>
            </a:r>
            <a:r>
              <a:rPr lang="en-US" baseline="-25000" dirty="0" smtClean="0"/>
              <a:t>3</a:t>
            </a:r>
            <a:r>
              <a:rPr lang="en-US" dirty="0" smtClean="0"/>
              <a:t>-P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80510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)</a:t>
            </a:r>
            <a:endParaRPr lang="en-US" sz="8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2685" y="3068960"/>
            <a:ext cx="2691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= A (F </a:t>
            </a:r>
            <a:r>
              <a:rPr lang="mr-IN" dirty="0" smtClean="0"/>
              <a:t>–</a:t>
            </a:r>
            <a:r>
              <a:rPr lang="en-US" dirty="0" smtClean="0"/>
              <a:t> H)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+ B) 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(C + D) 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D (G - E)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+ D) (E + H)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(B </a:t>
            </a:r>
            <a:r>
              <a:rPr lang="mr-IN" dirty="0" smtClean="0"/>
              <a:t>–</a:t>
            </a:r>
            <a:r>
              <a:rPr lang="es-ES" dirty="0" smtClean="0"/>
              <a:t> D) (G + H)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</a:t>
            </a:r>
            <a:r>
              <a:rPr lang="mr-IN" dirty="0" smtClean="0"/>
              <a:t>–</a:t>
            </a:r>
            <a:r>
              <a:rPr lang="es-ES" dirty="0" smtClean="0"/>
              <a:t> C) (E + F)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42203" y="3068960"/>
            <a:ext cx="3119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6</a:t>
            </a:r>
            <a:r>
              <a:rPr lang="en-US" dirty="0" smtClean="0"/>
              <a:t> = AE + BG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 = CE + DG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2</a:t>
            </a:r>
            <a:r>
              <a:rPr lang="en-US" dirty="0" smtClean="0"/>
              <a:t> = AF + BH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5</a:t>
            </a:r>
            <a:r>
              <a:rPr lang="en-US" dirty="0" smtClean="0"/>
              <a:t>-P</a:t>
            </a:r>
            <a:r>
              <a:rPr lang="en-US" baseline="-25000" dirty="0" smtClean="0"/>
              <a:t>3</a:t>
            </a:r>
            <a:r>
              <a:rPr lang="en-US" dirty="0" smtClean="0"/>
              <a:t>-P</a:t>
            </a:r>
            <a:r>
              <a:rPr lang="en-US" baseline="-25000" dirty="0" smtClean="0"/>
              <a:t>7</a:t>
            </a:r>
            <a:r>
              <a:rPr lang="en-US" dirty="0"/>
              <a:t> </a:t>
            </a:r>
            <a:r>
              <a:rPr lang="en-US" dirty="0" smtClean="0"/>
              <a:t>= CF + 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492896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T(n) =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9313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9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4660" y="2247748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⍬(1)                   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=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4660" y="2770968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T(n/2) +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⍬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(n</a:t>
            </a:r>
            <a:r>
              <a:rPr lang="en-US" sz="2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&gt;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660" y="404664"/>
            <a:ext cx="23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RECURRENCIA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2492896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T(n) =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9313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9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4660" y="2247748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⍬(1)                   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=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660" y="2770968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T(n/2) +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⍬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(n</a:t>
            </a:r>
            <a:r>
              <a:rPr lang="en-US" sz="2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&gt;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4660" y="404664"/>
            <a:ext cx="23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RECURRENCIA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1922" y="4090832"/>
            <a:ext cx="4267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T(n)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= ⍬(</a:t>
            </a:r>
            <a:r>
              <a:rPr lang="en-US" sz="3200" dirty="0" err="1" smtClean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3200" baseline="30000" dirty="0" err="1" smtClean="0">
                <a:latin typeface="Calibri" charset="0"/>
                <a:ea typeface="Calibri" charset="0"/>
                <a:cs typeface="Calibri" charset="0"/>
              </a:rPr>
              <a:t>log</a:t>
            </a:r>
            <a:r>
              <a:rPr lang="en-US" sz="3200" baseline="-25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200" baseline="30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) = ⍬(n</a:t>
            </a:r>
            <a:r>
              <a:rPr lang="en-US" sz="3200" baseline="30000" dirty="0" smtClean="0">
                <a:latin typeface="Calibri" charset="0"/>
                <a:ea typeface="Calibri" charset="0"/>
                <a:cs typeface="Calibri" charset="0"/>
              </a:rPr>
              <a:t>2.81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418423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-25000" dirty="0" smtClean="0"/>
              <a:t>2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04664"/>
            <a:ext cx="399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ÁRBOL DE RECURSIVIDAD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77" y="1196752"/>
            <a:ext cx="6038755" cy="23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04664"/>
            <a:ext cx="399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ÁRBOL DE RECURSIVIDAD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76" y="1196752"/>
            <a:ext cx="6038755" cy="23921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34477" y="3933056"/>
                <a:ext cx="6038755" cy="1487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En </a:t>
                </a:r>
                <a:r>
                  <a:rPr lang="en-US" sz="1600" dirty="0" err="1" smtClean="0"/>
                  <a:t>cada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nivel</a:t>
                </a:r>
                <a:r>
                  <a:rPr lang="en-US" sz="1600" dirty="0" smtClean="0"/>
                  <a:t>, hay 7</a:t>
                </a:r>
                <a:r>
                  <a:rPr lang="en-US" sz="1600" baseline="30000" dirty="0" smtClean="0"/>
                  <a:t>i</a:t>
                </a:r>
                <a:r>
                  <a:rPr lang="en-US" sz="1600" dirty="0" smtClean="0"/>
                  <a:t> subproblemas.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El </a:t>
                </a:r>
                <a:r>
                  <a:rPr lang="en-US" sz="1600" dirty="0" err="1" smtClean="0"/>
                  <a:t>tamaño</a:t>
                </a:r>
                <a:r>
                  <a:rPr lang="en-US" sz="1600" dirty="0" smtClean="0"/>
                  <a:t> de </a:t>
                </a:r>
                <a:r>
                  <a:rPr lang="en-US" sz="1600" dirty="0" err="1" smtClean="0"/>
                  <a:t>cada</a:t>
                </a:r>
                <a:r>
                  <a:rPr lang="en-US" sz="1600" dirty="0" smtClean="0"/>
                  <a:t> subproblema </a:t>
                </a:r>
                <a:r>
                  <a:rPr lang="en-US" sz="1600" dirty="0" err="1" smtClean="0"/>
                  <a:t>es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ES" sz="1600" b="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s-ES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sz="1600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s-ES" sz="1600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s-ES" sz="1600" b="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El </a:t>
                </a:r>
                <a:r>
                  <a:rPr lang="en-US" sz="1600" dirty="0" err="1" smtClean="0"/>
                  <a:t>tamaño</a:t>
                </a:r>
                <a:r>
                  <a:rPr lang="en-US" sz="1600" dirty="0" smtClean="0"/>
                  <a:t> de </a:t>
                </a:r>
                <a:r>
                  <a:rPr lang="en-US" sz="1600" dirty="0" err="1" smtClean="0"/>
                  <a:t>cada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nivel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es</a:t>
                </a:r>
                <a:r>
                  <a:rPr lang="en-US" sz="1600" dirty="0" smtClean="0"/>
                  <a:t> 7</a:t>
                </a:r>
                <a:r>
                  <a:rPr lang="en-US" sz="1600" baseline="30000" dirty="0" smtClean="0"/>
                  <a:t>i </a:t>
                </a:r>
                <a:r>
                  <a:rPr lang="en-US" sz="1600" dirty="0" smtClean="0"/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ES" sz="160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s-ES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600" i="1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sz="16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El </a:t>
                </a:r>
                <a:r>
                  <a:rPr lang="en-US" sz="1600" dirty="0" err="1" smtClean="0"/>
                  <a:t>último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nivel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es</a:t>
                </a:r>
                <a:r>
                  <a:rPr lang="en-US" sz="1600" dirty="0" smtClean="0"/>
                  <a:t> el </a:t>
                </a:r>
                <a:r>
                  <a:rPr lang="en-US" sz="1600" dirty="0" err="1" smtClean="0"/>
                  <a:t>nivel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= log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n.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 smtClean="0"/>
                  <a:t>En</a:t>
                </a:r>
                <a:r>
                  <a:rPr lang="en-US" sz="1600" dirty="0" smtClean="0"/>
                  <a:t> total hay log</a:t>
                </a:r>
                <a:r>
                  <a:rPr lang="en-US" sz="1600" baseline="-25000" dirty="0"/>
                  <a:t>2</a:t>
                </a:r>
                <a:r>
                  <a:rPr lang="en-US" sz="1600" dirty="0" smtClean="0"/>
                  <a:t>n + 1 </a:t>
                </a:r>
                <a:r>
                  <a:rPr lang="en-US" sz="1600" dirty="0" err="1" smtClean="0"/>
                  <a:t>niveles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7" y="3933056"/>
                <a:ext cx="6038755" cy="1487330"/>
              </a:xfrm>
              <a:prstGeom prst="rect">
                <a:avLst/>
              </a:prstGeom>
              <a:blipFill rotWithShape="0">
                <a:blip r:embed="rId3"/>
                <a:stretch>
                  <a:fillRect l="-404" t="-1230" b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6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04664"/>
            <a:ext cx="399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ÁRBOL DE RECURSIVIDAD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76" y="1196752"/>
            <a:ext cx="6038755" cy="2392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76" y="3933056"/>
            <a:ext cx="3869556" cy="19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es-ES" sz="2000" dirty="0" smtClean="0">
                <a:latin typeface="Calibri" charset="0"/>
                <a:ea typeface="Calibri" charset="0"/>
                <a:cs typeface="Calibri" charset="0"/>
              </a:rPr>
              <a:t>Multiplicación de matrices</a:t>
            </a:r>
          </a:p>
          <a:p>
            <a:endParaRPr lang="es-E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2000" dirty="0" smtClean="0">
                <a:latin typeface="Calibri" charset="0"/>
                <a:ea typeface="Calibri" charset="0"/>
                <a:cs typeface="Calibri" charset="0"/>
              </a:rPr>
              <a:t>Mejora el algoritmo tradicional</a:t>
            </a:r>
          </a:p>
          <a:p>
            <a:endParaRPr lang="es-E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2000" dirty="0" smtClean="0">
                <a:latin typeface="Calibri" charset="0"/>
                <a:ea typeface="Calibri" charset="0"/>
                <a:cs typeface="Calibri" charset="0"/>
              </a:rPr>
              <a:t>Creado por </a:t>
            </a:r>
            <a:r>
              <a:rPr lang="es-ES" sz="2000" dirty="0" err="1">
                <a:latin typeface="Calibri" charset="0"/>
                <a:ea typeface="Calibri" charset="0"/>
                <a:cs typeface="Calibri" charset="0"/>
              </a:rPr>
              <a:t>Volker</a:t>
            </a:r>
            <a:r>
              <a:rPr lang="es-ES" sz="200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sz="2000" smtClean="0">
                <a:latin typeface="Calibri" charset="0"/>
                <a:ea typeface="Calibri" charset="0"/>
                <a:cs typeface="Calibri" charset="0"/>
              </a:rPr>
              <a:t>Strassen</a:t>
            </a:r>
          </a:p>
          <a:p>
            <a:endParaRPr lang="es-ES" sz="2000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2000" smtClean="0">
                <a:latin typeface="Calibri" charset="0"/>
                <a:ea typeface="Calibri" charset="0"/>
                <a:cs typeface="Calibri" charset="0"/>
              </a:rPr>
              <a:t>No es el más rápido</a:t>
            </a:r>
            <a:endParaRPr lang="es-ES" sz="2000" u="sng" smtClean="0">
              <a:latin typeface="Calibri" charset="0"/>
              <a:ea typeface="Calibri" charset="0"/>
              <a:cs typeface="Calibri" charset="0"/>
            </a:endParaRPr>
          </a:p>
          <a:p>
            <a:endParaRPr lang="es-ES" sz="2000" u="sng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2000" smtClean="0">
                <a:latin typeface="Calibri" charset="0"/>
                <a:ea typeface="Calibri" charset="0"/>
                <a:cs typeface="Calibri" charset="0"/>
              </a:rPr>
              <a:t>El algoritmo </a:t>
            </a:r>
            <a:r>
              <a:rPr lang="es-ES" sz="2000">
                <a:latin typeface="Calibri" charset="0"/>
                <a:ea typeface="Calibri" charset="0"/>
                <a:cs typeface="Calibri" charset="0"/>
              </a:rPr>
              <a:t>más rápido lo tiene Virginia Vassilevska Williams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>
                <a:latin typeface="Calibri" charset="0"/>
                <a:ea typeface="Calibri" charset="0"/>
                <a:cs typeface="Calibri" charset="0"/>
              </a:rPr>
              <a:t>Introducción</a:t>
            </a:r>
            <a:endParaRPr lang="es-E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r>
              <a:rPr lang="es-ES" sz="2000" smtClean="0">
                <a:latin typeface="Calibri" charset="0"/>
                <a:ea typeface="Calibri" charset="0"/>
                <a:cs typeface="Calibri" charset="0"/>
              </a:rPr>
              <a:t>Basado en el paradigma Divide y Vencerás.</a:t>
            </a:r>
          </a:p>
          <a:p>
            <a:pPr marL="736092" lvl="1" indent="-342900">
              <a:buFont typeface="+mj-lt"/>
              <a:buAutoNum type="arabicPeriod"/>
            </a:pP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Dividir </a:t>
            </a:r>
            <a:r>
              <a:rPr lang="es-ES" sz="1600">
                <a:latin typeface="Calibri" charset="0"/>
                <a:ea typeface="Calibri" charset="0"/>
                <a:cs typeface="Calibri" charset="0"/>
              </a:rPr>
              <a:t>el problema original en subproblemas del mismo tipo pero más pequeños</a:t>
            </a: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736092" lvl="1" indent="-342900">
              <a:buFont typeface="+mj-lt"/>
              <a:buAutoNum type="arabicPeriod"/>
            </a:pP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Resolver </a:t>
            </a:r>
            <a:r>
              <a:rPr lang="es-ES" sz="1600">
                <a:latin typeface="Calibri" charset="0"/>
                <a:ea typeface="Calibri" charset="0"/>
                <a:cs typeface="Calibri" charset="0"/>
              </a:rPr>
              <a:t>esos subproblemas de manera recursiva. Proporcionar la solución trivial si son lo suficientemente pequeños</a:t>
            </a: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736092" lvl="1" indent="-342900">
              <a:buFont typeface="+mj-lt"/>
              <a:buAutoNum type="arabicPeriod"/>
            </a:pPr>
            <a:r>
              <a:rPr lang="es-ES" sz="1600" smtClean="0">
                <a:latin typeface="Calibri" charset="0"/>
                <a:ea typeface="Calibri" charset="0"/>
                <a:cs typeface="Calibri" charset="0"/>
              </a:rPr>
              <a:t>Combinar </a:t>
            </a:r>
            <a:r>
              <a:rPr lang="es-ES" sz="1600">
                <a:latin typeface="Calibri" charset="0"/>
                <a:ea typeface="Calibri" charset="0"/>
                <a:cs typeface="Calibri" charset="0"/>
              </a:rPr>
              <a:t>las soluciones de los subproblemas para obtener la solución del problema original.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ES" smtClean="0">
                <a:latin typeface="Calibri" charset="0"/>
                <a:ea typeface="Calibri" charset="0"/>
                <a:cs typeface="Calibri" charset="0"/>
              </a:rPr>
              <a:t>Cómo funciona</a:t>
            </a:r>
            <a:endParaRPr lang="es-E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9408" y="412496"/>
            <a:ext cx="5103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PRIMER ALGORITMO RECURSIVO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8410" y="139680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619" y="139680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8410" y="20281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6582" y="202817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D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568" y="1227950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752" y="1227949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261" y="139680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4470" y="13968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6261" y="202817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4433" y="2028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7034" y="1196752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7716" y="1227948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9804" y="165883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x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5807" y="16646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64756" y="137658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AE+BG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0785" y="139680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AF+BH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4756" y="200795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CE+DG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0748" y="202817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CF+DH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8064" y="1196752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15387" y="1227947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9408" y="412496"/>
            <a:ext cx="5103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PRIMER ALGORITMO RECURSIVO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8410" y="139680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619" y="139680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8410" y="20281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6582" y="202817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D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568" y="1227950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752" y="1227949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261" y="139680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4470" y="13968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6261" y="202817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4433" y="2028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7034" y="1196752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7716" y="1227948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9804" y="165883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x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5807" y="16646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charset="0"/>
                <a:ea typeface="Calibri" charset="0"/>
                <a:cs typeface="Calibri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64756" y="137658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AE+BG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0785" y="139680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AF+BH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4756" y="200795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CE+DG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0748" y="202817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CF+DH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8064" y="1196752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(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15387" y="1227947"/>
            <a:ext cx="495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800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7544" y="2920725"/>
                <a:ext cx="8135609" cy="180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Cada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submatriz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tiene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un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tamaño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igual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num>
                      <m:den>
                        <m:r>
                          <a:rPr lang="es-E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𝑥</m:t>
                    </m:r>
                    <m:f>
                      <m:fPr>
                        <m:ctrlPr>
                          <a:rPr lang="es-E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num>
                      <m:den>
                        <m:r>
                          <a:rPr lang="es-E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.</m:t>
                    </m:r>
                  </m:oMath>
                </a14:m>
                <a:endParaRPr lang="es-ES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De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cada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problema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surgen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8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nuevos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subproblemas.</a:t>
                </a:r>
              </a:p>
              <a:p>
                <a:pPr marL="285750" indent="-285750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El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tiempo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invertido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para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dividir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en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submatrices se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considera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constante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, con ⍬(1).</a:t>
                </a:r>
              </a:p>
              <a:p>
                <a:pPr marL="285750" indent="-285750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El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tiempo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invertido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en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combinar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es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proporcional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al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número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de entradas de la 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matriz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“</a:t>
                </a:r>
                <a:r>
                  <a:rPr lang="en-US" dirty="0" err="1" smtClean="0">
                    <a:latin typeface="Calibri" charset="0"/>
                    <a:ea typeface="Calibri" charset="0"/>
                    <a:cs typeface="Calibri" charset="0"/>
                  </a:rPr>
                  <a:t>grande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”: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⍬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(n</a:t>
                </a:r>
                <a:r>
                  <a:rPr lang="en-US" baseline="30000" dirty="0" smtClean="0">
                    <a:latin typeface="Calibri" charset="0"/>
                    <a:ea typeface="Calibri" charset="0"/>
                    <a:cs typeface="Calibri" charset="0"/>
                  </a:rPr>
                  <a:t>2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).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20725"/>
                <a:ext cx="8135609" cy="1800301"/>
              </a:xfrm>
              <a:prstGeom prst="rect">
                <a:avLst/>
              </a:prstGeom>
              <a:blipFill rotWithShape="0">
                <a:blip r:embed="rId2"/>
                <a:stretch>
                  <a:fillRect l="-525" b="-4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492896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T(n) =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19313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9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660" y="2247748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⍬(1)                   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=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4660" y="2770968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8T(n/2) +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⍬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(n</a:t>
            </a:r>
            <a:r>
              <a:rPr lang="en-US" sz="2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&gt;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660" y="404664"/>
            <a:ext cx="23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RECURRENCIA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492896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charset="0"/>
                <a:ea typeface="Calibri" charset="0"/>
                <a:cs typeface="Calibri" charset="0"/>
              </a:rPr>
              <a:t>T(n) =</a:t>
            </a:r>
            <a:endParaRPr lang="en-US" sz="2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931348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Calibri" charset="0"/>
                <a:ea typeface="Calibri" charset="0"/>
                <a:cs typeface="Calibri" charset="0"/>
              </a:rPr>
              <a:t>{</a:t>
            </a:r>
            <a:endParaRPr lang="en-US" sz="9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4660" y="2247748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⍬(1)                   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=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4660" y="2770968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8T(n/2) +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⍬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(n</a:t>
            </a:r>
            <a:r>
              <a:rPr lang="en-US" sz="2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      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n &gt; 1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660" y="404664"/>
            <a:ext cx="23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RECURRENCIA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5515" y="4365104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T(n)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= ⍬(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3200" baseline="300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404664"/>
            <a:ext cx="577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STRASSEN DIVIDE EN 7 SUBMATRICES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590" y="12960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4799" y="1296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590" y="192741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4762" y="19274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499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14" name="TextBox 13"/>
          <p:cNvSpPr txBox="1"/>
          <p:nvPr/>
        </p:nvSpPr>
        <p:spPr>
          <a:xfrm>
            <a:off x="1588045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15" name="TextBox 14"/>
          <p:cNvSpPr txBox="1"/>
          <p:nvPr/>
        </p:nvSpPr>
        <p:spPr>
          <a:xfrm>
            <a:off x="2774441" y="1296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2650" y="1296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4441" y="1927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2613" y="192741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56350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20" name="TextBox 19"/>
          <p:cNvSpPr txBox="1"/>
          <p:nvPr/>
        </p:nvSpPr>
        <p:spPr>
          <a:xfrm>
            <a:off x="3635896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7" name="TextBox 6"/>
          <p:cNvSpPr txBox="1"/>
          <p:nvPr/>
        </p:nvSpPr>
        <p:spPr>
          <a:xfrm>
            <a:off x="2024028" y="15865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4795" y="15865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4762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22" name="TextBox 21"/>
          <p:cNvSpPr txBox="1"/>
          <p:nvPr/>
        </p:nvSpPr>
        <p:spPr>
          <a:xfrm>
            <a:off x="4819389" y="12960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68475" y="192741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3</a:t>
            </a:r>
            <a:r>
              <a:rPr lang="en-US" smtClean="0"/>
              <a:t>+P</a:t>
            </a:r>
            <a:r>
              <a:rPr lang="en-US" baseline="-2500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3869" y="12960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93081" y="192741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5</a:t>
            </a:r>
            <a:r>
              <a:rPr lang="en-US" dirty="0" smtClean="0"/>
              <a:t>-P</a:t>
            </a:r>
            <a:r>
              <a:rPr lang="en-US" baseline="-25000" dirty="0" smtClean="0"/>
              <a:t>3</a:t>
            </a:r>
            <a:r>
              <a:rPr lang="en-US" dirty="0" smtClean="0"/>
              <a:t>-P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80510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591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91680" y="404664"/>
            <a:ext cx="577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libri" charset="0"/>
                <a:ea typeface="Calibri" charset="0"/>
                <a:cs typeface="Calibri" charset="0"/>
              </a:rPr>
              <a:t>STRASSEN DIVIDE EN 7 SUBMATRICES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6590" y="12960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24799" y="1296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6590" y="192741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04762" y="19274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8499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31" name="TextBox 30"/>
          <p:cNvSpPr txBox="1"/>
          <p:nvPr/>
        </p:nvSpPr>
        <p:spPr>
          <a:xfrm>
            <a:off x="1588045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32" name="TextBox 31"/>
          <p:cNvSpPr txBox="1"/>
          <p:nvPr/>
        </p:nvSpPr>
        <p:spPr>
          <a:xfrm>
            <a:off x="2774441" y="1296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2650" y="1296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74441" y="1927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52613" y="192741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6350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37" name="TextBox 36"/>
          <p:cNvSpPr txBox="1"/>
          <p:nvPr/>
        </p:nvSpPr>
        <p:spPr>
          <a:xfrm>
            <a:off x="3635896" y="1196752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)</a:t>
            </a:r>
            <a:endParaRPr lang="en-US" sz="8000"/>
          </a:p>
        </p:txBody>
      </p:sp>
      <p:sp>
        <p:nvSpPr>
          <p:cNvPr id="38" name="TextBox 37"/>
          <p:cNvSpPr txBox="1"/>
          <p:nvPr/>
        </p:nvSpPr>
        <p:spPr>
          <a:xfrm>
            <a:off x="2024028" y="15865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74795" y="15865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4762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/>
              <a:t>(</a:t>
            </a:r>
            <a:endParaRPr lang="en-US" sz="8000"/>
          </a:p>
        </p:txBody>
      </p:sp>
      <p:sp>
        <p:nvSpPr>
          <p:cNvPr id="41" name="TextBox 40"/>
          <p:cNvSpPr txBox="1"/>
          <p:nvPr/>
        </p:nvSpPr>
        <p:spPr>
          <a:xfrm>
            <a:off x="4819389" y="12960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+P</a:t>
            </a:r>
            <a:r>
              <a:rPr lang="en-US" baseline="-25000" dirty="0" smtClean="0"/>
              <a:t>4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68475" y="192741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3</a:t>
            </a:r>
            <a:r>
              <a:rPr lang="en-US" smtClean="0"/>
              <a:t>+P</a:t>
            </a:r>
            <a:r>
              <a:rPr lang="en-US" baseline="-2500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83869" y="12960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93081" y="192741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5</a:t>
            </a:r>
            <a:r>
              <a:rPr lang="en-US" dirty="0" smtClean="0"/>
              <a:t>-P</a:t>
            </a:r>
            <a:r>
              <a:rPr lang="en-US" baseline="-25000" dirty="0" smtClean="0"/>
              <a:t>3</a:t>
            </a:r>
            <a:r>
              <a:rPr lang="en-US" dirty="0" smtClean="0"/>
              <a:t>-P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80510" y="119675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)</a:t>
            </a:r>
            <a:endParaRPr lang="en-US" sz="8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2685" y="3068960"/>
            <a:ext cx="2691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= A (F </a:t>
            </a:r>
            <a:r>
              <a:rPr lang="mr-IN" dirty="0" smtClean="0"/>
              <a:t>–</a:t>
            </a:r>
            <a:r>
              <a:rPr lang="en-US" dirty="0" smtClean="0"/>
              <a:t> H)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+ B) 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(C + D) 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D (G - E)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+ D) (E + H)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(B </a:t>
            </a:r>
            <a:r>
              <a:rPr lang="mr-IN" dirty="0" smtClean="0"/>
              <a:t>–</a:t>
            </a:r>
            <a:r>
              <a:rPr lang="es-ES" dirty="0" smtClean="0"/>
              <a:t> D) (G + H)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s-ES" dirty="0" smtClean="0"/>
              <a:t>(A </a:t>
            </a:r>
            <a:r>
              <a:rPr lang="mr-IN" dirty="0" smtClean="0"/>
              <a:t>–</a:t>
            </a:r>
            <a:r>
              <a:rPr lang="es-ES" dirty="0" smtClean="0"/>
              <a:t> C) (E +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</TotalTime>
  <Words>616</Words>
  <Application>Microsoft Macintosh PowerPoint</Application>
  <PresentationFormat>On-screen Show (4:3)</PresentationFormat>
  <Paragraphs>179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Cambria Math</vt:lpstr>
      <vt:lpstr>Lucida Sans Unicode</vt:lpstr>
      <vt:lpstr>Mangal</vt:lpstr>
      <vt:lpstr>Verdana</vt:lpstr>
      <vt:lpstr>Wingdings 2</vt:lpstr>
      <vt:lpstr>Wingdings 3</vt:lpstr>
      <vt:lpstr>Arial</vt:lpstr>
      <vt:lpstr>Concurrencia</vt:lpstr>
      <vt:lpstr>Algoritmo de Strassen</vt:lpstr>
      <vt:lpstr>Introducción</vt:lpstr>
      <vt:lpstr>Cómo funciona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Strassen</dc:title>
  <dc:creator>GUILLERMO ESQUIVEL GONZÁLEZ</dc:creator>
  <cp:lastModifiedBy>Óscar Darias</cp:lastModifiedBy>
  <cp:revision>23</cp:revision>
  <dcterms:created xsi:type="dcterms:W3CDTF">2017-03-16T12:18:26Z</dcterms:created>
  <dcterms:modified xsi:type="dcterms:W3CDTF">2017-03-19T11:23:16Z</dcterms:modified>
</cp:coreProperties>
</file>