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8.jpeg" ContentType="image/jpeg"/>
  <Override PartName="/ppt/media/image14.png" ContentType="image/png"/>
  <Override PartName="/ppt/media/image16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17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1.jpeg" ContentType="image/jpeg"/>
  <Override PartName="/ppt/media/image7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2.jpeg" ContentType="image/jpeg"/>
  <Override PartName="/ppt/media/image15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s-ES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s-ES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ES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s-ES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1B1692-13E6-4644-8EFD-A0CE8830D8C9}" type="slidenum">
              <a:rPr lang="es-ES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7048385-748C-4A84-B020-7FCBD449C330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9B88E47-7565-4601-A62B-1B1DE5697BA4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s-ES" sz="4800">
                <a:solidFill>
                  <a:srgbClr val="464646"/>
                </a:solidFill>
                <a:latin typeface="Lucida Sans Unicode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1000">
                <a:solidFill>
                  <a:srgbClr val="ffffff"/>
                </a:solidFill>
                <a:latin typeface="Lucida Sans Unicode"/>
              </a:rPr>
              <a:t>19/03/17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948836A-EDA4-452F-8AF0-0F0F75122A2C}" type="slidenum">
              <a:rPr lang="es-ES" sz="1000">
                <a:solidFill>
                  <a:srgbClr val="ffffff"/>
                </a:solidFill>
                <a:latin typeface="Lucida Sans Unicode"/>
              </a:rPr>
              <a:t>&lt;número&gt;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700">
                <a:latin typeface="Lucida Sans Unicode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100">
                <a:latin typeface="Lucida Sans Unicode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1900">
                <a:latin typeface="Lucida Sans Unicode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Lucida Sans Unicode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700">
                <a:solidFill>
                  <a:srgbClr val="000000"/>
                </a:solidFill>
                <a:latin typeface="Lucida Sans Unicode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s-ES" sz="2300">
                <a:solidFill>
                  <a:srgbClr val="000000"/>
                </a:solidFill>
                <a:latin typeface="Lucida Sans Unicode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s-ES" sz="2100">
                <a:solidFill>
                  <a:srgbClr val="000000"/>
                </a:solidFill>
                <a:latin typeface="Lucida Sans Unicode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s-ES" sz="1900">
                <a:solidFill>
                  <a:srgbClr val="000000"/>
                </a:solidFill>
                <a:latin typeface="Lucida Sans Unicode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Quinto nivel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Lucida Sans Unicode"/>
              </a:rPr>
              <a:t>19/03/17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41D029-373C-4EEA-80FB-BBC984D7061C}" type="slidenum">
              <a:rPr lang="es-ES" sz="1000">
                <a:solidFill>
                  <a:srgbClr val="000000"/>
                </a:solidFill>
                <a:latin typeface="Lucida Sans Unicode"/>
              </a:rPr>
              <a:t>&lt;número&gt;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4100">
                <a:solidFill>
                  <a:srgbClr val="464646"/>
                </a:solidFill>
                <a:latin typeface="Lucida Sans Unicode"/>
              </a:rPr>
              <a:t>Pulse para editar el formato del texto de títuloHaga clic para modificar el estilo de título del patrón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92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9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9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Lucida Sans Unicode"/>
              </a:rPr>
              <a:t>19/03/17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39F16F-CC22-491B-86C1-E17992DC3576}" type="slidenum">
              <a:rPr lang="es-ES" sz="1000">
                <a:solidFill>
                  <a:srgbClr val="000000"/>
                </a:solidFill>
                <a:latin typeface="Lucida Sans Unicode"/>
              </a:rPr>
              <a:t>&lt;número&gt;</a:t>
            </a:fld>
            <a:endParaRPr/>
          </a:p>
        </p:txBody>
      </p: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Lucida Sans Unicode"/>
              </a:rPr>
              <a:t>Pulse para editar el formato del texto de título</a:t>
            </a:r>
            <a:endParaRPr/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700">
                <a:latin typeface="Lucida Sans Unicode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100">
                <a:latin typeface="Lucida Sans Unicode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1900">
                <a:latin typeface="Lucida Sans Unicode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Lucida Sans Unicode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Lucida Sans Unicode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1640" y="548640"/>
            <a:ext cx="7772040" cy="146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s-ES" sz="4800">
                <a:solidFill>
                  <a:srgbClr val="464646"/>
                </a:solidFill>
                <a:latin typeface="Calibri"/>
                <a:ea typeface="Calibri"/>
              </a:rPr>
              <a:t>Algoritmo de Strassen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11640" y="3861000"/>
            <a:ext cx="7772040" cy="119952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es-ES">
                <a:solidFill>
                  <a:srgbClr val="464646"/>
                </a:solidFill>
                <a:latin typeface="Lucida Sans Unicode"/>
              </a:rPr>
              <a:t>Guillermo Esquivel González</a:t>
            </a:r>
            <a:endParaRPr/>
          </a:p>
          <a:p>
            <a:pPr algn="r">
              <a:lnSpc>
                <a:spcPct val="100000"/>
              </a:lnSpc>
            </a:pPr>
            <a:r>
              <a:rPr lang="es-ES">
                <a:solidFill>
                  <a:srgbClr val="464646"/>
                </a:solidFill>
                <a:latin typeface="Lucida Sans Unicode"/>
              </a:rPr>
              <a:t>Eduardo de la Paz González</a:t>
            </a:r>
            <a:endParaRPr/>
          </a:p>
          <a:p>
            <a:pPr algn="r">
              <a:lnSpc>
                <a:spcPct val="100000"/>
              </a:lnSpc>
            </a:pPr>
            <a:r>
              <a:rPr lang="es-ES">
                <a:solidFill>
                  <a:srgbClr val="464646"/>
                </a:solidFill>
                <a:latin typeface="Lucida Sans Unicode"/>
              </a:rPr>
              <a:t>Óscar Darias Plasencia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12080" y="404640"/>
            <a:ext cx="77310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STRASSEN DIVIDE EN 7 SUBMATRICES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729000" y="1296000"/>
            <a:ext cx="338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A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1215360" y="129600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B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727920" y="1927440"/>
            <a:ext cx="341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C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>
            <a:off x="1204920" y="1927440"/>
            <a:ext cx="35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D</a:t>
            </a:r>
            <a:endParaRPr/>
          </a:p>
        </p:txBody>
      </p:sp>
      <p:sp>
        <p:nvSpPr>
          <p:cNvPr id="248" name="CustomShape 6"/>
          <p:cNvSpPr/>
          <p:nvPr/>
        </p:nvSpPr>
        <p:spPr>
          <a:xfrm>
            <a:off x="1792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>
            <a:off x="155880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50" name="CustomShape 8"/>
          <p:cNvSpPr/>
          <p:nvPr/>
        </p:nvSpPr>
        <p:spPr>
          <a:xfrm>
            <a:off x="2766960" y="1296000"/>
            <a:ext cx="32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E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3271320" y="129600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F</a:t>
            </a:r>
            <a:endParaRPr/>
          </a:p>
        </p:txBody>
      </p:sp>
      <p:sp>
        <p:nvSpPr>
          <p:cNvPr id="252" name="CustomShape 10"/>
          <p:cNvSpPr/>
          <p:nvPr/>
        </p:nvSpPr>
        <p:spPr>
          <a:xfrm>
            <a:off x="2772000" y="1927440"/>
            <a:ext cx="356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G</a:t>
            </a:r>
            <a:endParaRPr/>
          </a:p>
        </p:txBody>
      </p:sp>
      <p:sp>
        <p:nvSpPr>
          <p:cNvPr id="253" name="CustomShape 11"/>
          <p:cNvSpPr/>
          <p:nvPr/>
        </p:nvSpPr>
        <p:spPr>
          <a:xfrm>
            <a:off x="3252960" y="1927440"/>
            <a:ext cx="353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H</a:t>
            </a:r>
            <a:endParaRPr/>
          </a:p>
        </p:txBody>
      </p:sp>
      <p:sp>
        <p:nvSpPr>
          <p:cNvPr id="254" name="CustomShape 12"/>
          <p:cNvSpPr/>
          <p:nvPr/>
        </p:nvSpPr>
        <p:spPr>
          <a:xfrm>
            <a:off x="2227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55" name="CustomShape 13"/>
          <p:cNvSpPr/>
          <p:nvPr/>
        </p:nvSpPr>
        <p:spPr>
          <a:xfrm>
            <a:off x="360684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56" name="CustomShape 14"/>
          <p:cNvSpPr/>
          <p:nvPr/>
        </p:nvSpPr>
        <p:spPr>
          <a:xfrm>
            <a:off x="2028240" y="1586520"/>
            <a:ext cx="316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x</a:t>
            </a:r>
            <a:endParaRPr/>
          </a:p>
        </p:txBody>
      </p:sp>
      <p:sp>
        <p:nvSpPr>
          <p:cNvPr id="257" name="CustomShape 15"/>
          <p:cNvSpPr/>
          <p:nvPr/>
        </p:nvSpPr>
        <p:spPr>
          <a:xfrm>
            <a:off x="4072680" y="1586520"/>
            <a:ext cx="371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=</a:t>
            </a:r>
            <a:endParaRPr/>
          </a:p>
        </p:txBody>
      </p:sp>
      <p:sp>
        <p:nvSpPr>
          <p:cNvPr id="258" name="CustomShape 16"/>
          <p:cNvSpPr/>
          <p:nvPr/>
        </p:nvSpPr>
        <p:spPr>
          <a:xfrm>
            <a:off x="43354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59" name="CustomShape 17"/>
          <p:cNvSpPr/>
          <p:nvPr/>
        </p:nvSpPr>
        <p:spPr>
          <a:xfrm>
            <a:off x="4847040" y="1296000"/>
            <a:ext cx="15314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endParaRPr/>
          </a:p>
        </p:txBody>
      </p:sp>
      <p:sp>
        <p:nvSpPr>
          <p:cNvPr id="260" name="CustomShape 18"/>
          <p:cNvSpPr/>
          <p:nvPr/>
        </p:nvSpPr>
        <p:spPr>
          <a:xfrm>
            <a:off x="5170320" y="192744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endParaRPr/>
          </a:p>
        </p:txBody>
      </p:sp>
      <p:sp>
        <p:nvSpPr>
          <p:cNvPr id="261" name="CustomShape 19"/>
          <p:cNvSpPr/>
          <p:nvPr/>
        </p:nvSpPr>
        <p:spPr>
          <a:xfrm>
            <a:off x="6785640" y="129600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62" name="CustomShape 20"/>
          <p:cNvSpPr/>
          <p:nvPr/>
        </p:nvSpPr>
        <p:spPr>
          <a:xfrm>
            <a:off x="6550560" y="1927440"/>
            <a:ext cx="14220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endParaRPr/>
          </a:p>
        </p:txBody>
      </p:sp>
      <p:sp>
        <p:nvSpPr>
          <p:cNvPr id="263" name="CustomShape 21"/>
          <p:cNvSpPr/>
          <p:nvPr/>
        </p:nvSpPr>
        <p:spPr>
          <a:xfrm>
            <a:off x="7951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64" name="CustomShape 22"/>
          <p:cNvSpPr/>
          <p:nvPr/>
        </p:nvSpPr>
        <p:spPr>
          <a:xfrm>
            <a:off x="815760" y="3069000"/>
            <a:ext cx="2784960" cy="2271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A (F –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+ B) 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(C + D) 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D (G - 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+ D) (E +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(B – D) (G +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– C) (E + F)</a:t>
            </a:r>
            <a:endParaRPr/>
          </a:p>
        </p:txBody>
      </p:sp>
      <p:sp>
        <p:nvSpPr>
          <p:cNvPr id="265" name="CustomShape 23"/>
          <p:cNvSpPr/>
          <p:nvPr/>
        </p:nvSpPr>
        <p:spPr>
          <a:xfrm>
            <a:off x="4440240" y="3069000"/>
            <a:ext cx="3123360" cy="1336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AE + BG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CE + DG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AF + BH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CF + DH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334880" y="2493000"/>
            <a:ext cx="13089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T(n) =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2436120" y="1931400"/>
            <a:ext cx="95544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9600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2718000" y="2247840"/>
            <a:ext cx="51984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⍬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(1)                          si n = 1</a:t>
            </a:r>
            <a:endParaRPr/>
          </a:p>
        </p:txBody>
      </p:sp>
      <p:sp>
        <p:nvSpPr>
          <p:cNvPr id="269" name="CustomShape 4"/>
          <p:cNvSpPr/>
          <p:nvPr/>
        </p:nvSpPr>
        <p:spPr>
          <a:xfrm>
            <a:off x="2819520" y="2770920"/>
            <a:ext cx="50000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7T(n/2) + ⍬(n</a:t>
            </a:r>
            <a:r>
              <a:rPr lang="es-ES" sz="2800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)       si n &gt; 1</a:t>
            </a:r>
            <a:endParaRPr/>
          </a:p>
        </p:txBody>
      </p:sp>
      <p:sp>
        <p:nvSpPr>
          <p:cNvPr id="270" name="CustomShape 5"/>
          <p:cNvSpPr/>
          <p:nvPr/>
        </p:nvSpPr>
        <p:spPr>
          <a:xfrm>
            <a:off x="2977560" y="404640"/>
            <a:ext cx="29959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RECURRENCIA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334880" y="2493000"/>
            <a:ext cx="13089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T(n) =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2436120" y="1931400"/>
            <a:ext cx="95544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9600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2718000" y="2247840"/>
            <a:ext cx="51984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⍬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(1)                          si n = 1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2819520" y="2770920"/>
            <a:ext cx="50000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7T(n/2) + ⍬(n</a:t>
            </a:r>
            <a:r>
              <a:rPr lang="es-ES" sz="2800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)       si n &gt; 1</a:t>
            </a:r>
            <a:endParaRPr/>
          </a:p>
        </p:txBody>
      </p:sp>
      <p:sp>
        <p:nvSpPr>
          <p:cNvPr id="275" name="CustomShape 5"/>
          <p:cNvSpPr/>
          <p:nvPr/>
        </p:nvSpPr>
        <p:spPr>
          <a:xfrm>
            <a:off x="2977560" y="404640"/>
            <a:ext cx="29959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RECURRENCIA</a:t>
            </a:r>
            <a:endParaRPr/>
          </a:p>
        </p:txBody>
      </p:sp>
      <p:sp>
        <p:nvSpPr>
          <p:cNvPr id="276" name="CustomShape 6"/>
          <p:cNvSpPr/>
          <p:nvPr/>
        </p:nvSpPr>
        <p:spPr>
          <a:xfrm>
            <a:off x="1975680" y="4090680"/>
            <a:ext cx="4999680" cy="644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T(n) = ⍬(n</a:t>
            </a:r>
            <a:r>
              <a:rPr lang="es-ES" sz="3200" baseline="30000">
                <a:solidFill>
                  <a:srgbClr val="000000"/>
                </a:solidFill>
                <a:latin typeface="Calibri"/>
                <a:ea typeface="Calibri"/>
              </a:rPr>
              <a:t>log</a:t>
            </a:r>
            <a:r>
              <a:rPr lang="es-ES" sz="3200" baseline="-25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3200" baseline="30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) = ⍬(n</a:t>
            </a:r>
            <a:r>
              <a:rPr lang="es-ES" sz="3200" baseline="30000">
                <a:solidFill>
                  <a:srgbClr val="000000"/>
                </a:solidFill>
                <a:latin typeface="Calibri"/>
                <a:ea typeface="Calibri"/>
              </a:rPr>
              <a:t>2.81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277" name="CustomShape 7"/>
          <p:cNvSpPr/>
          <p:nvPr/>
        </p:nvSpPr>
        <p:spPr>
          <a:xfrm>
            <a:off x="4361760" y="4184280"/>
            <a:ext cx="382320" cy="37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200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7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901880" y="404640"/>
            <a:ext cx="53031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ÁRBOL DE RECURSIVIDAD</a:t>
            </a:r>
            <a:endParaRPr/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4320" y="1196640"/>
            <a:ext cx="6038280" cy="23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901880" y="404640"/>
            <a:ext cx="53031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ÁRBOL DE RECURSIVIDAD</a:t>
            </a:r>
            <a:endParaRPr/>
          </a:p>
        </p:txBody>
      </p:sp>
      <p:pic>
        <p:nvPicPr>
          <p:cNvPr id="2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4320" y="1196640"/>
            <a:ext cx="6038280" cy="23918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534320" y="3933000"/>
            <a:ext cx="6038280" cy="137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Lucida Sans Unicode"/>
              </a:rPr>
              <a:t>En cada nivel, hay 7</a:t>
            </a:r>
            <a:r>
              <a:rPr lang="es-ES" sz="1600" baseline="30000">
                <a:solidFill>
                  <a:srgbClr val="000000"/>
                </a:solidFill>
                <a:latin typeface="Lucida Sans Unicode"/>
              </a:rPr>
              <a:t>i</a:t>
            </a:r>
            <a:r>
              <a:rPr lang="es-ES" sz="1600">
                <a:solidFill>
                  <a:srgbClr val="000000"/>
                </a:solidFill>
                <a:latin typeface="Lucida Sans Unicode"/>
              </a:rPr>
              <a:t> subproblemas.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Lucida Sans Unicode"/>
              </a:rPr>
              <a:t>El tamaño de cada subproblema 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Lucida Sans Unicode"/>
              </a:rPr>
              <a:t>El tamaño de cada nivel es 7</a:t>
            </a:r>
            <a:r>
              <a:rPr lang="es-ES" sz="1600" baseline="30000">
                <a:solidFill>
                  <a:srgbClr val="000000"/>
                </a:solidFill>
                <a:latin typeface="Lucida Sans Unicode"/>
              </a:rPr>
              <a:t>i </a:t>
            </a:r>
            <a:r>
              <a:rPr lang="es-ES" sz="1600">
                <a:solidFill>
                  <a:srgbClr val="000000"/>
                </a:solidFill>
                <a:latin typeface="Lucida Sans Unicode"/>
              </a:rPr>
              <a:t>x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Lucida Sans Unicode"/>
              </a:rPr>
              <a:t>El último nivel es el nivel i = log</a:t>
            </a:r>
            <a:r>
              <a:rPr lang="es-ES" sz="1600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 sz="1600">
                <a:solidFill>
                  <a:srgbClr val="000000"/>
                </a:solidFill>
                <a:latin typeface="Lucida Sans Unicode"/>
              </a:rPr>
              <a:t>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000000"/>
                </a:solidFill>
                <a:latin typeface="Lucida Sans Unicode"/>
              </a:rPr>
              <a:t>En total hay log</a:t>
            </a:r>
            <a:r>
              <a:rPr lang="es-ES" sz="1600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 sz="1600">
                <a:solidFill>
                  <a:srgbClr val="000000"/>
                </a:solidFill>
                <a:latin typeface="Lucida Sans Unicode"/>
              </a:rPr>
              <a:t>n + 1 niveles.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1534320" y="3933000"/>
            <a:ext cx="6038280" cy="14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901880" y="404640"/>
            <a:ext cx="53031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ÁRBOL DE RECURSIVIDAD</a:t>
            </a:r>
            <a:endParaRPr/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4320" y="1196640"/>
            <a:ext cx="6038280" cy="2391840"/>
          </a:xfrm>
          <a:prstGeom prst="rect">
            <a:avLst/>
          </a:prstGeom>
          <a:ln>
            <a:noFill/>
          </a:ln>
        </p:spPr>
      </p:pic>
      <p:pic>
        <p:nvPicPr>
          <p:cNvPr id="28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9000" y="3933000"/>
            <a:ext cx="3869280" cy="19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016000" y="646560"/>
            <a:ext cx="5304240" cy="505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COMPARATIVA GRÁFICA</a:t>
            </a:r>
            <a:endParaRPr/>
          </a:p>
        </p:txBody>
      </p:sp>
      <p:pic>
        <p:nvPicPr>
          <p:cNvPr id="2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368000"/>
            <a:ext cx="7335720" cy="48938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016000" y="646560"/>
            <a:ext cx="5304240" cy="505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COMPARATIVA GRÁFICA</a:t>
            </a:r>
            <a:endParaRPr/>
          </a:p>
        </p:txBody>
      </p:sp>
      <p:pic>
        <p:nvPicPr>
          <p:cNvPr id="2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1440000"/>
            <a:ext cx="7472160" cy="4621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8450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Multiplicación de matrices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Mejora el algoritmo tradicional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Creado por Volker Strassen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No es el más rápido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El algoritmo más rápido lo tiene Virginia Vassilevska Williams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4100">
                <a:solidFill>
                  <a:srgbClr val="464646"/>
                </a:solidFill>
                <a:latin typeface="Calibri"/>
                <a:ea typeface="Calibri"/>
              </a:rPr>
              <a:t>Introducción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0610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Basado en el paradigma Divide y Vencerás.</a:t>
            </a:r>
            <a:endParaRPr/>
          </a:p>
          <a:p>
            <a:pPr lvl="1">
              <a:lnSpc>
                <a:spcPct val="100000"/>
              </a:lnSpc>
              <a:buFont typeface="Lucida Sans Unicode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Calibri"/>
              </a:rPr>
              <a:t>Dividir el problema original en subproblemas del mismo tipo pero más pequeños.</a:t>
            </a:r>
            <a:endParaRPr/>
          </a:p>
          <a:p>
            <a:pPr lvl="1">
              <a:lnSpc>
                <a:spcPct val="100000"/>
              </a:lnSpc>
              <a:buFont typeface="Lucida Sans Unicode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Calibri"/>
              </a:rPr>
              <a:t>Resolver esos subproblemas de manera recursiva. Proporcionar la solución trivial si son lo suficientemente pequeños.</a:t>
            </a:r>
            <a:endParaRPr/>
          </a:p>
          <a:p>
            <a:pPr lvl="1">
              <a:lnSpc>
                <a:spcPct val="100000"/>
              </a:lnSpc>
              <a:buFont typeface="Lucida Sans Unicode"/>
              <a:buAutoNum type="arabicPeriod"/>
            </a:pPr>
            <a:r>
              <a:rPr lang="es-ES" sz="1600">
                <a:solidFill>
                  <a:srgbClr val="000000"/>
                </a:solidFill>
                <a:latin typeface="Calibri"/>
                <a:ea typeface="Calibri"/>
              </a:rPr>
              <a:t>Combinar las soluciones de los subproblemas para obtener la solución del problema original.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476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4100">
                <a:solidFill>
                  <a:srgbClr val="464646"/>
                </a:solidFill>
                <a:latin typeface="Calibri"/>
                <a:ea typeface="Calibri"/>
              </a:rPr>
              <a:t>Cómo funciona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355760" y="412560"/>
            <a:ext cx="66506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PRIMER ALGORITMO RECURSIVO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215360" y="1396800"/>
            <a:ext cx="3884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1707840" y="1396800"/>
            <a:ext cx="3884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1205640" y="2028240"/>
            <a:ext cx="393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1686240" y="2028240"/>
            <a:ext cx="4143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endParaRPr/>
          </a:p>
        </p:txBody>
      </p:sp>
      <p:sp>
        <p:nvSpPr>
          <p:cNvPr id="150" name="CustomShape 6"/>
          <p:cNvSpPr/>
          <p:nvPr/>
        </p:nvSpPr>
        <p:spPr>
          <a:xfrm>
            <a:off x="67140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204948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3258360" y="1396800"/>
            <a:ext cx="3715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endParaRPr/>
          </a:p>
        </p:txBody>
      </p:sp>
      <p:sp>
        <p:nvSpPr>
          <p:cNvPr id="153" name="CustomShape 9"/>
          <p:cNvSpPr/>
          <p:nvPr/>
        </p:nvSpPr>
        <p:spPr>
          <a:xfrm>
            <a:off x="3759840" y="1396800"/>
            <a:ext cx="354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endParaRPr/>
          </a:p>
        </p:txBody>
      </p:sp>
      <p:sp>
        <p:nvSpPr>
          <p:cNvPr id="154" name="CustomShape 10"/>
          <p:cNvSpPr/>
          <p:nvPr/>
        </p:nvSpPr>
        <p:spPr>
          <a:xfrm>
            <a:off x="3257640" y="2028240"/>
            <a:ext cx="4158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/>
          </a:p>
        </p:txBody>
      </p:sp>
      <p:sp>
        <p:nvSpPr>
          <p:cNvPr id="155" name="CustomShape 11"/>
          <p:cNvSpPr/>
          <p:nvPr/>
        </p:nvSpPr>
        <p:spPr>
          <a:xfrm>
            <a:off x="3738600" y="2028240"/>
            <a:ext cx="4082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endParaRPr/>
          </a:p>
        </p:txBody>
      </p:sp>
      <p:sp>
        <p:nvSpPr>
          <p:cNvPr id="156" name="CustomShape 12"/>
          <p:cNvSpPr/>
          <p:nvPr/>
        </p:nvSpPr>
        <p:spPr>
          <a:xfrm>
            <a:off x="271656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57" name="CustomShape 13"/>
          <p:cNvSpPr/>
          <p:nvPr/>
        </p:nvSpPr>
        <p:spPr>
          <a:xfrm>
            <a:off x="409752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158" name="CustomShape 14"/>
          <p:cNvSpPr/>
          <p:nvPr/>
        </p:nvSpPr>
        <p:spPr>
          <a:xfrm>
            <a:off x="2498760" y="1658880"/>
            <a:ext cx="35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/>
          </a:p>
        </p:txBody>
      </p:sp>
      <p:sp>
        <p:nvSpPr>
          <p:cNvPr id="159" name="CustomShape 15"/>
          <p:cNvSpPr/>
          <p:nvPr/>
        </p:nvSpPr>
        <p:spPr>
          <a:xfrm>
            <a:off x="4607280" y="1664640"/>
            <a:ext cx="4356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endParaRPr/>
          </a:p>
        </p:txBody>
      </p:sp>
      <p:sp>
        <p:nvSpPr>
          <p:cNvPr id="160" name="CustomShape 16"/>
          <p:cNvSpPr/>
          <p:nvPr/>
        </p:nvSpPr>
        <p:spPr>
          <a:xfrm>
            <a:off x="5540760" y="1376640"/>
            <a:ext cx="12754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AE+BG</a:t>
            </a:r>
            <a:endParaRPr/>
          </a:p>
        </p:txBody>
      </p:sp>
      <p:sp>
        <p:nvSpPr>
          <p:cNvPr id="161" name="CustomShape 17"/>
          <p:cNvSpPr/>
          <p:nvPr/>
        </p:nvSpPr>
        <p:spPr>
          <a:xfrm>
            <a:off x="6590520" y="1396800"/>
            <a:ext cx="1257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AF+BH</a:t>
            </a:r>
            <a:endParaRPr/>
          </a:p>
        </p:txBody>
      </p:sp>
      <p:sp>
        <p:nvSpPr>
          <p:cNvPr id="162" name="CustomShape 18"/>
          <p:cNvSpPr/>
          <p:nvPr/>
        </p:nvSpPr>
        <p:spPr>
          <a:xfrm>
            <a:off x="5526360" y="2008080"/>
            <a:ext cx="1311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CE+DG</a:t>
            </a:r>
            <a:endParaRPr/>
          </a:p>
        </p:txBody>
      </p:sp>
      <p:sp>
        <p:nvSpPr>
          <p:cNvPr id="163" name="CustomShape 19"/>
          <p:cNvSpPr/>
          <p:nvPr/>
        </p:nvSpPr>
        <p:spPr>
          <a:xfrm>
            <a:off x="6558840" y="2028240"/>
            <a:ext cx="12877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CF+DH</a:t>
            </a:r>
            <a:endParaRPr/>
          </a:p>
        </p:txBody>
      </p:sp>
      <p:sp>
        <p:nvSpPr>
          <p:cNvPr id="164" name="CustomShape 20"/>
          <p:cNvSpPr/>
          <p:nvPr/>
        </p:nvSpPr>
        <p:spPr>
          <a:xfrm>
            <a:off x="51076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65" name="CustomShape 21"/>
          <p:cNvSpPr/>
          <p:nvPr/>
        </p:nvSpPr>
        <p:spPr>
          <a:xfrm>
            <a:off x="767520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355760" y="412560"/>
            <a:ext cx="66506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PRIMER ALGORITMO RECURSIVO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215360" y="1396800"/>
            <a:ext cx="3884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707840" y="1396800"/>
            <a:ext cx="3884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205640" y="2028240"/>
            <a:ext cx="393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1686240" y="2028240"/>
            <a:ext cx="4143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67140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204948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3258360" y="1396800"/>
            <a:ext cx="3715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3759840" y="1396800"/>
            <a:ext cx="354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endParaRPr/>
          </a:p>
        </p:txBody>
      </p:sp>
      <p:sp>
        <p:nvSpPr>
          <p:cNvPr id="175" name="CustomShape 10"/>
          <p:cNvSpPr/>
          <p:nvPr/>
        </p:nvSpPr>
        <p:spPr>
          <a:xfrm>
            <a:off x="3257640" y="2028240"/>
            <a:ext cx="4158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/>
          </a:p>
        </p:txBody>
      </p:sp>
      <p:sp>
        <p:nvSpPr>
          <p:cNvPr id="176" name="CustomShape 11"/>
          <p:cNvSpPr/>
          <p:nvPr/>
        </p:nvSpPr>
        <p:spPr>
          <a:xfrm>
            <a:off x="3738600" y="2028240"/>
            <a:ext cx="4082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endParaRPr/>
          </a:p>
        </p:txBody>
      </p:sp>
      <p:sp>
        <p:nvSpPr>
          <p:cNvPr id="177" name="CustomShape 12"/>
          <p:cNvSpPr/>
          <p:nvPr/>
        </p:nvSpPr>
        <p:spPr>
          <a:xfrm>
            <a:off x="271656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78" name="CustomShape 13"/>
          <p:cNvSpPr/>
          <p:nvPr/>
        </p:nvSpPr>
        <p:spPr>
          <a:xfrm>
            <a:off x="409752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179" name="CustomShape 14"/>
          <p:cNvSpPr/>
          <p:nvPr/>
        </p:nvSpPr>
        <p:spPr>
          <a:xfrm>
            <a:off x="2498760" y="1658880"/>
            <a:ext cx="35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/>
          </a:p>
        </p:txBody>
      </p:sp>
      <p:sp>
        <p:nvSpPr>
          <p:cNvPr id="180" name="CustomShape 15"/>
          <p:cNvSpPr/>
          <p:nvPr/>
        </p:nvSpPr>
        <p:spPr>
          <a:xfrm>
            <a:off x="4607280" y="1664640"/>
            <a:ext cx="4356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endParaRPr/>
          </a:p>
        </p:txBody>
      </p:sp>
      <p:sp>
        <p:nvSpPr>
          <p:cNvPr id="181" name="CustomShape 16"/>
          <p:cNvSpPr/>
          <p:nvPr/>
        </p:nvSpPr>
        <p:spPr>
          <a:xfrm>
            <a:off x="5540760" y="1376640"/>
            <a:ext cx="12754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AE+BG</a:t>
            </a:r>
            <a:endParaRPr/>
          </a:p>
        </p:txBody>
      </p:sp>
      <p:sp>
        <p:nvSpPr>
          <p:cNvPr id="182" name="CustomShape 17"/>
          <p:cNvSpPr/>
          <p:nvPr/>
        </p:nvSpPr>
        <p:spPr>
          <a:xfrm>
            <a:off x="6590520" y="1396800"/>
            <a:ext cx="1257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AF+BH</a:t>
            </a:r>
            <a:endParaRPr/>
          </a:p>
        </p:txBody>
      </p:sp>
      <p:sp>
        <p:nvSpPr>
          <p:cNvPr id="183" name="CustomShape 18"/>
          <p:cNvSpPr/>
          <p:nvPr/>
        </p:nvSpPr>
        <p:spPr>
          <a:xfrm>
            <a:off x="5526360" y="2008080"/>
            <a:ext cx="1311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CE+DG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6558840" y="2028240"/>
            <a:ext cx="12877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CF+DH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51076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endParaRPr/>
          </a:p>
        </p:txBody>
      </p:sp>
      <p:sp>
        <p:nvSpPr>
          <p:cNvPr id="186" name="CustomShape 21"/>
          <p:cNvSpPr/>
          <p:nvPr/>
        </p:nvSpPr>
        <p:spPr>
          <a:xfrm>
            <a:off x="7675200" y="122796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  <p:sp>
        <p:nvSpPr>
          <p:cNvPr id="187" name="CustomShape 22"/>
          <p:cNvSpPr/>
          <p:nvPr/>
        </p:nvSpPr>
        <p:spPr>
          <a:xfrm>
            <a:off x="467640" y="2920680"/>
            <a:ext cx="8135280" cy="19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Cada submatriz tiene un tamaño igual a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De cada problema surgen 8 nuevos subproblemas.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El tiempo invertido para dividir en submatrices se considera constante, con ⍬(1).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El tiempo invertido en combinar es proporcional al número de entradas de la matriz “grande”: ⍬(n</a:t>
            </a:r>
            <a:r>
              <a:rPr lang="es-ES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).</a:t>
            </a:r>
            <a:endParaRPr/>
          </a:p>
        </p:txBody>
      </p:sp>
      <p:sp>
        <p:nvSpPr>
          <p:cNvPr id="188" name="CustomShape 23"/>
          <p:cNvSpPr/>
          <p:nvPr/>
        </p:nvSpPr>
        <p:spPr>
          <a:xfrm>
            <a:off x="467640" y="2920680"/>
            <a:ext cx="8135280" cy="1800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334880" y="2493000"/>
            <a:ext cx="13089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T(n) =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2436120" y="1931400"/>
            <a:ext cx="95544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9600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2718000" y="2247840"/>
            <a:ext cx="51984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⍬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(1)                          si n = 1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2819520" y="2770920"/>
            <a:ext cx="50000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8T(n/2) + ⍬(n</a:t>
            </a:r>
            <a:r>
              <a:rPr lang="es-ES" sz="2800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)       si n &gt; 1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2977560" y="404640"/>
            <a:ext cx="29959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RECURRENCIA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334880" y="2493000"/>
            <a:ext cx="13089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T(n) =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2436120" y="1931400"/>
            <a:ext cx="95544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9600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718000" y="2247840"/>
            <a:ext cx="51984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⍬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(1)                          si n = 1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2819520" y="2770920"/>
            <a:ext cx="50000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8T(n/2) + ⍬(n</a:t>
            </a:r>
            <a:r>
              <a:rPr lang="es-ES" sz="2800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s-ES" sz="2800">
                <a:solidFill>
                  <a:srgbClr val="000000"/>
                </a:solidFill>
                <a:latin typeface="Calibri"/>
                <a:ea typeface="Calibri"/>
              </a:rPr>
              <a:t>)       si n &gt; 1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2977560" y="404640"/>
            <a:ext cx="29959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RECURRENCIA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3190320" y="4365000"/>
            <a:ext cx="257076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T(n) = ⍬(n</a:t>
            </a:r>
            <a:r>
              <a:rPr lang="es-ES" sz="3200" baseline="3000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12080" y="404640"/>
            <a:ext cx="77310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STRASSEN DIVIDE EN 7 SUBMATRICES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729000" y="1296000"/>
            <a:ext cx="338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A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1215360" y="129600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B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27920" y="1927440"/>
            <a:ext cx="341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C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1204920" y="1927440"/>
            <a:ext cx="35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D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1792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06" name="CustomShape 7"/>
          <p:cNvSpPr/>
          <p:nvPr/>
        </p:nvSpPr>
        <p:spPr>
          <a:xfrm>
            <a:off x="155880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07" name="CustomShape 8"/>
          <p:cNvSpPr/>
          <p:nvPr/>
        </p:nvSpPr>
        <p:spPr>
          <a:xfrm>
            <a:off x="2766960" y="1296000"/>
            <a:ext cx="32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E</a:t>
            </a:r>
            <a:endParaRPr/>
          </a:p>
        </p:txBody>
      </p:sp>
      <p:sp>
        <p:nvSpPr>
          <p:cNvPr id="208" name="CustomShape 9"/>
          <p:cNvSpPr/>
          <p:nvPr/>
        </p:nvSpPr>
        <p:spPr>
          <a:xfrm>
            <a:off x="3271320" y="129600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F</a:t>
            </a:r>
            <a:endParaRPr/>
          </a:p>
        </p:txBody>
      </p:sp>
      <p:sp>
        <p:nvSpPr>
          <p:cNvPr id="209" name="CustomShape 10"/>
          <p:cNvSpPr/>
          <p:nvPr/>
        </p:nvSpPr>
        <p:spPr>
          <a:xfrm>
            <a:off x="2772000" y="1927440"/>
            <a:ext cx="356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G</a:t>
            </a:r>
            <a:endParaRPr/>
          </a:p>
        </p:txBody>
      </p:sp>
      <p:sp>
        <p:nvSpPr>
          <p:cNvPr id="210" name="CustomShape 11"/>
          <p:cNvSpPr/>
          <p:nvPr/>
        </p:nvSpPr>
        <p:spPr>
          <a:xfrm>
            <a:off x="3252960" y="1927440"/>
            <a:ext cx="353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H</a:t>
            </a:r>
            <a:endParaRPr/>
          </a:p>
        </p:txBody>
      </p:sp>
      <p:sp>
        <p:nvSpPr>
          <p:cNvPr id="211" name="CustomShape 12"/>
          <p:cNvSpPr/>
          <p:nvPr/>
        </p:nvSpPr>
        <p:spPr>
          <a:xfrm>
            <a:off x="2227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12" name="CustomShape 13"/>
          <p:cNvSpPr/>
          <p:nvPr/>
        </p:nvSpPr>
        <p:spPr>
          <a:xfrm>
            <a:off x="360684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13" name="CustomShape 14"/>
          <p:cNvSpPr/>
          <p:nvPr/>
        </p:nvSpPr>
        <p:spPr>
          <a:xfrm>
            <a:off x="2028240" y="1586520"/>
            <a:ext cx="316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x</a:t>
            </a:r>
            <a:endParaRPr/>
          </a:p>
        </p:txBody>
      </p:sp>
      <p:sp>
        <p:nvSpPr>
          <p:cNvPr id="214" name="CustomShape 15"/>
          <p:cNvSpPr/>
          <p:nvPr/>
        </p:nvSpPr>
        <p:spPr>
          <a:xfrm>
            <a:off x="4072680" y="1586520"/>
            <a:ext cx="371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=</a:t>
            </a:r>
            <a:endParaRPr/>
          </a:p>
        </p:txBody>
      </p:sp>
      <p:sp>
        <p:nvSpPr>
          <p:cNvPr id="215" name="CustomShape 16"/>
          <p:cNvSpPr/>
          <p:nvPr/>
        </p:nvSpPr>
        <p:spPr>
          <a:xfrm>
            <a:off x="43354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16" name="CustomShape 17"/>
          <p:cNvSpPr/>
          <p:nvPr/>
        </p:nvSpPr>
        <p:spPr>
          <a:xfrm>
            <a:off x="4847040" y="1296000"/>
            <a:ext cx="15314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endParaRPr/>
          </a:p>
        </p:txBody>
      </p:sp>
      <p:sp>
        <p:nvSpPr>
          <p:cNvPr id="217" name="CustomShape 18"/>
          <p:cNvSpPr/>
          <p:nvPr/>
        </p:nvSpPr>
        <p:spPr>
          <a:xfrm>
            <a:off x="5170320" y="192744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endParaRPr/>
          </a:p>
        </p:txBody>
      </p:sp>
      <p:sp>
        <p:nvSpPr>
          <p:cNvPr id="218" name="CustomShape 19"/>
          <p:cNvSpPr/>
          <p:nvPr/>
        </p:nvSpPr>
        <p:spPr>
          <a:xfrm>
            <a:off x="6785640" y="129600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19" name="CustomShape 20"/>
          <p:cNvSpPr/>
          <p:nvPr/>
        </p:nvSpPr>
        <p:spPr>
          <a:xfrm>
            <a:off x="6550560" y="1927440"/>
            <a:ext cx="14220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endParaRPr/>
          </a:p>
        </p:txBody>
      </p:sp>
      <p:sp>
        <p:nvSpPr>
          <p:cNvPr id="220" name="CustomShape 21"/>
          <p:cNvSpPr/>
          <p:nvPr/>
        </p:nvSpPr>
        <p:spPr>
          <a:xfrm>
            <a:off x="7951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12080" y="404640"/>
            <a:ext cx="77310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  <a:ea typeface="Calibri"/>
              </a:rPr>
              <a:t>STRASSEN DIVIDE EN 7 SUBMATRICES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729000" y="1296000"/>
            <a:ext cx="338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A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1215360" y="129600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B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727920" y="1927440"/>
            <a:ext cx="341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C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1204920" y="1927440"/>
            <a:ext cx="35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D</a:t>
            </a:r>
            <a:endParaRPr/>
          </a:p>
        </p:txBody>
      </p:sp>
      <p:sp>
        <p:nvSpPr>
          <p:cNvPr id="226" name="CustomShape 6"/>
          <p:cNvSpPr/>
          <p:nvPr/>
        </p:nvSpPr>
        <p:spPr>
          <a:xfrm>
            <a:off x="1792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27" name="CustomShape 7"/>
          <p:cNvSpPr/>
          <p:nvPr/>
        </p:nvSpPr>
        <p:spPr>
          <a:xfrm>
            <a:off x="155880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2766960" y="1296000"/>
            <a:ext cx="32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E</a:t>
            </a:r>
            <a:endParaRPr/>
          </a:p>
        </p:txBody>
      </p:sp>
      <p:sp>
        <p:nvSpPr>
          <p:cNvPr id="229" name="CustomShape 9"/>
          <p:cNvSpPr/>
          <p:nvPr/>
        </p:nvSpPr>
        <p:spPr>
          <a:xfrm>
            <a:off x="3271320" y="129600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F</a:t>
            </a:r>
            <a:endParaRPr/>
          </a:p>
        </p:txBody>
      </p:sp>
      <p:sp>
        <p:nvSpPr>
          <p:cNvPr id="230" name="CustomShape 10"/>
          <p:cNvSpPr/>
          <p:nvPr/>
        </p:nvSpPr>
        <p:spPr>
          <a:xfrm>
            <a:off x="2772000" y="1927440"/>
            <a:ext cx="356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G</a:t>
            </a:r>
            <a:endParaRPr/>
          </a:p>
        </p:txBody>
      </p:sp>
      <p:sp>
        <p:nvSpPr>
          <p:cNvPr id="231" name="CustomShape 11"/>
          <p:cNvSpPr/>
          <p:nvPr/>
        </p:nvSpPr>
        <p:spPr>
          <a:xfrm>
            <a:off x="3252960" y="1927440"/>
            <a:ext cx="353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H</a:t>
            </a:r>
            <a:endParaRPr/>
          </a:p>
        </p:txBody>
      </p:sp>
      <p:sp>
        <p:nvSpPr>
          <p:cNvPr id="232" name="CustomShape 12"/>
          <p:cNvSpPr/>
          <p:nvPr/>
        </p:nvSpPr>
        <p:spPr>
          <a:xfrm>
            <a:off x="2227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33" name="CustomShape 13"/>
          <p:cNvSpPr/>
          <p:nvPr/>
        </p:nvSpPr>
        <p:spPr>
          <a:xfrm>
            <a:off x="360684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34" name="CustomShape 14"/>
          <p:cNvSpPr/>
          <p:nvPr/>
        </p:nvSpPr>
        <p:spPr>
          <a:xfrm>
            <a:off x="2028240" y="1586520"/>
            <a:ext cx="316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x</a:t>
            </a:r>
            <a:endParaRPr/>
          </a:p>
        </p:txBody>
      </p:sp>
      <p:sp>
        <p:nvSpPr>
          <p:cNvPr id="235" name="CustomShape 15"/>
          <p:cNvSpPr/>
          <p:nvPr/>
        </p:nvSpPr>
        <p:spPr>
          <a:xfrm>
            <a:off x="4072680" y="1586520"/>
            <a:ext cx="371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=</a:t>
            </a:r>
            <a:endParaRPr/>
          </a:p>
        </p:txBody>
      </p:sp>
      <p:sp>
        <p:nvSpPr>
          <p:cNvPr id="236" name="CustomShape 16"/>
          <p:cNvSpPr/>
          <p:nvPr/>
        </p:nvSpPr>
        <p:spPr>
          <a:xfrm>
            <a:off x="433548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(</a:t>
            </a:r>
            <a:endParaRPr/>
          </a:p>
        </p:txBody>
      </p:sp>
      <p:sp>
        <p:nvSpPr>
          <p:cNvPr id="237" name="CustomShape 17"/>
          <p:cNvSpPr/>
          <p:nvPr/>
        </p:nvSpPr>
        <p:spPr>
          <a:xfrm>
            <a:off x="4847040" y="1296000"/>
            <a:ext cx="15314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endParaRPr/>
          </a:p>
        </p:txBody>
      </p:sp>
      <p:sp>
        <p:nvSpPr>
          <p:cNvPr id="238" name="CustomShape 18"/>
          <p:cNvSpPr/>
          <p:nvPr/>
        </p:nvSpPr>
        <p:spPr>
          <a:xfrm>
            <a:off x="5170320" y="192744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endParaRPr/>
          </a:p>
        </p:txBody>
      </p:sp>
      <p:sp>
        <p:nvSpPr>
          <p:cNvPr id="239" name="CustomShape 19"/>
          <p:cNvSpPr/>
          <p:nvPr/>
        </p:nvSpPr>
        <p:spPr>
          <a:xfrm>
            <a:off x="6785640" y="1296000"/>
            <a:ext cx="8150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40" name="CustomShape 20"/>
          <p:cNvSpPr/>
          <p:nvPr/>
        </p:nvSpPr>
        <p:spPr>
          <a:xfrm>
            <a:off x="6550560" y="1927440"/>
            <a:ext cx="14220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+P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-P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endParaRPr/>
          </a:p>
        </p:txBody>
      </p:sp>
      <p:sp>
        <p:nvSpPr>
          <p:cNvPr id="241" name="CustomShape 21"/>
          <p:cNvSpPr/>
          <p:nvPr/>
        </p:nvSpPr>
        <p:spPr>
          <a:xfrm>
            <a:off x="7951320" y="1196640"/>
            <a:ext cx="57600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8000">
                <a:solidFill>
                  <a:srgbClr val="000000"/>
                </a:solidFill>
                <a:latin typeface="Lucida Sans Unicode"/>
              </a:rPr>
              <a:t>)</a:t>
            </a:r>
            <a:endParaRPr/>
          </a:p>
        </p:txBody>
      </p:sp>
      <p:sp>
        <p:nvSpPr>
          <p:cNvPr id="242" name="CustomShape 22"/>
          <p:cNvSpPr/>
          <p:nvPr/>
        </p:nvSpPr>
        <p:spPr>
          <a:xfrm>
            <a:off x="815760" y="3069000"/>
            <a:ext cx="2784960" cy="2271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1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A (F –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+ B) 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(C + D) 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4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D (G - 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+ D) (E +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6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(B – D) (G + 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latin typeface="Lucida Sans Unicode"/>
              </a:rPr>
              <a:t>P</a:t>
            </a:r>
            <a:r>
              <a:rPr lang="es-ES" baseline="-25000">
                <a:solidFill>
                  <a:srgbClr val="000000"/>
                </a:solidFill>
                <a:latin typeface="Lucida Sans Unicode"/>
              </a:rPr>
              <a:t>7</a:t>
            </a:r>
            <a:r>
              <a:rPr lang="es-ES">
                <a:solidFill>
                  <a:srgbClr val="000000"/>
                </a:solidFill>
                <a:latin typeface="Lucida Sans Unicode"/>
              </a:rPr>
              <a:t> = (A – C) (E + F)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