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Playbal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layball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alu0100884814@ull.edu.es" TargetMode="External"/><Relationship Id="rId4" Type="http://schemas.openxmlformats.org/officeDocument/2006/relationships/hyperlink" Target="mailto:alu0100898293@ull.edu.es" TargetMode="External"/><Relationship Id="rId5" Type="http://schemas.openxmlformats.org/officeDocument/2006/relationships/hyperlink" Target="mailto:alu0100826166@ull.edu.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04575" y="226500"/>
            <a:ext cx="8825700" cy="257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4800"/>
              <a:t>Programación Dinámica: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/>
              <a:t>C</a:t>
            </a:r>
            <a:r>
              <a:rPr lang="es" sz="4800"/>
              <a:t>álculo de </a:t>
            </a:r>
            <a:r>
              <a:rPr lang="es"/>
              <a:t>N</a:t>
            </a:r>
            <a:r>
              <a:rPr lang="es" sz="4800"/>
              <a:t>úmeros </a:t>
            </a:r>
            <a:r>
              <a:rPr lang="es"/>
              <a:t>C</a:t>
            </a:r>
            <a:r>
              <a:rPr lang="es" sz="4800"/>
              <a:t>ombinatorios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0" y="3835700"/>
            <a:ext cx="4671000" cy="130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s" sz="1800"/>
              <a:t>Por:</a:t>
            </a:r>
          </a:p>
          <a:p>
            <a:pPr lvl="0" algn="l">
              <a:spcBef>
                <a:spcPts val="0"/>
              </a:spcBef>
              <a:buNone/>
            </a:pPr>
            <a:r>
              <a:rPr lang="es" sz="1800"/>
              <a:t>Ibrahim Hernández Jorge</a:t>
            </a:r>
          </a:p>
          <a:p>
            <a:pPr lvl="0" algn="l">
              <a:spcBef>
                <a:spcPts val="0"/>
              </a:spcBef>
              <a:buNone/>
            </a:pPr>
            <a:r>
              <a:rPr lang="es" sz="1800"/>
              <a:t>David Pérez Rivero</a:t>
            </a:r>
          </a:p>
          <a:p>
            <a:pPr lvl="0" algn="l">
              <a:spcBef>
                <a:spcPts val="0"/>
              </a:spcBef>
              <a:buNone/>
            </a:pPr>
            <a:r>
              <a:rPr lang="es" sz="1800"/>
              <a:t>Nicolás Hernández González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1592300" y="1484425"/>
            <a:ext cx="6240900" cy="1680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405900" y="3487475"/>
            <a:ext cx="6427200" cy="11349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843775" y="367150"/>
            <a:ext cx="5630700" cy="67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1756650" y="267775"/>
            <a:ext cx="5630700" cy="678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layball"/>
                <a:ea typeface="Playball"/>
                <a:cs typeface="Playball"/>
                <a:sym typeface="Playball"/>
              </a:rPr>
              <a:t>Cálculo mediante factoriales</a:t>
            </a:r>
          </a:p>
        </p:txBody>
      </p:sp>
      <p:pic>
        <p:nvPicPr>
          <p:cNvPr descr="Captura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050" y="3603400"/>
            <a:ext cx="62409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1485050" y="1376775"/>
            <a:ext cx="6240900" cy="1680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656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</a:rPr>
              <a:t>Fórmula de número combinatorio</a:t>
            </a:r>
          </a:p>
          <a:p>
            <a:pPr lvl="0" rtl="0">
              <a:lnSpc>
                <a:spcPct val="165600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</a:rPr>
              <a:t>C(n, k) = n! / (n - k)! * k! = [n * (n - 1) *....* 1]  / [ ( (n - k) * (n - k - 1) * .... * 1) * ( k * (k - 1) * .... * 1 ) ]</a:t>
            </a:r>
            <a:br>
              <a:rPr lang="es" sz="1100">
                <a:solidFill>
                  <a:srgbClr val="FFFFFF"/>
                </a:solidFill>
              </a:rPr>
            </a:br>
            <a:r>
              <a:rPr b="1" lang="es" sz="1200">
                <a:solidFill>
                  <a:srgbClr val="FFFFFF"/>
                </a:solidFill>
              </a:rPr>
              <a:t>Simplificando:</a:t>
            </a:r>
            <a:br>
              <a:rPr lang="es" sz="1100" u="sng">
                <a:solidFill>
                  <a:srgbClr val="FFFFFF"/>
                </a:solidFill>
              </a:rPr>
            </a:br>
            <a:r>
              <a:rPr lang="es" sz="1100">
                <a:solidFill>
                  <a:srgbClr val="FFFFFF"/>
                </a:solidFill>
              </a:rPr>
              <a:t>C(n, k) = [n * (n - 1) * .... * (n - k+1)] / [k * (k - 1) * .... * 1]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2462025" y="367150"/>
            <a:ext cx="4479600" cy="67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2332200" y="267775"/>
            <a:ext cx="4479600" cy="678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layball"/>
                <a:ea typeface="Playball"/>
                <a:cs typeface="Playball"/>
                <a:sym typeface="Playball"/>
              </a:rPr>
              <a:t>Algoritmo Alternativo</a:t>
            </a:r>
          </a:p>
        </p:txBody>
      </p:sp>
      <p:sp>
        <p:nvSpPr>
          <p:cNvPr id="180" name="Shape 180"/>
          <p:cNvSpPr/>
          <p:nvPr/>
        </p:nvSpPr>
        <p:spPr>
          <a:xfrm>
            <a:off x="617150" y="1673350"/>
            <a:ext cx="3785700" cy="288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500550" y="1515025"/>
            <a:ext cx="3785700" cy="292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coeficienteBinomialAlt</a:t>
            </a: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 int n, int k)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int aux= 1;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if ( k &gt; n - k 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k = n - k;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for (int i = 0; i &lt; k; ++i)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aux*= (n - i);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aux/= (i + 1);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return aux;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836400" y="2420900"/>
            <a:ext cx="2777400" cy="1347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719600" y="2324875"/>
            <a:ext cx="2777400" cy="1302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2000"/>
              <a:t>Complejidad: O(k)</a:t>
            </a:r>
          </a:p>
          <a:p>
            <a:pPr lvl="0" rtl="0" algn="l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2000"/>
              <a:t>Espacio auxiliar: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264893" y="130600"/>
            <a:ext cx="2614200" cy="678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layball"/>
                <a:ea typeface="Playball"/>
                <a:cs typeface="Playball"/>
                <a:sym typeface="Playball"/>
              </a:rPr>
              <a:t>Fin 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77100" y="1689000"/>
            <a:ext cx="6589800" cy="1343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Contacto: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es" sz="1600">
                <a:solidFill>
                  <a:srgbClr val="FFFFFF"/>
                </a:solidFill>
              </a:rPr>
              <a:t>Ibrahim Hernández Jorge: </a:t>
            </a:r>
            <a:r>
              <a:rPr lang="es" sz="1600" u="sng">
                <a:solidFill>
                  <a:srgbClr val="FFFFFF"/>
                </a:solidFill>
                <a:hlinkClick r:id="rId3"/>
              </a:rPr>
              <a:t>alu0100884814@ull.edu.es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es" sz="1600">
                <a:solidFill>
                  <a:srgbClr val="FFFFFF"/>
                </a:solidFill>
              </a:rPr>
              <a:t>Nicolás Hernández González: </a:t>
            </a:r>
            <a:r>
              <a:rPr lang="es" sz="1600" u="sng">
                <a:solidFill>
                  <a:srgbClr val="FFFFFF"/>
                </a:solidFill>
                <a:hlinkClick r:id="rId4"/>
              </a:rPr>
              <a:t>alu0100898293@ull.edu.es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   -     David Pérez Rivero: </a:t>
            </a:r>
            <a:r>
              <a:rPr lang="es" sz="1600" u="sng">
                <a:solidFill>
                  <a:srgbClr val="FFFFFF"/>
                </a:solidFill>
                <a:hlinkClick r:id="rId5"/>
              </a:rPr>
              <a:t>alu0100826166@ull.edu.es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744200" y="1966937"/>
            <a:ext cx="6161400" cy="775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666725" y="377300"/>
            <a:ext cx="4061400" cy="1018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2541300" y="267775"/>
            <a:ext cx="4061400" cy="10182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layball"/>
                <a:ea typeface="Playball"/>
                <a:cs typeface="Playball"/>
                <a:sym typeface="Playball"/>
              </a:rPr>
              <a:t>Números Combinatorios (Coeficiente binomial)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30425" y="1829862"/>
            <a:ext cx="6161400" cy="775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El coeficiente binomial       es el número de subconjuntos de k elementos escogidos de un conjunto con n elementos.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025650" y="1870925"/>
            <a:ext cx="267600" cy="3360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n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k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776000" y="3176800"/>
            <a:ext cx="2766900" cy="11658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Para n,k&gt;0</a:t>
            </a:r>
          </a:p>
        </p:txBody>
      </p:sp>
      <p:sp>
        <p:nvSpPr>
          <p:cNvPr id="71" name="Shape 71"/>
          <p:cNvSpPr/>
          <p:nvPr/>
        </p:nvSpPr>
        <p:spPr>
          <a:xfrm>
            <a:off x="3204175" y="3404575"/>
            <a:ext cx="267600" cy="3360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k</a:t>
            </a:r>
          </a:p>
        </p:txBody>
      </p:sp>
      <p:sp>
        <p:nvSpPr>
          <p:cNvPr id="72" name="Shape 72"/>
          <p:cNvSpPr/>
          <p:nvPr/>
        </p:nvSpPr>
        <p:spPr>
          <a:xfrm>
            <a:off x="3819850" y="3404575"/>
            <a:ext cx="473400" cy="3360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n-1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k-1</a:t>
            </a:r>
          </a:p>
        </p:txBody>
      </p:sp>
      <p:sp>
        <p:nvSpPr>
          <p:cNvPr id="73" name="Shape 73"/>
          <p:cNvSpPr/>
          <p:nvPr/>
        </p:nvSpPr>
        <p:spPr>
          <a:xfrm>
            <a:off x="4641325" y="3404575"/>
            <a:ext cx="473400" cy="3360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n-1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k</a:t>
            </a:r>
          </a:p>
        </p:txBody>
      </p:sp>
      <p:sp>
        <p:nvSpPr>
          <p:cNvPr id="74" name="Shape 74"/>
          <p:cNvSpPr/>
          <p:nvPr/>
        </p:nvSpPr>
        <p:spPr>
          <a:xfrm>
            <a:off x="3546362" y="3474025"/>
            <a:ext cx="198900" cy="197100"/>
          </a:xfrm>
          <a:prstGeom prst="mathEqual">
            <a:avLst>
              <a:gd fmla="val 23520" name="adj1"/>
              <a:gd fmla="val 1176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320562" y="3474025"/>
            <a:ext cx="215700" cy="197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803650" y="1675575"/>
            <a:ext cx="5967000" cy="2687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2618700" y="336150"/>
            <a:ext cx="4095300" cy="713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762" y="1536199"/>
            <a:ext cx="6021274" cy="2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2541300" y="267775"/>
            <a:ext cx="4061400" cy="678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layball"/>
                <a:ea typeface="Playball"/>
                <a:cs typeface="Playball"/>
                <a:sym typeface="Playball"/>
              </a:rPr>
              <a:t>Función de recurrencia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865850" y="1417300"/>
            <a:ext cx="5845200" cy="1999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2618700" y="336150"/>
            <a:ext cx="4095300" cy="713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2541300" y="267775"/>
            <a:ext cx="4061400" cy="678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layball"/>
                <a:ea typeface="Playball"/>
                <a:cs typeface="Playball"/>
                <a:sym typeface="Playball"/>
              </a:rPr>
              <a:t>Algoritmo recursivo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743750" y="1178000"/>
            <a:ext cx="6187200" cy="1877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b="1"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combinatoriaRecursivo(int n, int k)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if (k==0 || k==n)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return 1;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return  combinatoriaRecursivo(n-1, k-1) + combinatoriaRecursivo(n-1, k);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2" name="Shape 92"/>
          <p:cNvSpPr/>
          <p:nvPr/>
        </p:nvSpPr>
        <p:spPr>
          <a:xfrm>
            <a:off x="3536950" y="3936500"/>
            <a:ext cx="1932900" cy="898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100"/>
              <a:t>Complejidad:   Ω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/>
              <a:t>		O(2</a:t>
            </a:r>
            <a:r>
              <a:rPr baseline="30000" lang="es" sz="1100"/>
              <a:t>n</a:t>
            </a:r>
            <a:r>
              <a:rPr lang="es" sz="1100"/>
              <a:t>)</a:t>
            </a:r>
          </a:p>
        </p:txBody>
      </p:sp>
      <p:sp>
        <p:nvSpPr>
          <p:cNvPr id="93" name="Shape 93"/>
          <p:cNvSpPr/>
          <p:nvPr/>
        </p:nvSpPr>
        <p:spPr>
          <a:xfrm>
            <a:off x="4699275" y="3991400"/>
            <a:ext cx="246900" cy="3498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100"/>
              <a:t>n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 sz="1100"/>
              <a:t>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2585475" y="336150"/>
            <a:ext cx="4165800" cy="713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174000" y="1522475"/>
            <a:ext cx="5342400" cy="2916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009400" y="1330450"/>
            <a:ext cx="5376600" cy="29487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EFEFEF"/>
                </a:solidFill>
              </a:rPr>
              <a:t>(5,2)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EFEFEF"/>
                </a:solidFill>
              </a:rPr>
              <a:t>(4,1)		 (4,2)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EFEFEF"/>
                </a:solidFill>
              </a:rPr>
              <a:t>(3,0)		</a:t>
            </a:r>
            <a:r>
              <a:rPr lang="es">
                <a:solidFill>
                  <a:srgbClr val="CC4125"/>
                </a:solidFill>
              </a:rPr>
              <a:t> (3,1) 	(3,1) </a:t>
            </a:r>
            <a:r>
              <a:rPr lang="es">
                <a:solidFill>
                  <a:srgbClr val="EFEFEF"/>
                </a:solidFill>
              </a:rPr>
              <a:t>		(3,2)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s">
                <a:solidFill>
                  <a:srgbClr val="EFEFEF"/>
                </a:solidFill>
              </a:rPr>
              <a:t>                     (2,0)   (2,1)    (2,0)   (2,1)    (2,1)   (2,2)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>
                <a:solidFill>
                  <a:srgbClr val="EFEFEF"/>
                </a:solidFill>
              </a:rPr>
              <a:t>                (1,0)  (1,1)        (1,0)  (1,1)   </a:t>
            </a:r>
            <a:r>
              <a:rPr lang="es">
                <a:solidFill>
                  <a:srgbClr val="EFEFEF"/>
                </a:solidFill>
              </a:rPr>
              <a:t>(1,0)  (1,1)</a:t>
            </a: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2489100" y="267775"/>
            <a:ext cx="4165800" cy="678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layball"/>
                <a:ea typeface="Playball"/>
                <a:cs typeface="Playball"/>
                <a:sym typeface="Playball"/>
              </a:rPr>
              <a:t>Traza del algoritmo recursivo</a:t>
            </a:r>
          </a:p>
        </p:txBody>
      </p:sp>
      <p:cxnSp>
        <p:nvCxnSpPr>
          <p:cNvPr id="102" name="Shape 102"/>
          <p:cNvCxnSpPr/>
          <p:nvPr/>
        </p:nvCxnSpPr>
        <p:spPr>
          <a:xfrm flipH="1">
            <a:off x="4203950" y="1742050"/>
            <a:ext cx="432000" cy="15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 rot="10800000">
            <a:off x="4800475" y="1735150"/>
            <a:ext cx="363600" cy="1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 flipH="1">
            <a:off x="3566100" y="2770650"/>
            <a:ext cx="548700" cy="21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 rot="10800000">
            <a:off x="5232575" y="2249425"/>
            <a:ext cx="795600" cy="20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 flipH="1">
            <a:off x="5095525" y="2249425"/>
            <a:ext cx="41100" cy="15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 flipH="1">
            <a:off x="3422100" y="2235775"/>
            <a:ext cx="692700" cy="18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>
            <a:off x="4217750" y="2263250"/>
            <a:ext cx="34200" cy="150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/>
          <p:nvPr/>
        </p:nvCxnSpPr>
        <p:spPr>
          <a:xfrm flipH="1">
            <a:off x="4800475" y="2770650"/>
            <a:ext cx="205800" cy="18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5095525" y="2770500"/>
            <a:ext cx="315600" cy="18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028175" y="3254250"/>
            <a:ext cx="61800" cy="178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/>
          <p:nvPr/>
        </p:nvCxnSpPr>
        <p:spPr>
          <a:xfrm flipH="1">
            <a:off x="4203950" y="2777550"/>
            <a:ext cx="61800" cy="19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/>
          <p:nvPr/>
        </p:nvCxnSpPr>
        <p:spPr>
          <a:xfrm flipH="1">
            <a:off x="5966375" y="2729337"/>
            <a:ext cx="61800" cy="150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 flipH="1">
            <a:off x="5095525" y="3309100"/>
            <a:ext cx="192000" cy="15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/>
          <p:nvPr/>
        </p:nvCxnSpPr>
        <p:spPr>
          <a:xfrm flipH="1">
            <a:off x="3840600" y="3291800"/>
            <a:ext cx="226200" cy="15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6144775" y="2732800"/>
            <a:ext cx="390900" cy="144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/>
          <p:nvPr/>
        </p:nvCxnSpPr>
        <p:spPr>
          <a:xfrm>
            <a:off x="6117300" y="3257550"/>
            <a:ext cx="384000" cy="1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5397250" y="3309100"/>
            <a:ext cx="157800" cy="16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4203950" y="3278000"/>
            <a:ext cx="61800" cy="18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843775" y="367150"/>
            <a:ext cx="5630700" cy="67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120450" y="1296150"/>
            <a:ext cx="3127200" cy="2599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008400" y="3333025"/>
            <a:ext cx="3127200" cy="45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Triángulo de Pascal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1756650" y="267775"/>
            <a:ext cx="5630700" cy="678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layball"/>
                <a:ea typeface="Playball"/>
                <a:cs typeface="Playball"/>
                <a:sym typeface="Playball"/>
              </a:rPr>
              <a:t>Solución con Programación Dinámica</a:t>
            </a:r>
          </a:p>
        </p:txBody>
      </p:sp>
      <p:sp>
        <p:nvSpPr>
          <p:cNvPr id="128" name="Shape 128"/>
          <p:cNvSpPr/>
          <p:nvPr/>
        </p:nvSpPr>
        <p:spPr>
          <a:xfrm>
            <a:off x="3008400" y="1172725"/>
            <a:ext cx="3127200" cy="216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sultado de imagen de coeficiente binomial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900" y="1206998"/>
            <a:ext cx="2892175" cy="20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2050550" y="4202650"/>
            <a:ext cx="5281500" cy="73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931250" y="4051850"/>
            <a:ext cx="5281500" cy="775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Se crea un array bidimensional donde se almacenan los valores intermedios, esto no evita repetir los cálculos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836400" y="2420900"/>
            <a:ext cx="2777400" cy="1347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46250" y="1289725"/>
            <a:ext cx="4306800" cy="3656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843775" y="367150"/>
            <a:ext cx="5630700" cy="67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1756650" y="267775"/>
            <a:ext cx="5630700" cy="678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layball"/>
                <a:ea typeface="Playball"/>
                <a:cs typeface="Playball"/>
                <a:sym typeface="Playball"/>
              </a:rPr>
              <a:t>Algoritmo Bottom Up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22325" y="1171500"/>
            <a:ext cx="4306800" cy="365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combinatoriaBottonUp(int n, int k) {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int C[][] = new int[n+1][k+1];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int i, j;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for (i = 0; i &lt;= n; i++)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for (j = 0; j &lt;= min(i, k); j++)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{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if (j == 0 || j == i)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C[i][j] = 1;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else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C[i][j] = C[i-1][j-1] + C[i-1][j];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return C[n][k];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19600" y="2324875"/>
            <a:ext cx="2777400" cy="1302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2000"/>
              <a:t>Complejidad: O(n*k)</a:t>
            </a:r>
          </a:p>
          <a:p>
            <a:pPr lvl="0" rtl="0" algn="l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2000"/>
              <a:t>Espacio auxiliar: n*k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843775" y="367150"/>
            <a:ext cx="5630700" cy="67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1756650" y="267775"/>
            <a:ext cx="5630700" cy="678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layball"/>
                <a:ea typeface="Playball"/>
                <a:cs typeface="Playball"/>
                <a:sym typeface="Playball"/>
              </a:rPr>
              <a:t>Variante del Algoritmo Bottom Up</a:t>
            </a:r>
          </a:p>
        </p:txBody>
      </p:sp>
      <p:sp>
        <p:nvSpPr>
          <p:cNvPr id="148" name="Shape 148"/>
          <p:cNvSpPr/>
          <p:nvPr/>
        </p:nvSpPr>
        <p:spPr>
          <a:xfrm>
            <a:off x="500550" y="1680200"/>
            <a:ext cx="4306800" cy="2922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63475" y="1515025"/>
            <a:ext cx="4306800" cy="292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combinatoriaBottonUp2(int n, int k) {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int C[] = new int[k+1];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for (int i = 1; i &lt;= k; i++)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	C[i] = 0;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C[0] = 1;  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for (int i = 1; i &lt;= n; i++)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for (int j = min(i, k); j &gt; 0; j--)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C[j] = C[j] + C[j-1];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return C[k];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0" name="Shape 150"/>
          <p:cNvSpPr/>
          <p:nvPr/>
        </p:nvSpPr>
        <p:spPr>
          <a:xfrm>
            <a:off x="5836400" y="2420900"/>
            <a:ext cx="2777400" cy="1347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719600" y="2324875"/>
            <a:ext cx="2777400" cy="1302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2000"/>
              <a:t>Complejidad: O(n*k)</a:t>
            </a:r>
          </a:p>
          <a:p>
            <a:pPr lvl="0" rtl="0" algn="l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2000"/>
              <a:t>Espacio auxiliar: 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1843775" y="367150"/>
            <a:ext cx="5630700" cy="67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1756650" y="267775"/>
            <a:ext cx="5630700" cy="678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layball"/>
                <a:ea typeface="Playball"/>
                <a:cs typeface="Playball"/>
                <a:sym typeface="Playball"/>
              </a:rPr>
              <a:t>Comparativa</a:t>
            </a:r>
          </a:p>
        </p:txBody>
      </p:sp>
      <p:sp>
        <p:nvSpPr>
          <p:cNvPr id="158" name="Shape 158"/>
          <p:cNvSpPr/>
          <p:nvPr/>
        </p:nvSpPr>
        <p:spPr>
          <a:xfrm>
            <a:off x="3124650" y="2739575"/>
            <a:ext cx="3252600" cy="73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032825" y="2610387"/>
            <a:ext cx="3252600" cy="775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No es necesario reconstruir la solución a partir de la tabla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78025" y="4023675"/>
            <a:ext cx="5281500" cy="73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958725" y="3872875"/>
            <a:ext cx="5281500" cy="775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El tamaño de la tabla es menor que en otros algoritmos similares, ya que, las dimensiones son de n*k, donde k&lt;n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2816400" y="1389550"/>
            <a:ext cx="3760500" cy="85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2670300" y="1252825"/>
            <a:ext cx="3803400" cy="870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Reducción de complejidad exponencial a polinomial, similar a otros algoritmos de programación dinámica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