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C32EA9F-5B5A-4AE1-B19B-02B3ECD6E621}">
  <a:tblStyle styleId="{6C32EA9F-5B5A-4AE1-B19B-02B3ECD6E6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5.xml"/><Relationship Id="rId22" Type="http://schemas.openxmlformats.org/officeDocument/2006/relationships/font" Target="fonts/Nunito-italic.fntdata"/><Relationship Id="rId10" Type="http://schemas.openxmlformats.org/officeDocument/2006/relationships/slide" Target="slides/slide4.xml"/><Relationship Id="rId21" Type="http://schemas.openxmlformats.org/officeDocument/2006/relationships/font" Target="fonts/Nuni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b6507be38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b6507be38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b6507be38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b6507be38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b6507be38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b6507be38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b6507be38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b6507be38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b6507be38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b6507be38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b6507be38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b6507be38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b6507be38_0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b6507be38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b6507be38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b6507be38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b6507be38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b6507be38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b6507be38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b6507be38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b6507be38_0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b6507be38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b6507be38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b6507be38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0" Type="http://schemas.openxmlformats.org/officeDocument/2006/relationships/image" Target="../media/image7.png"/><Relationship Id="rId9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283374" y="1352124"/>
            <a:ext cx="6360600" cy="16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Club de Lectura</a:t>
            </a:r>
            <a:endParaRPr sz="60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23100" y="2961620"/>
            <a:ext cx="5497800" cy="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Carolina Candelaria Álvarez Martín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Carmen Castro González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María Candelaria Fariña Rodríguez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819150" y="673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Usabilidad</a:t>
            </a:r>
            <a:endParaRPr sz="3600"/>
          </a:p>
        </p:txBody>
      </p:sp>
      <p:sp>
        <p:nvSpPr>
          <p:cNvPr id="202" name="Google Shape;202;p22"/>
          <p:cNvSpPr txBox="1"/>
          <p:nvPr/>
        </p:nvSpPr>
        <p:spPr>
          <a:xfrm>
            <a:off x="1184575" y="1490725"/>
            <a:ext cx="73158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5B0F00"/>
                </a:solidFill>
                <a:latin typeface="Nunito"/>
                <a:ea typeface="Nunito"/>
                <a:cs typeface="Nunito"/>
                <a:sym typeface="Nunito"/>
              </a:rPr>
              <a:t>Pruebas heurísticas -Problemas Detectados</a:t>
            </a:r>
            <a:endParaRPr b="1" sz="2400">
              <a:solidFill>
                <a:srgbClr val="5B0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727650" y="2028175"/>
            <a:ext cx="7597200" cy="26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Entre los problemas que detectamos usando el método sirius están: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No hay posibilidad de elegir otro idioma en la página.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No se ofrece información acerca de la protección de datos de carácter personal.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No existen elementos que informen al usuario de dónde está.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No existe un mapa web para acceder a los sitios directamente.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No hay herramienta de búsqueda.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No hay páginas de ayuda o FAQ.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819150" y="673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Usabilidad</a:t>
            </a:r>
            <a:endParaRPr sz="3600"/>
          </a:p>
        </p:txBody>
      </p:sp>
      <p:sp>
        <p:nvSpPr>
          <p:cNvPr id="209" name="Google Shape;209;p23"/>
          <p:cNvSpPr txBox="1"/>
          <p:nvPr/>
        </p:nvSpPr>
        <p:spPr>
          <a:xfrm>
            <a:off x="1184575" y="1490725"/>
            <a:ext cx="73158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5B0F00"/>
                </a:solidFill>
                <a:latin typeface="Nunito"/>
                <a:ea typeface="Nunito"/>
                <a:cs typeface="Nunito"/>
                <a:sym typeface="Nunito"/>
              </a:rPr>
              <a:t>Pruebas heurísticas -Problemas Resueltos</a:t>
            </a:r>
            <a:endParaRPr b="1" sz="2400">
              <a:solidFill>
                <a:srgbClr val="5B0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700350" y="2051150"/>
            <a:ext cx="7624500" cy="40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Entre los problemas que resolvimos usando el método sirius están: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No se ofrece información acerca de la protección de datos de carácter personal.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No existen elementos que informen al usuario de dónde está.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No existe un mapa web para acceder a los sitios directamente.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No hay páginas de ayuda o FAQ.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Test de Usuario</a:t>
            </a:r>
            <a:endParaRPr/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733800" y="1938600"/>
            <a:ext cx="3838200" cy="26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Problemas detectados y resueltos: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Al realizar el test con distintos usuarios nos encontramos los siguientes fallos: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-"/>
            </a:pPr>
            <a:r>
              <a:rPr lang="es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Página “Novedades”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-"/>
            </a:pPr>
            <a:r>
              <a:rPr lang="es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Iniciar sesión.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-"/>
            </a:pPr>
            <a:r>
              <a:rPr lang="es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Página de contacto.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7" name="Google Shape;217;p24"/>
          <p:cNvPicPr preferRelativeResize="0"/>
          <p:nvPr/>
        </p:nvPicPr>
        <p:blipFill rotWithShape="1">
          <a:blip r:embed="rId3">
            <a:alphaModFix/>
          </a:blip>
          <a:srcRect b="-19379" l="800" r="-800" t="19380"/>
          <a:stretch/>
        </p:blipFill>
        <p:spPr>
          <a:xfrm>
            <a:off x="4977450" y="2134775"/>
            <a:ext cx="3107656" cy="24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Conclusiones</a:t>
            </a:r>
            <a:endParaRPr sz="3600"/>
          </a:p>
        </p:txBody>
      </p:sp>
      <p:sp>
        <p:nvSpPr>
          <p:cNvPr id="223" name="Google Shape;223;p25"/>
          <p:cNvSpPr txBox="1"/>
          <p:nvPr>
            <p:ph idx="1" type="body"/>
          </p:nvPr>
        </p:nvSpPr>
        <p:spPr>
          <a:xfrm>
            <a:off x="483700" y="1628850"/>
            <a:ext cx="4566900" cy="29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AutoNum type="arabicPeriod"/>
            </a:pPr>
            <a:r>
              <a:rPr lang="es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Tenemos un buen nivel de usabilidad y accesibilidad web haciendo las evaluaciones nos hemos dado cuenta de muchos errores que hemos podido solucionar para que nuestra página fuera lo más usable y accesible posible.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AutoNum type="arabicPeriod"/>
            </a:pPr>
            <a:r>
              <a:rPr lang="es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Centrar el diseño en el usuario desde el principio nos ha permitido tener ese buen nivel.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AutoNum type="arabicPeriod"/>
            </a:pPr>
            <a:r>
              <a:rPr lang="es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Mejorar la accesibilidad.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-"/>
            </a:pPr>
            <a:r>
              <a:rPr lang="es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Añadir audios alternativos al texto, a los comentarios de los usuarios.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525" y="1628850"/>
            <a:ext cx="2281902" cy="30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536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Presentación del proyecto y sus objetivos iniciales</a:t>
            </a:r>
            <a:endParaRPr sz="3600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5277925" y="2015163"/>
            <a:ext cx="3735600" cy="25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5B0F00"/>
                </a:solidFill>
                <a:latin typeface="Nunito"/>
                <a:ea typeface="Nunito"/>
                <a:cs typeface="Nunito"/>
                <a:sym typeface="Nunito"/>
              </a:rPr>
              <a:t>   Buscábamos crear una página:</a:t>
            </a:r>
            <a:endParaRPr sz="1800">
              <a:solidFill>
                <a:srgbClr val="5B0F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5B0F00"/>
              </a:buClr>
              <a:buSzPts val="1800"/>
              <a:buFont typeface="Nunito"/>
              <a:buChar char="-"/>
            </a:pPr>
            <a:r>
              <a:rPr lang="es" sz="1800">
                <a:solidFill>
                  <a:srgbClr val="5B0F00"/>
                </a:solidFill>
                <a:latin typeface="Nunito"/>
                <a:ea typeface="Nunito"/>
                <a:cs typeface="Nunito"/>
                <a:sym typeface="Nunito"/>
              </a:rPr>
              <a:t>Completa</a:t>
            </a:r>
            <a:endParaRPr sz="1800">
              <a:solidFill>
                <a:srgbClr val="5B0F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800"/>
              <a:buFont typeface="Nunito"/>
              <a:buChar char="-"/>
            </a:pPr>
            <a:r>
              <a:rPr lang="es" sz="1800">
                <a:solidFill>
                  <a:srgbClr val="5B0F00"/>
                </a:solidFill>
                <a:latin typeface="Nunito"/>
                <a:ea typeface="Nunito"/>
                <a:cs typeface="Nunito"/>
                <a:sym typeface="Nunito"/>
              </a:rPr>
              <a:t>Funcional</a:t>
            </a:r>
            <a:endParaRPr sz="1800">
              <a:solidFill>
                <a:srgbClr val="5B0F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800"/>
              <a:buFont typeface="Nunito"/>
              <a:buChar char="-"/>
            </a:pPr>
            <a:r>
              <a:rPr lang="es" sz="1800">
                <a:solidFill>
                  <a:srgbClr val="5B0F00"/>
                </a:solidFill>
                <a:latin typeface="Nunito"/>
                <a:ea typeface="Nunito"/>
                <a:cs typeface="Nunito"/>
                <a:sym typeface="Nunito"/>
              </a:rPr>
              <a:t>Accesible</a:t>
            </a:r>
            <a:endParaRPr sz="1800">
              <a:solidFill>
                <a:srgbClr val="5B0F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800"/>
              <a:buFont typeface="Nunito"/>
              <a:buChar char="-"/>
            </a:pPr>
            <a:r>
              <a:rPr lang="es" sz="1800">
                <a:solidFill>
                  <a:srgbClr val="5B0F00"/>
                </a:solidFill>
                <a:latin typeface="Nunito"/>
                <a:ea typeface="Nunito"/>
                <a:cs typeface="Nunito"/>
                <a:sym typeface="Nunito"/>
              </a:rPr>
              <a:t>Le guste al usuario</a:t>
            </a:r>
            <a:endParaRPr sz="1800">
              <a:solidFill>
                <a:srgbClr val="5B0F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5B0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 rotWithShape="1">
          <a:blip r:embed="rId3">
            <a:alphaModFix/>
          </a:blip>
          <a:srcRect b="5305" l="0" r="911" t="8850"/>
          <a:stretch/>
        </p:blipFill>
        <p:spPr>
          <a:xfrm>
            <a:off x="273593" y="2045250"/>
            <a:ext cx="5038431" cy="2455925"/>
          </a:xfrm>
          <a:prstGeom prst="rect">
            <a:avLst/>
          </a:prstGeom>
          <a:noFill/>
          <a:ln cap="flat" cmpd="sng" w="25400">
            <a:solidFill>
              <a:srgbClr val="E06666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524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Requisitos</a:t>
            </a:r>
            <a:endParaRPr sz="4800"/>
          </a:p>
        </p:txBody>
      </p:sp>
      <p:graphicFrame>
        <p:nvGraphicFramePr>
          <p:cNvPr id="142" name="Google Shape;142;p15"/>
          <p:cNvGraphicFramePr/>
          <p:nvPr/>
        </p:nvGraphicFramePr>
        <p:xfrm>
          <a:off x="592000" y="169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{6C32EA9F-5B5A-4AE1-B19B-02B3ECD6E621}</a:tableStyleId>
              </a:tblPr>
              <a:tblGrid>
                <a:gridCol w="2513275"/>
                <a:gridCol w="2513275"/>
              </a:tblGrid>
              <a:tr h="340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Nunito"/>
                          <a:ea typeface="Nunito"/>
                          <a:cs typeface="Nunito"/>
                          <a:sym typeface="Nunito"/>
                        </a:rPr>
                        <a:t>Requisitos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Nunito"/>
                          <a:ea typeface="Nunito"/>
                          <a:cs typeface="Nunito"/>
                          <a:sym typeface="Nunito"/>
                        </a:rPr>
                        <a:t>¿Cumple?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340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Nunito"/>
                          <a:ea typeface="Nunito"/>
                          <a:cs typeface="Nunito"/>
                          <a:sym typeface="Nunito"/>
                        </a:rPr>
                        <a:t>Crear listas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Nunito"/>
                          <a:ea typeface="Nunito"/>
                          <a:cs typeface="Nunito"/>
                          <a:sym typeface="Nunito"/>
                        </a:rPr>
                        <a:t>No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0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Nunito"/>
                          <a:ea typeface="Nunito"/>
                          <a:cs typeface="Nunito"/>
                          <a:sym typeface="Nunito"/>
                        </a:rPr>
                        <a:t>Eliminar listas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Nunito"/>
                          <a:ea typeface="Nunito"/>
                          <a:cs typeface="Nunito"/>
                          <a:sym typeface="Nunito"/>
                        </a:rPr>
                        <a:t>No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  <a:tr h="340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Nunito"/>
                          <a:ea typeface="Nunito"/>
                          <a:cs typeface="Nunito"/>
                          <a:sym typeface="Nunito"/>
                        </a:rPr>
                        <a:t>Añadir libros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Nunito"/>
                          <a:ea typeface="Nunito"/>
                          <a:cs typeface="Nunito"/>
                          <a:sym typeface="Nunito"/>
                        </a:rPr>
                        <a:t>Sí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  <a:tr h="428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Nunito"/>
                          <a:ea typeface="Nunito"/>
                          <a:cs typeface="Nunito"/>
                          <a:sym typeface="Nunito"/>
                        </a:rPr>
                        <a:t>Añadir puntuación a los libros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Nunito"/>
                          <a:ea typeface="Nunito"/>
                          <a:cs typeface="Nunito"/>
                          <a:sym typeface="Nunito"/>
                        </a:rPr>
                        <a:t>Sí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  <a:tr h="340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Nunito"/>
                          <a:ea typeface="Nunito"/>
                          <a:cs typeface="Nunito"/>
                          <a:sym typeface="Nunito"/>
                        </a:rPr>
                        <a:t>Dejar reseñas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Nunito"/>
                          <a:ea typeface="Nunito"/>
                          <a:cs typeface="Nunito"/>
                          <a:sym typeface="Nunito"/>
                        </a:rPr>
                        <a:t>Sí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  <a:tr h="340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Buscar libros y autores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Nunito"/>
                          <a:ea typeface="Nunito"/>
                          <a:cs typeface="Nunito"/>
                          <a:sym typeface="Nunito"/>
                        </a:rPr>
                        <a:t>No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  <a:tr h="340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Nunito"/>
                          <a:ea typeface="Nunito"/>
                          <a:cs typeface="Nunito"/>
                          <a:sym typeface="Nunito"/>
                        </a:rPr>
                        <a:t>Eventos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Nunito"/>
                          <a:ea typeface="Nunito"/>
                          <a:cs typeface="Nunito"/>
                          <a:sym typeface="Nunito"/>
                        </a:rPr>
                        <a:t>Sí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43" name="Google Shape;143;p15"/>
          <p:cNvSpPr txBox="1"/>
          <p:nvPr/>
        </p:nvSpPr>
        <p:spPr>
          <a:xfrm>
            <a:off x="5821000" y="1679575"/>
            <a:ext cx="3036300" cy="31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800">
                <a:latin typeface="Nunito"/>
                <a:ea typeface="Nunito"/>
                <a:cs typeface="Nunito"/>
                <a:sym typeface="Nunito"/>
              </a:rPr>
              <a:t>Crear listas y eliminar listas.</a:t>
            </a:r>
            <a:r>
              <a:rPr lang="es" sz="1800">
                <a:latin typeface="Nunito"/>
                <a:ea typeface="Nunito"/>
                <a:cs typeface="Nunito"/>
                <a:sym typeface="Nunito"/>
              </a:rPr>
              <a:t> Escasez de tiempo y a que en lugar de esto, fueron los administrados (nosotras), los que creamos las listas predefinidas.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800">
                <a:latin typeface="Nunito"/>
                <a:ea typeface="Nunito"/>
                <a:cs typeface="Nunito"/>
                <a:sym typeface="Nunito"/>
              </a:rPr>
              <a:t>Buscar libros y autores. </a:t>
            </a:r>
            <a:r>
              <a:rPr lang="es" sz="1800">
                <a:latin typeface="Nunito"/>
                <a:ea typeface="Nunito"/>
                <a:cs typeface="Nunito"/>
                <a:sym typeface="Nunito"/>
              </a:rPr>
              <a:t>Forma en que estructuramos la página.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45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Explicación del sitio: Arquitectura, tecnologías utilizadas, interfaz.</a:t>
            </a:r>
            <a:endParaRPr sz="3600"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836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400"/>
              <a:buFont typeface="Nunito"/>
              <a:buChar char="●"/>
            </a:pPr>
            <a:r>
              <a:rPr lang="es" sz="1400">
                <a:solidFill>
                  <a:srgbClr val="783F04"/>
                </a:solidFill>
                <a:latin typeface="Nunito"/>
                <a:ea typeface="Nunito"/>
                <a:cs typeface="Nunito"/>
                <a:sym typeface="Nunito"/>
              </a:rPr>
              <a:t>Arquitectura </a:t>
            </a:r>
            <a:endParaRPr sz="1400">
              <a:solidFill>
                <a:srgbClr val="783F0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83F0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783F04"/>
              </a:buClr>
              <a:buSzPts val="1400"/>
              <a:buFont typeface="Nunito"/>
              <a:buChar char="●"/>
            </a:pPr>
            <a:r>
              <a:rPr lang="es" sz="1400">
                <a:solidFill>
                  <a:srgbClr val="783F04"/>
                </a:solidFill>
                <a:latin typeface="Nunito"/>
                <a:ea typeface="Nunito"/>
                <a:cs typeface="Nunito"/>
                <a:sym typeface="Nunito"/>
              </a:rPr>
              <a:t>Tecnologías utilizadas</a:t>
            </a:r>
            <a:endParaRPr sz="1400">
              <a:solidFill>
                <a:srgbClr val="783F0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83F0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783F04"/>
              </a:buClr>
              <a:buSzPts val="1400"/>
              <a:buFont typeface="Nunito"/>
              <a:buChar char="●"/>
            </a:pPr>
            <a:r>
              <a:rPr lang="es" sz="1400">
                <a:solidFill>
                  <a:srgbClr val="783F04"/>
                </a:solidFill>
                <a:latin typeface="Nunito"/>
                <a:ea typeface="Nunito"/>
                <a:cs typeface="Nunito"/>
                <a:sym typeface="Nunito"/>
              </a:rPr>
              <a:t>Interfaz</a:t>
            </a:r>
            <a:endParaRPr sz="1400">
              <a:solidFill>
                <a:srgbClr val="783F0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124" y="3572648"/>
            <a:ext cx="1074840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6850" y="3512525"/>
            <a:ext cx="1074850" cy="107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6125" y="1986300"/>
            <a:ext cx="1648675" cy="117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51938" y="2000187"/>
            <a:ext cx="813950" cy="92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71718" y="3512518"/>
            <a:ext cx="954600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77300" y="3287375"/>
            <a:ext cx="1334150" cy="133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21175" y="2529288"/>
            <a:ext cx="1800536" cy="92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14854" y="1713750"/>
            <a:ext cx="2770797" cy="107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819150" y="398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Accesibilidad</a:t>
            </a:r>
            <a:endParaRPr sz="3600"/>
          </a:p>
        </p:txBody>
      </p:sp>
      <p:pic>
        <p:nvPicPr>
          <p:cNvPr id="163" name="Google Shape;163;p17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925" y="1754400"/>
            <a:ext cx="5909224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/>
        </p:nvSpPr>
        <p:spPr>
          <a:xfrm>
            <a:off x="755075" y="1280250"/>
            <a:ext cx="7827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5B0F00"/>
                </a:solidFill>
                <a:latin typeface="Nunito"/>
                <a:ea typeface="Nunito"/>
                <a:cs typeface="Nunito"/>
                <a:sym typeface="Nunito"/>
              </a:rPr>
              <a:t>Éxitos y errores en el cumplimiento de las WCAG 2.1.</a:t>
            </a:r>
            <a:endParaRPr sz="2400">
              <a:solidFill>
                <a:srgbClr val="5B0F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819150" y="398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Accesibilidad</a:t>
            </a:r>
            <a:endParaRPr sz="3600"/>
          </a:p>
        </p:txBody>
      </p:sp>
      <p:sp>
        <p:nvSpPr>
          <p:cNvPr id="170" name="Google Shape;170;p18"/>
          <p:cNvSpPr txBox="1"/>
          <p:nvPr/>
        </p:nvSpPr>
        <p:spPr>
          <a:xfrm>
            <a:off x="1191650" y="1250175"/>
            <a:ext cx="63597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5B0F00"/>
                </a:solidFill>
                <a:latin typeface="Nunito"/>
                <a:ea typeface="Nunito"/>
                <a:cs typeface="Nunito"/>
                <a:sym typeface="Nunito"/>
              </a:rPr>
              <a:t>Problemas detectados y resueltos.</a:t>
            </a:r>
            <a:endParaRPr sz="2400">
              <a:solidFill>
                <a:srgbClr val="5B0F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1191650" y="2092275"/>
            <a:ext cx="3151200" cy="21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Barra de navegación.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Diseño Responsive.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ChromeVox.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WAI - ARIA.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ALERTS. (JQuery).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5100" y="1813000"/>
            <a:ext cx="4358801" cy="27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819150" y="398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Accesibilidad</a:t>
            </a:r>
            <a:endParaRPr sz="3600"/>
          </a:p>
        </p:txBody>
      </p:sp>
      <p:sp>
        <p:nvSpPr>
          <p:cNvPr id="178" name="Google Shape;178;p19"/>
          <p:cNvSpPr txBox="1"/>
          <p:nvPr/>
        </p:nvSpPr>
        <p:spPr>
          <a:xfrm>
            <a:off x="1191650" y="1250175"/>
            <a:ext cx="73158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5B0F00"/>
                </a:solidFill>
                <a:latin typeface="Nunito"/>
                <a:ea typeface="Nunito"/>
                <a:cs typeface="Nunito"/>
                <a:sym typeface="Nunito"/>
              </a:rPr>
              <a:t>Etiquetado WAI-ARIA utilizado, dónde y por qué.</a:t>
            </a:r>
            <a:r>
              <a:rPr lang="es" sz="2400">
                <a:solidFill>
                  <a:srgbClr val="5B0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400">
              <a:solidFill>
                <a:srgbClr val="5B0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1329200" y="1959450"/>
            <a:ext cx="3003900" cy="21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s" sz="18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Aria-label.</a:t>
            </a:r>
            <a:endParaRPr sz="18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s" sz="18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Aria-labelledby.</a:t>
            </a:r>
            <a:endParaRPr sz="18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Aria - live =  “polite”.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Aria-checked.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Aria-required.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tabindex = 0.</a:t>
            </a:r>
            <a:endParaRPr i="1"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800" y="1959450"/>
            <a:ext cx="3976075" cy="270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819150" y="398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Accesibilidad</a:t>
            </a:r>
            <a:endParaRPr sz="3600"/>
          </a:p>
        </p:txBody>
      </p:sp>
      <p:sp>
        <p:nvSpPr>
          <p:cNvPr id="186" name="Google Shape;186;p20"/>
          <p:cNvSpPr txBox="1"/>
          <p:nvPr/>
        </p:nvSpPr>
        <p:spPr>
          <a:xfrm>
            <a:off x="882325" y="1250175"/>
            <a:ext cx="74424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5B0F00"/>
                </a:solidFill>
                <a:latin typeface="Nunito"/>
                <a:ea typeface="Nunito"/>
                <a:cs typeface="Nunito"/>
                <a:sym typeface="Nunito"/>
              </a:rPr>
              <a:t>Pruebas con ChromeVox, Lynx y herramientas usadas para verificar la accesibilidad.</a:t>
            </a:r>
            <a:endParaRPr b="1" sz="2400">
              <a:solidFill>
                <a:srgbClr val="5B0F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1301250" y="2204775"/>
            <a:ext cx="42432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800">
                <a:latin typeface="Nunito"/>
                <a:ea typeface="Nunito"/>
                <a:cs typeface="Nunito"/>
                <a:sym typeface="Nunito"/>
              </a:rPr>
              <a:t>ChromeVox ---&gt; Solución: WAI - ARIA.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625" y="2062300"/>
            <a:ext cx="2455957" cy="263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3600" y="2712100"/>
            <a:ext cx="3367900" cy="218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819150" y="673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Usabilidad</a:t>
            </a:r>
            <a:endParaRPr sz="3600"/>
          </a:p>
        </p:txBody>
      </p:sp>
      <p:sp>
        <p:nvSpPr>
          <p:cNvPr id="195" name="Google Shape;195;p21"/>
          <p:cNvSpPr txBox="1"/>
          <p:nvPr/>
        </p:nvSpPr>
        <p:spPr>
          <a:xfrm>
            <a:off x="1184575" y="1490725"/>
            <a:ext cx="73158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5B0F00"/>
                </a:solidFill>
                <a:latin typeface="Nunito"/>
                <a:ea typeface="Nunito"/>
                <a:cs typeface="Nunito"/>
                <a:sym typeface="Nunito"/>
              </a:rPr>
              <a:t>Pruebas heurísticas - Resultados </a:t>
            </a:r>
            <a:endParaRPr b="1" sz="2400">
              <a:solidFill>
                <a:srgbClr val="5B0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727650" y="2767850"/>
            <a:ext cx="7597200" cy="26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Nivel de usabilidad 89.42 % en el tipo de página de </a:t>
            </a:r>
            <a:r>
              <a:rPr lang="es" sz="1800">
                <a:latin typeface="Nunito"/>
                <a:ea typeface="Nunito"/>
                <a:cs typeface="Nunito"/>
                <a:sym typeface="Nunito"/>
              </a:rPr>
              <a:t>ocio y entretenimiento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