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0d9f33b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0d9f33b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3648c5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3648c5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03648c5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03648c5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03648c55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3648c55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03648c5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03648c5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d9f33b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d9f33b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03648c5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3648c5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d9f33b1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d9f33b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03648c5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3648c5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d9f33b1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d9f33b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3648c5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3648c5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0d9f33b1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0d9f33b1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3648c5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3648c5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de la web por personas con disfuncionalidad</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Arial"/>
                <a:ea typeface="Arial"/>
                <a:cs typeface="Arial"/>
                <a:sym typeface="Arial"/>
              </a:rPr>
              <a:t>Enrique M. Pedroza Castillo</a:t>
            </a:r>
            <a:endParaRPr sz="2400">
              <a:latin typeface="Arial"/>
              <a:ea typeface="Arial"/>
              <a:cs typeface="Arial"/>
              <a:sym typeface="Arial"/>
            </a:endParaRPr>
          </a:p>
          <a:p>
            <a:pPr indent="0" lvl="0" marL="0" rtl="0" algn="ctr">
              <a:spcBef>
                <a:spcPts val="0"/>
              </a:spcBef>
              <a:spcAft>
                <a:spcPts val="0"/>
              </a:spcAft>
              <a:buNone/>
            </a:pPr>
            <a:r>
              <a:rPr lang="es" sz="2400">
                <a:latin typeface="Arial"/>
                <a:ea typeface="Arial"/>
                <a:cs typeface="Arial"/>
                <a:sym typeface="Arial"/>
              </a:rPr>
              <a:t>Juan Eduardo Reyes Pérez</a:t>
            </a:r>
            <a:endParaRPr sz="2400">
              <a:latin typeface="Arial"/>
              <a:ea typeface="Arial"/>
              <a:cs typeface="Arial"/>
              <a:sym typeface="Arial"/>
            </a:endParaRPr>
          </a:p>
          <a:p>
            <a:pPr indent="0" lvl="0" marL="0" rtl="0" algn="ctr">
              <a:spcBef>
                <a:spcPts val="0"/>
              </a:spcBef>
              <a:spcAft>
                <a:spcPts val="0"/>
              </a:spcAft>
              <a:buNone/>
            </a:pPr>
            <a:r>
              <a:rPr lang="es" sz="2400">
                <a:latin typeface="Arial"/>
                <a:ea typeface="Arial"/>
                <a:cs typeface="Arial"/>
                <a:sym typeface="Arial"/>
              </a:rPr>
              <a:t>Nelson Noda Pérez</a:t>
            </a:r>
            <a:endParaRPr sz="24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Consulta de las notas del primer cuatrimestre (Lynx)</a:t>
            </a:r>
            <a:endParaRPr/>
          </a:p>
        </p:txBody>
      </p:sp>
      <p:sp>
        <p:nvSpPr>
          <p:cNvPr id="150" name="Google Shape;150;p22"/>
          <p:cNvSpPr txBox="1"/>
          <p:nvPr>
            <p:ph idx="1" type="body"/>
          </p:nvPr>
        </p:nvSpPr>
        <p:spPr>
          <a:xfrm>
            <a:off x="727650" y="2239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Para esta funcionalidad encontramos los problemas del apartado anterior y además no se puede iniciar sesión con los credenciales de la ULL.</a:t>
            </a:r>
            <a:endParaRPr sz="1600">
              <a:latin typeface="Arial"/>
              <a:ea typeface="Arial"/>
              <a:cs typeface="Arial"/>
              <a:sym typeface="Arial"/>
            </a:endParaRPr>
          </a:p>
        </p:txBody>
      </p:sp>
      <p:pic>
        <p:nvPicPr>
          <p:cNvPr id="151" name="Google Shape;151;p22"/>
          <p:cNvPicPr preferRelativeResize="0"/>
          <p:nvPr/>
        </p:nvPicPr>
        <p:blipFill>
          <a:blip r:embed="rId3">
            <a:alphaModFix/>
          </a:blip>
          <a:stretch>
            <a:fillRect/>
          </a:stretch>
        </p:blipFill>
        <p:spPr>
          <a:xfrm>
            <a:off x="6911575" y="2962425"/>
            <a:ext cx="1916676" cy="1916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a:t>Problemas que generan las disfuncionalidades en el uso de la web</a:t>
            </a:r>
            <a:endParaRPr sz="3000"/>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3"/>
          <p:cNvPicPr preferRelativeResize="0"/>
          <p:nvPr/>
        </p:nvPicPr>
        <p:blipFill>
          <a:blip r:embed="rId3">
            <a:alphaModFix/>
          </a:blip>
          <a:stretch>
            <a:fillRect/>
          </a:stretch>
        </p:blipFill>
        <p:spPr>
          <a:xfrm>
            <a:off x="2873125" y="2188550"/>
            <a:ext cx="2854500" cy="285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Vischeck</a:t>
            </a:r>
            <a:endParaRPr/>
          </a:p>
        </p:txBody>
      </p:sp>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latin typeface="Arial"/>
                <a:ea typeface="Arial"/>
                <a:cs typeface="Arial"/>
                <a:sym typeface="Arial"/>
              </a:rPr>
              <a:t>Esta web proporciona una herramienta para ver como se ve una imagen ó una web por un daltónico.</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s" sz="1600">
                <a:solidFill>
                  <a:srgbClr val="000000"/>
                </a:solidFill>
                <a:latin typeface="Arial"/>
                <a:ea typeface="Arial"/>
                <a:cs typeface="Arial"/>
                <a:sym typeface="Arial"/>
              </a:rPr>
              <a:t>Las personas daltónicas se enfrentan a menudo que hay cosas que no ven o casi ni se distinguen al contrario que  las personas que ven toda la gama de colores.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pic>
        <p:nvPicPr>
          <p:cNvPr id="165" name="Google Shape;165;p24"/>
          <p:cNvPicPr preferRelativeResize="0"/>
          <p:nvPr/>
        </p:nvPicPr>
        <p:blipFill>
          <a:blip r:embed="rId3">
            <a:alphaModFix/>
          </a:blip>
          <a:stretch>
            <a:fillRect/>
          </a:stretch>
        </p:blipFill>
        <p:spPr>
          <a:xfrm>
            <a:off x="6953475" y="4170750"/>
            <a:ext cx="1943700" cy="74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WebAim</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latin typeface="Arial"/>
                <a:ea typeface="Arial"/>
                <a:cs typeface="Arial"/>
                <a:sym typeface="Arial"/>
              </a:rPr>
              <a:t>Esta web nos ofrece simulaciones desde el punto de vista de personas con visibilidad reducida, personas con dislexia y con déficit de atención.</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s" sz="1600">
                <a:solidFill>
                  <a:srgbClr val="000000"/>
                </a:solidFill>
                <a:latin typeface="Arial"/>
                <a:ea typeface="Arial"/>
                <a:cs typeface="Arial"/>
                <a:sym typeface="Arial"/>
              </a:rPr>
              <a:t>En estos dos últimas simulaciones dan consejos para los desarrolladores web para hacer una web lo </a:t>
            </a:r>
            <a:r>
              <a:rPr lang="es" sz="1600">
                <a:solidFill>
                  <a:srgbClr val="000000"/>
                </a:solidFill>
                <a:latin typeface="Arial"/>
                <a:ea typeface="Arial"/>
                <a:cs typeface="Arial"/>
                <a:sym typeface="Arial"/>
              </a:rPr>
              <a:t>más</a:t>
            </a:r>
            <a:r>
              <a:rPr lang="es" sz="1600">
                <a:solidFill>
                  <a:srgbClr val="000000"/>
                </a:solidFill>
                <a:latin typeface="Arial"/>
                <a:ea typeface="Arial"/>
                <a:cs typeface="Arial"/>
                <a:sym typeface="Arial"/>
              </a:rPr>
              <a:t> accesible posible.</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25"/>
          <p:cNvPicPr preferRelativeResize="0"/>
          <p:nvPr/>
        </p:nvPicPr>
        <p:blipFill>
          <a:blip r:embed="rId3">
            <a:alphaModFix/>
          </a:blip>
          <a:stretch>
            <a:fillRect/>
          </a:stretch>
        </p:blipFill>
        <p:spPr>
          <a:xfrm>
            <a:off x="4373100" y="3586225"/>
            <a:ext cx="4549675" cy="12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Misunderstood minds</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latin typeface="Arial"/>
                <a:ea typeface="Arial"/>
                <a:cs typeface="Arial"/>
                <a:sym typeface="Arial"/>
              </a:rPr>
              <a:t>En esta web nos habla del </a:t>
            </a:r>
            <a:r>
              <a:rPr lang="es" sz="1600">
                <a:solidFill>
                  <a:srgbClr val="000000"/>
                </a:solidFill>
                <a:highlight>
                  <a:srgbClr val="FFFFFF"/>
                </a:highlight>
                <a:latin typeface="Arial"/>
                <a:ea typeface="Arial"/>
                <a:cs typeface="Arial"/>
                <a:sym typeface="Arial"/>
              </a:rPr>
              <a:t>TDAH, de cuales son las dificultades a las que se enfrentan las personas con esta disfuncionalidad</a:t>
            </a:r>
            <a:r>
              <a:rPr lang="e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79" name="Google Shape;179;p26"/>
          <p:cNvPicPr preferRelativeResize="0"/>
          <p:nvPr/>
        </p:nvPicPr>
        <p:blipFill>
          <a:blip r:embed="rId3">
            <a:alphaModFix/>
          </a:blip>
          <a:stretch>
            <a:fillRect/>
          </a:stretch>
        </p:blipFill>
        <p:spPr>
          <a:xfrm>
            <a:off x="6409275" y="4012475"/>
            <a:ext cx="2467575" cy="85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Experiencia con Chrome Vox y Lynx</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629000" y="2755504"/>
            <a:ext cx="3370125" cy="1584470"/>
          </a:xfrm>
          <a:prstGeom prst="rect">
            <a:avLst/>
          </a:prstGeom>
          <a:noFill/>
          <a:ln>
            <a:noFill/>
          </a:ln>
        </p:spPr>
      </p:pic>
      <p:pic>
        <p:nvPicPr>
          <p:cNvPr id="95" name="Google Shape;95;p14"/>
          <p:cNvPicPr preferRelativeResize="0"/>
          <p:nvPr/>
        </p:nvPicPr>
        <p:blipFill>
          <a:blip r:embed="rId4">
            <a:alphaModFix/>
          </a:blip>
          <a:stretch>
            <a:fillRect/>
          </a:stretch>
        </p:blipFill>
        <p:spPr>
          <a:xfrm>
            <a:off x="5048017" y="2671143"/>
            <a:ext cx="3370134" cy="166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Consulta del calendario académico (Vox)</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Con la herramienta Vox, vemos que muchos de los elementos dispuestos en pantalla son descritos.</a:t>
            </a:r>
            <a:endParaRPr sz="1600">
              <a:solidFill>
                <a:srgbClr val="000000"/>
              </a:solidFill>
              <a:latin typeface="Arial"/>
              <a:ea typeface="Arial"/>
              <a:cs typeface="Arial"/>
              <a:sym typeface="Arial"/>
            </a:endParaRPr>
          </a:p>
          <a:p>
            <a:pPr indent="0" lvl="0" marL="0" rtl="0" algn="just">
              <a:spcBef>
                <a:spcPts val="0"/>
              </a:spcBef>
              <a:spcAft>
                <a:spcPts val="0"/>
              </a:spcAft>
              <a:buNone/>
            </a:pPr>
            <a:r>
              <a:rPr lang="es" sz="1600">
                <a:solidFill>
                  <a:srgbClr val="000000"/>
                </a:solidFill>
                <a:latin typeface="Arial"/>
                <a:ea typeface="Arial"/>
                <a:cs typeface="Arial"/>
                <a:sym typeface="Arial"/>
              </a:rPr>
              <a:t>El establecimiento de un evento puede realizarse sin muchas complicaciones.</a:t>
            </a:r>
            <a:endParaRPr sz="1600">
              <a:solidFill>
                <a:srgbClr val="000000"/>
              </a:solidFill>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7206950" y="3264050"/>
            <a:ext cx="1668825" cy="166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09375" y="12985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Consulta del calendario académico (Lynx)</a:t>
            </a:r>
            <a:endParaRPr/>
          </a:p>
        </p:txBody>
      </p:sp>
      <p:sp>
        <p:nvSpPr>
          <p:cNvPr id="108" name="Google Shape;108;p16"/>
          <p:cNvSpPr txBox="1"/>
          <p:nvPr>
            <p:ph idx="1" type="body"/>
          </p:nvPr>
        </p:nvSpPr>
        <p:spPr>
          <a:xfrm>
            <a:off x="709375" y="20588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La experiencia de navegación fue bastante intuitiva, hasta llegar al horario, en donde tenemos problemas debido a que el navegador no nos permite abrir los enlaces disponibles a causa de la falta de JavaScript, con lo cual no podemos consultar los horarios.</a:t>
            </a:r>
            <a:endParaRPr sz="1600"/>
          </a:p>
        </p:txBody>
      </p:sp>
      <p:pic>
        <p:nvPicPr>
          <p:cNvPr id="109" name="Google Shape;109;p16"/>
          <p:cNvPicPr preferRelativeResize="0"/>
          <p:nvPr/>
        </p:nvPicPr>
        <p:blipFill>
          <a:blip r:embed="rId3">
            <a:alphaModFix/>
          </a:blip>
          <a:stretch>
            <a:fillRect/>
          </a:stretch>
        </p:blipFill>
        <p:spPr>
          <a:xfrm>
            <a:off x="7186875" y="3243975"/>
            <a:ext cx="1668825" cy="166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Búsqueda de los horarios (Vox)</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El error que tiene esta pagina es que, aunque podemos tener una descripción bastante acertada del contexto en el que el usuario se encuentra, al llegar al desplegable no hay forma de abrirlo con el uso del teclado</a:t>
            </a:r>
            <a:endParaRPr sz="1600"/>
          </a:p>
        </p:txBody>
      </p:sp>
      <p:pic>
        <p:nvPicPr>
          <p:cNvPr id="116" name="Google Shape;116;p17"/>
          <p:cNvPicPr preferRelativeResize="0"/>
          <p:nvPr/>
        </p:nvPicPr>
        <p:blipFill>
          <a:blip r:embed="rId3">
            <a:alphaModFix/>
          </a:blip>
          <a:stretch>
            <a:fillRect/>
          </a:stretch>
        </p:blipFill>
        <p:spPr>
          <a:xfrm>
            <a:off x="6983000" y="2953475"/>
            <a:ext cx="1966250" cy="19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Búsqueda de los horarios (Lynx)</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Con este navegador se sigue presentando la misma dificultad que en la consulta de calendarios, se puede llegar hasta este punto pero a la hora de visualizar los horarios necesitamos JavaScript.</a:t>
            </a:r>
            <a:endParaRPr sz="1600">
              <a:latin typeface="Arial"/>
              <a:ea typeface="Arial"/>
              <a:cs typeface="Arial"/>
              <a:sym typeface="Arial"/>
            </a:endParaRPr>
          </a:p>
        </p:txBody>
      </p:sp>
      <p:pic>
        <p:nvPicPr>
          <p:cNvPr id="123" name="Google Shape;123;p18"/>
          <p:cNvPicPr preferRelativeResize="0"/>
          <p:nvPr/>
        </p:nvPicPr>
        <p:blipFill>
          <a:blip r:embed="rId3">
            <a:alphaModFix/>
          </a:blip>
          <a:stretch>
            <a:fillRect/>
          </a:stretch>
        </p:blipFill>
        <p:spPr>
          <a:xfrm>
            <a:off x="6983000" y="2953475"/>
            <a:ext cx="1966250" cy="19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Inicio de los trámites (Vox)</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Con ChromeVox nos encontramos que la navegación hasta cierto punto es correcta, pero al momento de autenticarnos como alumnos de la ULL la extensión no nos hace una descripción correcta del formulario.</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6804050" y="2885050"/>
            <a:ext cx="1976075" cy="197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Inicio de los trámites (Lynx)</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En cuanto a Lynx, nos encontramos que debido a las limitaciones del navegador y la complejidad de la página  de la ULL se hace muy difícil la navegación. Se pudo acceder al trámite, pero no iniciarlo.</a:t>
            </a:r>
            <a:endParaRPr sz="1600"/>
          </a:p>
        </p:txBody>
      </p:sp>
      <p:pic>
        <p:nvPicPr>
          <p:cNvPr id="137" name="Google Shape;137;p20"/>
          <p:cNvPicPr preferRelativeResize="0"/>
          <p:nvPr/>
        </p:nvPicPr>
        <p:blipFill>
          <a:blip r:embed="rId3">
            <a:alphaModFix/>
          </a:blip>
          <a:stretch>
            <a:fillRect/>
          </a:stretch>
        </p:blipFill>
        <p:spPr>
          <a:xfrm>
            <a:off x="6804050" y="2885050"/>
            <a:ext cx="1976075" cy="197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Consulta de las notas del primer cuatrimestre (Vox)</a:t>
            </a:r>
            <a:endParaRPr/>
          </a:p>
        </p:txBody>
      </p:sp>
      <p:sp>
        <p:nvSpPr>
          <p:cNvPr id="143" name="Google Shape;143;p21"/>
          <p:cNvSpPr txBox="1"/>
          <p:nvPr>
            <p:ph idx="1" type="body"/>
          </p:nvPr>
        </p:nvSpPr>
        <p:spPr>
          <a:xfrm>
            <a:off x="727650" y="22298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Una vez dentro, al intentar usar el teclado nos damos cuenta que no podemos entrar en el apartado del alumno, con lo cual no podremos acceder a nuestra información, entre la que se encuentra las notas del primer cuatrimestre.</a:t>
            </a:r>
            <a:endParaRPr sz="1600"/>
          </a:p>
        </p:txBody>
      </p:sp>
      <p:pic>
        <p:nvPicPr>
          <p:cNvPr id="144" name="Google Shape;144;p21"/>
          <p:cNvPicPr preferRelativeResize="0"/>
          <p:nvPr/>
        </p:nvPicPr>
        <p:blipFill>
          <a:blip r:embed="rId3">
            <a:alphaModFix/>
          </a:blip>
          <a:stretch>
            <a:fillRect/>
          </a:stretch>
        </p:blipFill>
        <p:spPr>
          <a:xfrm>
            <a:off x="7172775" y="3173375"/>
            <a:ext cx="1916676" cy="1916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