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RobotoMono-boldItalic.fntdata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368a6bea_0_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f5368a6b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368a6bea_0_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5368a6b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c58ca213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1c58ca2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d3206982b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8d320698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d3206982b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8d320698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d3206982b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8d320698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d3206982b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8d320698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d3206982b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8d320698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d3206982b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8d320698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f22b288e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1f22b28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89f8882bf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89f8882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1c58ca21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1c58ca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368a6bea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f5368a6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368a6bea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f5368a6b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368a6bea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f5368a6b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368a6bea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5368a6b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368a6bea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5368a6b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57068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2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oscuro" type="secHead">
  <p:cSld name="SECTION_HEADER">
    <p:bg>
      <p:bgPr>
        <a:solidFill>
          <a:srgbClr val="57068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laro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y cuerpo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76625" y="3445267"/>
            <a:ext cx="19491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865325" y="1167500"/>
            <a:ext cx="2437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71864" y="2418221"/>
            <a:ext cx="28674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857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857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857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857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857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951">
          <p15:clr>
            <a:srgbClr val="F9AD4C"/>
          </p15:clr>
        </p15:guide>
        <p15:guide id="2" orient="horz" pos="264">
          <p15:clr>
            <a:srgbClr val="F9AD4C"/>
          </p15:clr>
        </p15:guide>
        <p15:guide id="3" pos="613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1">
    <p:bg>
      <p:bgPr>
        <a:solidFill>
          <a:srgbClr val="57068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7750" y="3126495"/>
            <a:ext cx="1608497" cy="38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ower.io/searc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Tecnologías Web: Cliente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Herramientas.</a:t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 b="0" i="0" sz="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865325" y="929125"/>
            <a:ext cx="72102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Minificar: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Permite eliminar caracteres </a:t>
            </a:r>
            <a:r>
              <a:rPr lang="es">
                <a:solidFill>
                  <a:schemeClr val="dk1"/>
                </a:solidFill>
              </a:rPr>
              <a:t>superfluos</a:t>
            </a:r>
            <a:r>
              <a:rPr lang="es">
                <a:solidFill>
                  <a:schemeClr val="dk1"/>
                </a:solidFill>
              </a:rPr>
              <a:t> del archivo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Paquete para css: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gulp-minify-css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Instalación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--save-dev gulp-minify-css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	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21425" y="2521250"/>
            <a:ext cx="7098000" cy="3305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browserSync = require('browser-sync').create();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minifyCss = require(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'gulp-minify-css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gulp.task('styles', function(){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gulp.src(['src/styles/**/*.css'])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.pipe(minifyCss())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.pipe(gulp.dest.('dist/styles'))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.pipe(browserSync.stream());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gulp.task('default', function(){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browserSync.init({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server:'./'});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gulp.watch('*.html', browserSync.reload);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 b="0" i="0" sz="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865325" y="929125"/>
            <a:ext cx="72102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Sourcesmaps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Sourcesmaps nos permiten ver ficheros minificados en el navegador como fueron creados originalmente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Paquete: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gulp-sourcesmaps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Instalar: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--save-dev gulp-sourcesmaps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	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921425" y="3014725"/>
            <a:ext cx="7098000" cy="3404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browserSync = require('browser-sync').create();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minifyCss = require(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'gulp-minify-css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sourcesmaps = require(‘gulp-sourcesmaps’)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gulp.task('styles', function(){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gulp.src(['src/styles/**/*.css']).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.pipe(sourcesmaps.init())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.pipe(minifyCss())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.pipe(sourcesmaps.write())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.pipe(gulp.dest.('dist/styles'))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.pipe(browserSync.stream());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gulp.task('default', function(){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browserSync.init({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server:'./'});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gulp.watch('*.html', browserSync.reload);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Empaquetadores</a:t>
            </a:r>
            <a:r>
              <a:rPr lang="es" sz="1800"/>
              <a:t>: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Modularización del código en proyectos web complejos.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Múltiples archivos: múltiples peticiones al servidor.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Carga de código que no se usa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Los empaquetadores generan un único archivo con todas las dependencias.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No sólo javascript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Realizan tareas de optimización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M</a:t>
            </a:r>
            <a:r>
              <a:rPr lang="es" sz="1800"/>
              <a:t>ejoran la estructura del código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Aumentan el rendimiento 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Agilizan los flujos de trabajo de desarrollo.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Flujo del empaquetado</a:t>
            </a:r>
            <a:r>
              <a:rPr lang="es" sz="1800"/>
              <a:t>: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Especificar el punto de entrada: uno o varios archivos principales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Resolución de dependencias: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Análisis de los puntos de entrada para encontrar los módulos necesarios: 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import(), require()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15900" lvl="3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−"/>
            </a:pPr>
            <a:r>
              <a:rPr lang="es" sz="1800"/>
              <a:t>Análisis estático</a:t>
            </a:r>
            <a:endParaRPr sz="1800"/>
          </a:p>
          <a:p>
            <a:pPr indent="-215900" lvl="3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−"/>
            </a:pPr>
            <a:r>
              <a:rPr lang="es" sz="1800"/>
              <a:t>Tree shaking: elimina código innecesario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 sz="1800"/>
              <a:t>Se reorganizan módulos, evitando dependencias circulares, facilitar la carga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Transformación de código: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Minificación, Transpilado, optimización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Flujo del empaquetado: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Empaquetado de activos: CSS, imágenes, …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Importación de activos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Procesado de activos para optimización, etc.  generando una nueva ruta para la versión procesada.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Sustitución de la declaración de importación por las nuevas rutas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del bundle incorporando los activos procesados.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Servir activos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Empaquetado: 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 un único fichero JavaScript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División de código de forma inteligente para sólo servir el que se necesita</a:t>
            </a:r>
            <a:endParaRPr sz="1800"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Flujo del empaquetado: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Empaquetado: 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 un único fichero JavaScript</a:t>
            </a:r>
            <a:endParaRPr sz="1800"/>
          </a:p>
          <a:p>
            <a:pPr indent="-241300" lvl="2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División de código de forma inteligente para sólo servir el que se necesita</a:t>
            </a:r>
            <a:endParaRPr sz="1800"/>
          </a:p>
          <a:p>
            <a:pPr indent="-3048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Webpack configuración compleja, sobrecarga que afecta al rendimiento, generación pesada, ralentiza el desarrollo</a:t>
            </a:r>
            <a:endParaRPr sz="1800"/>
          </a:p>
          <a:p>
            <a:pPr indent="-3048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Parcel: 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Libre de configuración, compatibilidad con varios tipos de activos: HTML, CSS, Javascript, imágenes, fuentes. </a:t>
            </a:r>
            <a:endParaRPr sz="1800"/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Automatización de tareas</a:t>
            </a:r>
            <a:endParaRPr sz="1800"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825" y="550591"/>
            <a:ext cx="1487974" cy="13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Parcel</a:t>
            </a:r>
            <a:r>
              <a:rPr lang="es" sz="1800"/>
              <a:t>: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Instalación:</a:t>
            </a:r>
            <a:endParaRPr sz="1800"/>
          </a:p>
          <a:p>
            <a:pPr indent="-241300" lvl="2" marL="1028700" marR="1397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BC8FF7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-g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parcel@next</a:t>
            </a:r>
            <a:endParaRPr sz="1800">
              <a:solidFill>
                <a:srgbClr val="DDDDDD"/>
              </a:solidFill>
              <a:highlight>
                <a:srgbClr val="23232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Seleccionar el punto de entrada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Ejecución en modo desarrollo:</a:t>
            </a:r>
            <a:endParaRPr sz="1800"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 parcel serve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BC8FF7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--port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8080 src/index.html</a:t>
            </a:r>
            <a:r>
              <a:rPr lang="es"/>
              <a:t> </a:t>
            </a:r>
            <a:endParaRPr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--host, --open, -- no-autoinstall, --no-hmr, --log-level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Opciones: protocolo https, selección ruta para la caché de archivos.</a:t>
            </a:r>
            <a:endParaRPr sz="1800"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 archivos: se crean los archivos empaquetados y archivos .map que los relacionan con los originales. Desactivación: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</a:rPr>
              <a:t> 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--no-source-maps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Parcel: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Instalación:</a:t>
            </a:r>
            <a:endParaRPr sz="1800"/>
          </a:p>
          <a:p>
            <a:pPr indent="-241300" lvl="2" marL="1028700" marR="1397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BC8FF7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-g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parcel@next</a:t>
            </a:r>
            <a:endParaRPr sz="1800">
              <a:solidFill>
                <a:srgbClr val="DDDDDD"/>
              </a:solidFill>
              <a:highlight>
                <a:srgbClr val="23232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Seleccionar el punto de entrada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Ejecución en modo desarrollo:</a:t>
            </a:r>
            <a:endParaRPr sz="1800"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 parcel serve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BC8FF7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--port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8080 src/index.html</a:t>
            </a:r>
            <a:r>
              <a:rPr lang="es"/>
              <a:t> </a:t>
            </a:r>
            <a:endParaRPr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--host, --open, -- no-autoinstall, --no-hmr, --log-level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Opciones: protocolo https, selección ruta para la caché de archivos.</a:t>
            </a:r>
            <a:endParaRPr sz="1800"/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Generación de archivos: se crean los archivos empaquetados y archivos .map que los relacionan con los originales. Desactivación: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</a:rPr>
              <a:t> 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--no-source-maps</a:t>
            </a:r>
            <a:r>
              <a:rPr lang="es" sz="1800">
                <a:solidFill>
                  <a:srgbClr val="0B539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782950" y="892275"/>
            <a:ext cx="7393800" cy="5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Parcel:</a:t>
            </a:r>
            <a:endParaRPr sz="18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Producción:</a:t>
            </a:r>
            <a:endParaRPr sz="1800"/>
          </a:p>
          <a:p>
            <a:pPr indent="-241300" lvl="2" marL="1028700" marR="1397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s" sz="1800">
                <a:solidFill>
                  <a:srgbClr val="DDDDDD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33DD33"/>
                </a:solidFill>
                <a:highlight>
                  <a:srgbClr val="232323"/>
                </a:highlight>
                <a:latin typeface="Consolas"/>
                <a:ea typeface="Consolas"/>
                <a:cs typeface="Consolas"/>
                <a:sym typeface="Consolas"/>
              </a:rPr>
              <a:t>parcel build</a:t>
            </a:r>
            <a:r>
              <a:rPr lang="es" sz="1550">
                <a:solidFill>
                  <a:srgbClr val="8CA2E3"/>
                </a:solidFill>
                <a:highlight>
                  <a:srgbClr val="171717"/>
                </a:highlight>
                <a:latin typeface="Courier New"/>
                <a:ea typeface="Courier New"/>
                <a:cs typeface="Courier New"/>
                <a:sym typeface="Courier New"/>
              </a:rPr>
              <a:t> src/index.htm</a:t>
            </a:r>
            <a:r>
              <a:rPr lang="es" sz="1100">
                <a:solidFill>
                  <a:srgbClr val="DDDDDD"/>
                </a:solidFill>
                <a:highlight>
                  <a:srgbClr val="232323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endParaRPr sz="1100">
              <a:solidFill>
                <a:srgbClr val="DDDDDD"/>
              </a:solidFill>
              <a:highlight>
                <a:srgbClr val="23232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--no-optimize	--no-scope-hoist --public-url url --dist-dir ruta --no-cache --cache-dir --no-content-hash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413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Parámetros de configuración:</a:t>
            </a:r>
            <a:endParaRPr sz="1800"/>
          </a:p>
          <a:p>
            <a:pPr indent="-215900" lvl="3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s" sz="1800"/>
              <a:t>fichero </a:t>
            </a:r>
            <a:r>
              <a:rPr b="1" lang="es" sz="1800">
                <a:solidFill>
                  <a:srgbClr val="0B53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.parcelrc</a:t>
            </a:r>
            <a:endParaRPr sz="1100">
              <a:solidFill>
                <a:srgbClr val="DDDDD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"extends": "@parcel/config-default",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"transformers": {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		"*.{png,jpg}": ["@parcel/transformer-raw"],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		"*.{ts,tsx}": ["@parcel/transformer-typescript-tsc"]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B539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865325" y="905025"/>
            <a:ext cx="721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Herramientas para las tareas de desarrollo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Utilidades para acelerar el trabajo, disminuir los errores, optimizar el código.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Generación del proyecto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Control de las dependencias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Automatización de tareas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Empaquetado de código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Garantizar la calidad del código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Realización de test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865325" y="905025"/>
            <a:ext cx="721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Herramientas para las tareas de desarrollo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Editor de texto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Navegador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Generadores de proyectos: Yeoman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Gestión de paquetes: npm, brower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Gestión de los paquetes en el lado del cliente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Control de versiones: Git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Automatización de tareas Gulp, Grunt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Empaquetadores: Webpack, Parcel, Vite, …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Linters y formateadores de código: ESLint, Prettier, …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Transpiladores de código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865325" y="905025"/>
            <a:ext cx="721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Yeoman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Generación rápida del proyecto: 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Crear la estructura del proyecto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Instalación: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-g yo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La instalación admite paquetes que agregan otras herramientas necesarias para el proyecto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Agregar generadores disponibles: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1154000" y="3890600"/>
            <a:ext cx="7055700" cy="1772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npm install -g yo //instalar yeoman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npm install -g generator-webapp   	// Instalar el generador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mkdir /home/tuUsuario/nuevoProyecto  // Crear la carpeta del proyecto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cd /home/tuUsuario/nuevoProyecto  	// Entrar en la carpeta proyecto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 webapp                         	// Ejecutar el generador webap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865325" y="1185275"/>
            <a:ext cx="7210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Gestionar dependencias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npm: gestión de dependencias en node, se ha extendido su uso en el frontend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init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rgbClr val="434343"/>
                </a:solidFill>
              </a:rPr>
              <a:t>//en el directorio del proyecto</a:t>
            </a:r>
            <a:endParaRPr>
              <a:solidFill>
                <a:srgbClr val="434343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 el archivo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bower: gestión de dependencias en el lado del cliente.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Creado por twitter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Buscar paquetes en: </a:t>
            </a:r>
            <a:r>
              <a:rPr lang="es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https://bower.io/search/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Crea el archivo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bower.json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865325" y="4619150"/>
            <a:ext cx="6891000" cy="11664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npm install -g bower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cd mi_proyecto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bower init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bower install &lt;package&gt; --save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865325" y="1185275"/>
            <a:ext cx="7210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Tareas repetitivas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Pre-procesar y minificar CSS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Unificar y pre-procesar javascript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Mover ficheros minificados a un directorio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Preparar pruebas de ejecución y errores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Recarga automática del navegador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Optimizar imágenes para la web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Recursos a minificar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CSS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Optimizar imágenes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865325" y="929125"/>
            <a:ext cx="7210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Gulp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Herramienta de automatización de tareas repetitivas y/o comunes en el desarrollo del proyecto.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Gulp convierte los archivos de entrada en flujos de datos en memoria, se minimizan las operaciones de escritura en disco.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Automatizadores están disponibles para Gulp en forma de plugins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Se pueden vigilar en tiempo real los archivos que queramos de nuestro proyecto, y ejecutar ciertas tareas de Gulp cada vez que detecte cambios en ellos.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Todas las tareas que queremos automatizar se programan de forma sencilla en un script que se aloja en la raíz del proyecto: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gulpfile.js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824500" y="195100"/>
            <a:ext cx="7047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1800"/>
              <a:t>Tecnologías Web: Cliente</a:t>
            </a:r>
            <a:endParaRPr b="0" i="0" sz="1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 b="0" i="0" sz="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865325" y="929125"/>
            <a:ext cx="72102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Gulp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Instalación: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--global gulp-cli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Agregar gulp al proyecto: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gulp —save-dev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Fichero gulpfiles.js básico: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gulp =</a:t>
            </a:r>
            <a:r>
              <a:rPr b="1"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require('gulp');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Tareas por defecto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gulp.</a:t>
            </a:r>
            <a:r>
              <a:rPr b="1"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('default', function()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tareas que queremos que se ejecuten cada vez que hagamos gulp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gulp.src().pipe( gulp.dest())</a:t>
            </a:r>
            <a:r>
              <a:rPr lang="es">
                <a:solidFill>
                  <a:schemeClr val="dk1"/>
                </a:solidFill>
              </a:rPr>
              <a:t> Crea un flujo de la fuente al destino.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023000" y="4236025"/>
            <a:ext cx="7098000" cy="19026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concatCss = 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require('gulp-concat-css'); //paquete a utilizar</a:t>
            </a:r>
            <a:endParaRPr b="1"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(“default”, function() { 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//tarea por defecto</a:t>
            </a:r>
            <a:endParaRPr b="1"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gulp.src('./src/html/*.*').pipe(gulp.dest('dist'));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gulp.src('./src/css/*.*').pipe(concatCss("super.css")).pipe(gulp.dest('dist'));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gulp.src("./src/js/*.*").pipe(gulp.dest("dist"));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 b="0" i="0" sz="800" u="none" cap="none" strike="noStrike">
              <a:solidFill>
                <a:srgbClr val="57068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865325" y="929125"/>
            <a:ext cx="72102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BrowerSyn: browersync.io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Permite lanzar diferentes navegadores e ir verificando cambios en proyecto en tiempo real.	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Podemos especificar a qué cambios responderá la recarga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Podemos automatizar		 			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Instalación: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-g browser-sync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Inicializar 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browser-sync start --server --files "css/*.css"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		 				 					 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		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21425" y="3420725"/>
            <a:ext cx="7098000" cy="2450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browserSync = </a:t>
            </a:r>
            <a:r>
              <a:rPr b="1"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require('browser-sync').create(); //paquete a utilizar</a:t>
            </a:r>
            <a:endParaRPr b="1"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gulp.task('browser-sync', function() 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browserSync.init({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server: 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baseDir: "./"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gulp.watch("*.html").on("change", browerSyc.reload);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ón corporativa UL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