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Montserrat SemiBold"/>
      <p:regular r:id="rId9"/>
      <p:bold r:id="rId10"/>
      <p:italic r:id="rId11"/>
      <p:boldItalic r:id="rId12"/>
    </p:embeddedFont>
    <p:embeddedFont>
      <p:font typeface="Montserrat Medium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11" Type="http://schemas.openxmlformats.org/officeDocument/2006/relationships/font" Target="fonts/MontserratSemiBold-italic.fntdata"/><Relationship Id="rId10" Type="http://schemas.openxmlformats.org/officeDocument/2006/relationships/font" Target="fonts/MontserratSemiBold-bold.fntdata"/><Relationship Id="rId13" Type="http://schemas.openxmlformats.org/officeDocument/2006/relationships/font" Target="fonts/MontserratMedium-regular.fntdata"/><Relationship Id="rId12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SemiBold-regular.fntdata"/><Relationship Id="rId15" Type="http://schemas.openxmlformats.org/officeDocument/2006/relationships/font" Target="fonts/MontserratMedium-italic.fntdata"/><Relationship Id="rId14" Type="http://schemas.openxmlformats.org/officeDocument/2006/relationships/font" Target="fonts/MontserratMedium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MontserratMedium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Ligh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1f22b288e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1f22b28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f478f5cd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f478f5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57068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2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oscuro" type="secHead">
  <p:cSld name="SECTION_HEADER">
    <p:bg>
      <p:bgPr>
        <a:solidFill>
          <a:srgbClr val="57068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laro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y cuerpo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176625" y="3445267"/>
            <a:ext cx="19491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865325" y="1167500"/>
            <a:ext cx="2437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71864" y="2418221"/>
            <a:ext cx="28674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857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857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857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857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857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951">
          <p15:clr>
            <a:srgbClr val="F9AD4C"/>
          </p15:clr>
        </p15:guide>
        <p15:guide id="2" orient="horz" pos="264">
          <p15:clr>
            <a:srgbClr val="F9AD4C"/>
          </p15:clr>
        </p15:guide>
        <p15:guide id="3" pos="613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1">
    <p:bg>
      <p:bgPr>
        <a:solidFill>
          <a:srgbClr val="57068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7750" y="3126495"/>
            <a:ext cx="1608497" cy="38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Tecnologías Web: Cliente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Sass.</a:t>
            </a: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24025" y="65200"/>
            <a:ext cx="37893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/>
              <a:t>Mockup Landing Page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1325150" y="773975"/>
            <a:ext cx="6760500" cy="59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1438375" y="903275"/>
            <a:ext cx="2047500" cy="718800"/>
          </a:xfrm>
          <a:prstGeom prst="rect">
            <a:avLst/>
          </a:prstGeom>
          <a:solidFill>
            <a:srgbClr val="57068C">
              <a:alpha val="260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76" y="1027125"/>
            <a:ext cx="457520" cy="4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/>
        </p:nvSpPr>
        <p:spPr>
          <a:xfrm>
            <a:off x="1905923" y="1013625"/>
            <a:ext cx="1493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Logo de la empresa</a:t>
            </a:r>
            <a:endParaRPr/>
          </a:p>
        </p:txBody>
      </p:sp>
      <p:sp>
        <p:nvSpPr>
          <p:cNvPr id="47" name="Google Shape;47;p9"/>
          <p:cNvSpPr txBox="1"/>
          <p:nvPr/>
        </p:nvSpPr>
        <p:spPr>
          <a:xfrm>
            <a:off x="1438250" y="6069375"/>
            <a:ext cx="6534300" cy="574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Garantías</a:t>
            </a:r>
            <a:endParaRPr/>
          </a:p>
        </p:txBody>
      </p:sp>
      <p:grpSp>
        <p:nvGrpSpPr>
          <p:cNvPr id="48" name="Google Shape;48;p9"/>
          <p:cNvGrpSpPr/>
          <p:nvPr/>
        </p:nvGrpSpPr>
        <p:grpSpPr>
          <a:xfrm>
            <a:off x="1325043" y="2186914"/>
            <a:ext cx="3597132" cy="2641633"/>
            <a:chOff x="1438368" y="3017375"/>
            <a:chExt cx="6534300" cy="1642500"/>
          </a:xfrm>
        </p:grpSpPr>
        <p:sp>
          <p:nvSpPr>
            <p:cNvPr id="49" name="Google Shape;49;p9"/>
            <p:cNvSpPr txBox="1"/>
            <p:nvPr/>
          </p:nvSpPr>
          <p:spPr>
            <a:xfrm>
              <a:off x="1438368" y="3017375"/>
              <a:ext cx="6534300" cy="16425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2047547" y="3369785"/>
              <a:ext cx="1391100" cy="574500"/>
            </a:xfrm>
            <a:prstGeom prst="roundRect">
              <a:avLst>
                <a:gd fmla="val 16667" name="adj"/>
              </a:avLst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3808717" y="3350677"/>
              <a:ext cx="1475400" cy="574500"/>
            </a:xfrm>
            <a:prstGeom prst="roundRect">
              <a:avLst>
                <a:gd fmla="val 16667" name="adj"/>
              </a:avLst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2080405" y="3990719"/>
              <a:ext cx="1313100" cy="574500"/>
            </a:xfrm>
            <a:prstGeom prst="roundRect">
              <a:avLst>
                <a:gd fmla="val 16667" name="adj"/>
              </a:avLst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5513721" y="3350669"/>
              <a:ext cx="1475400" cy="574500"/>
            </a:xfrm>
            <a:prstGeom prst="roundRect">
              <a:avLst>
                <a:gd fmla="val 16667" name="adj"/>
              </a:avLst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2541209" y="3026679"/>
              <a:ext cx="40104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</a:rPr>
                <a:t>Ejemplos de productos</a:t>
              </a:r>
              <a:endParaRPr/>
            </a:p>
          </p:txBody>
        </p:sp>
      </p:grpSp>
      <p:sp>
        <p:nvSpPr>
          <p:cNvPr id="55" name="Google Shape;55;p9"/>
          <p:cNvSpPr txBox="1"/>
          <p:nvPr/>
        </p:nvSpPr>
        <p:spPr>
          <a:xfrm>
            <a:off x="3916775" y="896475"/>
            <a:ext cx="3955800" cy="71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Nombre de la empresa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5045975" y="2353351"/>
            <a:ext cx="2740500" cy="1887300"/>
          </a:xfrm>
          <a:prstGeom prst="rect">
            <a:avLst/>
          </a:prstGeom>
          <a:solidFill>
            <a:srgbClr val="FF00FF">
              <a:alpha val="19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 llamada a la acción.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1388825" y="4941865"/>
            <a:ext cx="6534300" cy="1074608"/>
            <a:chOff x="1388825" y="5035702"/>
            <a:chExt cx="6534300" cy="1074608"/>
          </a:xfrm>
        </p:grpSpPr>
        <p:sp>
          <p:nvSpPr>
            <p:cNvPr id="58" name="Google Shape;58;p9"/>
            <p:cNvSpPr txBox="1"/>
            <p:nvPr/>
          </p:nvSpPr>
          <p:spPr>
            <a:xfrm>
              <a:off x="1388825" y="5035710"/>
              <a:ext cx="6534300" cy="10746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741888" y="5548012"/>
              <a:ext cx="1391100" cy="436200"/>
            </a:xfrm>
            <a:prstGeom prst="roundRect">
              <a:avLst>
                <a:gd fmla="val 16667" name="adj"/>
              </a:avLst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3324263" y="5548010"/>
              <a:ext cx="1475400" cy="436200"/>
            </a:xfrm>
            <a:prstGeom prst="roundRect">
              <a:avLst>
                <a:gd fmla="val 16667" name="adj"/>
              </a:avLst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4883088" y="5548012"/>
              <a:ext cx="1313100" cy="436200"/>
            </a:xfrm>
            <a:prstGeom prst="roundRect">
              <a:avLst>
                <a:gd fmla="val 16667" name="adj"/>
              </a:avLst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6355813" y="5562571"/>
              <a:ext cx="1313100" cy="436200"/>
            </a:xfrm>
            <a:prstGeom prst="roundRect">
              <a:avLst>
                <a:gd fmla="val 16667" name="adj"/>
              </a:avLst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 txBox="1"/>
            <p:nvPr/>
          </p:nvSpPr>
          <p:spPr>
            <a:xfrm>
              <a:off x="2954525" y="5035702"/>
              <a:ext cx="303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1"/>
                  </a:solidFill>
                </a:rPr>
                <a:t>Testimonios, clientes relevantes</a:t>
              </a:r>
              <a:endParaRPr/>
            </a:p>
          </p:txBody>
        </p:sp>
      </p:grpSp>
      <p:sp>
        <p:nvSpPr>
          <p:cNvPr id="64" name="Google Shape;64;p9"/>
          <p:cNvSpPr/>
          <p:nvPr/>
        </p:nvSpPr>
        <p:spPr>
          <a:xfrm>
            <a:off x="2624013" y="3752318"/>
            <a:ext cx="774900" cy="9240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3621588" y="3752318"/>
            <a:ext cx="774900" cy="9240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1381050" y="1658075"/>
            <a:ext cx="6534300" cy="574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5045975" y="4385546"/>
            <a:ext cx="2740500" cy="416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865325" y="905025"/>
            <a:ext cx="7690200" cy="4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Estructura</a:t>
            </a:r>
            <a:endParaRPr sz="18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Modularizar el códig SASS utilizando al menos los parciales: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_variables.scss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_mixins.scss: 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_base.scss: Estilos comunes, aplicables a todas las páginas del sitio.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mixins para los encabezados, h2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mixin para centrar contenido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mixin para estilos del form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Definir un estilo para el contacto  y usar herencia para las Garantías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Anidar los estilos de los elementos dentro del form, para que se resalten cuando tengan el foco.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ón corporativa UL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