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embeddedFontLst>
    <p:embeddedFont>
      <p:font typeface="Montserrat SemiBold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Montserrat Medium"/>
      <p:regular r:id="rId27"/>
      <p:bold r:id="rId28"/>
      <p:italic r:id="rId29"/>
      <p:boldItalic r:id="rId30"/>
    </p:embeddedFont>
    <p:embeddedFont>
      <p:font typeface="Montserrat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.fntdata"/><Relationship Id="rId22" Type="http://schemas.openxmlformats.org/officeDocument/2006/relationships/font" Target="fonts/MontserratSemiBold-boldItalic.fntdata"/><Relationship Id="rId21" Type="http://schemas.openxmlformats.org/officeDocument/2006/relationships/font" Target="fonts/MontserratSemiBold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MontserratMedium-bold.fntdata"/><Relationship Id="rId27" Type="http://schemas.openxmlformats.org/officeDocument/2006/relationships/font" Target="fonts/Montserrat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Medium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Light-regular.fntdata"/><Relationship Id="rId30" Type="http://schemas.openxmlformats.org/officeDocument/2006/relationships/font" Target="fonts/MontserratMedium-bold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Ligh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Ligh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MontserratLigh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SemiBold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2f478f5cd_0_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2f478f5c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2f478f5cd_0_8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2f478f5c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2f478f5cd_0_10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2f478f5c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1949b443d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1949b44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61f22b288e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61f22b28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61c58ca213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61c58ca2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2f478f5cd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2f478f5c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2f478f5cd_0_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2f478f5c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f478f5cd_0_1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2f478f5c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2f478f5cd_0_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2f478f5c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2f478f5cd_0_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2f478f5c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2f478f5cd_0_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2f478f5c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 type="title">
  <p:cSld name="TITLE">
    <p:bg>
      <p:bgPr>
        <a:solidFill>
          <a:srgbClr val="57068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" name="Google Shape;9;p2"/>
          <p:cNvSpPr txBox="1"/>
          <p:nvPr>
            <p:ph type="title"/>
          </p:nvPr>
        </p:nvSpPr>
        <p:spPr>
          <a:xfrm>
            <a:off x="874841" y="2345567"/>
            <a:ext cx="7336800" cy="26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2574" y="702367"/>
            <a:ext cx="1408698" cy="34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oscuro" type="secHead">
  <p:cSld name="SECTION_HEADER">
    <p:bg>
      <p:bgPr>
        <a:solidFill>
          <a:srgbClr val="57068C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867075" y="1556200"/>
            <a:ext cx="7210200" cy="3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3800" y="5923732"/>
            <a:ext cx="377349" cy="32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claro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7068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867075" y="1556200"/>
            <a:ext cx="7210200" cy="3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3800" y="5923732"/>
            <a:ext cx="377349" cy="32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y cuerpo">
  <p:cSld name="CUSTO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/>
        </p:nvSpPr>
        <p:spPr>
          <a:xfrm>
            <a:off x="176625" y="3445267"/>
            <a:ext cx="1949100" cy="16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865325" y="1167500"/>
            <a:ext cx="24378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871864" y="2418221"/>
            <a:ext cx="2867400" cy="3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●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85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○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857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■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857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●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857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○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2857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■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2857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●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2857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○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2857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■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7068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3800" y="5923732"/>
            <a:ext cx="377349" cy="32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951">
          <p15:clr>
            <a:srgbClr val="F9AD4C"/>
          </p15:clr>
        </p15:guide>
        <p15:guide id="2" orient="horz" pos="264">
          <p15:clr>
            <a:srgbClr val="F9AD4C"/>
          </p15:clr>
        </p15:guide>
        <p15:guide id="3" pos="613">
          <p15:clr>
            <a:srgbClr val="F9AD4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7068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3800" y="5923732"/>
            <a:ext cx="377349" cy="32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CUSTOM_1">
    <p:bg>
      <p:bgPr>
        <a:solidFill>
          <a:srgbClr val="57068C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67750" y="3126495"/>
            <a:ext cx="1608497" cy="38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sassmeister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sassmeister.co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874841" y="2345567"/>
            <a:ext cx="7336800" cy="26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"/>
              <a:t>Tecnologías Web: Cliente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"/>
              <a:t>Sass.</a:t>
            </a:r>
            <a:endParaRPr/>
          </a:p>
        </p:txBody>
      </p:sp>
      <p:pic>
        <p:nvPicPr>
          <p:cNvPr id="36" name="Google Shape;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74" y="702367"/>
            <a:ext cx="1408698" cy="34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/>
              <a:t>Tecnologías Web: Cliente</a:t>
            </a:r>
            <a:endParaRPr/>
          </a:p>
        </p:txBody>
      </p:sp>
      <p:sp>
        <p:nvSpPr>
          <p:cNvPr id="104" name="Google Shape;104;p17"/>
          <p:cNvSpPr txBox="1"/>
          <p:nvPr>
            <p:ph idx="1" type="subTitle"/>
          </p:nvPr>
        </p:nvSpPr>
        <p:spPr>
          <a:xfrm>
            <a:off x="865325" y="905025"/>
            <a:ext cx="7690200" cy="4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Funciones</a:t>
            </a:r>
            <a:endParaRPr sz="1800"/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Color: set, get o manipulación</a:t>
            </a:r>
            <a:endParaRPr>
              <a:solidFill>
                <a:schemeClr val="dk1"/>
              </a:solidFill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○"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rgb(red, green, blue), rgba(red, green, blue, alfa), hsl(hue, saturation, lightness), hsla(hue, saturation, lightness, alpha), grayscale(color), mix(color1, color2, weight), adjust-color(color, red, green, blue, hue, saturation, lightness, alpha), …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●"/>
            </a:pPr>
            <a:r>
              <a:rPr lang="es">
                <a:solidFill>
                  <a:schemeClr val="dk1"/>
                </a:solidFill>
              </a:rPr>
              <a:t>Cadenas: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○"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quote(string), str-length(string), str-index(string, substring), to-lower-case(string), ...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●"/>
            </a:pPr>
            <a:r>
              <a:rPr lang="es">
                <a:solidFill>
                  <a:schemeClr val="dk1"/>
                </a:solidFill>
              </a:rPr>
              <a:t>Números: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○"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abs(number), ceil(number), comparable(num1, num2), max(number...), ...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/>
              <a:t>Tecnologías Web: Cliente</a:t>
            </a:r>
            <a:endParaRPr/>
          </a:p>
        </p:txBody>
      </p:sp>
      <p:sp>
        <p:nvSpPr>
          <p:cNvPr id="110" name="Google Shape;110;p18"/>
          <p:cNvSpPr txBox="1"/>
          <p:nvPr>
            <p:ph idx="1" type="subTitle"/>
          </p:nvPr>
        </p:nvSpPr>
        <p:spPr>
          <a:xfrm>
            <a:off x="865325" y="905025"/>
            <a:ext cx="7690200" cy="25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Mapas:</a:t>
            </a:r>
            <a:endParaRPr sz="1800"/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Lista de pares: clave-valor.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●"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$map: (key1: value1, key2: value2, key3: value3);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●"/>
            </a:pPr>
            <a:r>
              <a:rPr lang="es">
                <a:solidFill>
                  <a:schemeClr val="dk1"/>
                </a:solidFill>
              </a:rPr>
              <a:t>Funciones: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map-get(map, key), map-has-key(map, key), map-merge(map1, map2), map-remove(map, keys...)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Sentencias de control: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1134475" y="3625175"/>
            <a:ext cx="2362800" cy="23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7068C"/>
                </a:solidFill>
                <a:latin typeface="Consolas"/>
                <a:ea typeface="Consolas"/>
                <a:cs typeface="Consolas"/>
                <a:sym typeface="Consolas"/>
              </a:rPr>
              <a:t>@if expresión  {</a:t>
            </a:r>
            <a:endParaRPr>
              <a:solidFill>
                <a:srgbClr val="5706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7068C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>
              <a:solidFill>
                <a:srgbClr val="5706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7068C"/>
                </a:solidFill>
                <a:latin typeface="Consolas"/>
                <a:ea typeface="Consolas"/>
                <a:cs typeface="Consolas"/>
                <a:sym typeface="Consolas"/>
              </a:rPr>
              <a:t> } </a:t>
            </a:r>
            <a:endParaRPr>
              <a:solidFill>
                <a:srgbClr val="5706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7068C"/>
                </a:solidFill>
                <a:latin typeface="Consolas"/>
                <a:ea typeface="Consolas"/>
                <a:cs typeface="Consolas"/>
                <a:sym typeface="Consolas"/>
              </a:rPr>
              <a:t>@else {</a:t>
            </a:r>
            <a:endParaRPr>
              <a:solidFill>
                <a:srgbClr val="5706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7068C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>
              <a:solidFill>
                <a:srgbClr val="5706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57068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3299900" y="3625175"/>
            <a:ext cx="35241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7068C"/>
                </a:solidFill>
                <a:latin typeface="Consolas"/>
                <a:ea typeface="Consolas"/>
                <a:cs typeface="Consolas"/>
                <a:sym typeface="Consolas"/>
              </a:rPr>
              <a:t>@each $var in &lt;lista o mapa&gt;{</a:t>
            </a:r>
            <a:endParaRPr>
              <a:solidFill>
                <a:srgbClr val="5706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7068C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>
              <a:solidFill>
                <a:srgbClr val="5706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7068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5706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>
                <a:solidFill>
                  <a:srgbClr val="57068C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3375550" y="5405625"/>
            <a:ext cx="4139400" cy="1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7068C"/>
                </a:solidFill>
                <a:latin typeface="Consolas"/>
                <a:ea typeface="Consolas"/>
                <a:cs typeface="Consolas"/>
                <a:sym typeface="Consolas"/>
              </a:rPr>
              <a:t>$var from &lt;inicio&gt; through[to] &lt;final&gt; {</a:t>
            </a:r>
            <a:endParaRPr>
              <a:solidFill>
                <a:srgbClr val="5706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7068C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>
              <a:solidFill>
                <a:srgbClr val="5706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7068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5706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706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>
                <a:solidFill>
                  <a:srgbClr val="57068C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/>
              <a:t>Tecnologías Web: Cliente</a:t>
            </a:r>
            <a:endParaRPr/>
          </a:p>
        </p:txBody>
      </p:sp>
      <p:sp>
        <p:nvSpPr>
          <p:cNvPr id="119" name="Google Shape;119;p19"/>
          <p:cNvSpPr txBox="1"/>
          <p:nvPr>
            <p:ph idx="1" type="subTitle"/>
          </p:nvPr>
        </p:nvSpPr>
        <p:spPr>
          <a:xfrm>
            <a:off x="865325" y="905025"/>
            <a:ext cx="76902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Ejemplos: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933875" y="1424475"/>
            <a:ext cx="3067200" cy="8871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@for $i from 1 through 4 {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.card-#{$i} { width: 1em * $i; }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933875" y="2499250"/>
            <a:ext cx="3015600" cy="27465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.card-1 {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width: 1em;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.card-2 {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width: 2em;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.card-3 {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width: 3em;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.card-4 {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width: 4em;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4145500" y="1424475"/>
            <a:ext cx="4768200" cy="12540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@each $publicacion in libro, revista, apuntes {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.#{$publicacion}-icon {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background-image: 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url('/images/#{$publicacion}.png');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4145500" y="2831900"/>
            <a:ext cx="4768200" cy="21495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.libro-icon {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background-image: url("/images/libro.png");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.revista-icon {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background-image: url("/images/revista.png");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.apuntes-icon {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background-image: url("/images/apuntes.png");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150175" y="5578850"/>
            <a:ext cx="574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https://www.sassmeister.com/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/>
              <a:t>Tecnologías Web: Cliente</a:t>
            </a:r>
            <a:endParaRPr/>
          </a:p>
        </p:txBody>
      </p:sp>
      <p:sp>
        <p:nvSpPr>
          <p:cNvPr id="130" name="Google Shape;130;p20"/>
          <p:cNvSpPr txBox="1"/>
          <p:nvPr>
            <p:ph idx="1" type="subTitle"/>
          </p:nvPr>
        </p:nvSpPr>
        <p:spPr>
          <a:xfrm>
            <a:off x="865325" y="905025"/>
            <a:ext cx="76902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Ejemplos: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815625" y="1492725"/>
            <a:ext cx="3015600" cy="41292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%button_theme_color {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@if $theme == dark {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background-color: #e4c681;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color: #424242;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@else if ($theme == light) {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background-color: #b59749;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color: #ffffff;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@else {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background-color: grey;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color: #000000;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 }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button {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@extend %button_theme_color;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height: calculate_height();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1150175" y="5578850"/>
            <a:ext cx="574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https://www.sassmeister.com/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/>
              <a:t>Tecnologías Web: Cliente</a:t>
            </a:r>
            <a:endParaRPr/>
          </a:p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865325" y="905025"/>
            <a:ext cx="7210200" cy="3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Pre-procesadores CSS</a:t>
            </a:r>
            <a:endParaRPr sz="1800"/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Extienden el lenguaje de hojas de estilo CSS 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CSS más limpio y flexible, facilita el mantenimiento.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Reduce la repetición, es más productivo que CSS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Características para especificar estilos de forma modular.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No son reconocidos por el navegador, necesitamos instalar el procesador y generarlo antes del despliegue.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Sass, Less, Stylus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/>
              <a:t>Tecnologías Web: Cliente</a:t>
            </a:r>
            <a:endParaRPr/>
          </a:p>
        </p:txBody>
      </p:sp>
      <p:sp>
        <p:nvSpPr>
          <p:cNvPr id="48" name="Google Shape;48;p10"/>
          <p:cNvSpPr txBox="1"/>
          <p:nvPr>
            <p:ph idx="1" type="subTitle"/>
          </p:nvPr>
        </p:nvSpPr>
        <p:spPr>
          <a:xfrm>
            <a:off x="865325" y="905025"/>
            <a:ext cx="7690200" cy="3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Sass</a:t>
            </a:r>
            <a:endParaRPr sz="1800"/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Dos tipos de sintaxis: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.scss Similar a CSS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.sass Sintaxis indentada en lugar de corchetes y saltos de línea en lugar de ;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</a:pPr>
            <a:r>
              <a:rPr lang="es">
                <a:solidFill>
                  <a:schemeClr val="dk1"/>
                </a:solidFill>
              </a:rPr>
              <a:t>Instalación: 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es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Gestor de paquetes de ruby: gem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" name="Google Shape;49;p10"/>
          <p:cNvSpPr txBox="1"/>
          <p:nvPr/>
        </p:nvSpPr>
        <p:spPr>
          <a:xfrm>
            <a:off x="1137975" y="3488575"/>
            <a:ext cx="7055700" cy="13821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sudo apt-get install ruby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sudo gem install sass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sass -v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/>
              <a:t>Tecnologías Web: Cliente</a:t>
            </a:r>
            <a:endParaRPr/>
          </a:p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865325" y="905025"/>
            <a:ext cx="7690200" cy="25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Variables</a:t>
            </a:r>
            <a:endParaRPr sz="1800"/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Las variables nos permiten declarar - almacenar información que se puede reutilizar más adelante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Tipos admitidos: 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strings, números, colores, booleanos, listas, nulos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Sintaxis: 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○"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$nombre: valor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" name="Google Shape;56;p11"/>
          <p:cNvSpPr txBox="1"/>
          <p:nvPr/>
        </p:nvSpPr>
        <p:spPr>
          <a:xfrm>
            <a:off x="1044150" y="3591075"/>
            <a:ext cx="3067200" cy="20727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myFont: sans-serif;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$myFontSize: 16px;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body 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font-family: $myFont;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font-size: $myFontSize;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" name="Google Shape;57;p11"/>
          <p:cNvSpPr txBox="1"/>
          <p:nvPr/>
        </p:nvSpPr>
        <p:spPr>
          <a:xfrm>
            <a:off x="4700050" y="3591075"/>
            <a:ext cx="3067200" cy="20727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body 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font-family: sans-serif;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font-size: 16px;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/>
              <a:t>Tecnologías Web: Cliente</a:t>
            </a:r>
            <a:endParaRPr/>
          </a:p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865325" y="905025"/>
            <a:ext cx="7690200" cy="25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Anidamiento</a:t>
            </a:r>
            <a:endParaRPr sz="1800"/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Sass permite anidar selectores como en HTML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s">
                <a:solidFill>
                  <a:schemeClr val="dk1"/>
                </a:solidFill>
              </a:rPr>
              <a:t>Simplificar sintaxis de propiedades con el mismo prefijo mediante anidamiento.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font-size, font-family, font-weight, 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prefijo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sufijo1: valor1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sufijo2: valor2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" name="Google Shape;64;p12"/>
          <p:cNvSpPr txBox="1"/>
          <p:nvPr/>
        </p:nvSpPr>
        <p:spPr>
          <a:xfrm>
            <a:off x="1061825" y="3872150"/>
            <a:ext cx="3067200" cy="20607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 {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font: {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family: sans-serif;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size: 16px;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weight: bold;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4700050" y="3895875"/>
            <a:ext cx="3067200" cy="14244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 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font-family: sans-serif;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font-size: 16px;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font-weight: bold;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/>
              <a:t>Tecnologías Web: Cliente</a:t>
            </a:r>
            <a:endParaRPr/>
          </a:p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865325" y="905025"/>
            <a:ext cx="7690200" cy="13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Operadores</a:t>
            </a:r>
            <a:endParaRPr sz="1800"/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s">
                <a:solidFill>
                  <a:schemeClr val="dk1"/>
                </a:solidFill>
              </a:rPr>
              <a:t>Matemáticos: </a:t>
            </a:r>
            <a:r>
              <a:rPr b="1"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+, -, *, /, %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●"/>
            </a:pPr>
            <a:r>
              <a:rPr b="1"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&amp;: </a:t>
            </a:r>
            <a:r>
              <a:rPr lang="es">
                <a:solidFill>
                  <a:schemeClr val="dk1"/>
                </a:solidFill>
              </a:rPr>
              <a:t>Referencia a su elemento padre.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560525" y="2772200"/>
            <a:ext cx="4176000" cy="21411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font-weight: bold;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text-decoration: none;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&amp;:hover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{ text-decoration: underline; 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p &amp; { font-weight: normal; 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4846200" y="2772200"/>
            <a:ext cx="4176000" cy="30969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 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font-weight: bold;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text-decoration: none;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a:hover 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text-decoration: underline;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 a 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font-weight: normal;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/>
              <a:t>Tecnologías Web: Cliente</a:t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865325" y="905025"/>
            <a:ext cx="7690200" cy="26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Parciales - @import</a:t>
            </a:r>
            <a:endParaRPr sz="1800"/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Ficheros con poco código que se incluyen en otros ficheros Sass.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Se importan en cualquier fichero Sass con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@import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Ejemplos: Colores, fuentes, variables, resets, etc.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Si no queremos que se transpile: 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_nombrefichero.scss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1061825" y="3338750"/>
            <a:ext cx="3067200" cy="22011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html,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body,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ul,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ol 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margin: 0;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padding: 0;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reset.scss, _reset.scss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512400" y="2809500"/>
            <a:ext cx="3067200" cy="12390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@import “reset.scss”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body{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font-size: 16px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4512400" y="4203125"/>
            <a:ext cx="3067200" cy="26253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html,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body,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ul,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ol 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margin: 0;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padding: 0;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body{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font-size: 16px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/>
              <a:t>Tecnologías Web: Cliente</a:t>
            </a:r>
            <a:endParaRPr/>
          </a:p>
        </p:txBody>
      </p:sp>
      <p:sp>
        <p:nvSpPr>
          <p:cNvPr id="88" name="Google Shape;88;p15"/>
          <p:cNvSpPr txBox="1"/>
          <p:nvPr>
            <p:ph idx="1" type="subTitle"/>
          </p:nvPr>
        </p:nvSpPr>
        <p:spPr>
          <a:xfrm>
            <a:off x="865325" y="905025"/>
            <a:ext cx="7690200" cy="28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Reutilizar código</a:t>
            </a:r>
            <a:endParaRPr sz="1800"/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Reutilizar código en el sitio web: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Declarar el módulo con 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@mixin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es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Un mixin puede incluir otros mixin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Importar el módulo con 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@include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@mixin </a:t>
            </a:r>
            <a:r>
              <a:rPr i="1"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 </a:t>
            </a:r>
            <a: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property</a:t>
            </a:r>
            <a: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i="1"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property</a:t>
            </a:r>
            <a: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i="1"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1061825" y="3778325"/>
            <a:ext cx="3067200" cy="14244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@mixin error-text 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color: red;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font-size: 16px;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font-weight: bold;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4563575" y="3778325"/>
            <a:ext cx="3067200" cy="14244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.error 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@include error-text;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background-color: green;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/>
              <a:t>Tecnologías Web: Cliente</a:t>
            </a:r>
            <a:endParaRPr/>
          </a:p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865325" y="905025"/>
            <a:ext cx="76902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Herencia</a:t>
            </a:r>
            <a:endParaRPr sz="1800"/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Se usa para estilos que son compartidos, en su mayoría, y que se aplican con alguna diferencia según qué elemento: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Declarar el estilo base 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Incorporarlo en el estilo que hereda con 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@extend</a:t>
            </a:r>
            <a: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nsolas"/>
              <a:buChar char="○"/>
            </a:pPr>
            <a:r>
              <a:rPr lang="es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También se puede usar con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%nombre_estilo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933875" y="3429050"/>
            <a:ext cx="3067200" cy="29256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.button-basic  {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border: none;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padding: 15px 30px;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text-align: center;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.button-report  {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@extend .button-basic;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background-color: red;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.button-submit  {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@extend .button-basic;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background-color: green;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4239425" y="3429050"/>
            <a:ext cx="3667800" cy="29256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.button-basic, .button-report, .button-submit {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border: none;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padding: 15px 30px;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text-align: center;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.button-report  {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background-color: red;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.button-submit  {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background-color: green;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sentación corporativa UL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