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05600" cy="9944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219344-9BB6-4DE0-A299-8429E71EFF65}">
  <a:tblStyle styleId="{35219344-9BB6-4DE0-A299-8429E71EFF65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5445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65225" y="1243012"/>
            <a:ext cx="4475163" cy="33559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1037" y="4786312"/>
            <a:ext cx="5443537" cy="3914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45625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65225" y="1243012"/>
            <a:ext cx="4475163" cy="33559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1037" y="4786312"/>
            <a:ext cx="5443537" cy="391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1037" y="4786312"/>
            <a:ext cx="5443537" cy="39147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65225" y="1243012"/>
            <a:ext cx="4475163" cy="335597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</a:rPr>
              <a:t>http://www.tricider.com/Brainstorming-Rules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65225" y="1243012"/>
            <a:ext cx="4475100" cy="335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1037" y="4786312"/>
            <a:ext cx="54435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Learn during the workshops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Be collaborative and comitted to your team and all the participants at the hackathon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To share what you have done by  presenting and sharing the knowledge in the near future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54450" y="9445625"/>
            <a:ext cx="2949600" cy="498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7F7F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896989" y="2436897"/>
            <a:ext cx="6367509" cy="6691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403667" y="3161200"/>
            <a:ext cx="2860830" cy="301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rgbClr val="F7FF8A"/>
              </a:buClr>
              <a:buFont typeface="Arial"/>
              <a:buNone/>
              <a:defRPr b="0" i="0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01248" y="1624519"/>
            <a:ext cx="2263249" cy="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887" y="890500"/>
            <a:ext cx="7148511" cy="661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887" y="1832091"/>
            <a:ext cx="7886700" cy="3075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subTitle"/>
          </p:nvPr>
        </p:nvSpPr>
        <p:spPr>
          <a:xfrm>
            <a:off x="644370" y="550852"/>
            <a:ext cx="2860830" cy="339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F7FF8A"/>
              </a:buClr>
              <a:buFont typeface="Arial"/>
              <a:buNone/>
              <a:defRPr b="0" i="0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2782" y="348235"/>
            <a:ext cx="655609" cy="65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2782" y="348235"/>
            <a:ext cx="655609" cy="6556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23887" y="890500"/>
            <a:ext cx="7148511" cy="661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44370" y="550852"/>
            <a:ext cx="2860830" cy="339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F7FF8A"/>
              </a:buClr>
              <a:buFont typeface="Arial"/>
              <a:buNone/>
              <a:defRPr b="0" i="0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e_Slide">
    <p:bg>
      <p:bgPr>
        <a:solidFill>
          <a:srgbClr val="F7F7F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5131292" y="2436897"/>
            <a:ext cx="2860830" cy="6691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7F7"/>
              </a:buClr>
              <a:buFont typeface="Calibri"/>
              <a:buNone/>
              <a:defRPr b="1" i="0" sz="4000" u="none" cap="none" strike="noStrike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5131292" y="3161200"/>
            <a:ext cx="2860830" cy="339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rgbClr val="F7FF8A"/>
              </a:buClr>
              <a:buFont typeface="Arial"/>
              <a:buNone/>
              <a:defRPr b="0" i="0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46323" y="1830542"/>
            <a:ext cx="2015327" cy="54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485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04503" y="5247976"/>
            <a:ext cx="9275136" cy="166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795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527639" y="6157980"/>
            <a:ext cx="843961" cy="32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95964"/>
                </a:solidFill>
                <a:latin typeface="Calibri"/>
                <a:ea typeface="Calibri"/>
                <a:cs typeface="Calibri"/>
                <a:sym typeface="Calibri"/>
              </a:rPr>
              <a:t>@JOTB17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7702639" y="6167471"/>
            <a:ext cx="843961" cy="32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95964"/>
                </a:solidFill>
                <a:latin typeface="Calibri"/>
                <a:ea typeface="Calibri"/>
                <a:cs typeface="Calibri"/>
                <a:sym typeface="Calibri"/>
              </a:rPr>
              <a:t>#JOTB17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292399" y="2436900"/>
            <a:ext cx="7971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</a:t>
            </a:r>
            <a:r>
              <a:rPr lang="en-US"/>
              <a:t>o</a:t>
            </a: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Hack J On The Beach</a:t>
            </a: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403667" y="3161200"/>
            <a:ext cx="2860830" cy="301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F8A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rPr>
              <a:t>#JOTB17   @JOTB17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Formal Rules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23900" y="1298702"/>
            <a:ext cx="78867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-US" sz="2400"/>
              <a:t>All the code should be published with MIT License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 sz="2400"/>
              <a:t>Describe your project and the team in the readme file in the github inside the teams folders.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 sz="2400"/>
              <a:t>Every team should present the project on Friday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 sz="2400"/>
              <a:t>If you are not participating Thursday and Friday please make clear you are not </a:t>
            </a:r>
            <a:r>
              <a:rPr lang="en-US" sz="2400"/>
              <a:t>coming</a:t>
            </a:r>
            <a:r>
              <a:rPr lang="en-US" sz="2400"/>
              <a:t> next days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2400"/>
              <a:t>You can attend the keynotes Thursday and talks Friday afternoon as organizers, it means we should let the JOTB attendees sit first.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 sz="2400"/>
              <a:t>Teams should be around 4 people and max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Criteria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23900" y="1298702"/>
            <a:ext cx="78867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Innovation / business / social impact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Relevance of Internet of Things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Relevance of Real Time Analytics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Working prototype / technical specification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Jury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23900" y="1298702"/>
            <a:ext cx="78867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Santiago Ortiz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Antony Perkov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Luis Sanchez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Manthan Dave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Carmel Hassam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Introduce y</a:t>
            </a:r>
            <a:r>
              <a:rPr lang="en-US"/>
              <a:t>ourself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23887" y="18320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Don</a:t>
            </a:r>
            <a:r>
              <a:rPr lang="en-US" sz="2600"/>
              <a:t>'t be shy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Tell more about your tech skills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Tell us where did you come from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-US" sz="2600"/>
              <a:t>What are your expectations at this Hackathon</a:t>
            </a:r>
          </a:p>
          <a:p>
            <a:pPr indent="-393700" lvl="0" marL="457200">
              <a:spcBef>
                <a:spcPts val="0"/>
              </a:spcBef>
              <a:buSzPct val="100000"/>
              <a:buChar char="●"/>
            </a:pPr>
            <a:r>
              <a:rPr lang="en-US" sz="2600"/>
              <a:t>Let us know if you have participated on other Hackathons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5131292" y="2436897"/>
            <a:ext cx="2860830" cy="669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7F7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5131292" y="3161200"/>
            <a:ext cx="2860830" cy="339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F8A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rPr>
              <a:t>See you soon!</a:t>
            </a:r>
          </a:p>
        </p:txBody>
      </p:sp>
      <p:sp>
        <p:nvSpPr>
          <p:cNvPr id="127" name="Shape 127"/>
          <p:cNvSpPr txBox="1"/>
          <p:nvPr>
            <p:ph type="ctrTitle"/>
          </p:nvPr>
        </p:nvSpPr>
        <p:spPr>
          <a:xfrm>
            <a:off x="824442" y="2355922"/>
            <a:ext cx="2860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7F7"/>
              </a:buClr>
              <a:buSzPct val="25000"/>
              <a:buFont typeface="Calibri"/>
              <a:buNone/>
            </a:pPr>
            <a:r>
              <a:rPr lang="en-US"/>
              <a:t>#JOTB17 #Hackathon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292399" y="3122700"/>
            <a:ext cx="7971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Brainstorm, ideation and team building</a:t>
            </a: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38524" y="1832100"/>
            <a:ext cx="84726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7FF8A"/>
                </a:solidFill>
              </a:rPr>
              <a:t>Discuss</a:t>
            </a:r>
            <a:r>
              <a:rPr lang="en-US" sz="3000"/>
              <a:t> how </a:t>
            </a:r>
            <a:r>
              <a:rPr lang="en-US" sz="3000">
                <a:solidFill>
                  <a:srgbClr val="F7FF8A"/>
                </a:solidFill>
              </a:rPr>
              <a:t>everything</a:t>
            </a:r>
            <a:r>
              <a:rPr lang="en-US" sz="3000"/>
              <a:t> you have </a:t>
            </a:r>
            <a:r>
              <a:rPr lang="en-US" sz="3000">
                <a:solidFill>
                  <a:srgbClr val="F7FF8A"/>
                </a:solidFill>
              </a:rPr>
              <a:t>learned</a:t>
            </a:r>
            <a:r>
              <a:rPr lang="en-US" sz="3000"/>
              <a:t> today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can be applied</a:t>
            </a:r>
            <a:r>
              <a:rPr lang="en-US" sz="3000"/>
              <a:t> to hack J On The Beach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and </a:t>
            </a:r>
            <a:r>
              <a:rPr lang="en-US" sz="3000">
                <a:solidFill>
                  <a:srgbClr val="F7FF8A"/>
                </a:solidFill>
              </a:rPr>
              <a:t>create teams based</a:t>
            </a:r>
            <a:r>
              <a:rPr lang="en-US" sz="3000"/>
              <a:t> on the ideas that are more </a:t>
            </a:r>
            <a:r>
              <a:rPr lang="en-US" sz="3000">
                <a:solidFill>
                  <a:srgbClr val="F7FF8A"/>
                </a:solidFill>
              </a:rPr>
              <a:t>interesting for</a:t>
            </a:r>
            <a:r>
              <a:rPr lang="en-US" sz="3000"/>
              <a:t> each of </a:t>
            </a:r>
            <a:r>
              <a:rPr lang="en-US" sz="3000">
                <a:solidFill>
                  <a:srgbClr val="F7FF8A"/>
                </a:solidFill>
              </a:rPr>
              <a:t>you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Goal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3900" y="890500"/>
            <a:ext cx="76182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could be different at JOTB?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3887" y="16796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Registration and </a:t>
            </a:r>
            <a:r>
              <a:rPr lang="en-US" sz="3000"/>
              <a:t>check in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Lunch, coffee-breaks and party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Sponsors </a:t>
            </a:r>
            <a:r>
              <a:rPr lang="en-US" sz="3000"/>
              <a:t>exhibition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Feedback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US" sz="3000"/>
              <a:t>Networking with other participants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3900" y="1641575"/>
            <a:ext cx="51579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There are 3 mentors in 3 tables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Pick a sit in one of those tables for the first discussion round that takes 5 minutes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One person should write down the ideas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 1: </a:t>
            </a:r>
          </a:p>
        </p:txBody>
      </p:sp>
      <p:pic>
        <p:nvPicPr>
          <p:cNvPr descr="Screen Shot 2017-05-16 at 8.20.05 AM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62" y="1623300"/>
            <a:ext cx="29622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/>
              <a:t>About brainstorming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3887" y="18320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000"/>
              <a:t>Never criticize ideas immediately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000"/>
              <a:t>Ideas are no ones property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000"/>
              <a:t>No idea is kept from the group, brainstorm is about quantity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000"/>
              <a:t>Be brief formulating short and accurate ideas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000"/>
              <a:t>Absorb the ideas of others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23887" y="18320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/>
              <a:t>Our host company, </a:t>
            </a:r>
            <a:r>
              <a:rPr lang="en-US" sz="3000">
                <a:solidFill>
                  <a:srgbClr val="F7FF8A"/>
                </a:solidFill>
              </a:rPr>
              <a:t>Valo</a:t>
            </a:r>
            <a:r>
              <a:rPr lang="en-US" sz="3000"/>
              <a:t>, in collaboration with </a:t>
            </a:r>
            <a:r>
              <a:rPr lang="en-US" sz="3000">
                <a:solidFill>
                  <a:srgbClr val="F7FF8A"/>
                </a:solidFill>
              </a:rPr>
              <a:t>Globalcode</a:t>
            </a:r>
            <a:r>
              <a:rPr lang="en-US" sz="3000"/>
              <a:t>, are proud to present this hackathon, which will bring the worlds of </a:t>
            </a:r>
            <a:r>
              <a:rPr lang="en-US" sz="3000">
                <a:solidFill>
                  <a:srgbClr val="F7FF8A"/>
                </a:solidFill>
              </a:rPr>
              <a:t>Big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Data</a:t>
            </a:r>
            <a:r>
              <a:rPr lang="en-US" sz="3000"/>
              <a:t> and </a:t>
            </a:r>
            <a:r>
              <a:rPr lang="en-US" sz="3000">
                <a:solidFill>
                  <a:srgbClr val="F7FF8A"/>
                </a:solidFill>
              </a:rPr>
              <a:t>IoT</a:t>
            </a:r>
            <a:r>
              <a:rPr lang="en-US" sz="3000"/>
              <a:t> together to hack the J on The Beach event.</a:t>
            </a: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Hackathon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3900" y="1641575"/>
            <a:ext cx="51579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Sit in another table avoiding to keep exactly the same group and repeat the process.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 2: </a:t>
            </a:r>
          </a:p>
        </p:txBody>
      </p:sp>
      <p:pic>
        <p:nvPicPr>
          <p:cNvPr descr="Screen Shot 2017-05-16 at 8.20.05 AM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62" y="1623300"/>
            <a:ext cx="29622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23900" y="1641575"/>
            <a:ext cx="51579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Sit in another table avoiding to keep exactly the same group and repeat the process.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 3: </a:t>
            </a:r>
          </a:p>
        </p:txBody>
      </p:sp>
      <p:pic>
        <p:nvPicPr>
          <p:cNvPr descr="Screen Shot 2017-05-16 at 8.20.05 AM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62" y="1623300"/>
            <a:ext cx="29622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3900" y="1641575"/>
            <a:ext cx="51579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Mentors are going to organize the board and try to group the related ideas.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b="0" lang="en-US" sz="3000"/>
              <a:t>Mentors are going to select the ideas that they like more as a suggestion only.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 4: </a:t>
            </a:r>
          </a:p>
        </p:txBody>
      </p:sp>
      <p:pic>
        <p:nvPicPr>
          <p:cNvPr descr="Screen Shot 2017-05-16 at 8.24.28 AM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75" y="1458375"/>
            <a:ext cx="11525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00725" y="1565375"/>
            <a:ext cx="83034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3000"/>
              <a:t>Participants add their votes</a:t>
            </a:r>
            <a:br>
              <a:rPr b="0" lang="en-US" sz="3000"/>
            </a:br>
            <a:r>
              <a:rPr b="0" lang="en-US" sz="3000"/>
              <a:t>on the ideas they like more,</a:t>
            </a:r>
          </a:p>
          <a:p>
            <a:pPr lvl="0">
              <a:spcBef>
                <a:spcPts val="0"/>
              </a:spcBef>
              <a:buNone/>
            </a:pPr>
            <a:r>
              <a:rPr b="0" lang="en-US" sz="3000"/>
              <a:t>using posits according their </a:t>
            </a:r>
          </a:p>
          <a:p>
            <a:pPr lvl="0">
              <a:spcBef>
                <a:spcPts val="0"/>
              </a:spcBef>
              <a:buNone/>
            </a:pPr>
            <a:r>
              <a:rPr b="0" lang="en-US" sz="3000"/>
              <a:t>background.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3000"/>
          </a:p>
          <a:p>
            <a:pPr lvl="0" rtl="0">
              <a:spcBef>
                <a:spcPts val="0"/>
              </a:spcBef>
              <a:buNone/>
            </a:pPr>
            <a:r>
              <a:rPr b="0" lang="en-US" sz="3000"/>
              <a:t>Participants can change votes until teams reach the minimum size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4714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Part 5: </a:t>
            </a:r>
          </a:p>
        </p:txBody>
      </p:sp>
      <p:pic>
        <p:nvPicPr>
          <p:cNvPr descr="Screen Shot 2017-05-16 at 8.29.14 AM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100" y="1475800"/>
            <a:ext cx="3944500" cy="27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5131292" y="2436897"/>
            <a:ext cx="2860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7F7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5131292" y="3161200"/>
            <a:ext cx="286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F8A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rPr>
              <a:t>See you soon!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292399" y="2970300"/>
            <a:ext cx="7971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Presentations of </a:t>
            </a:r>
            <a:r>
              <a:rPr lang="en-US"/>
              <a:t>J On The Beach Hackathon Projects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23887" y="18320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/>
              <a:t>Our host company, </a:t>
            </a:r>
            <a:r>
              <a:rPr lang="en-US" sz="3000">
                <a:solidFill>
                  <a:srgbClr val="F7FF8A"/>
                </a:solidFill>
              </a:rPr>
              <a:t>Valo</a:t>
            </a:r>
            <a:r>
              <a:rPr lang="en-US" sz="3000"/>
              <a:t>, in collaboration with </a:t>
            </a:r>
            <a:r>
              <a:rPr lang="en-US" sz="3000">
                <a:solidFill>
                  <a:srgbClr val="F7FF8A"/>
                </a:solidFill>
              </a:rPr>
              <a:t>Globalcode</a:t>
            </a:r>
            <a:r>
              <a:rPr lang="en-US" sz="3000"/>
              <a:t>, are proud to present this hackathon, which will bring the worlds of </a:t>
            </a:r>
            <a:r>
              <a:rPr lang="en-US" sz="3000">
                <a:solidFill>
                  <a:srgbClr val="F7FF8A"/>
                </a:solidFill>
              </a:rPr>
              <a:t>Big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Data</a:t>
            </a:r>
            <a:r>
              <a:rPr lang="en-US" sz="3000"/>
              <a:t> and </a:t>
            </a:r>
            <a:r>
              <a:rPr lang="en-US" sz="3000">
                <a:solidFill>
                  <a:srgbClr val="F7FF8A"/>
                </a:solidFill>
              </a:rPr>
              <a:t>IoT</a:t>
            </a:r>
            <a:r>
              <a:rPr lang="en-US" sz="3000"/>
              <a:t> together to hack the J on The Beach event.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Hackathon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23900" y="1891050"/>
            <a:ext cx="8009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learn and to apply </a:t>
            </a:r>
            <a:r>
              <a:rPr lang="en-US" sz="3000">
                <a:solidFill>
                  <a:srgbClr val="F7FF8A"/>
                </a:solidFill>
              </a:rPr>
              <a:t>new technologies</a:t>
            </a:r>
            <a:r>
              <a:rPr lang="en-US" sz="3000"/>
              <a:t>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apply to J On The Beach better,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as well as </a:t>
            </a:r>
            <a:r>
              <a:rPr lang="en-US" sz="3000">
                <a:solidFill>
                  <a:srgbClr val="F7FF8A"/>
                </a:solidFill>
              </a:rPr>
              <a:t>your own carrier</a:t>
            </a:r>
            <a:r>
              <a:rPr lang="en-US" sz="3000"/>
              <a:t>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and also to any other solution you may find in the future to </a:t>
            </a:r>
            <a:r>
              <a:rPr lang="en-US" sz="3000">
                <a:solidFill>
                  <a:srgbClr val="F7FF8A"/>
                </a:solidFill>
              </a:rPr>
              <a:t>improve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the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world</a:t>
            </a:r>
            <a:r>
              <a:rPr lang="en-US" sz="3000"/>
              <a:t> in any way.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Goal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Thanks to</a:t>
            </a:r>
          </a:p>
        </p:txBody>
      </p: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623887" y="1603491"/>
            <a:ext cx="7886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Luis Sanchez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Alvaro Santamaría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Danilo Rossi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Zurisadai Pabón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Andrés Ramírez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Andras Keskces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Ana Arjona</a:t>
            </a:r>
          </a:p>
          <a:p>
            <a:pPr indent="-4191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and all the Valo the team! </a:t>
            </a:r>
          </a:p>
          <a:p>
            <a:pPr indent="-6985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Jury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23900" y="1298702"/>
            <a:ext cx="78867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Santiago Ortiz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Antony Perkov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Luis Sanchez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Manthan Dave</a:t>
            </a:r>
          </a:p>
          <a:p>
            <a:pPr indent="-431800" lvl="0" marL="457200" rtl="0">
              <a:spcBef>
                <a:spcPts val="0"/>
              </a:spcBef>
              <a:buSzPct val="100000"/>
              <a:buChar char="●"/>
            </a:pPr>
            <a:r>
              <a:rPr lang="en-US" sz="3200"/>
              <a:t>Carmel Hassam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16 at 6.42.33 AM.png" id="52" name="Shape 52"/>
          <p:cNvPicPr preferRelativeResize="0"/>
          <p:nvPr/>
        </p:nvPicPr>
        <p:blipFill rotWithShape="1">
          <a:blip r:embed="rId3">
            <a:alphaModFix/>
          </a:blip>
          <a:srcRect b="6088" l="0" r="0" t="65436"/>
          <a:stretch/>
        </p:blipFill>
        <p:spPr>
          <a:xfrm>
            <a:off x="98675" y="443550"/>
            <a:ext cx="5892325" cy="195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6 at 6.42.33 AM.png" id="53" name="Shape 53"/>
          <p:cNvPicPr preferRelativeResize="0"/>
          <p:nvPr/>
        </p:nvPicPr>
        <p:blipFill rotWithShape="1">
          <a:blip r:embed="rId3">
            <a:alphaModFix/>
          </a:blip>
          <a:srcRect b="34319" l="0" r="0" t="40119"/>
          <a:stretch/>
        </p:blipFill>
        <p:spPr>
          <a:xfrm>
            <a:off x="3034925" y="4071100"/>
            <a:ext cx="5892325" cy="175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6 at 6.42.33 AM.png" id="54" name="Shape 54"/>
          <p:cNvPicPr preferRelativeResize="0"/>
          <p:nvPr/>
        </p:nvPicPr>
        <p:blipFill rotWithShape="1">
          <a:blip r:embed="rId3">
            <a:alphaModFix/>
          </a:blip>
          <a:srcRect b="59022" l="0" r="0" t="14296"/>
          <a:stretch/>
        </p:blipFill>
        <p:spPr>
          <a:xfrm>
            <a:off x="1482925" y="2241275"/>
            <a:ext cx="5892325" cy="18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Preparation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323400"/>
            <a:ext cx="676275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Valo Workshop</a:t>
            </a:r>
          </a:p>
        </p:txBody>
      </p:sp>
      <p:pic>
        <p:nvPicPr>
          <p:cNvPr descr="IMG_20170517_092450.jp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800" y="1705347"/>
            <a:ext cx="4596403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IoT</a:t>
            </a:r>
            <a:r>
              <a:rPr lang="en-US"/>
              <a:t> Workshop</a:t>
            </a:r>
          </a:p>
        </p:txBody>
      </p:sp>
      <p:pic>
        <p:nvPicPr>
          <p:cNvPr descr="IMG_20170517_100510.jp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722150"/>
            <a:ext cx="5010225" cy="37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23902" y="814300"/>
            <a:ext cx="87099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Visualization W</a:t>
            </a:r>
            <a:r>
              <a:rPr lang="en-US"/>
              <a:t>orkshop in Italian</a:t>
            </a:r>
          </a:p>
        </p:txBody>
      </p:sp>
      <p:sp>
        <p:nvSpPr>
          <p:cNvPr id="262" name="Shape 262" title="VID_74390225_181816.mp4"/>
          <p:cNvSpPr/>
          <p:nvPr/>
        </p:nvSpPr>
        <p:spPr>
          <a:xfrm>
            <a:off x="3028200" y="1519200"/>
            <a:ext cx="3087608" cy="50774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Self introduction</a:t>
            </a:r>
          </a:p>
        </p:txBody>
      </p:sp>
      <p:pic>
        <p:nvPicPr>
          <p:cNvPr descr="img_20170517_111149_720.jpg"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5800"/>
            <a:ext cx="4337699" cy="433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70517_111252.jp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700" y="1475800"/>
            <a:ext cx="4337699" cy="43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Brainstorm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1519200"/>
            <a:ext cx="4896924" cy="48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21728" t="0"/>
          <a:stretch/>
        </p:blipFill>
        <p:spPr>
          <a:xfrm>
            <a:off x="5857849" y="1628200"/>
            <a:ext cx="2810749" cy="47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Teams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5860" r="4941" t="0"/>
          <a:stretch/>
        </p:blipFill>
        <p:spPr>
          <a:xfrm>
            <a:off x="700099" y="1768000"/>
            <a:ext cx="3697200" cy="31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19830" r="11648" t="15547"/>
          <a:stretch/>
        </p:blipFill>
        <p:spPr>
          <a:xfrm>
            <a:off x="4955660" y="1716149"/>
            <a:ext cx="3363365" cy="31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16 at 6.42.33 AM.png" id="291" name="Shape 291"/>
          <p:cNvPicPr preferRelativeResize="0"/>
          <p:nvPr/>
        </p:nvPicPr>
        <p:blipFill rotWithShape="1">
          <a:blip r:embed="rId3">
            <a:alphaModFix/>
          </a:blip>
          <a:srcRect b="34319" l="0" r="19034" t="40119"/>
          <a:stretch/>
        </p:blipFill>
        <p:spPr>
          <a:xfrm>
            <a:off x="360425" y="3673725"/>
            <a:ext cx="4770874" cy="175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6 at 6.42.33 AM.png" id="292" name="Shape 292"/>
          <p:cNvPicPr preferRelativeResize="0"/>
          <p:nvPr/>
        </p:nvPicPr>
        <p:blipFill rotWithShape="1">
          <a:blip r:embed="rId3">
            <a:alphaModFix/>
          </a:blip>
          <a:srcRect b="59022" l="0" r="22863" t="14296"/>
          <a:stretch/>
        </p:blipFill>
        <p:spPr>
          <a:xfrm>
            <a:off x="360425" y="1707550"/>
            <a:ext cx="4770874" cy="18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4294967295" type="title"/>
          </p:nvPr>
        </p:nvSpPr>
        <p:spPr>
          <a:xfrm>
            <a:off x="623887" y="814300"/>
            <a:ext cx="7148400" cy="66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Let</a:t>
            </a:r>
            <a:r>
              <a:rPr lang="en-US"/>
              <a:t>'s keep in touch</a:t>
            </a:r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5131292" y="2436897"/>
            <a:ext cx="2860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7F7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299" name="Shape 299"/>
          <p:cNvSpPr txBox="1"/>
          <p:nvPr>
            <p:ph idx="1" type="subTitle"/>
          </p:nvPr>
        </p:nvSpPr>
        <p:spPr>
          <a:xfrm>
            <a:off x="5131292" y="3161200"/>
            <a:ext cx="286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7FF8A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7FF8A"/>
                </a:solidFill>
                <a:latin typeface="Calibri"/>
                <a:ea typeface="Calibri"/>
                <a:cs typeface="Calibri"/>
                <a:sym typeface="Calibri"/>
              </a:rPr>
              <a:t>See you soon!</a:t>
            </a: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23887" y="509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Criteria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23900" y="1298702"/>
            <a:ext cx="78867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Innovation / business / social impact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Relevance of Internet of Things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Relevance of Real Time Analytics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Working prototype / technical specification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23900" y="1891050"/>
            <a:ext cx="80097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learn and to apply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new technologies</a:t>
            </a:r>
            <a:r>
              <a:rPr lang="en-US" sz="3000"/>
              <a:t>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apply to J On The Beach better,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as well as </a:t>
            </a:r>
            <a:r>
              <a:rPr lang="en-US" sz="3000">
                <a:solidFill>
                  <a:srgbClr val="F7FF8A"/>
                </a:solidFill>
              </a:rPr>
              <a:t>your own carrier</a:t>
            </a:r>
            <a:r>
              <a:rPr lang="en-US" sz="3000"/>
              <a:t> 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and also to any other solution you may find in the future to </a:t>
            </a:r>
            <a:r>
              <a:rPr lang="en-US" sz="3000">
                <a:solidFill>
                  <a:srgbClr val="F7FF8A"/>
                </a:solidFill>
              </a:rPr>
              <a:t>improve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the</a:t>
            </a:r>
            <a:r>
              <a:rPr lang="en-US" sz="3000"/>
              <a:t> </a:t>
            </a:r>
            <a:r>
              <a:rPr lang="en-US" sz="3000">
                <a:solidFill>
                  <a:srgbClr val="F7FF8A"/>
                </a:solidFill>
              </a:rPr>
              <a:t>world</a:t>
            </a:r>
            <a:r>
              <a:rPr lang="en-US" sz="3000"/>
              <a:t> in any way.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3887" y="31003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Agenda</a:t>
            </a:r>
            <a:br>
              <a:rPr lang="en-US"/>
            </a:br>
            <a:br>
              <a:rPr lang="en-US"/>
            </a:br>
            <a:r>
              <a:rPr lang="en-US" sz="3000"/>
              <a:t>Lot</a:t>
            </a:r>
            <a:r>
              <a:rPr lang="en-US" sz="3000"/>
              <a:t>'s of things to </a:t>
            </a:r>
            <a:r>
              <a:rPr b="0" lang="en-US" sz="3000">
                <a:solidFill>
                  <a:srgbClr val="F7FF8A"/>
                </a:solidFill>
              </a:rPr>
              <a:t>learn</a:t>
            </a:r>
            <a:r>
              <a:rPr lang="en-US" sz="3000"/>
              <a:t> and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solidFill>
                  <a:srgbClr val="F7FF8A"/>
                </a:solidFill>
              </a:rPr>
              <a:t>experiences</a:t>
            </a:r>
            <a:r>
              <a:rPr lang="en-US" sz="3000"/>
              <a:t> to live.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Come </a:t>
            </a:r>
            <a:r>
              <a:rPr b="0" lang="en-US" sz="3000">
                <a:solidFill>
                  <a:srgbClr val="F7FF8A"/>
                </a:solidFill>
              </a:rPr>
              <a:t>together</a:t>
            </a:r>
            <a:r>
              <a:rPr lang="en-US" sz="300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Shape 73"/>
          <p:cNvGraphicFramePr/>
          <p:nvPr/>
        </p:nvGraphicFramePr>
        <p:xfrm>
          <a:off x="218375" y="8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{35219344-9BB6-4DE0-A299-8429E71EFF65}</a:tableStyleId>
              </a:tblPr>
              <a:tblGrid>
                <a:gridCol w="1306950"/>
                <a:gridCol w="3242925"/>
                <a:gridCol w="3275850"/>
              </a:tblGrid>
              <a:tr h="50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10:30 - 11:00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Breakfast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11:00 - 13:00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 Workshop, Alvaro Santamaría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13:00 - 13:30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Visualization and ingestion with Twitter and Philips Hue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0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13:30 - 14:30 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697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Lunch</a:t>
                      </a:r>
                      <a:r>
                        <a:rPr i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83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14:30 - 15:45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Arduino, IoT Surfboard, Node-RED &amp; MQTT, Vinicius Senger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15:45 - 16:30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Visualization with HTML and JavaScript, Danilo Rossi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0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16:30 - 17:00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Coffee-break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17:00 - 18:00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Brainstorm, project ideation  and team building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18:00 - 19:00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Voice assistant Demos and discussion</a:t>
                      </a: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Shape 79"/>
          <p:cNvGraphicFramePr/>
          <p:nvPr/>
        </p:nvGraphicFramePr>
        <p:xfrm>
          <a:off x="198525" y="28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{35219344-9BB6-4DE0-A299-8429E71EFF65}</a:tableStyleId>
              </a:tblPr>
              <a:tblGrid>
                <a:gridCol w="1425700"/>
                <a:gridCol w="3110600"/>
                <a:gridCol w="326615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18, May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 J On The Beach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8:00 - 9:00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9:00 - 10:10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Keynote Evolving Quantum Computers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10:30 - 11:00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Breakfast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11:00 - 13:30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13:30 - 14:30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Lunch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14:30 - 16:45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16:20 - 16:40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Coffee-break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16:40 - 17:40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17:40 - 18:30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Keynote Dynamic data visualization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18:30 - 21:00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Beer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Pizza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198525" y="28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{35219344-9BB6-4DE0-A299-8429E71EFF65}</a:tableStyleId>
              </a:tblPr>
              <a:tblGrid>
                <a:gridCol w="1425700"/>
                <a:gridCol w="3110600"/>
                <a:gridCol w="326615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 May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 J On The Beach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8:00 - 9:00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9:00 - 10:10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Hacking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10:30 - 11:00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Breakfast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11:00 - 13:30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rehearsal with each 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13:30 - 14:30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Lunch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14:30 - 16:45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of the hackathon projects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16:20 - 16:40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Coffee-break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16:40 - 18:30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go to the talks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18:30 - 19:00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Hackathon Awards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700">
                          <a:solidFill>
                            <a:srgbClr val="F7FF8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19:00 - 00:00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530">
                          <a:solidFill>
                            <a:srgbClr val="F269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Party Sponsored by JElastic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3900" y="1641575"/>
            <a:ext cx="7148400" cy="33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to </a:t>
            </a:r>
            <a:r>
              <a:rPr b="0" lang="en-US" sz="3000">
                <a:solidFill>
                  <a:srgbClr val="F7FF8A"/>
                </a:solidFill>
              </a:rPr>
              <a:t>learn</a:t>
            </a:r>
            <a:r>
              <a:rPr lang="en-US" sz="3000"/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be </a:t>
            </a:r>
            <a:r>
              <a:rPr b="0" lang="en-US" sz="3000">
                <a:solidFill>
                  <a:srgbClr val="F7FF8A"/>
                </a:solidFill>
              </a:rPr>
              <a:t>collaborative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to be </a:t>
            </a:r>
            <a:r>
              <a:rPr b="0" lang="en-US" sz="3000">
                <a:solidFill>
                  <a:srgbClr val="F7FF8A"/>
                </a:solidFill>
              </a:rPr>
              <a:t>creative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 </a:t>
            </a:r>
            <a:r>
              <a:rPr b="0" lang="en-US" sz="3000">
                <a:solidFill>
                  <a:srgbClr val="F7FF8A"/>
                </a:solidFill>
              </a:rPr>
              <a:t>share</a:t>
            </a:r>
            <a:br>
              <a:rPr b="0" lang="en-US" sz="3000">
                <a:solidFill>
                  <a:srgbClr val="F7FF8A"/>
                </a:solidFill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solidFill>
                  <a:srgbClr val="F3F3F3"/>
                </a:solidFill>
              </a:rPr>
              <a:t>and of course,</a:t>
            </a:r>
            <a:r>
              <a:rPr b="0" lang="en-US" sz="3000">
                <a:solidFill>
                  <a:srgbClr val="F7FF8A"/>
                </a:solidFill>
              </a:rPr>
              <a:t> to have FUN! 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623887" y="890500"/>
            <a:ext cx="7148400" cy="6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