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37"/>
  </p:notesMasterIdLst>
  <p:handoutMasterIdLst>
    <p:handoutMasterId r:id="rId38"/>
  </p:handoutMasterIdLst>
  <p:sldIdLst>
    <p:sldId id="960" r:id="rId2"/>
    <p:sldId id="963" r:id="rId3"/>
    <p:sldId id="964" r:id="rId4"/>
    <p:sldId id="965" r:id="rId5"/>
    <p:sldId id="966" r:id="rId6"/>
    <p:sldId id="967" r:id="rId7"/>
    <p:sldId id="968" r:id="rId8"/>
    <p:sldId id="969" r:id="rId9"/>
    <p:sldId id="970" r:id="rId10"/>
    <p:sldId id="971" r:id="rId11"/>
    <p:sldId id="972" r:id="rId12"/>
    <p:sldId id="973" r:id="rId13"/>
    <p:sldId id="974" r:id="rId14"/>
    <p:sldId id="975" r:id="rId15"/>
    <p:sldId id="976" r:id="rId16"/>
    <p:sldId id="977" r:id="rId17"/>
    <p:sldId id="978" r:id="rId18"/>
    <p:sldId id="979" r:id="rId19"/>
    <p:sldId id="980" r:id="rId20"/>
    <p:sldId id="981" r:id="rId21"/>
    <p:sldId id="982" r:id="rId22"/>
    <p:sldId id="983" r:id="rId23"/>
    <p:sldId id="984" r:id="rId24"/>
    <p:sldId id="985" r:id="rId25"/>
    <p:sldId id="986" r:id="rId26"/>
    <p:sldId id="987" r:id="rId27"/>
    <p:sldId id="988" r:id="rId28"/>
    <p:sldId id="989" r:id="rId29"/>
    <p:sldId id="990" r:id="rId30"/>
    <p:sldId id="991" r:id="rId31"/>
    <p:sldId id="992" r:id="rId32"/>
    <p:sldId id="993" r:id="rId33"/>
    <p:sldId id="994" r:id="rId34"/>
    <p:sldId id="996" r:id="rId35"/>
    <p:sldId id="998" r:id="rId36"/>
  </p:sldIdLst>
  <p:sldSz cx="9144000" cy="6858000" type="screen4x3"/>
  <p:notesSz cx="7099300" cy="10234613"/>
  <p:defaultTextStyle>
    <a:defPPr>
      <a:defRPr lang="ko-KR"/>
    </a:defPPr>
    <a:lvl1pPr algn="ctr" rtl="0" eaLnBrk="0" fontAlgn="base" hangingPunct="0">
      <a:spcBef>
        <a:spcPct val="50000"/>
      </a:spcBef>
      <a:spcAft>
        <a:spcPct val="0"/>
      </a:spcAft>
      <a:buSzPct val="70000"/>
      <a:buFont typeface="Monotype Sorts" pitchFamily="2" charset="2"/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1pPr>
    <a:lvl2pPr marL="457200" algn="ctr" rtl="0" eaLnBrk="0" fontAlgn="base" hangingPunct="0">
      <a:spcBef>
        <a:spcPct val="50000"/>
      </a:spcBef>
      <a:spcAft>
        <a:spcPct val="0"/>
      </a:spcAft>
      <a:buSzPct val="70000"/>
      <a:buFont typeface="Monotype Sorts" pitchFamily="2" charset="2"/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2pPr>
    <a:lvl3pPr marL="914400" algn="ctr" rtl="0" eaLnBrk="0" fontAlgn="base" hangingPunct="0">
      <a:spcBef>
        <a:spcPct val="50000"/>
      </a:spcBef>
      <a:spcAft>
        <a:spcPct val="0"/>
      </a:spcAft>
      <a:buSzPct val="70000"/>
      <a:buFont typeface="Monotype Sorts" pitchFamily="2" charset="2"/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3pPr>
    <a:lvl4pPr marL="1371600" algn="ctr" rtl="0" eaLnBrk="0" fontAlgn="base" hangingPunct="0">
      <a:spcBef>
        <a:spcPct val="50000"/>
      </a:spcBef>
      <a:spcAft>
        <a:spcPct val="0"/>
      </a:spcAft>
      <a:buSzPct val="70000"/>
      <a:buFont typeface="Monotype Sorts" pitchFamily="2" charset="2"/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4pPr>
    <a:lvl5pPr marL="1828800" algn="ctr" rtl="0" eaLnBrk="0" fontAlgn="base" hangingPunct="0">
      <a:spcBef>
        <a:spcPct val="50000"/>
      </a:spcBef>
      <a:spcAft>
        <a:spcPct val="0"/>
      </a:spcAft>
      <a:buSzPct val="70000"/>
      <a:buFont typeface="Monotype Sorts" pitchFamily="2" charset="2"/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B09A"/>
    <a:srgbClr val="FF9966"/>
    <a:srgbClr val="FF6600"/>
    <a:srgbClr val="2B8142"/>
    <a:srgbClr val="C1FFD6"/>
    <a:srgbClr val="9BFFBC"/>
    <a:srgbClr val="B6F503"/>
    <a:srgbClr val="0BED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35" autoAdjust="0"/>
    <p:restoredTop sz="89286" autoAdjust="0"/>
  </p:normalViewPr>
  <p:slideViewPr>
    <p:cSldViewPr>
      <p:cViewPr varScale="1">
        <p:scale>
          <a:sx n="58" d="100"/>
          <a:sy n="58" d="100"/>
        </p:scale>
        <p:origin x="200" y="1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2820" y="-132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algn="l" defTabSz="820738">
              <a:spcBef>
                <a:spcPct val="0"/>
              </a:spcBef>
              <a:buSzTx/>
              <a:buFontTx/>
              <a:buNone/>
              <a:defRPr kumimoji="1" sz="10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5900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algn="r" defTabSz="820738">
              <a:spcBef>
                <a:spcPct val="0"/>
              </a:spcBef>
              <a:buSzTx/>
              <a:buFontTx/>
              <a:buNone/>
              <a:defRPr kumimoji="1" sz="10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algn="l" defTabSz="820738">
              <a:spcBef>
                <a:spcPct val="0"/>
              </a:spcBef>
              <a:buSzTx/>
              <a:buFontTx/>
              <a:buNone/>
              <a:defRPr kumimoji="1" sz="10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5900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algn="r" defTabSz="820738">
              <a:spcBef>
                <a:spcPct val="0"/>
              </a:spcBef>
              <a:buSzTx/>
              <a:buFontTx/>
              <a:buNone/>
              <a:defRPr kumimoji="1" sz="1000" b="0" i="1">
                <a:ea typeface="돋움" pitchFamily="50" charset="-127"/>
              </a:defRPr>
            </a:lvl1pPr>
          </a:lstStyle>
          <a:p>
            <a:pPr>
              <a:defRPr/>
            </a:pPr>
            <a:fld id="{CFF9FC40-EDF5-473D-B9D8-BF55396BE38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algn="l" defTabSz="820738" eaLnBrk="1" hangingPunct="1">
              <a:spcBef>
                <a:spcPct val="0"/>
              </a:spcBef>
              <a:buSzTx/>
              <a:buFontTx/>
              <a:buNone/>
              <a:defRPr kumimoji="1" sz="10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5900" y="11113"/>
            <a:ext cx="307498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t" anchorCtr="0" compatLnSpc="1">
            <a:prstTxWarp prst="textNoShape">
              <a:avLst/>
            </a:prstTxWarp>
          </a:bodyPr>
          <a:lstStyle>
            <a:lvl1pPr algn="r" defTabSz="820738" eaLnBrk="1" hangingPunct="1">
              <a:spcBef>
                <a:spcPct val="0"/>
              </a:spcBef>
              <a:buSzTx/>
              <a:buFontTx/>
              <a:buNone/>
              <a:defRPr kumimoji="1" sz="10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algn="l" defTabSz="820738" eaLnBrk="1" hangingPunct="1">
              <a:spcBef>
                <a:spcPct val="0"/>
              </a:spcBef>
              <a:buSzTx/>
              <a:buFontTx/>
              <a:buNone/>
              <a:defRPr kumimoji="1" sz="10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900" y="9744075"/>
            <a:ext cx="3074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02" tIns="0" rIns="19902" bIns="0" numCol="1" anchor="b" anchorCtr="0" compatLnSpc="1">
            <a:prstTxWarp prst="textNoShape">
              <a:avLst/>
            </a:prstTxWarp>
          </a:bodyPr>
          <a:lstStyle>
            <a:lvl1pPr algn="r" defTabSz="820738" eaLnBrk="1" hangingPunct="1">
              <a:spcBef>
                <a:spcPct val="0"/>
              </a:spcBef>
              <a:buSzTx/>
              <a:buFontTx/>
              <a:buNone/>
              <a:defRPr kumimoji="1" sz="10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fld id="{2EF58B40-F59D-448B-8C62-321A9040446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9325" y="4873625"/>
            <a:ext cx="520065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849" tIns="48096" rIns="97849" bIns="480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62471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8875" y="885825"/>
            <a:ext cx="4783138" cy="3587750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1pPr>
    <a:lvl2pPr marL="4651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2pPr>
    <a:lvl3pPr marL="927100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3pPr>
    <a:lvl4pPr marL="13922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4pPr>
    <a:lvl5pPr marL="1857375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231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7970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7"/>
          <p:cNvSpPr>
            <a:spLocks noChangeArrowheads="1"/>
          </p:cNvSpPr>
          <p:nvPr/>
        </p:nvSpPr>
        <p:spPr bwMode="auto">
          <a:xfrm>
            <a:off x="619125" y="2971800"/>
            <a:ext cx="7808913" cy="76200"/>
          </a:xfrm>
          <a:prstGeom prst="rect">
            <a:avLst/>
          </a:prstGeom>
          <a:solidFill>
            <a:srgbClr val="67676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4" name="Rectangle 29"/>
          <p:cNvSpPr>
            <a:spLocks noChangeArrowheads="1"/>
          </p:cNvSpPr>
          <p:nvPr/>
        </p:nvSpPr>
        <p:spPr bwMode="auto">
          <a:xfrm>
            <a:off x="619125" y="1143000"/>
            <a:ext cx="7808913" cy="76200"/>
          </a:xfrm>
          <a:prstGeom prst="rect">
            <a:avLst/>
          </a:prstGeom>
          <a:solidFill>
            <a:srgbClr val="67676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pic>
        <p:nvPicPr>
          <p:cNvPr id="5" name="Picture 3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138" y="152400"/>
            <a:ext cx="231775" cy="3508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6" name="Text Box 31"/>
          <p:cNvSpPr txBox="1">
            <a:spLocks noChangeArrowheads="1"/>
          </p:cNvSpPr>
          <p:nvPr/>
        </p:nvSpPr>
        <p:spPr bwMode="auto">
          <a:xfrm>
            <a:off x="457200" y="163513"/>
            <a:ext cx="7078663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>
              <a:buSzTx/>
              <a:buFontTx/>
              <a:buNone/>
              <a:defRPr/>
            </a:pPr>
            <a:r>
              <a:rPr kumimoji="0" lang="en-US" altLang="ko-KR" sz="2000">
                <a:ea typeface="굴림" pitchFamily="50" charset="-127"/>
              </a:rPr>
              <a:t>Sogang University: Dept of Computer Science and Engineering</a:t>
            </a:r>
          </a:p>
        </p:txBody>
      </p:sp>
      <p:sp>
        <p:nvSpPr>
          <p:cNvPr id="7" name="Rectangle 32"/>
          <p:cNvSpPr>
            <a:spLocks noChangeArrowheads="1"/>
          </p:cNvSpPr>
          <p:nvPr/>
        </p:nvSpPr>
        <p:spPr bwMode="auto">
          <a:xfrm>
            <a:off x="1898650" y="3657600"/>
            <a:ext cx="5029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spcBef>
                <a:spcPct val="30000"/>
              </a:spcBef>
              <a:buClr>
                <a:srgbClr val="FC0128"/>
              </a:buClr>
              <a:defRPr/>
            </a:pPr>
            <a:r>
              <a:rPr kumimoji="0"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50" charset="-127"/>
              </a:rPr>
              <a:t> </a:t>
            </a:r>
          </a:p>
        </p:txBody>
      </p:sp>
      <p:sp>
        <p:nvSpPr>
          <p:cNvPr id="3089" name="Rectangle 17"/>
          <p:cNvSpPr>
            <a:spLocks noGrp="1" noChangeArrowheads="1"/>
          </p:cNvSpPr>
          <p:nvPr>
            <p:ph type="ctrTitle" sz="quarter"/>
          </p:nvPr>
        </p:nvSpPr>
        <p:spPr>
          <a:xfrm>
            <a:off x="619860" y="1371600"/>
            <a:ext cx="7820757" cy="1447800"/>
          </a:xfrm>
          <a:effectLst/>
        </p:spPr>
        <p:txBody>
          <a:bodyPr/>
          <a:lstStyle>
            <a:lvl1pPr algn="ctr">
              <a:defRPr sz="4200"/>
            </a:lvl1pPr>
          </a:lstStyle>
          <a:p>
            <a:r>
              <a:rPr lang="en-US" altLang="ko-KR"/>
              <a:t> 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CF10CC68-F954-415F-AD53-0C085D44B7D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2138" y="400050"/>
            <a:ext cx="2010508" cy="60007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17686" y="400050"/>
            <a:ext cx="5893777" cy="60007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F5EB0C3B-502F-44B1-BA9B-F6967DF7E49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288" y="476250"/>
            <a:ext cx="8280400" cy="87471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395288" y="1557338"/>
            <a:ext cx="8280400" cy="4824412"/>
          </a:xfr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FC952DDC-31FA-40F9-9BE4-807B7AC6139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9818" y="1142984"/>
            <a:ext cx="8018462" cy="48577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144036B5-17E0-4375-B8B1-2665F5A74D0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4348" y="4071942"/>
            <a:ext cx="77724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14348" y="257174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BABC75DF-64E4-4257-BB40-7538ACFE9CF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17685" y="1143000"/>
            <a:ext cx="3938954" cy="5257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97315" y="1143000"/>
            <a:ext cx="3938954" cy="5257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93C1AEC6-F571-4CB2-A43A-1965858ACED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271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271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30F2951D-09F8-490F-8EE9-5C020E5D99D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8554AE19-B646-4220-B212-8B23D80D117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EAC45425-0C03-43B4-B5D5-335FBE1812A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428604"/>
            <a:ext cx="8329641" cy="57150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538" y="1285860"/>
            <a:ext cx="5111262" cy="484030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285861"/>
            <a:ext cx="3008435" cy="484030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A1CE934D-DAFB-41FC-9C9A-D64C31EDC0C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Page </a:t>
            </a:r>
            <a:fld id="{BC80BC18-3E71-46F7-8A73-53AFED393B9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311150" y="427038"/>
            <a:ext cx="8521700" cy="614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290513" y="428625"/>
            <a:ext cx="546100" cy="614363"/>
          </a:xfrm>
          <a:prstGeom prst="rect">
            <a:avLst/>
          </a:prstGeom>
          <a:gradFill rotWithShape="0">
            <a:gsLst>
              <a:gs pos="0">
                <a:srgbClr val="FC0128">
                  <a:gamma/>
                  <a:shade val="29804"/>
                  <a:invGamma/>
                </a:srgbClr>
              </a:gs>
              <a:gs pos="100000">
                <a:srgbClr val="FC0128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23556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7563" y="1143000"/>
            <a:ext cx="8018462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Body Text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844550" y="400050"/>
            <a:ext cx="801846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Slide </a:t>
            </a:r>
            <a:r>
              <a:rPr lang="en-US" altLang="ko-KR" dirty="0" err="1"/>
              <a:t>TitleFirst</a:t>
            </a:r>
            <a:r>
              <a:rPr lang="en-US" altLang="ko-KR" dirty="0"/>
              <a:t> Line</a:t>
            </a:r>
          </a:p>
        </p:txBody>
      </p:sp>
      <p:pic>
        <p:nvPicPr>
          <p:cNvPr id="23558" name="Picture 29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73050" y="6515100"/>
            <a:ext cx="211138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1054" name="Text Box 30"/>
          <p:cNvSpPr txBox="1">
            <a:spLocks noChangeArrowheads="1"/>
          </p:cNvSpPr>
          <p:nvPr/>
        </p:nvSpPr>
        <p:spPr bwMode="auto">
          <a:xfrm>
            <a:off x="452438" y="6540500"/>
            <a:ext cx="6108700" cy="2762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>
              <a:buSzTx/>
              <a:buFontTx/>
              <a:buNone/>
              <a:defRPr/>
            </a:pPr>
            <a:r>
              <a:rPr kumimoji="0" lang="ko-KR" altLang="en-US" sz="1200" dirty="0">
                <a:ea typeface="굴림" pitchFamily="50" charset="-127"/>
              </a:rPr>
              <a:t>컴퓨터 공학 설계 및 실험 </a:t>
            </a:r>
            <a:r>
              <a:rPr kumimoji="0" lang="en-US" altLang="ko-KR" sz="1200" dirty="0">
                <a:ea typeface="굴림" pitchFamily="50" charset="-127"/>
              </a:rPr>
              <a:t>1</a:t>
            </a:r>
            <a:endParaRPr kumimoji="0" lang="en-US" altLang="ko-KR" sz="2000" dirty="0">
              <a:ea typeface="굴림" pitchFamily="50" charset="-127"/>
            </a:endParaRPr>
          </a:p>
        </p:txBody>
      </p:sp>
      <p:sp>
        <p:nvSpPr>
          <p:cNvPr id="1059" name="Line 35"/>
          <p:cNvSpPr>
            <a:spLocks noChangeShapeType="1"/>
          </p:cNvSpPr>
          <p:nvPr userDrawn="1"/>
        </p:nvSpPr>
        <p:spPr bwMode="auto">
          <a:xfrm>
            <a:off x="280988" y="6477000"/>
            <a:ext cx="8582025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buSzTx/>
              <a:buFontTx/>
              <a:buNone/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2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7934325" y="6500813"/>
            <a:ext cx="985838" cy="304800"/>
          </a:xfrm>
          <a:prstGeom prst="rect">
            <a:avLst/>
          </a:prstGeom>
        </p:spPr>
        <p:txBody>
          <a:bodyPr/>
          <a:lstStyle>
            <a:lvl1pPr>
              <a:defRPr sz="1400" b="1">
                <a:latin typeface="Arial" charset="0"/>
              </a:defRPr>
            </a:lvl1pPr>
          </a:lstStyle>
          <a:p>
            <a:pPr>
              <a:defRPr/>
            </a:pPr>
            <a:r>
              <a:rPr lang="en-US" altLang="ko-KR"/>
              <a:t>Page </a:t>
            </a:r>
            <a:fld id="{CADF8DA2-C23B-4E27-9E87-A8E7011FAF8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5" r:id="rId1"/>
    <p:sldLayoutId id="2147484504" r:id="rId2"/>
    <p:sldLayoutId id="2147484505" r:id="rId3"/>
    <p:sldLayoutId id="2147484506" r:id="rId4"/>
    <p:sldLayoutId id="2147484507" r:id="rId5"/>
    <p:sldLayoutId id="2147484508" r:id="rId6"/>
    <p:sldLayoutId id="2147484509" r:id="rId7"/>
    <p:sldLayoutId id="2147484510" r:id="rId8"/>
    <p:sldLayoutId id="2147484511" r:id="rId9"/>
    <p:sldLayoutId id="2147484512" r:id="rId10"/>
    <p:sldLayoutId id="2147484513" r:id="rId11"/>
    <p:sldLayoutId id="2147484514" r:id="rId12"/>
  </p:sldLayoutIdLst>
  <p:hf hdr="0" ftr="0" dt="0"/>
  <p:txStyles>
    <p:titleStyle>
      <a:lvl1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2pPr>
      <a:lvl3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3pPr>
      <a:lvl4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4pPr>
      <a:lvl5pPr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5pPr>
      <a:lvl6pPr marL="4572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6pPr>
      <a:lvl7pPr marL="9144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7pPr>
      <a:lvl8pPr marL="13716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8pPr>
      <a:lvl9pPr marL="1828800" algn="l" rtl="0" eaLnBrk="0" fontAlgn="ctr" hangingPunct="0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9pPr>
    </p:titleStyle>
    <p:bodyStyle>
      <a:lvl1pPr marL="285750" indent="-285750" algn="l" rtl="0" eaLnBrk="0" fontAlgn="base" hangingPunct="0">
        <a:spcBef>
          <a:spcPct val="30000"/>
        </a:spcBef>
        <a:spcAft>
          <a:spcPct val="0"/>
        </a:spcAft>
        <a:buClr>
          <a:srgbClr val="FC0128"/>
        </a:buClr>
        <a:buSzPct val="70000"/>
        <a:buFont typeface="Monotype Sorts" pitchFamily="2" charset="2"/>
        <a:buChar char="n"/>
        <a:defRPr kumimoji="1" sz="2400" b="1">
          <a:solidFill>
            <a:schemeClr val="tx1"/>
          </a:solidFill>
          <a:latin typeface="+mn-ea"/>
          <a:ea typeface="+mn-ea"/>
          <a:cs typeface="+mn-cs"/>
        </a:defRPr>
      </a:lvl1pPr>
      <a:lvl2pPr marL="762000" indent="-285750" algn="l" rtl="0" eaLnBrk="0" fontAlgn="base" hangingPunct="0">
        <a:spcBef>
          <a:spcPct val="30000"/>
        </a:spcBef>
        <a:spcAft>
          <a:spcPct val="0"/>
        </a:spcAft>
        <a:buClr>
          <a:schemeClr val="folHlink"/>
        </a:buClr>
        <a:buSzPct val="70000"/>
        <a:buFont typeface="Monotype Sorts" pitchFamily="2" charset="2"/>
        <a:buChar char="t"/>
        <a:defRPr kumimoji="1" sz="2000">
          <a:solidFill>
            <a:schemeClr val="tx1"/>
          </a:solidFill>
          <a:latin typeface="+mn-ea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33"/>
        </a:buClr>
        <a:buSzPct val="50000"/>
        <a:buFont typeface="Monotype Sorts" pitchFamily="2" charset="2"/>
        <a:buChar char="l"/>
        <a:defRPr kumimoji="1" sz="240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ko-KR" altLang="en-US" sz="4400" dirty="0"/>
              <a:t>기초 </a:t>
            </a:r>
            <a:r>
              <a:rPr lang="en-US" altLang="ko-KR" sz="4400" dirty="0"/>
              <a:t>C++ </a:t>
            </a:r>
            <a:r>
              <a:rPr lang="ko-KR" altLang="en-US" sz="4400" dirty="0"/>
              <a:t>프로그래밍 </a:t>
            </a:r>
            <a:r>
              <a:rPr lang="en-US" altLang="ko-KR" sz="4400" dirty="0"/>
              <a:t>#1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6045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</a:t>
            </a:r>
            <a:r>
              <a:rPr lang="ko-KR" altLang="en-US" dirty="0"/>
              <a:t>의 기초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C++ </a:t>
            </a:r>
            <a:r>
              <a:rPr lang="ko-KR" altLang="en-US" dirty="0"/>
              <a:t>프로그래밍의</a:t>
            </a:r>
            <a:r>
              <a:rPr lang="en-US" altLang="ko-KR" dirty="0"/>
              <a:t> </a:t>
            </a:r>
            <a:r>
              <a:rPr lang="ko-KR" altLang="en-US" dirty="0"/>
              <a:t>기초 개념을 공부하고</a:t>
            </a:r>
            <a:r>
              <a:rPr lang="en-US" altLang="ko-KR" dirty="0"/>
              <a:t>, </a:t>
            </a:r>
            <a:r>
              <a:rPr lang="ko-KR" altLang="en-US" dirty="0"/>
              <a:t>그 내용을 바탕으로 유명한 자료구조 중 하나인 </a:t>
            </a:r>
            <a:r>
              <a:rPr lang="ko-KR" altLang="en-US" dirty="0" err="1"/>
              <a:t>스택</a:t>
            </a:r>
            <a:r>
              <a:rPr lang="ko-KR" altLang="en-US" dirty="0"/>
              <a:t> 자료구조가 </a:t>
            </a:r>
            <a:r>
              <a:rPr lang="en-US" altLang="ko-KR" dirty="0"/>
              <a:t>C++</a:t>
            </a:r>
            <a:r>
              <a:rPr lang="ko-KR" altLang="en-US" dirty="0"/>
              <a:t>로 어떻게 구현되는지 살펴본다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학습할 내용</a:t>
            </a:r>
            <a:endParaRPr lang="en-US" altLang="ko-KR" dirty="0"/>
          </a:p>
          <a:p>
            <a:pPr lvl="1"/>
            <a:r>
              <a:rPr lang="en-US" altLang="ko-KR" dirty="0"/>
              <a:t>C++</a:t>
            </a:r>
            <a:r>
              <a:rPr lang="ko-KR" altLang="en-US" dirty="0"/>
              <a:t>의 프로그래밍 패러다임</a:t>
            </a:r>
            <a:endParaRPr lang="en-US" altLang="ko-KR" dirty="0"/>
          </a:p>
          <a:p>
            <a:pPr lvl="1"/>
            <a:r>
              <a:rPr lang="en-US" altLang="ko-KR" dirty="0"/>
              <a:t>C++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표준 입출력</a:t>
            </a:r>
            <a:endParaRPr lang="en-US" altLang="ko-KR" dirty="0"/>
          </a:p>
          <a:p>
            <a:pPr lvl="1"/>
            <a:r>
              <a:rPr lang="en-US" altLang="ko-KR" dirty="0"/>
              <a:t>C++</a:t>
            </a:r>
            <a:r>
              <a:rPr lang="ko-KR" altLang="en-US" dirty="0"/>
              <a:t>에서의 동적 메모리 할당</a:t>
            </a:r>
            <a:endParaRPr lang="en-US" altLang="ko-KR" dirty="0"/>
          </a:p>
          <a:p>
            <a:pPr lvl="1"/>
            <a:r>
              <a:rPr lang="en-US" altLang="ko-KR" dirty="0"/>
              <a:t>C++</a:t>
            </a:r>
            <a:r>
              <a:rPr lang="ko-KR" altLang="en-US" dirty="0"/>
              <a:t>의 참조 연산자</a:t>
            </a:r>
            <a:endParaRPr lang="en-US" altLang="ko-KR" dirty="0"/>
          </a:p>
          <a:p>
            <a:pPr lvl="1"/>
            <a:r>
              <a:rPr lang="en-US" altLang="ko-KR" dirty="0"/>
              <a:t>C++</a:t>
            </a:r>
            <a:r>
              <a:rPr lang="ko-KR" altLang="en-US" dirty="0"/>
              <a:t>에서의 클래스</a:t>
            </a:r>
            <a:endParaRPr lang="en-US" altLang="ko-KR" dirty="0"/>
          </a:p>
          <a:p>
            <a:pPr lvl="1"/>
            <a:r>
              <a:rPr lang="ko-KR" altLang="en-US" dirty="0"/>
              <a:t>접근 지정자</a:t>
            </a:r>
            <a:r>
              <a:rPr lang="en-US" altLang="ko-KR" dirty="0"/>
              <a:t>, </a:t>
            </a:r>
            <a:r>
              <a:rPr lang="ko-KR" altLang="en-US" dirty="0" err="1"/>
              <a:t>생성자</a:t>
            </a:r>
            <a:r>
              <a:rPr lang="en-US" altLang="ko-KR" dirty="0"/>
              <a:t>, </a:t>
            </a:r>
            <a:r>
              <a:rPr lang="ko-KR" altLang="en-US" dirty="0" err="1"/>
              <a:t>소멸자</a:t>
            </a:r>
            <a:endParaRPr lang="en-US" altLang="ko-KR" dirty="0"/>
          </a:p>
          <a:p>
            <a:pPr lvl="1"/>
            <a:r>
              <a:rPr lang="en-US" altLang="ko-KR" dirty="0"/>
              <a:t>C++</a:t>
            </a:r>
            <a:r>
              <a:rPr lang="ko-KR" altLang="en-US" dirty="0"/>
              <a:t>로 구현한 </a:t>
            </a:r>
            <a:r>
              <a:rPr lang="ko-KR" altLang="en-US" dirty="0" err="1"/>
              <a:t>스택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1895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</a:t>
            </a:r>
            <a:r>
              <a:rPr lang="ko-KR" altLang="en-US" dirty="0"/>
              <a:t>의 프로그래밍 패러다임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800" dirty="0"/>
              <a:t>전역 함수는 </a:t>
            </a:r>
            <a:r>
              <a:rPr lang="en-US" altLang="ko-KR" sz="1800" dirty="0"/>
              <a:t>main() </a:t>
            </a:r>
            <a:r>
              <a:rPr lang="ko-KR" altLang="en-US" sz="1800" dirty="0"/>
              <a:t>함수 하나만 필요함</a:t>
            </a:r>
          </a:p>
          <a:p>
            <a:r>
              <a:rPr lang="ko-KR" altLang="en-US" sz="1800" dirty="0"/>
              <a:t>모든 프로그램의 수행은 클래스에서 생성된 객체들 사이의 메시지 전달로 수행됨</a:t>
            </a:r>
            <a:r>
              <a:rPr lang="en-US" altLang="ko-KR" sz="1800" dirty="0"/>
              <a:t>: </a:t>
            </a:r>
            <a:r>
              <a:rPr lang="ko-KR" altLang="en-US" sz="1800" dirty="0">
                <a:solidFill>
                  <a:srgbClr val="0000FF"/>
                </a:solidFill>
              </a:rPr>
              <a:t>메시지의 세 가지 구성 요소는 </a:t>
            </a:r>
            <a:r>
              <a:rPr lang="en-US" altLang="ko-KR" sz="1800" dirty="0">
                <a:solidFill>
                  <a:srgbClr val="0000FF"/>
                </a:solidFill>
              </a:rPr>
              <a:t>1) </a:t>
            </a:r>
            <a:r>
              <a:rPr lang="ko-KR" altLang="en-US" sz="1800" dirty="0">
                <a:solidFill>
                  <a:srgbClr val="0000FF"/>
                </a:solidFill>
              </a:rPr>
              <a:t>메시지가 전달될 객체</a:t>
            </a:r>
            <a:r>
              <a:rPr lang="en-US" altLang="ko-KR" sz="1800" dirty="0">
                <a:solidFill>
                  <a:srgbClr val="0000FF"/>
                </a:solidFill>
              </a:rPr>
              <a:t>, 2) </a:t>
            </a:r>
            <a:r>
              <a:rPr lang="ko-KR" altLang="en-US" sz="1800" dirty="0">
                <a:solidFill>
                  <a:srgbClr val="0000FF"/>
                </a:solidFill>
              </a:rPr>
              <a:t>수행하고자 하는 멤버함수의 이름</a:t>
            </a:r>
            <a:r>
              <a:rPr lang="en-US" altLang="ko-KR" sz="1800" dirty="0">
                <a:solidFill>
                  <a:srgbClr val="0000FF"/>
                </a:solidFill>
              </a:rPr>
              <a:t>, 3) </a:t>
            </a:r>
            <a:r>
              <a:rPr lang="ko-KR" altLang="en-US" sz="1800" dirty="0">
                <a:solidFill>
                  <a:srgbClr val="0000FF"/>
                </a:solidFill>
              </a:rPr>
              <a:t>그 멤버함수가 수행되는 데 필요한 인자</a:t>
            </a:r>
            <a:endParaRPr lang="en-US" altLang="ko-KR" sz="1800" dirty="0">
              <a:solidFill>
                <a:srgbClr val="0000FF"/>
              </a:solidFill>
            </a:endParaRPr>
          </a:p>
          <a:p>
            <a:r>
              <a:rPr lang="en-US" altLang="ko-KR" sz="1800" dirty="0"/>
              <a:t>Ex)</a:t>
            </a:r>
          </a:p>
          <a:p>
            <a:endParaRPr lang="en-US" altLang="ko-KR" b="0" dirty="0"/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835696" y="2617108"/>
            <a:ext cx="2880320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000" b="1" dirty="0"/>
              <a:t>// C++ </a:t>
            </a:r>
            <a:r>
              <a:rPr lang="ko-KR" altLang="en-US" sz="1000" b="1" dirty="0"/>
              <a:t>표준 헤더는 </a:t>
            </a:r>
            <a:r>
              <a:rPr lang="ko-KR" altLang="en-US" sz="1000" b="1" dirty="0" err="1"/>
              <a:t>확장자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.h</a:t>
            </a:r>
            <a:r>
              <a:rPr lang="ko-KR" altLang="en-US" sz="1000" b="1" dirty="0"/>
              <a:t>를 붙이지 않는다</a:t>
            </a:r>
            <a:r>
              <a:rPr lang="en-US" altLang="ko-KR" sz="1000" b="1" dirty="0"/>
              <a:t>.</a:t>
            </a:r>
          </a:p>
          <a:p>
            <a:pPr>
              <a:spcBef>
                <a:spcPct val="50000"/>
              </a:spcBef>
            </a:pPr>
            <a:r>
              <a:rPr lang="en-US" altLang="ko-KR" sz="1000" b="1" dirty="0"/>
              <a:t>#include &lt;</a:t>
            </a:r>
            <a:r>
              <a:rPr lang="en-US" altLang="ko-KR" sz="1000" b="1" dirty="0" err="1"/>
              <a:t>iostream</a:t>
            </a:r>
            <a:r>
              <a:rPr lang="en-US" altLang="ko-KR" sz="1000" b="1" dirty="0"/>
              <a:t>&gt;</a:t>
            </a:r>
          </a:p>
          <a:p>
            <a:pPr>
              <a:spcBef>
                <a:spcPct val="50000"/>
              </a:spcBef>
            </a:pPr>
            <a:r>
              <a:rPr lang="en-US" altLang="ko-KR" sz="1000" b="1" dirty="0"/>
              <a:t>#include &lt;string&gt;</a:t>
            </a:r>
          </a:p>
          <a:p>
            <a:pPr>
              <a:spcBef>
                <a:spcPct val="50000"/>
              </a:spcBef>
            </a:pPr>
            <a:endParaRPr lang="en-US" altLang="ko-KR" sz="1000" b="1" dirty="0"/>
          </a:p>
          <a:p>
            <a:pPr>
              <a:spcBef>
                <a:spcPct val="50000"/>
              </a:spcBef>
            </a:pPr>
            <a:r>
              <a:rPr lang="en-US" altLang="ko-KR" sz="1000" b="1" dirty="0"/>
              <a:t>// sample </a:t>
            </a:r>
            <a:r>
              <a:rPr lang="ko-KR" altLang="en-US" sz="1000" b="1" dirty="0"/>
              <a:t>클래스 선언</a:t>
            </a:r>
            <a:endParaRPr lang="en-US" altLang="ko-KR" sz="1000" b="1" dirty="0"/>
          </a:p>
          <a:p>
            <a:pPr>
              <a:spcBef>
                <a:spcPct val="50000"/>
              </a:spcBef>
            </a:pPr>
            <a:r>
              <a:rPr lang="en-US" altLang="ko-KR" sz="1000" b="1" dirty="0"/>
              <a:t>class sample{</a:t>
            </a:r>
          </a:p>
          <a:p>
            <a:pPr>
              <a:spcBef>
                <a:spcPct val="50000"/>
              </a:spcBef>
            </a:pPr>
            <a:r>
              <a:rPr lang="en-US" altLang="ko-KR" sz="1000" b="1" dirty="0"/>
              <a:t>    private:</a:t>
            </a:r>
          </a:p>
          <a:p>
            <a:pPr>
              <a:spcBef>
                <a:spcPct val="50000"/>
              </a:spcBef>
            </a:pPr>
            <a:r>
              <a:rPr lang="en-US" altLang="ko-KR" sz="1000" b="1" dirty="0"/>
              <a:t>        </a:t>
            </a:r>
            <a:r>
              <a:rPr lang="en-US" altLang="ko-KR" sz="1000" b="1" dirty="0" err="1"/>
              <a:t>int</a:t>
            </a:r>
            <a:r>
              <a:rPr lang="en-US" altLang="ko-KR" sz="1000" b="1" dirty="0"/>
              <a:t> value;</a:t>
            </a:r>
          </a:p>
          <a:p>
            <a:pPr>
              <a:spcBef>
                <a:spcPct val="50000"/>
              </a:spcBef>
            </a:pPr>
            <a:r>
              <a:rPr lang="en-US" altLang="ko-KR" sz="1000" b="1" dirty="0"/>
              <a:t>    public:</a:t>
            </a:r>
          </a:p>
          <a:p>
            <a:pPr>
              <a:spcBef>
                <a:spcPct val="50000"/>
              </a:spcBef>
            </a:pPr>
            <a:r>
              <a:rPr lang="en-US" altLang="ko-KR" sz="1000" b="1" dirty="0"/>
              <a:t>        </a:t>
            </a:r>
            <a:r>
              <a:rPr lang="en-US" altLang="ko-KR" sz="1000" b="1" dirty="0" err="1"/>
              <a:t>int</a:t>
            </a:r>
            <a:r>
              <a:rPr lang="en-US" altLang="ko-KR" sz="1000" b="1" dirty="0"/>
              <a:t> </a:t>
            </a:r>
            <a:r>
              <a:rPr lang="en-US" altLang="ko-KR" sz="1000" b="1" dirty="0" err="1"/>
              <a:t>getValue</a:t>
            </a:r>
            <a:r>
              <a:rPr lang="en-US" altLang="ko-KR" sz="1000" b="1" dirty="0"/>
              <a:t>(){ return value; };</a:t>
            </a:r>
          </a:p>
          <a:p>
            <a:pPr>
              <a:spcBef>
                <a:spcPct val="50000"/>
              </a:spcBef>
            </a:pPr>
            <a:r>
              <a:rPr lang="en-US" altLang="ko-KR" sz="1000" b="1" dirty="0"/>
              <a:t>        void </a:t>
            </a:r>
            <a:r>
              <a:rPr lang="en-US" altLang="ko-KR" sz="1000" b="1" dirty="0" err="1"/>
              <a:t>setValue</a:t>
            </a:r>
            <a:r>
              <a:rPr lang="en-US" altLang="ko-KR" sz="1000" b="1" dirty="0"/>
              <a:t>(</a:t>
            </a:r>
            <a:r>
              <a:rPr lang="en-US" altLang="ko-KR" sz="1000" b="1" dirty="0" err="1"/>
              <a:t>int</a:t>
            </a:r>
            <a:r>
              <a:rPr lang="en-US" altLang="ko-KR" sz="1000" b="1" dirty="0"/>
              <a:t> </a:t>
            </a:r>
            <a:r>
              <a:rPr lang="en-US" altLang="ko-KR" sz="1000" b="1" dirty="0" err="1"/>
              <a:t>param</a:t>
            </a:r>
            <a:r>
              <a:rPr lang="en-US" altLang="ko-KR" sz="1000" b="1" dirty="0"/>
              <a:t>)</a:t>
            </a:r>
          </a:p>
          <a:p>
            <a:pPr>
              <a:spcBef>
                <a:spcPct val="50000"/>
              </a:spcBef>
            </a:pPr>
            <a:r>
              <a:rPr lang="en-US" altLang="ko-KR" sz="1000" b="1" dirty="0"/>
              <a:t>        { value=</a:t>
            </a:r>
            <a:r>
              <a:rPr lang="en-US" altLang="ko-KR" sz="1000" b="1" dirty="0" err="1"/>
              <a:t>param</a:t>
            </a:r>
            <a:r>
              <a:rPr lang="en-US" altLang="ko-KR" sz="1000" b="1" dirty="0"/>
              <a:t>; };</a:t>
            </a:r>
          </a:p>
          <a:p>
            <a:pPr>
              <a:spcBef>
                <a:spcPct val="50000"/>
              </a:spcBef>
            </a:pPr>
            <a:r>
              <a:rPr lang="en-US" altLang="ko-KR" sz="1000" b="1" dirty="0"/>
              <a:t>};</a:t>
            </a:r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>
            <a:off x="4716016" y="2642592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4788024" y="2564904"/>
            <a:ext cx="3191544" cy="4016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1000" b="1" dirty="0" err="1"/>
              <a:t>int</a:t>
            </a:r>
            <a:r>
              <a:rPr lang="en-US" altLang="ko-KR" sz="1000" b="1" dirty="0"/>
              <a:t> main(){</a:t>
            </a:r>
          </a:p>
          <a:p>
            <a:pPr>
              <a:spcBef>
                <a:spcPct val="50000"/>
              </a:spcBef>
            </a:pPr>
            <a:r>
              <a:rPr lang="en-US" altLang="ko-KR" sz="1000" b="1" dirty="0"/>
              <a:t>    // sample </a:t>
            </a:r>
            <a:r>
              <a:rPr lang="ko-KR" altLang="en-US" sz="1000" b="1" dirty="0"/>
              <a:t>클래스의 </a:t>
            </a:r>
            <a:r>
              <a:rPr lang="ko-KR" altLang="en-US" sz="1000" b="1" dirty="0" err="1"/>
              <a:t>인스턴스</a:t>
            </a:r>
            <a:r>
              <a:rPr lang="ko-KR" altLang="en-US" sz="1000" b="1" dirty="0"/>
              <a:t> 생성</a:t>
            </a:r>
            <a:endParaRPr lang="en-US" altLang="ko-KR" sz="1000" b="1" dirty="0"/>
          </a:p>
          <a:p>
            <a:pPr>
              <a:spcBef>
                <a:spcPct val="50000"/>
              </a:spcBef>
            </a:pPr>
            <a:r>
              <a:rPr lang="en-US" altLang="ko-KR" sz="1000" b="1" dirty="0"/>
              <a:t>    sample </a:t>
            </a:r>
            <a:r>
              <a:rPr lang="en-US" altLang="ko-KR" sz="1000" b="1" dirty="0" err="1"/>
              <a:t>obj</a:t>
            </a:r>
            <a:r>
              <a:rPr lang="en-US" altLang="ko-KR" sz="1000" b="1" dirty="0"/>
              <a:t>;</a:t>
            </a:r>
          </a:p>
          <a:p>
            <a:pPr>
              <a:spcBef>
                <a:spcPct val="50000"/>
              </a:spcBef>
            </a:pPr>
            <a:endParaRPr lang="en-US" altLang="ko-KR" sz="1000" b="1" dirty="0"/>
          </a:p>
          <a:p>
            <a:pPr>
              <a:spcBef>
                <a:spcPct val="50000"/>
              </a:spcBef>
            </a:pPr>
            <a:r>
              <a:rPr lang="en-US" altLang="ko-KR" sz="1000" b="1" dirty="0"/>
              <a:t>    // C</a:t>
            </a:r>
            <a:r>
              <a:rPr lang="ko-KR" altLang="en-US" sz="1000" b="1" dirty="0"/>
              <a:t>언어에서는 함수 호출을 통해 작업을 수행함</a:t>
            </a:r>
            <a:endParaRPr lang="en-US" altLang="ko-KR" sz="1000" b="1" dirty="0"/>
          </a:p>
          <a:p>
            <a:pPr>
              <a:spcBef>
                <a:spcPct val="50000"/>
              </a:spcBef>
            </a:pPr>
            <a:r>
              <a:rPr lang="en-US" altLang="ko-KR" sz="1000" b="1" dirty="0"/>
              <a:t>    </a:t>
            </a:r>
            <a:r>
              <a:rPr lang="en-US" altLang="ko-KR" sz="1000" b="1" dirty="0" err="1"/>
              <a:t>printf</a:t>
            </a:r>
            <a:r>
              <a:rPr lang="en-US" altLang="ko-KR" sz="1000" b="1" dirty="0"/>
              <a:t>("</a:t>
            </a:r>
            <a:r>
              <a:rPr lang="ko-KR" altLang="en-US" sz="1000" b="1" dirty="0"/>
              <a:t>함수 호출</a:t>
            </a:r>
            <a:r>
              <a:rPr lang="en-US" altLang="ko-KR" sz="1000" b="1" dirty="0"/>
              <a:t>\n");</a:t>
            </a:r>
          </a:p>
          <a:p>
            <a:pPr>
              <a:spcBef>
                <a:spcPct val="50000"/>
              </a:spcBef>
            </a:pPr>
            <a:endParaRPr lang="en-US" altLang="ko-KR" sz="1000" b="1" dirty="0"/>
          </a:p>
          <a:p>
            <a:pPr>
              <a:spcBef>
                <a:spcPct val="50000"/>
              </a:spcBef>
            </a:pPr>
            <a:r>
              <a:rPr lang="en-US" altLang="ko-KR" sz="1000" b="1" dirty="0"/>
              <a:t>    // C++</a:t>
            </a:r>
            <a:r>
              <a:rPr lang="ko-KR" altLang="en-US" sz="1000" b="1" dirty="0"/>
              <a:t>에서는 메시지 전달로 작업을 수행함</a:t>
            </a:r>
            <a:endParaRPr lang="en-US" altLang="ko-KR" sz="1000" b="1" dirty="0"/>
          </a:p>
          <a:p>
            <a:pPr>
              <a:spcBef>
                <a:spcPct val="50000"/>
              </a:spcBef>
            </a:pPr>
            <a:r>
              <a:rPr lang="en-US" altLang="ko-KR" sz="1000" b="1" dirty="0"/>
              <a:t>    /* </a:t>
            </a:r>
            <a:r>
              <a:rPr lang="ko-KR" altLang="en-US" sz="1000" b="1" dirty="0"/>
              <a:t>메시지를 통해 객체에게 </a:t>
            </a:r>
            <a:r>
              <a:rPr lang="ko-KR" altLang="en-US" sz="1000" b="1" dirty="0" err="1"/>
              <a:t>메소드를</a:t>
            </a:r>
            <a:r>
              <a:rPr lang="ko-KR" altLang="en-US" sz="1000" b="1" dirty="0"/>
              <a:t> 호출하여 줄 것을 요청하며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객체가 알아서 스스로 동작함 </a:t>
            </a:r>
            <a:r>
              <a:rPr lang="en-US" altLang="ko-KR" sz="1000" b="1" dirty="0"/>
              <a:t>(</a:t>
            </a:r>
            <a:r>
              <a:rPr lang="ko-KR" altLang="en-US" sz="1000" b="1" dirty="0"/>
              <a:t>내부적인 활동을 외부에서 알 수 없음</a:t>
            </a:r>
            <a:r>
              <a:rPr lang="en-US" altLang="ko-KR" sz="1000" b="1" dirty="0"/>
              <a:t>, Encapsulation) */</a:t>
            </a:r>
          </a:p>
          <a:p>
            <a:pPr>
              <a:spcBef>
                <a:spcPct val="50000"/>
              </a:spcBef>
            </a:pPr>
            <a:r>
              <a:rPr lang="en-US" altLang="ko-KR" sz="1000" b="1" dirty="0"/>
              <a:t>    </a:t>
            </a:r>
            <a:r>
              <a:rPr lang="en-US" altLang="ko-KR" sz="1000" b="1" dirty="0" err="1"/>
              <a:t>obj.setValue</a:t>
            </a:r>
            <a:r>
              <a:rPr lang="en-US" altLang="ko-KR" sz="1000" b="1" dirty="0"/>
              <a:t>(10);</a:t>
            </a:r>
          </a:p>
          <a:p>
            <a:pPr>
              <a:spcBef>
                <a:spcPct val="50000"/>
              </a:spcBef>
            </a:pPr>
            <a:r>
              <a:rPr lang="en-US" altLang="ko-KR" sz="1000" b="1" dirty="0"/>
              <a:t>    // </a:t>
            </a:r>
            <a:r>
              <a:rPr lang="ko-KR" altLang="en-US" sz="1000" b="1" dirty="0"/>
              <a:t>메시지가 전달될 객체</a:t>
            </a:r>
            <a:r>
              <a:rPr lang="en-US" altLang="ko-KR" sz="1000" b="1" dirty="0"/>
              <a:t>: </a:t>
            </a:r>
            <a:r>
              <a:rPr lang="en-US" altLang="ko-KR" sz="1000" b="1" dirty="0" err="1"/>
              <a:t>obj</a:t>
            </a:r>
            <a:endParaRPr lang="en-US" altLang="ko-KR" sz="1000" b="1" dirty="0"/>
          </a:p>
          <a:p>
            <a:pPr>
              <a:spcBef>
                <a:spcPct val="50000"/>
              </a:spcBef>
            </a:pPr>
            <a:r>
              <a:rPr lang="en-US" altLang="ko-KR" sz="1000" b="1" dirty="0"/>
              <a:t>    // </a:t>
            </a:r>
            <a:r>
              <a:rPr lang="ko-KR" altLang="en-US" sz="1000" b="1" dirty="0"/>
              <a:t>수행하고자 하는 멤버함수</a:t>
            </a:r>
            <a:r>
              <a:rPr lang="en-US" altLang="ko-KR" sz="1000" b="1" dirty="0"/>
              <a:t>: </a:t>
            </a:r>
            <a:r>
              <a:rPr lang="en-US" altLang="ko-KR" sz="1000" b="1" dirty="0" err="1"/>
              <a:t>setValue</a:t>
            </a:r>
            <a:r>
              <a:rPr lang="en-US" altLang="ko-KR" sz="1000" b="1" dirty="0"/>
              <a:t>()</a:t>
            </a:r>
          </a:p>
          <a:p>
            <a:pPr>
              <a:spcBef>
                <a:spcPct val="50000"/>
              </a:spcBef>
            </a:pPr>
            <a:r>
              <a:rPr lang="en-US" altLang="ko-KR" sz="1000" b="1" dirty="0"/>
              <a:t>    // </a:t>
            </a:r>
            <a:r>
              <a:rPr lang="ko-KR" altLang="en-US" sz="1000" b="1" dirty="0"/>
              <a:t>멤버함수가 수행되는 데 필요한 인자</a:t>
            </a:r>
            <a:r>
              <a:rPr lang="en-US" altLang="ko-KR" sz="1000" b="1" dirty="0"/>
              <a:t>: 10</a:t>
            </a:r>
          </a:p>
          <a:p>
            <a:pPr>
              <a:spcBef>
                <a:spcPct val="50000"/>
              </a:spcBef>
            </a:pPr>
            <a:r>
              <a:rPr lang="en-US" altLang="ko-KR" sz="1000" b="1" dirty="0"/>
              <a:t>}</a:t>
            </a:r>
          </a:p>
          <a:p>
            <a:pPr>
              <a:spcBef>
                <a:spcPct val="50000"/>
              </a:spcBef>
            </a:pPr>
            <a:endParaRPr lang="en-US" altLang="ko-KR" sz="1000" b="1" dirty="0"/>
          </a:p>
          <a:p>
            <a:pPr>
              <a:spcBef>
                <a:spcPct val="50000"/>
              </a:spcBef>
            </a:pPr>
            <a:endParaRPr lang="en-US" altLang="ko-KR" sz="1000" b="1" dirty="0"/>
          </a:p>
        </p:txBody>
      </p:sp>
    </p:spTree>
    <p:extLst>
      <p:ext uri="{BB962C8B-B14F-4D97-AF65-F5344CB8AC3E}">
        <p14:creationId xmlns:p14="http://schemas.microsoft.com/office/powerpoint/2010/main" val="2841376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</a:t>
            </a:r>
            <a:r>
              <a:rPr lang="ko-KR" altLang="en-US" dirty="0"/>
              <a:t>에서의 표준 입출력</a:t>
            </a:r>
            <a:endParaRPr lang="en-US" altLang="ko-KR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 dirty="0"/>
              <a:t>C++</a:t>
            </a:r>
            <a:r>
              <a:rPr lang="ko-KR" altLang="en-US" sz="2000" dirty="0"/>
              <a:t>에서의 표준 입출력은 </a:t>
            </a:r>
            <a:r>
              <a:rPr lang="en-US" altLang="ko-KR" sz="2000" dirty="0"/>
              <a:t>I/O stream</a:t>
            </a:r>
            <a:r>
              <a:rPr lang="ko-KR" altLang="en-US" sz="2000" dirty="0"/>
              <a:t>을 이용하여 수행됨</a:t>
            </a:r>
            <a:endParaRPr lang="en-US" altLang="ko-KR" sz="2000" dirty="0"/>
          </a:p>
          <a:p>
            <a:pPr lvl="1"/>
            <a:r>
              <a:rPr lang="en-US" altLang="ko-KR" sz="1600" dirty="0"/>
              <a:t>stream</a:t>
            </a:r>
            <a:r>
              <a:rPr lang="ko-KR" altLang="en-US" sz="1600" dirty="0"/>
              <a:t>이란 데이터의 연속적인 흐름을 의미함</a:t>
            </a:r>
            <a:endParaRPr lang="en-US" altLang="ko-KR" dirty="0"/>
          </a:p>
          <a:p>
            <a:r>
              <a:rPr lang="ko-KR" altLang="en-US" sz="2000" dirty="0"/>
              <a:t>표준 입력은 </a:t>
            </a:r>
            <a:r>
              <a:rPr lang="en-US" altLang="ko-KR" sz="2000" dirty="0" err="1"/>
              <a:t>cin</a:t>
            </a:r>
            <a:r>
              <a:rPr lang="en-US" altLang="ko-KR" sz="2000" dirty="0"/>
              <a:t> </a:t>
            </a:r>
            <a:r>
              <a:rPr lang="ko-KR" altLang="en-US" sz="2000" dirty="0"/>
              <a:t>객체로 수행됨</a:t>
            </a:r>
            <a:endParaRPr lang="en-US" altLang="ko-KR" sz="2000" dirty="0"/>
          </a:p>
          <a:p>
            <a:pPr lvl="1"/>
            <a:r>
              <a:rPr lang="en-US" altLang="ko-KR" sz="1600" dirty="0"/>
              <a:t>Ex)	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row, </a:t>
            </a:r>
            <a:r>
              <a:rPr lang="en-US" altLang="ko-KR" sz="1600" dirty="0" err="1"/>
              <a:t>col</a:t>
            </a:r>
            <a:r>
              <a:rPr lang="en-US" altLang="ko-KR" sz="1600" dirty="0"/>
              <a:t>;</a:t>
            </a:r>
            <a:br>
              <a:rPr lang="en-US" altLang="ko-KR" sz="1600" dirty="0"/>
            </a:br>
            <a:r>
              <a:rPr lang="en-US" altLang="ko-KR" sz="1600" dirty="0"/>
              <a:t>		</a:t>
            </a:r>
            <a:r>
              <a:rPr lang="en-US" altLang="ko-KR" sz="1600" dirty="0" err="1"/>
              <a:t>scanf</a:t>
            </a:r>
            <a:r>
              <a:rPr lang="en-US" altLang="ko-KR" sz="1600" dirty="0"/>
              <a:t>(“%d %d”, &amp;row, &amp;</a:t>
            </a:r>
            <a:r>
              <a:rPr lang="en-US" altLang="ko-KR" sz="1600" dirty="0" err="1"/>
              <a:t>clo</a:t>
            </a:r>
            <a:r>
              <a:rPr lang="en-US" altLang="ko-KR" sz="1600" dirty="0"/>
              <a:t>);// C</a:t>
            </a:r>
            <a:br>
              <a:rPr lang="en-US" altLang="ko-KR" sz="1600" dirty="0"/>
            </a:br>
            <a:r>
              <a:rPr lang="en-US" altLang="ko-KR" sz="1600" dirty="0"/>
              <a:t>		</a:t>
            </a:r>
            <a:r>
              <a:rPr lang="en-US" altLang="ko-KR" sz="1600" dirty="0" err="1"/>
              <a:t>cin</a:t>
            </a:r>
            <a:r>
              <a:rPr lang="en-US" altLang="ko-KR" sz="1600" dirty="0"/>
              <a:t> &gt;&gt; row &gt;&gt; </a:t>
            </a:r>
            <a:r>
              <a:rPr lang="en-US" altLang="ko-KR" sz="1600" dirty="0" err="1"/>
              <a:t>col</a:t>
            </a:r>
            <a:r>
              <a:rPr lang="en-US" altLang="ko-KR" sz="1600" dirty="0"/>
              <a:t>;		// C++</a:t>
            </a:r>
          </a:p>
          <a:p>
            <a:pPr lvl="1"/>
            <a:r>
              <a:rPr lang="ko-KR" altLang="en-US" sz="1600" dirty="0"/>
              <a:t>주소를 넘기지 않아도 </a:t>
            </a:r>
            <a:r>
              <a:rPr lang="ko-KR" altLang="en-US" sz="1600" dirty="0">
                <a:latin typeface="Arial"/>
              </a:rPr>
              <a:t>“</a:t>
            </a:r>
            <a:r>
              <a:rPr lang="en-US" altLang="ko-KR" sz="1600" dirty="0"/>
              <a:t>&gt;&gt;</a:t>
            </a:r>
            <a:r>
              <a:rPr lang="en-US" altLang="ko-KR" sz="1600" dirty="0">
                <a:latin typeface="Arial"/>
              </a:rPr>
              <a:t>”</a:t>
            </a:r>
            <a:r>
              <a:rPr lang="ko-KR" altLang="en-US" sz="1600" dirty="0"/>
              <a:t>가 참조</a:t>
            </a:r>
            <a:r>
              <a:rPr lang="en-US" altLang="ko-KR" sz="1600" dirty="0"/>
              <a:t>(reference type)</a:t>
            </a:r>
            <a:r>
              <a:rPr lang="ko-KR" altLang="en-US" sz="1600" dirty="0"/>
              <a:t>를 받도록 재정의</a:t>
            </a:r>
            <a:r>
              <a:rPr lang="en-US" altLang="ko-KR" sz="1600" dirty="0"/>
              <a:t>(overloading)</a:t>
            </a:r>
            <a:r>
              <a:rPr lang="ko-KR" altLang="en-US" sz="1600" dirty="0"/>
              <a:t>되어 있으므로 변수에 값이 저장됨</a:t>
            </a:r>
            <a:endParaRPr lang="en-US" altLang="ko-KR" dirty="0"/>
          </a:p>
          <a:p>
            <a:r>
              <a:rPr lang="ko-KR" altLang="en-US" sz="2000" dirty="0"/>
              <a:t>표준 출력은 </a:t>
            </a:r>
            <a:r>
              <a:rPr lang="en-US" altLang="ko-KR" sz="2000" dirty="0" err="1"/>
              <a:t>cout</a:t>
            </a:r>
            <a:r>
              <a:rPr lang="en-US" altLang="ko-KR" sz="2000" dirty="0"/>
              <a:t> </a:t>
            </a:r>
            <a:r>
              <a:rPr lang="ko-KR" altLang="en-US" sz="2000" dirty="0"/>
              <a:t>객체로 수행됨</a:t>
            </a:r>
            <a:endParaRPr lang="en-US" altLang="ko-KR" sz="2000" dirty="0"/>
          </a:p>
          <a:p>
            <a:pPr lvl="1"/>
            <a:r>
              <a:rPr lang="en-US" altLang="ko-KR" sz="1600" dirty="0"/>
              <a:t>Ex)	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var1, var2;</a:t>
            </a:r>
            <a:br>
              <a:rPr lang="en-US" altLang="ko-KR" sz="1600" dirty="0"/>
            </a:br>
            <a:r>
              <a:rPr lang="en-US" altLang="ko-KR" sz="1600" dirty="0"/>
              <a:t>     	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(“%d %d”, var1, var2);	// C</a:t>
            </a:r>
            <a:br>
              <a:rPr lang="en-US" altLang="ko-KR" sz="1600" dirty="0"/>
            </a:br>
            <a:r>
              <a:rPr lang="en-US" altLang="ko-KR" sz="1600" dirty="0"/>
              <a:t>     	</a:t>
            </a:r>
            <a:r>
              <a:rPr lang="en-US" altLang="ko-KR" sz="1600" dirty="0" err="1"/>
              <a:t>cout</a:t>
            </a:r>
            <a:r>
              <a:rPr lang="en-US" altLang="ko-KR" sz="1600" dirty="0"/>
              <a:t> &lt;&lt; var1&lt;&lt; var2;	// C++</a:t>
            </a:r>
          </a:p>
          <a:p>
            <a:pPr lvl="1"/>
            <a:r>
              <a:rPr lang="en-US" altLang="ko-KR" sz="1600" dirty="0" err="1"/>
              <a:t>cout.setf</a:t>
            </a:r>
            <a:r>
              <a:rPr lang="en-US" altLang="ko-KR" sz="1600" dirty="0"/>
              <a:t>()</a:t>
            </a:r>
            <a:r>
              <a:rPr lang="ko-KR" altLang="en-US" sz="1600" dirty="0"/>
              <a:t>를 이용하여 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()</a:t>
            </a:r>
            <a:r>
              <a:rPr lang="ko-KR" altLang="en-US" sz="1600" dirty="0"/>
              <a:t>의 에서의 </a:t>
            </a:r>
            <a:r>
              <a:rPr lang="en-US" altLang="ko-KR" sz="1600" dirty="0"/>
              <a:t>formatting</a:t>
            </a:r>
            <a:r>
              <a:rPr lang="ko-KR" altLang="en-US" sz="1600" dirty="0"/>
              <a:t>은 </a:t>
            </a:r>
            <a:r>
              <a:rPr lang="en-US" altLang="ko-KR" sz="1600" dirty="0" err="1"/>
              <a:t>cout.setf</a:t>
            </a:r>
            <a:r>
              <a:rPr lang="en-US" altLang="ko-KR" sz="1600" dirty="0"/>
              <a:t>()</a:t>
            </a:r>
            <a:r>
              <a:rPr lang="ko-KR" altLang="en-US" sz="1600" dirty="0"/>
              <a:t>명령어를 이용하여 수행됨</a:t>
            </a:r>
            <a:endParaRPr lang="en-US" altLang="ko-KR" sz="1600" dirty="0"/>
          </a:p>
          <a:p>
            <a:pPr lvl="2"/>
            <a:r>
              <a:rPr lang="ko-KR" altLang="en-US" sz="1600" dirty="0"/>
              <a:t>자세한 내용은 </a:t>
            </a:r>
            <a:r>
              <a:rPr lang="en-US" altLang="ko-KR" sz="1600" dirty="0"/>
              <a:t>reference manual </a:t>
            </a:r>
            <a:r>
              <a:rPr lang="ko-KR" altLang="en-US" sz="1600" dirty="0"/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1006427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>
                <a:solidFill>
                  <a:srgbClr val="000000"/>
                </a:solidFill>
                <a:cs typeface="+mn-cs"/>
              </a:rPr>
              <a:t>C++</a:t>
            </a:r>
            <a:r>
              <a:rPr lang="ko-KR" altLang="en-US" dirty="0">
                <a:solidFill>
                  <a:srgbClr val="000000"/>
                </a:solidFill>
                <a:cs typeface="+mn-cs"/>
              </a:rPr>
              <a:t>에서의 동적 메모리 할당</a:t>
            </a:r>
            <a:endParaRPr lang="en-US" altLang="ko-KR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31748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566738" y="1268413"/>
            <a:ext cx="4005262" cy="4751387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1800" dirty="0"/>
              <a:t>C++</a:t>
            </a:r>
            <a:r>
              <a:rPr lang="ko-KR" altLang="en-US" sz="1800" dirty="0"/>
              <a:t>에서는 </a:t>
            </a:r>
            <a:r>
              <a:rPr lang="en-US" altLang="ko-KR" sz="1800" dirty="0"/>
              <a:t>new</a:t>
            </a:r>
            <a:r>
              <a:rPr lang="ko-KR" altLang="en-US" sz="1800" dirty="0"/>
              <a:t>와 </a:t>
            </a:r>
            <a:r>
              <a:rPr lang="en-US" altLang="ko-KR" sz="1800" dirty="0"/>
              <a:t>delete </a:t>
            </a:r>
            <a:r>
              <a:rPr lang="ko-KR" altLang="en-US" sz="1800" dirty="0"/>
              <a:t>이용</a:t>
            </a:r>
            <a:endParaRPr lang="en-US" altLang="ko-KR" sz="1600" dirty="0"/>
          </a:p>
          <a:p>
            <a:pPr lvl="1">
              <a:buNone/>
              <a:defRPr/>
            </a:pPr>
            <a:r>
              <a:rPr lang="en-US" altLang="ko-KR" sz="1600" dirty="0" err="1"/>
              <a:t>int</a:t>
            </a:r>
            <a:r>
              <a:rPr lang="en-US" altLang="ko-KR" sz="1600" dirty="0"/>
              <a:t> *var1;</a:t>
            </a:r>
          </a:p>
          <a:p>
            <a:pPr lvl="1">
              <a:buNone/>
              <a:defRPr/>
            </a:pPr>
            <a:r>
              <a:rPr lang="en-US" altLang="ko-KR" sz="1600" dirty="0"/>
              <a:t>// C++</a:t>
            </a:r>
          </a:p>
          <a:p>
            <a:pPr lvl="1">
              <a:buNone/>
              <a:defRPr/>
            </a:pPr>
            <a:r>
              <a:rPr lang="en-US" altLang="ko-KR" sz="1600" dirty="0"/>
              <a:t>var1 = new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; // </a:t>
            </a:r>
            <a:r>
              <a:rPr lang="ko-KR" altLang="en-US" sz="1600" dirty="0"/>
              <a:t>메모리 할당</a:t>
            </a:r>
            <a:endParaRPr lang="en-US" altLang="ko-KR" sz="1600" dirty="0"/>
          </a:p>
          <a:p>
            <a:pPr lvl="1">
              <a:buNone/>
              <a:defRPr/>
            </a:pPr>
            <a:r>
              <a:rPr lang="en-US" altLang="ko-KR" sz="1600" dirty="0"/>
              <a:t>delete var1;	  // </a:t>
            </a:r>
            <a:r>
              <a:rPr lang="ko-KR" altLang="en-US" sz="1600" dirty="0"/>
              <a:t>메모리 해제</a:t>
            </a:r>
            <a:endParaRPr lang="en-US" altLang="ko-KR" sz="1600" dirty="0"/>
          </a:p>
          <a:p>
            <a:pPr lvl="1">
              <a:buNone/>
              <a:defRPr/>
            </a:pPr>
            <a:r>
              <a:rPr lang="en-US" altLang="ko-KR" sz="1600" dirty="0"/>
              <a:t>// C</a:t>
            </a:r>
          </a:p>
          <a:p>
            <a:pPr lvl="1">
              <a:buNone/>
              <a:defRPr/>
            </a:pPr>
            <a:r>
              <a:rPr lang="en-US" altLang="ko-KR" sz="1600" dirty="0"/>
              <a:t>var1 = 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*)</a:t>
            </a:r>
            <a:r>
              <a:rPr lang="en-US" altLang="ko-KR" sz="1600" dirty="0" err="1"/>
              <a:t>malloc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sizeof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));</a:t>
            </a:r>
          </a:p>
          <a:p>
            <a:pPr lvl="1">
              <a:buNone/>
              <a:defRPr/>
            </a:pPr>
            <a:r>
              <a:rPr lang="en-US" altLang="ko-KR" sz="1600" dirty="0"/>
              <a:t>free(var1);</a:t>
            </a:r>
          </a:p>
          <a:p>
            <a:pPr lvl="1">
              <a:buNone/>
              <a:defRPr/>
            </a:pPr>
            <a:endParaRPr lang="en-US" altLang="ko-KR" sz="1600" dirty="0"/>
          </a:p>
          <a:p>
            <a:pPr lvl="0">
              <a:buClr>
                <a:srgbClr val="CC0000"/>
              </a:buClr>
              <a:defRPr/>
            </a:pPr>
            <a:r>
              <a:rPr lang="en-US" altLang="ko-KR" sz="1800" dirty="0">
                <a:solidFill>
                  <a:srgbClr val="000000"/>
                </a:solidFill>
              </a:rPr>
              <a:t>1</a:t>
            </a:r>
            <a:r>
              <a:rPr lang="ko-KR" altLang="en-US" sz="1800" dirty="0">
                <a:solidFill>
                  <a:srgbClr val="000000"/>
                </a:solidFill>
              </a:rPr>
              <a:t>차원 배열 동적 메모리 할당</a:t>
            </a:r>
            <a:endParaRPr lang="en-US" altLang="ko-KR" sz="1600" dirty="0"/>
          </a:p>
          <a:p>
            <a:pPr lvl="1">
              <a:buNone/>
              <a:defRPr/>
            </a:pPr>
            <a:r>
              <a:rPr lang="en-US" altLang="ko-KR" sz="1600" dirty="0" err="1"/>
              <a:t>int</a:t>
            </a:r>
            <a:r>
              <a:rPr lang="en-US" altLang="ko-KR" sz="1600" dirty="0"/>
              <a:t> *var1;</a:t>
            </a:r>
          </a:p>
          <a:p>
            <a:pPr lvl="1">
              <a:buNone/>
              <a:defRPr/>
            </a:pPr>
            <a:r>
              <a:rPr lang="en-US" altLang="ko-KR" sz="1600" dirty="0"/>
              <a:t>// </a:t>
            </a:r>
            <a:r>
              <a:rPr lang="ko-KR" altLang="en-US" sz="1600" dirty="0"/>
              <a:t>메모리 할당</a:t>
            </a:r>
            <a:endParaRPr lang="en-US" altLang="ko-KR" sz="1600" dirty="0"/>
          </a:p>
          <a:p>
            <a:pPr lvl="1">
              <a:buNone/>
              <a:defRPr/>
            </a:pPr>
            <a:r>
              <a:rPr lang="en-US" altLang="ko-KR" sz="1600" dirty="0"/>
              <a:t>var1 = new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[size];</a:t>
            </a:r>
          </a:p>
          <a:p>
            <a:pPr lvl="1">
              <a:buNone/>
              <a:defRPr/>
            </a:pPr>
            <a:r>
              <a:rPr lang="en-US" altLang="ko-KR" sz="1600" dirty="0"/>
              <a:t>// </a:t>
            </a:r>
            <a:r>
              <a:rPr lang="ko-KR" altLang="en-US" sz="1600" dirty="0"/>
              <a:t>메모리 해제</a:t>
            </a:r>
            <a:endParaRPr lang="en-US" altLang="ko-KR" sz="1600" dirty="0"/>
          </a:p>
          <a:p>
            <a:pPr lvl="1">
              <a:buNone/>
              <a:defRPr/>
            </a:pPr>
            <a:r>
              <a:rPr lang="en-US" altLang="ko-KR" sz="1600" dirty="0"/>
              <a:t>delete [] var1;</a:t>
            </a:r>
            <a:endParaRPr lang="ko-KR" altLang="en-US" sz="1600" dirty="0"/>
          </a:p>
        </p:txBody>
      </p:sp>
      <p:sp>
        <p:nvSpPr>
          <p:cNvPr id="17" name="내용 개체 틀 1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1800" dirty="0"/>
              <a:t>2</a:t>
            </a:r>
            <a:r>
              <a:rPr lang="ko-KR" altLang="en-US" sz="1800" dirty="0"/>
              <a:t>차원 배열 동적 메모리 할당</a:t>
            </a:r>
            <a:endParaRPr lang="en-US" altLang="ko-KR" sz="1800" dirty="0"/>
          </a:p>
          <a:p>
            <a:pPr lvl="1">
              <a:buNone/>
              <a:defRPr/>
            </a:pPr>
            <a:r>
              <a:rPr lang="nn-NO" altLang="ko-KR" sz="1600" dirty="0"/>
              <a:t>int **var1;</a:t>
            </a:r>
          </a:p>
          <a:p>
            <a:pPr lvl="1">
              <a:buNone/>
              <a:defRPr/>
            </a:pPr>
            <a:r>
              <a:rPr lang="nn-NO" altLang="ko-KR" sz="1600" dirty="0"/>
              <a:t>// </a:t>
            </a:r>
            <a:r>
              <a:rPr lang="ko-KR" altLang="en-US" sz="1600" dirty="0"/>
              <a:t>메모리 할당</a:t>
            </a:r>
            <a:endParaRPr lang="nn-NO" altLang="ko-KR" sz="1600" dirty="0"/>
          </a:p>
          <a:p>
            <a:pPr lvl="1">
              <a:buNone/>
              <a:defRPr/>
            </a:pPr>
            <a:r>
              <a:rPr lang="nn-NO" altLang="ko-KR" sz="1600" dirty="0"/>
              <a:t>var1 = new int*[row];</a:t>
            </a:r>
          </a:p>
          <a:p>
            <a:pPr lvl="1">
              <a:buNone/>
              <a:defRPr/>
            </a:pPr>
            <a:r>
              <a:rPr lang="nn-NO" altLang="ko-KR" sz="1600" dirty="0"/>
              <a:t>for( i = 0; i &lt; row; i++)</a:t>
            </a:r>
          </a:p>
          <a:p>
            <a:pPr lvl="1">
              <a:buNone/>
              <a:defRPr/>
            </a:pPr>
            <a:r>
              <a:rPr lang="nn-NO" altLang="ko-KR" sz="1600" dirty="0"/>
              <a:t>	var1[i] = new int[col];</a:t>
            </a:r>
          </a:p>
          <a:p>
            <a:pPr lvl="1">
              <a:buNone/>
              <a:defRPr/>
            </a:pPr>
            <a:r>
              <a:rPr lang="nn-NO" altLang="ko-KR" sz="1600" dirty="0"/>
              <a:t>…</a:t>
            </a:r>
          </a:p>
          <a:p>
            <a:pPr lvl="1">
              <a:buNone/>
              <a:defRPr/>
            </a:pPr>
            <a:r>
              <a:rPr lang="nn-NO" altLang="ko-KR" sz="1600" dirty="0"/>
              <a:t>// </a:t>
            </a:r>
            <a:r>
              <a:rPr lang="ko-KR" altLang="en-US" sz="1600" dirty="0"/>
              <a:t>메모리 해제</a:t>
            </a:r>
            <a:endParaRPr lang="nn-NO" altLang="ko-KR" sz="1600" dirty="0"/>
          </a:p>
          <a:p>
            <a:pPr lvl="1">
              <a:buNone/>
              <a:defRPr/>
            </a:pPr>
            <a:r>
              <a:rPr lang="nn-NO" altLang="ko-KR" sz="1600" dirty="0"/>
              <a:t>for( i = 0; i &lt; row; i++)</a:t>
            </a:r>
          </a:p>
          <a:p>
            <a:pPr lvl="1">
              <a:buNone/>
              <a:defRPr/>
            </a:pPr>
            <a:r>
              <a:rPr lang="nn-NO" altLang="ko-KR" sz="1600" dirty="0"/>
              <a:t>	delete [] var1[i];</a:t>
            </a:r>
          </a:p>
          <a:p>
            <a:pPr lvl="1">
              <a:buNone/>
              <a:defRPr/>
            </a:pPr>
            <a:r>
              <a:rPr lang="nn-NO" altLang="ko-KR" sz="1600" dirty="0"/>
              <a:t>delete [] var1;</a:t>
            </a:r>
          </a:p>
          <a:p>
            <a:pPr lvl="1">
              <a:buNone/>
              <a:defRPr/>
            </a:pPr>
            <a:endParaRPr lang="nn-NO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815675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</a:t>
            </a:r>
            <a:r>
              <a:rPr lang="ko-KR" altLang="en-US" dirty="0"/>
              <a:t>의 참조 연산자</a:t>
            </a:r>
            <a:r>
              <a:rPr lang="en-US" altLang="ko-KR" dirty="0"/>
              <a:t>(Reference Operator)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9818" y="1142984"/>
            <a:ext cx="8018462" cy="5094328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/>
              <a:t>&amp; </a:t>
            </a:r>
            <a:r>
              <a:rPr lang="ko-KR" altLang="en-US" dirty="0"/>
              <a:t>연산자가 </a:t>
            </a:r>
            <a:r>
              <a:rPr lang="en-US" altLang="ko-KR" dirty="0"/>
              <a:t>C++</a:t>
            </a:r>
            <a:r>
              <a:rPr lang="ko-KR" altLang="en-US" dirty="0"/>
              <a:t>에서 확장됨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참조 연산자는 포인터와 달리 별도의 메모리 공간을 차지하지 않으며</a:t>
            </a:r>
            <a:r>
              <a:rPr lang="en-US" altLang="ko-KR" dirty="0"/>
              <a:t>, </a:t>
            </a:r>
            <a:r>
              <a:rPr lang="ko-KR" altLang="en-US" dirty="0"/>
              <a:t>객체를 지칭하는 또 다른 이름처럼 사용됨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참조 연산자의 사용으로 함수간 인자 전달에서 포인터 연산이 사라짐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리턴 타입도 참조 연산으로 지정 가능</a:t>
            </a:r>
            <a:endParaRPr lang="en-US" altLang="ko-KR" dirty="0"/>
          </a:p>
        </p:txBody>
      </p:sp>
      <p:sp>
        <p:nvSpPr>
          <p:cNvPr id="226308" name="Text Box 4"/>
          <p:cNvSpPr txBox="1">
            <a:spLocks noChangeArrowheads="1"/>
          </p:cNvSpPr>
          <p:nvPr/>
        </p:nvSpPr>
        <p:spPr bwMode="auto">
          <a:xfrm>
            <a:off x="1259632" y="2417437"/>
            <a:ext cx="2887495" cy="2569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ko-KR" sz="1400" b="1" dirty="0"/>
              <a:t>// </a:t>
            </a:r>
            <a:r>
              <a:rPr lang="ko-KR" altLang="en-US" sz="1400" b="1" dirty="0"/>
              <a:t>포인터 이용</a:t>
            </a:r>
            <a:endParaRPr lang="en-US" altLang="ko-KR" sz="1400" b="1" dirty="0"/>
          </a:p>
          <a:p>
            <a:pPr algn="l"/>
            <a:r>
              <a:rPr lang="en-US" altLang="ko-KR" sz="1400" b="1" dirty="0"/>
              <a:t>void swap(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*a,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*b){ </a:t>
            </a:r>
          </a:p>
          <a:p>
            <a:pPr algn="l"/>
            <a:r>
              <a:rPr lang="en-US" altLang="ko-KR" sz="1400" b="1" dirty="0">
                <a:latin typeface="Arial"/>
              </a:rPr>
              <a:t>    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tmp</a:t>
            </a:r>
            <a:r>
              <a:rPr lang="en-US" altLang="ko-KR" sz="1400" b="1" dirty="0"/>
              <a:t>; </a:t>
            </a:r>
          </a:p>
          <a:p>
            <a:pPr algn="l"/>
            <a:r>
              <a:rPr lang="en-US" altLang="ko-KR" sz="1400" b="1" dirty="0">
                <a:latin typeface="Arial"/>
              </a:rPr>
              <a:t>    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tmp</a:t>
            </a:r>
            <a:r>
              <a:rPr lang="en-US" altLang="ko-KR" sz="1400" b="1" dirty="0"/>
              <a:t> = *a; </a:t>
            </a:r>
          </a:p>
          <a:p>
            <a:pPr algn="l"/>
            <a:r>
              <a:rPr lang="en-US" altLang="ko-KR" sz="1400" b="1" dirty="0">
                <a:latin typeface="Arial"/>
              </a:rPr>
              <a:t>    </a:t>
            </a:r>
            <a:r>
              <a:rPr lang="en-US" altLang="ko-KR" sz="1400" b="1" dirty="0"/>
              <a:t> *a = *b; </a:t>
            </a:r>
          </a:p>
          <a:p>
            <a:pPr algn="l"/>
            <a:r>
              <a:rPr lang="en-US" altLang="ko-KR" sz="1400" b="1" dirty="0">
                <a:latin typeface="Arial"/>
              </a:rPr>
              <a:t>    </a:t>
            </a:r>
            <a:r>
              <a:rPr lang="en-US" altLang="ko-KR" sz="1400" b="1" dirty="0"/>
              <a:t> *b = </a:t>
            </a:r>
            <a:r>
              <a:rPr lang="en-US" altLang="ko-KR" sz="1400" b="1" dirty="0" err="1"/>
              <a:t>tmp</a:t>
            </a:r>
            <a:r>
              <a:rPr lang="en-US" altLang="ko-KR" sz="1400" b="1" dirty="0"/>
              <a:t>; </a:t>
            </a:r>
          </a:p>
          <a:p>
            <a:pPr algn="l"/>
            <a:r>
              <a:rPr lang="en-US" altLang="ko-KR" sz="1400" b="1" dirty="0"/>
              <a:t>} </a:t>
            </a:r>
          </a:p>
          <a:p>
            <a:pPr algn="l"/>
            <a:r>
              <a:rPr lang="en-US" altLang="ko-KR" sz="1400" b="1" dirty="0"/>
              <a:t>swap(&amp;a, &amp;b);</a:t>
            </a:r>
          </a:p>
        </p:txBody>
      </p:sp>
      <p:sp>
        <p:nvSpPr>
          <p:cNvPr id="226309" name="Text Box 5"/>
          <p:cNvSpPr txBox="1">
            <a:spLocks noChangeArrowheads="1"/>
          </p:cNvSpPr>
          <p:nvPr/>
        </p:nvSpPr>
        <p:spPr bwMode="auto">
          <a:xfrm>
            <a:off x="4788024" y="2420888"/>
            <a:ext cx="2220480" cy="2569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ko-KR" sz="1400" b="1" dirty="0"/>
              <a:t>// </a:t>
            </a:r>
            <a:r>
              <a:rPr lang="ko-KR" altLang="en-US" sz="1400" b="1" dirty="0"/>
              <a:t>참조 연산자 이용</a:t>
            </a:r>
            <a:endParaRPr lang="en-US" altLang="ko-KR" sz="1400" b="1" dirty="0"/>
          </a:p>
          <a:p>
            <a:pPr algn="l"/>
            <a:r>
              <a:rPr lang="en-US" altLang="ko-KR" sz="1400" b="1" dirty="0"/>
              <a:t>void swap(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&amp;a,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&amp;b){</a:t>
            </a:r>
          </a:p>
          <a:p>
            <a:pPr algn="l"/>
            <a:r>
              <a:rPr lang="en-US" altLang="ko-KR" sz="1400" b="1" dirty="0"/>
              <a:t>    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tmp</a:t>
            </a:r>
            <a:r>
              <a:rPr lang="en-US" altLang="ko-KR" sz="1400" b="1" dirty="0"/>
              <a:t>;</a:t>
            </a:r>
          </a:p>
          <a:p>
            <a:pPr algn="l"/>
            <a:r>
              <a:rPr lang="en-US" altLang="ko-KR" sz="1400" b="1" dirty="0"/>
              <a:t>     </a:t>
            </a:r>
            <a:r>
              <a:rPr lang="en-US" altLang="ko-KR" sz="1400" b="1" dirty="0" err="1"/>
              <a:t>tmp</a:t>
            </a:r>
            <a:r>
              <a:rPr lang="en-US" altLang="ko-KR" sz="1400" b="1" dirty="0"/>
              <a:t> = a;</a:t>
            </a:r>
          </a:p>
          <a:p>
            <a:pPr algn="l"/>
            <a:r>
              <a:rPr lang="en-US" altLang="ko-KR" sz="1400" b="1" dirty="0"/>
              <a:t>     a = b;</a:t>
            </a:r>
          </a:p>
          <a:p>
            <a:pPr algn="l"/>
            <a:r>
              <a:rPr lang="en-US" altLang="ko-KR" sz="1400" b="1" dirty="0"/>
              <a:t>     b = </a:t>
            </a:r>
            <a:r>
              <a:rPr lang="en-US" altLang="ko-KR" sz="1400" b="1" dirty="0" err="1"/>
              <a:t>tmp</a:t>
            </a:r>
            <a:r>
              <a:rPr lang="en-US" altLang="ko-KR" sz="1400" b="1" dirty="0"/>
              <a:t>;</a:t>
            </a:r>
          </a:p>
          <a:p>
            <a:pPr algn="l"/>
            <a:r>
              <a:rPr lang="en-US" altLang="ko-KR" sz="1400" b="1" dirty="0"/>
              <a:t>}</a:t>
            </a:r>
          </a:p>
          <a:p>
            <a:pPr algn="l"/>
            <a:r>
              <a:rPr lang="en-US" altLang="ko-KR" sz="1400" b="1" dirty="0"/>
              <a:t>swap(a, b);</a:t>
            </a:r>
          </a:p>
        </p:txBody>
      </p:sp>
    </p:spTree>
    <p:extLst>
      <p:ext uri="{BB962C8B-B14F-4D97-AF65-F5344CB8AC3E}">
        <p14:creationId xmlns:p14="http://schemas.microsoft.com/office/powerpoint/2010/main" val="376224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</a:t>
            </a:r>
            <a:r>
              <a:rPr lang="ko-KR" altLang="en-US" dirty="0"/>
              <a:t>에서의 클래스</a:t>
            </a:r>
            <a:endParaRPr lang="en-US" altLang="ko-KR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000" dirty="0"/>
              <a:t>C++</a:t>
            </a:r>
            <a:r>
              <a:rPr lang="ko-KR" altLang="en-US" sz="2000" dirty="0"/>
              <a:t>에서의 클래스 선언과 구현은 분리되어 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클래스의 선언</a:t>
            </a:r>
          </a:p>
          <a:p>
            <a:endParaRPr lang="ko-KR" altLang="en-US" sz="2000" dirty="0"/>
          </a:p>
          <a:p>
            <a:endParaRPr lang="ko-KR" altLang="en-US" sz="2000" dirty="0"/>
          </a:p>
          <a:p>
            <a:pPr>
              <a:buNone/>
            </a:pPr>
            <a:endParaRPr lang="ko-KR" altLang="en-US" sz="2000" dirty="0"/>
          </a:p>
          <a:p>
            <a:r>
              <a:rPr lang="ko-KR" altLang="en-US" sz="2000" dirty="0"/>
              <a:t>클래스의 구현</a:t>
            </a:r>
          </a:p>
          <a:p>
            <a:pPr lvl="1"/>
            <a:r>
              <a:rPr lang="ko-KR" altLang="en-US" dirty="0"/>
              <a:t>클래스 선언의 멤버 함수들을 구현함</a:t>
            </a:r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r>
              <a:rPr lang="ko-KR" altLang="en-US" sz="2000" dirty="0"/>
              <a:t>일반적으로 </a:t>
            </a:r>
            <a:r>
              <a:rPr lang="en-US" altLang="ko-KR" sz="2000" dirty="0"/>
              <a:t>&lt;</a:t>
            </a:r>
            <a:r>
              <a:rPr lang="ko-KR" altLang="en-US" sz="2000" dirty="0" err="1"/>
              <a:t>클래스명</a:t>
            </a:r>
            <a:r>
              <a:rPr lang="en-US" altLang="ko-KR" sz="2000" dirty="0"/>
              <a:t>&gt;.h</a:t>
            </a:r>
            <a:r>
              <a:rPr lang="ko-KR" altLang="en-US" sz="2000" dirty="0"/>
              <a:t>파일에서 클래스 선언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en-US" altLang="ko-KR" sz="2000" dirty="0"/>
              <a:t>&lt;</a:t>
            </a:r>
            <a:r>
              <a:rPr lang="ko-KR" altLang="en-US" sz="2000" dirty="0" err="1"/>
              <a:t>클래스명</a:t>
            </a:r>
            <a:r>
              <a:rPr lang="en-US" altLang="ko-KR" sz="2000" dirty="0"/>
              <a:t>&gt;.</a:t>
            </a:r>
            <a:r>
              <a:rPr lang="en-US" altLang="ko-KR" sz="2000" dirty="0" err="1"/>
              <a:t>cpp</a:t>
            </a:r>
            <a:r>
              <a:rPr lang="ko-KR" altLang="en-US" sz="2000" dirty="0"/>
              <a:t>파일에서 클래스 구현</a:t>
            </a:r>
            <a:endParaRPr lang="en-US" altLang="ko-KR" sz="2000" dirty="0"/>
          </a:p>
          <a:p>
            <a:r>
              <a:rPr lang="en-US" altLang="ko-KR" sz="2000" dirty="0"/>
              <a:t>#include "</a:t>
            </a:r>
            <a:r>
              <a:rPr lang="ko-KR" altLang="en-US" sz="2000" dirty="0" err="1"/>
              <a:t>클래스명</a:t>
            </a:r>
            <a:r>
              <a:rPr lang="en-US" altLang="ko-KR" sz="2000" dirty="0"/>
              <a:t>.h"</a:t>
            </a:r>
            <a:r>
              <a:rPr lang="ko-KR" altLang="en-US" sz="2000" dirty="0"/>
              <a:t>으로 헤더를 포함하여 클래스 사용</a:t>
            </a:r>
            <a:endParaRPr lang="en-US" altLang="ko-KR" sz="2000" dirty="0"/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131646" y="1844824"/>
            <a:ext cx="74676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ko-KR" sz="1200" b="1" dirty="0"/>
              <a:t>class &lt;</a:t>
            </a:r>
            <a:r>
              <a:rPr lang="ko-KR" altLang="en-US" sz="1200" b="1" dirty="0"/>
              <a:t>클래스이름</a:t>
            </a:r>
            <a:r>
              <a:rPr lang="en-US" altLang="ko-KR" sz="1200" b="1" dirty="0"/>
              <a:t>&gt;{</a:t>
            </a:r>
          </a:p>
          <a:p>
            <a:pPr algn="l"/>
            <a:r>
              <a:rPr lang="ko-KR" altLang="en-US" sz="1200" b="1" dirty="0"/>
              <a:t>접근 지정자</a:t>
            </a:r>
            <a:r>
              <a:rPr lang="en-US" altLang="ko-KR" sz="1200" b="1" dirty="0"/>
              <a:t>:</a:t>
            </a:r>
          </a:p>
          <a:p>
            <a:pPr algn="l"/>
            <a:r>
              <a:rPr lang="en-US" altLang="ko-KR" sz="1200" b="1" dirty="0"/>
              <a:t>	</a:t>
            </a:r>
            <a:r>
              <a:rPr lang="ko-KR" altLang="en-US" sz="1200" b="1" dirty="0"/>
              <a:t>멤버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멤버 변수 또는 멤버 함수</a:t>
            </a:r>
            <a:r>
              <a:rPr lang="en-US" altLang="ko-KR" sz="1200" b="1" dirty="0"/>
              <a:t>)</a:t>
            </a:r>
          </a:p>
          <a:p>
            <a:pPr algn="l"/>
            <a:r>
              <a:rPr lang="en-US" altLang="ko-KR" sz="1200" b="1" dirty="0"/>
              <a:t>	…</a:t>
            </a:r>
          </a:p>
          <a:p>
            <a:pPr algn="l"/>
            <a:r>
              <a:rPr lang="en-US" altLang="ko-KR" sz="1200" b="1" dirty="0"/>
              <a:t>};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1143000" y="4112882"/>
            <a:ext cx="685800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ko-KR" sz="1200" b="1" dirty="0"/>
              <a:t>#include "</a:t>
            </a:r>
            <a:r>
              <a:rPr lang="ko-KR" altLang="en-US" sz="1200" b="1" dirty="0"/>
              <a:t>클래스이름</a:t>
            </a:r>
            <a:r>
              <a:rPr lang="en-US" altLang="ko-KR" sz="1200" b="1" dirty="0"/>
              <a:t>.h"</a:t>
            </a:r>
          </a:p>
          <a:p>
            <a:pPr algn="l"/>
            <a:r>
              <a:rPr lang="ko-KR" altLang="en-US" sz="1200" b="1" dirty="0"/>
              <a:t>리턴 타입</a:t>
            </a:r>
            <a:r>
              <a:rPr lang="en-US" altLang="ko-KR" sz="1200" b="1" dirty="0"/>
              <a:t>&lt;</a:t>
            </a:r>
            <a:r>
              <a:rPr lang="ko-KR" altLang="en-US" sz="1200" b="1" dirty="0"/>
              <a:t>클래스이름</a:t>
            </a:r>
            <a:r>
              <a:rPr lang="en-US" altLang="ko-KR" sz="1200" b="1" dirty="0"/>
              <a:t>&gt;::&lt;</a:t>
            </a:r>
            <a:r>
              <a:rPr lang="ko-KR" altLang="en-US" sz="1200" b="1" dirty="0"/>
              <a:t>멤버 함수 이름</a:t>
            </a:r>
            <a:r>
              <a:rPr lang="en-US" altLang="ko-KR" sz="1200" b="1" dirty="0"/>
              <a:t>&gt;(</a:t>
            </a:r>
            <a:r>
              <a:rPr lang="ko-KR" altLang="en-US" sz="1200" b="1" dirty="0" err="1"/>
              <a:t>자료형</a:t>
            </a:r>
            <a:r>
              <a:rPr lang="ko-KR" altLang="en-US" sz="1200" b="1" dirty="0"/>
              <a:t> 인자</a:t>
            </a:r>
            <a:r>
              <a:rPr lang="en-US" altLang="ko-KR" sz="1200" b="1" dirty="0"/>
              <a:t>1, </a:t>
            </a:r>
            <a:r>
              <a:rPr lang="ko-KR" altLang="en-US" sz="1200" b="1" dirty="0" err="1"/>
              <a:t>자료형</a:t>
            </a:r>
            <a:r>
              <a:rPr lang="ko-KR" altLang="en-US" sz="1200" b="1" dirty="0"/>
              <a:t> 인자</a:t>
            </a:r>
            <a:r>
              <a:rPr lang="en-US" altLang="ko-KR" sz="1200" b="1" dirty="0"/>
              <a:t>2, </a:t>
            </a:r>
            <a:r>
              <a:rPr lang="en-US" altLang="ko-KR" sz="1200" b="1" dirty="0">
                <a:latin typeface="Arial"/>
              </a:rPr>
              <a:t>…</a:t>
            </a:r>
            <a:r>
              <a:rPr lang="en-US" altLang="ko-KR" sz="1200" b="1" dirty="0"/>
              <a:t>){</a:t>
            </a:r>
          </a:p>
          <a:p>
            <a:pPr algn="l"/>
            <a:r>
              <a:rPr lang="en-US" altLang="ko-KR" sz="1200" b="1" dirty="0"/>
              <a:t>	code;</a:t>
            </a:r>
          </a:p>
          <a:p>
            <a:pPr algn="l"/>
            <a:r>
              <a:rPr lang="en-US" altLang="ko-KR" sz="12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5748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접근 지정자</a:t>
            </a:r>
            <a:r>
              <a:rPr lang="en-US" altLang="ko-KR" dirty="0"/>
              <a:t>, </a:t>
            </a:r>
            <a:r>
              <a:rPr lang="ko-KR" altLang="en-US" dirty="0" err="1"/>
              <a:t>생성자</a:t>
            </a:r>
            <a:r>
              <a:rPr lang="en-US" altLang="ko-KR" dirty="0"/>
              <a:t>, </a:t>
            </a:r>
            <a:r>
              <a:rPr lang="ko-KR" altLang="en-US" dirty="0" err="1"/>
              <a:t>소멸자</a:t>
            </a:r>
            <a:endParaRPr lang="ko-KR" alt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1600" dirty="0"/>
              <a:t>접근 지정자는 객체의 멤버를 외부에서 접근</a:t>
            </a:r>
            <a:r>
              <a:rPr lang="en-US" altLang="ko-KR" sz="1600" dirty="0"/>
              <a:t>(</a:t>
            </a:r>
            <a:r>
              <a:rPr lang="ko-KR" altLang="en-US" sz="1600" dirty="0"/>
              <a:t>다른 객체나 </a:t>
            </a:r>
            <a:r>
              <a:rPr lang="en-US" altLang="ko-KR" sz="1600" dirty="0"/>
              <a:t>main()</a:t>
            </a:r>
            <a:r>
              <a:rPr lang="ko-KR" altLang="en-US" sz="1600" dirty="0"/>
              <a:t>함수 등</a:t>
            </a:r>
            <a:r>
              <a:rPr lang="en-US" altLang="ko-KR" sz="1600" dirty="0"/>
              <a:t>)</a:t>
            </a:r>
            <a:r>
              <a:rPr lang="ko-KR" altLang="en-US" sz="1600" dirty="0"/>
              <a:t>할 때 어떤 내용을 외부로 공개할지를 결정한다</a:t>
            </a:r>
            <a:r>
              <a:rPr lang="en-US" altLang="ko-KR" sz="1600" dirty="0"/>
              <a:t>.</a:t>
            </a:r>
          </a:p>
          <a:p>
            <a:pPr>
              <a:lnSpc>
                <a:spcPct val="90000"/>
              </a:lnSpc>
            </a:pPr>
            <a:endParaRPr lang="en-US" altLang="ko-KR" sz="1600" dirty="0"/>
          </a:p>
          <a:p>
            <a:pPr>
              <a:lnSpc>
                <a:spcPct val="90000"/>
              </a:lnSpc>
            </a:pPr>
            <a:endParaRPr lang="en-US" altLang="ko-KR" sz="1600" dirty="0"/>
          </a:p>
          <a:p>
            <a:pPr>
              <a:lnSpc>
                <a:spcPct val="90000"/>
              </a:lnSpc>
            </a:pPr>
            <a:endParaRPr lang="en-US" altLang="ko-KR" sz="1600" dirty="0"/>
          </a:p>
          <a:p>
            <a:pPr>
              <a:lnSpc>
                <a:spcPct val="90000"/>
              </a:lnSpc>
            </a:pPr>
            <a:endParaRPr lang="en-US" altLang="ko-KR" sz="1600" dirty="0"/>
          </a:p>
          <a:p>
            <a:pPr>
              <a:lnSpc>
                <a:spcPct val="90000"/>
              </a:lnSpc>
            </a:pPr>
            <a:endParaRPr lang="en-US" altLang="ko-KR" sz="1600" dirty="0"/>
          </a:p>
          <a:p>
            <a:pPr lvl="1">
              <a:lnSpc>
                <a:spcPct val="90000"/>
              </a:lnSpc>
            </a:pPr>
            <a:r>
              <a:rPr lang="ko-KR" altLang="en-US" sz="1600" b="1" dirty="0"/>
              <a:t>일반적으로 멤버 변수는 </a:t>
            </a:r>
            <a:r>
              <a:rPr lang="en-US" altLang="ko-KR" sz="1600" b="1" dirty="0"/>
              <a:t>private</a:t>
            </a:r>
            <a:r>
              <a:rPr lang="ko-KR" altLang="en-US" sz="1600" b="1" dirty="0"/>
              <a:t>으로</a:t>
            </a:r>
            <a:r>
              <a:rPr lang="en-US" altLang="ko-KR" sz="1600" b="1" dirty="0"/>
              <a:t>,</a:t>
            </a:r>
            <a:r>
              <a:rPr lang="ko-KR" altLang="en-US" sz="1600" b="1" dirty="0"/>
              <a:t> 멤버 함수는 </a:t>
            </a:r>
            <a:r>
              <a:rPr lang="en-US" altLang="ko-KR" sz="1600" b="1" dirty="0"/>
              <a:t>public</a:t>
            </a:r>
            <a:r>
              <a:rPr lang="ko-KR" altLang="en-US" sz="1600" b="1" dirty="0"/>
              <a:t>으로 지정한다</a:t>
            </a:r>
            <a:r>
              <a:rPr lang="en-US" altLang="ko-KR" sz="1600" b="1" dirty="0"/>
              <a:t>. (</a:t>
            </a:r>
            <a:r>
              <a:rPr lang="ko-KR" altLang="en-US" sz="1600" b="1" dirty="0"/>
              <a:t>지정하지 않았을 경우에는 기본적으로 </a:t>
            </a:r>
            <a:r>
              <a:rPr lang="en-US" altLang="ko-KR" sz="1600" b="1" dirty="0"/>
              <a:t>private</a:t>
            </a:r>
            <a:r>
              <a:rPr lang="ko-KR" altLang="en-US" sz="1600" b="1" dirty="0"/>
              <a:t>로 설정</a:t>
            </a:r>
            <a:r>
              <a:rPr lang="en-US" altLang="ko-KR" sz="1600" b="1" dirty="0"/>
              <a:t>)</a:t>
            </a:r>
            <a:endParaRPr lang="en-US" altLang="ko-KR" sz="1600" b="1" u="sng" dirty="0"/>
          </a:p>
          <a:p>
            <a:pPr>
              <a:lnSpc>
                <a:spcPct val="90000"/>
              </a:lnSpc>
            </a:pPr>
            <a:r>
              <a:rPr lang="ko-KR" altLang="en-US" sz="1600" dirty="0" err="1"/>
              <a:t>생성자</a:t>
            </a:r>
            <a:r>
              <a:rPr lang="en-US" altLang="ko-KR" sz="1600" dirty="0"/>
              <a:t>(constructor)</a:t>
            </a:r>
            <a:endParaRPr lang="ko-KR" altLang="en-US" sz="1600" dirty="0"/>
          </a:p>
          <a:p>
            <a:pPr lvl="1">
              <a:lnSpc>
                <a:spcPct val="90000"/>
              </a:lnSpc>
            </a:pPr>
            <a:r>
              <a:rPr lang="ko-KR" altLang="en-US" sz="1600" b="1" dirty="0"/>
              <a:t>클래스로부터 객체가 생성될 때 자동으로 호출되는 함수</a:t>
            </a:r>
          </a:p>
          <a:p>
            <a:pPr lvl="1">
              <a:lnSpc>
                <a:spcPct val="90000"/>
              </a:lnSpc>
            </a:pPr>
            <a:r>
              <a:rPr lang="ko-KR" altLang="en-US" sz="1600" b="1" dirty="0"/>
              <a:t>일반적으로 객체의 초기화를 수행한다</a:t>
            </a:r>
            <a:r>
              <a:rPr lang="en-US" altLang="ko-KR" sz="1600" b="1" dirty="0"/>
              <a:t>.</a:t>
            </a:r>
          </a:p>
          <a:p>
            <a:pPr lvl="1">
              <a:lnSpc>
                <a:spcPct val="90000"/>
              </a:lnSpc>
            </a:pPr>
            <a:r>
              <a:rPr lang="ko-KR" altLang="en-US" sz="1600" b="1" dirty="0" err="1"/>
              <a:t>생성자는</a:t>
            </a:r>
            <a:r>
              <a:rPr lang="ko-KR" altLang="en-US" sz="1600" b="1" dirty="0"/>
              <a:t> 반드시 클래스의 이름과 같아야 하며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리턴 타입을 갖지 않는다</a:t>
            </a:r>
            <a:r>
              <a:rPr lang="en-US" altLang="ko-KR" sz="1600" b="1" dirty="0"/>
              <a:t>.</a:t>
            </a:r>
          </a:p>
          <a:p>
            <a:pPr>
              <a:lnSpc>
                <a:spcPct val="90000"/>
              </a:lnSpc>
            </a:pPr>
            <a:r>
              <a:rPr lang="ko-KR" altLang="en-US" sz="1600" dirty="0" err="1"/>
              <a:t>소멸자</a:t>
            </a:r>
            <a:r>
              <a:rPr lang="en-US" altLang="ko-KR" sz="1600" dirty="0"/>
              <a:t>(destructor)</a:t>
            </a:r>
            <a:endParaRPr lang="ko-KR" altLang="en-US" sz="1600" dirty="0"/>
          </a:p>
          <a:p>
            <a:pPr lvl="1">
              <a:lnSpc>
                <a:spcPct val="90000"/>
              </a:lnSpc>
            </a:pPr>
            <a:r>
              <a:rPr lang="ko-KR" altLang="en-US" sz="1600" b="1" dirty="0"/>
              <a:t>클래스로부터 생성된 객체가 소멸될 때 자동으로 호출되는 함수</a:t>
            </a:r>
          </a:p>
          <a:p>
            <a:pPr lvl="1">
              <a:lnSpc>
                <a:spcPct val="90000"/>
              </a:lnSpc>
            </a:pPr>
            <a:r>
              <a:rPr lang="ko-KR" altLang="en-US" sz="1600" b="1" dirty="0"/>
              <a:t>일반적으로 메모리의 해제 등에 사용된다</a:t>
            </a:r>
            <a:r>
              <a:rPr lang="en-US" altLang="ko-KR" sz="1600" b="1" dirty="0"/>
              <a:t>.</a:t>
            </a:r>
          </a:p>
          <a:p>
            <a:pPr lvl="1">
              <a:lnSpc>
                <a:spcPct val="90000"/>
              </a:lnSpc>
            </a:pPr>
            <a:r>
              <a:rPr lang="ko-KR" altLang="en-US" sz="1600" b="1" dirty="0"/>
              <a:t>반드시 하나만 존재하며 </a:t>
            </a:r>
            <a:r>
              <a:rPr lang="en-US" altLang="ko-KR" sz="1600" b="1" dirty="0"/>
              <a:t>~&lt;</a:t>
            </a:r>
            <a:r>
              <a:rPr lang="ko-KR" altLang="en-US" sz="1600" b="1" dirty="0"/>
              <a:t>클래스이름</a:t>
            </a:r>
            <a:r>
              <a:rPr lang="en-US" altLang="ko-KR" sz="1600" b="1" dirty="0"/>
              <a:t>&gt;(); </a:t>
            </a:r>
            <a:r>
              <a:rPr lang="ko-KR" altLang="en-US" sz="1600" b="1" dirty="0"/>
              <a:t>의 형태로 선언된다</a:t>
            </a:r>
            <a:r>
              <a:rPr lang="en-US" altLang="ko-KR" sz="1600" b="1" dirty="0"/>
              <a:t>.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2789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6491" name="Group 107"/>
          <p:cNvGraphicFramePr>
            <a:graphicFrameLocks noGrp="1"/>
          </p:cNvGraphicFramePr>
          <p:nvPr/>
        </p:nvGraphicFramePr>
        <p:xfrm>
          <a:off x="2209800" y="1905000"/>
          <a:ext cx="4395788" cy="1051560"/>
        </p:xfrm>
        <a:graphic>
          <a:graphicData uri="http://schemas.openxmlformats.org/drawingml/2006/table">
            <a:tbl>
              <a:tblPr/>
              <a:tblGrid>
                <a:gridCol w="785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7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4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-127"/>
                          <a:cs typeface="한컴바탕" pitchFamily="18" charset="-127"/>
                        </a:rPr>
                        <a:t>접근 지정자</a:t>
                      </a:r>
                      <a:endParaRPr kumimoji="1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-127"/>
                          <a:cs typeface="한컴바탕" pitchFamily="18" charset="-127"/>
                        </a:rPr>
                        <a:t>객체 내 멤버 함수</a:t>
                      </a:r>
                      <a:endParaRPr kumimoji="1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-127"/>
                          <a:cs typeface="한컴바탕" pitchFamily="18" charset="-127"/>
                        </a:rPr>
                        <a:t>상속 받은 클래스의 객체 내 멤버 함수</a:t>
                      </a:r>
                      <a:endParaRPr kumimoji="1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-127"/>
                          <a:cs typeface="한컴바탕" pitchFamily="18" charset="-127"/>
                        </a:rPr>
                        <a:t>외부 함수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한컴바탕" pitchFamily="18" charset="-127"/>
                        <a:cs typeface="한컴바탕" pitchFamily="18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-127"/>
                          <a:cs typeface="한컴바탕" pitchFamily="18" charset="-127"/>
                        </a:rPr>
                        <a:t>(</a:t>
                      </a: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-127"/>
                          <a:cs typeface="한컴바탕" pitchFamily="18" charset="-127"/>
                        </a:rPr>
                        <a:t>특히 </a:t>
                      </a: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-127"/>
                          <a:cs typeface="한컴바탕" pitchFamily="18" charset="-127"/>
                        </a:rPr>
                        <a:t>main()</a:t>
                      </a: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-127"/>
                          <a:cs typeface="한컴바탕" pitchFamily="18" charset="-127"/>
                        </a:rPr>
                        <a:t>함수 등</a:t>
                      </a: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-127"/>
                          <a:cs typeface="한컴바탕" pitchFamily="18" charset="-127"/>
                        </a:rPr>
                        <a:t>)</a:t>
                      </a: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-127"/>
                          <a:cs typeface="한컴바탕" pitchFamily="18" charset="-127"/>
                        </a:rPr>
                        <a:t>public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-127"/>
                          <a:cs typeface="한컴바탕" pitchFamily="18" charset="-127"/>
                        </a:rPr>
                        <a:t>O</a:t>
                      </a: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-127"/>
                          <a:cs typeface="한컴바탕" pitchFamily="18" charset="-127"/>
                        </a:rPr>
                        <a:t>O</a:t>
                      </a: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-127"/>
                          <a:cs typeface="한컴바탕" pitchFamily="18" charset="-127"/>
                        </a:rPr>
                        <a:t>O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-127"/>
                          <a:cs typeface="한컴바탕" pitchFamily="18" charset="-127"/>
                        </a:rPr>
                        <a:t>private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-127"/>
                          <a:cs typeface="한컴바탕" pitchFamily="18" charset="-127"/>
                        </a:rPr>
                        <a:t>O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-127"/>
                          <a:cs typeface="한컴바탕" pitchFamily="18" charset="-127"/>
                        </a:rPr>
                        <a:t>X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-127"/>
                          <a:cs typeface="한컴바탕" pitchFamily="18" charset="-127"/>
                        </a:rPr>
                        <a:t>X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-127"/>
                          <a:cs typeface="한컴바탕" pitchFamily="18" charset="-127"/>
                        </a:rPr>
                        <a:t>protected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-127"/>
                          <a:cs typeface="한컴바탕" pitchFamily="18" charset="-127"/>
                        </a:rPr>
                        <a:t>O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-127"/>
                          <a:cs typeface="한컴바탕" pitchFamily="18" charset="-127"/>
                        </a:rPr>
                        <a:t>O</a:t>
                      </a:r>
                      <a:endParaRPr kumimoji="1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컴바탕" pitchFamily="18" charset="-127"/>
                          <a:cs typeface="한컴바탕" pitchFamily="18" charset="-127"/>
                        </a:rPr>
                        <a:t>X</a:t>
                      </a: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6461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접근 지정자</a:t>
            </a:r>
            <a:r>
              <a:rPr lang="en-US" altLang="ko-KR" dirty="0"/>
              <a:t>, </a:t>
            </a:r>
            <a:r>
              <a:rPr lang="ko-KR" altLang="en-US" dirty="0" err="1"/>
              <a:t>생성자</a:t>
            </a:r>
            <a:r>
              <a:rPr lang="en-US" altLang="ko-KR" dirty="0"/>
              <a:t>, </a:t>
            </a:r>
            <a:r>
              <a:rPr lang="ko-KR" altLang="en-US" dirty="0"/>
              <a:t>소멸자의 예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593724" y="1295400"/>
            <a:ext cx="7866707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ko-KR" sz="1400" b="1" dirty="0"/>
              <a:t>#include &lt;</a:t>
            </a:r>
            <a:r>
              <a:rPr lang="en-US" altLang="ko-KR" sz="1400" b="1" dirty="0" err="1"/>
              <a:t>iostream</a:t>
            </a:r>
            <a:r>
              <a:rPr lang="en-US" altLang="ko-KR" sz="1400" b="1" dirty="0"/>
              <a:t>&gt; </a:t>
            </a:r>
          </a:p>
          <a:p>
            <a:pPr algn="l"/>
            <a:r>
              <a:rPr lang="en-US" altLang="ko-KR" sz="1400" b="1" dirty="0"/>
              <a:t>#include &lt;string&gt;</a:t>
            </a:r>
          </a:p>
          <a:p>
            <a:pPr algn="l"/>
            <a:r>
              <a:rPr lang="en-US" altLang="ko-KR" sz="1400" b="1" dirty="0"/>
              <a:t>using namespace std;</a:t>
            </a:r>
          </a:p>
          <a:p>
            <a:pPr algn="l"/>
            <a:r>
              <a:rPr lang="en-US" altLang="ko-KR" sz="1400" b="1" dirty="0"/>
              <a:t>/* </a:t>
            </a:r>
            <a:r>
              <a:rPr lang="en-US" altLang="ko-KR" sz="1400" b="1" dirty="0" err="1"/>
              <a:t>cin</a:t>
            </a:r>
            <a:r>
              <a:rPr lang="en-US" altLang="ko-KR" sz="1400" b="1" dirty="0"/>
              <a:t>, </a:t>
            </a:r>
            <a:r>
              <a:rPr lang="en-US" altLang="ko-KR" sz="1400" b="1" dirty="0" err="1"/>
              <a:t>cout</a:t>
            </a:r>
            <a:r>
              <a:rPr lang="en-US" altLang="ko-KR" sz="1400" b="1" dirty="0"/>
              <a:t>, </a:t>
            </a:r>
            <a:r>
              <a:rPr lang="en-US" altLang="ko-KR" sz="1400" b="1" dirty="0" err="1"/>
              <a:t>endl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등과 같은 명령어들은 표준 라이브러리에 속하는데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이들은 </a:t>
            </a:r>
            <a:r>
              <a:rPr lang="en-US" altLang="ko-KR" sz="1400" b="1" dirty="0"/>
              <a:t>std</a:t>
            </a:r>
            <a:r>
              <a:rPr lang="ko-KR" altLang="en-US" sz="1400" b="1" dirty="0"/>
              <a:t>라는 </a:t>
            </a:r>
            <a:r>
              <a:rPr lang="en-US" altLang="ko-KR" sz="1400" b="1" dirty="0"/>
              <a:t>namespace</a:t>
            </a:r>
            <a:r>
              <a:rPr lang="ko-KR" altLang="en-US" sz="1400" b="1" dirty="0"/>
              <a:t>안에 존재하므로 명령어 사용시 </a:t>
            </a:r>
            <a:r>
              <a:rPr lang="en-US" altLang="ko-KR" sz="1400" b="1" dirty="0"/>
              <a:t>std</a:t>
            </a:r>
            <a:r>
              <a:rPr lang="ko-KR" altLang="en-US" sz="1400" b="1" dirty="0"/>
              <a:t>안에 있는 것을 사용할 것임을 명시해 주는 구문이다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이것이 없으면 </a:t>
            </a:r>
            <a:r>
              <a:rPr lang="en-US" altLang="ko-KR" sz="1400" b="1" dirty="0"/>
              <a:t>“std::</a:t>
            </a:r>
            <a:r>
              <a:rPr lang="en-US" altLang="ko-KR" sz="1400" b="1" dirty="0" err="1"/>
              <a:t>cout</a:t>
            </a:r>
            <a:r>
              <a:rPr lang="en-US" altLang="ko-KR" sz="1400" b="1" dirty="0"/>
              <a:t>&lt;&lt;std::</a:t>
            </a:r>
            <a:r>
              <a:rPr lang="en-US" altLang="ko-KR" sz="1400" b="1" dirty="0" err="1"/>
              <a:t>endl</a:t>
            </a:r>
            <a:r>
              <a:rPr lang="en-US" altLang="ko-KR" sz="1400" b="1" dirty="0"/>
              <a:t>;” </a:t>
            </a:r>
            <a:r>
              <a:rPr lang="ko-KR" altLang="en-US" sz="1400" b="1" dirty="0"/>
              <a:t>과 같이 사용 </a:t>
            </a:r>
            <a:r>
              <a:rPr lang="en-US" altLang="ko-KR" sz="1400" b="1" dirty="0"/>
              <a:t>*/</a:t>
            </a:r>
          </a:p>
          <a:p>
            <a:pPr algn="l"/>
            <a:endParaRPr lang="en-US" altLang="ko-KR" sz="1400" b="1" dirty="0"/>
          </a:p>
          <a:p>
            <a:pPr algn="l"/>
            <a:r>
              <a:rPr lang="en-US" altLang="ko-KR" sz="1400" b="1" dirty="0"/>
              <a:t>// student </a:t>
            </a:r>
            <a:r>
              <a:rPr lang="ko-KR" altLang="en-US" sz="1400" b="1" dirty="0"/>
              <a:t>클래스 선언</a:t>
            </a:r>
            <a:endParaRPr lang="en-US" altLang="ko-KR" sz="1400" b="1" dirty="0"/>
          </a:p>
          <a:p>
            <a:pPr algn="l"/>
            <a:r>
              <a:rPr lang="en-US" altLang="ko-KR" sz="1400" b="1" dirty="0"/>
              <a:t>class student</a:t>
            </a:r>
          </a:p>
          <a:p>
            <a:pPr algn="l"/>
            <a:r>
              <a:rPr lang="en-US" altLang="ko-KR" sz="1400" b="1" dirty="0"/>
              <a:t>{ </a:t>
            </a:r>
          </a:p>
          <a:p>
            <a:pPr algn="l"/>
            <a:r>
              <a:rPr lang="en-US" altLang="ko-KR" sz="1400" b="1" dirty="0">
                <a:latin typeface="Arial"/>
              </a:rPr>
              <a:t>    </a:t>
            </a:r>
            <a:r>
              <a:rPr lang="en-US" altLang="ko-KR" sz="1400" b="1" dirty="0"/>
              <a:t> private: // </a:t>
            </a:r>
            <a:r>
              <a:rPr lang="ko-KR" altLang="en-US" sz="1400" b="1" dirty="0"/>
              <a:t>객체 외부에서는 접근불가</a:t>
            </a:r>
            <a:endParaRPr lang="en-US" altLang="ko-KR" sz="1400" b="1" dirty="0"/>
          </a:p>
          <a:p>
            <a:pPr algn="l"/>
            <a:r>
              <a:rPr lang="en-US" altLang="ko-KR" sz="1400" b="1" dirty="0">
                <a:latin typeface="Arial"/>
              </a:rPr>
              <a:t>         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id; </a:t>
            </a:r>
          </a:p>
          <a:p>
            <a:pPr algn="l"/>
            <a:r>
              <a:rPr lang="en-US" altLang="ko-KR" sz="1400" b="1" dirty="0">
                <a:latin typeface="Arial"/>
              </a:rPr>
              <a:t>         </a:t>
            </a:r>
            <a:r>
              <a:rPr lang="en-US" altLang="ko-KR" sz="1400" b="1" dirty="0"/>
              <a:t> char *name; </a:t>
            </a:r>
          </a:p>
          <a:p>
            <a:pPr algn="l"/>
            <a:r>
              <a:rPr lang="en-US" altLang="ko-KR" sz="1400" b="1" dirty="0">
                <a:latin typeface="Arial"/>
              </a:rPr>
              <a:t>    </a:t>
            </a:r>
            <a:r>
              <a:rPr lang="en-US" altLang="ko-KR" sz="1400" b="1" dirty="0"/>
              <a:t> public: // </a:t>
            </a:r>
            <a:r>
              <a:rPr lang="ko-KR" altLang="en-US" sz="1400" b="1" dirty="0"/>
              <a:t>객체 외부에서는 접근가능</a:t>
            </a:r>
            <a:endParaRPr lang="en-US" altLang="ko-KR" sz="1400" b="1" dirty="0"/>
          </a:p>
          <a:p>
            <a:pPr algn="l"/>
            <a:r>
              <a:rPr lang="en-US" altLang="ko-KR" sz="1400" b="1" dirty="0">
                <a:latin typeface="Arial"/>
              </a:rPr>
              <a:t>         </a:t>
            </a:r>
            <a:r>
              <a:rPr lang="en-US" altLang="ko-KR" sz="1400" b="1" dirty="0"/>
              <a:t> student(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stId</a:t>
            </a:r>
            <a:r>
              <a:rPr lang="en-US" altLang="ko-KR" sz="1400" b="1" dirty="0"/>
              <a:t>, char *</a:t>
            </a:r>
            <a:r>
              <a:rPr lang="en-US" altLang="ko-KR" sz="1400" b="1" dirty="0" err="1"/>
              <a:t>stName</a:t>
            </a:r>
            <a:r>
              <a:rPr lang="en-US" altLang="ko-KR" sz="1400" b="1" dirty="0"/>
              <a:t>); // </a:t>
            </a:r>
            <a:r>
              <a:rPr lang="ko-KR" altLang="en-US" sz="1400" b="1" dirty="0" err="1"/>
              <a:t>생성자</a:t>
            </a:r>
            <a:endParaRPr lang="en-US" altLang="ko-KR" sz="1400" b="1" dirty="0"/>
          </a:p>
          <a:p>
            <a:pPr algn="l"/>
            <a:r>
              <a:rPr lang="en-US" altLang="ko-KR" sz="1400" b="1" dirty="0">
                <a:latin typeface="Arial"/>
              </a:rPr>
              <a:t>         </a:t>
            </a:r>
            <a:r>
              <a:rPr lang="en-US" altLang="ko-KR" sz="1400" b="1" dirty="0"/>
              <a:t> ~student(); // </a:t>
            </a:r>
            <a:r>
              <a:rPr lang="ko-KR" altLang="en-US" sz="1400" b="1" dirty="0" err="1"/>
              <a:t>소멸자</a:t>
            </a:r>
            <a:endParaRPr lang="en-US" altLang="ko-KR" sz="1400" b="1" dirty="0"/>
          </a:p>
          <a:p>
            <a:pPr algn="l"/>
            <a:r>
              <a:rPr lang="en-US" altLang="ko-KR" sz="1400" b="1" dirty="0"/>
              <a:t>}; </a:t>
            </a:r>
            <a:endParaRPr lang="ko-KR" altLang="en-US" sz="1400" b="1" dirty="0"/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5724128" y="2996952"/>
            <a:ext cx="184731" cy="2769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80439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접근 지정자</a:t>
            </a:r>
            <a:r>
              <a:rPr lang="en-US" altLang="ko-KR" dirty="0"/>
              <a:t>, </a:t>
            </a:r>
            <a:r>
              <a:rPr lang="ko-KR" altLang="en-US" dirty="0" err="1"/>
              <a:t>생성자</a:t>
            </a:r>
            <a:r>
              <a:rPr lang="en-US" altLang="ko-KR" dirty="0"/>
              <a:t>, </a:t>
            </a:r>
            <a:r>
              <a:rPr lang="ko-KR" altLang="en-US" dirty="0"/>
              <a:t>소멸자의 예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593724" y="1295400"/>
            <a:ext cx="7938715" cy="5093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ko-KR" sz="1000" b="1" dirty="0"/>
              <a:t>// </a:t>
            </a:r>
            <a:r>
              <a:rPr lang="ko-KR" altLang="en-US" sz="1000" b="1" dirty="0" err="1"/>
              <a:t>생성자</a:t>
            </a:r>
            <a:endParaRPr lang="en-US" altLang="ko-KR" sz="1000" b="1" dirty="0"/>
          </a:p>
          <a:p>
            <a:pPr algn="l"/>
            <a:r>
              <a:rPr lang="en-US" altLang="ko-KR" sz="1000" b="1" dirty="0"/>
              <a:t>student::student(</a:t>
            </a:r>
            <a:r>
              <a:rPr lang="en-US" altLang="ko-KR" sz="1000" b="1" dirty="0" err="1"/>
              <a:t>int</a:t>
            </a:r>
            <a:r>
              <a:rPr lang="en-US" altLang="ko-KR" sz="1000" b="1" dirty="0"/>
              <a:t> </a:t>
            </a:r>
            <a:r>
              <a:rPr lang="en-US" altLang="ko-KR" sz="1000" b="1" dirty="0" err="1"/>
              <a:t>stId</a:t>
            </a:r>
            <a:r>
              <a:rPr lang="en-US" altLang="ko-KR" sz="1000" b="1" dirty="0"/>
              <a:t>, char *</a:t>
            </a:r>
            <a:r>
              <a:rPr lang="en-US" altLang="ko-KR" sz="1000" b="1" dirty="0" err="1"/>
              <a:t>stName</a:t>
            </a:r>
            <a:r>
              <a:rPr lang="en-US" altLang="ko-KR" sz="1000" b="1" dirty="0"/>
              <a:t>){</a:t>
            </a:r>
          </a:p>
          <a:p>
            <a:pPr algn="l"/>
            <a:r>
              <a:rPr lang="en-US" altLang="ko-KR" sz="1000" b="1" dirty="0">
                <a:latin typeface="Arial"/>
              </a:rPr>
              <a:t>    </a:t>
            </a:r>
            <a:r>
              <a:rPr lang="en-US" altLang="ko-KR" sz="1000" b="1" dirty="0"/>
              <a:t> id = </a:t>
            </a:r>
            <a:r>
              <a:rPr lang="en-US" altLang="ko-KR" sz="1000" b="1" dirty="0" err="1"/>
              <a:t>stId</a:t>
            </a:r>
            <a:r>
              <a:rPr lang="en-US" altLang="ko-KR" sz="1000" b="1" dirty="0"/>
              <a:t>; </a:t>
            </a:r>
          </a:p>
          <a:p>
            <a:pPr algn="l"/>
            <a:r>
              <a:rPr lang="en-US" altLang="ko-KR" sz="1000" b="1" dirty="0">
                <a:latin typeface="Arial"/>
              </a:rPr>
              <a:t>    </a:t>
            </a:r>
            <a:r>
              <a:rPr lang="en-US" altLang="ko-KR" sz="1000" b="1" dirty="0"/>
              <a:t> </a:t>
            </a:r>
            <a:r>
              <a:rPr lang="en-US" altLang="ko-KR" sz="1000" b="1" dirty="0" err="1"/>
              <a:t>int</a:t>
            </a:r>
            <a:r>
              <a:rPr lang="en-US" altLang="ko-KR" sz="1000" b="1" dirty="0"/>
              <a:t> </a:t>
            </a:r>
            <a:r>
              <a:rPr lang="en-US" altLang="ko-KR" sz="1000" b="1" dirty="0" err="1"/>
              <a:t>tmp</a:t>
            </a:r>
            <a:r>
              <a:rPr lang="en-US" altLang="ko-KR" sz="1000" b="1" dirty="0"/>
              <a:t> = </a:t>
            </a:r>
            <a:r>
              <a:rPr lang="en-US" altLang="ko-KR" sz="1000" b="1" dirty="0" err="1"/>
              <a:t>strlen</a:t>
            </a:r>
            <a:r>
              <a:rPr lang="en-US" altLang="ko-KR" sz="1000" b="1" dirty="0"/>
              <a:t>(</a:t>
            </a:r>
            <a:r>
              <a:rPr lang="en-US" altLang="ko-KR" sz="1000" b="1" dirty="0" err="1"/>
              <a:t>stName</a:t>
            </a:r>
            <a:r>
              <a:rPr lang="en-US" altLang="ko-KR" sz="1000" b="1" dirty="0"/>
              <a:t>); </a:t>
            </a:r>
          </a:p>
          <a:p>
            <a:pPr algn="l"/>
            <a:r>
              <a:rPr lang="en-US" altLang="ko-KR" sz="1000" b="1" dirty="0">
                <a:latin typeface="Arial"/>
              </a:rPr>
              <a:t>    </a:t>
            </a:r>
            <a:r>
              <a:rPr lang="en-US" altLang="ko-KR" sz="1000" b="1" dirty="0"/>
              <a:t> name = new char[tmp+1]; /* </a:t>
            </a:r>
            <a:r>
              <a:rPr lang="ko-KR" altLang="en-US" sz="1000" b="1" dirty="0"/>
              <a:t>메모리 할당</a:t>
            </a:r>
            <a:r>
              <a:rPr lang="en-US" altLang="ko-KR" sz="1000" b="1" dirty="0"/>
              <a:t>. </a:t>
            </a:r>
            <a:r>
              <a:rPr lang="ko-KR" altLang="en-US" sz="1000" b="1" dirty="0">
                <a:solidFill>
                  <a:srgbClr val="0000FF"/>
                </a:solidFill>
              </a:rPr>
              <a:t>일반적으로 </a:t>
            </a:r>
            <a:r>
              <a:rPr lang="ko-KR" altLang="en-US" sz="1000" b="1" dirty="0" err="1">
                <a:solidFill>
                  <a:srgbClr val="0000FF"/>
                </a:solidFill>
              </a:rPr>
              <a:t>생성자에서는</a:t>
            </a:r>
            <a:r>
              <a:rPr lang="ko-KR" altLang="en-US" sz="1000" b="1" dirty="0">
                <a:solidFill>
                  <a:srgbClr val="0000FF"/>
                </a:solidFill>
              </a:rPr>
              <a:t> 변수 초기화만 처리하는</a:t>
            </a:r>
            <a:endParaRPr lang="en-US" altLang="ko-KR" sz="1000" b="1" dirty="0">
              <a:solidFill>
                <a:srgbClr val="0000FF"/>
              </a:solidFill>
            </a:endParaRPr>
          </a:p>
          <a:p>
            <a:pPr algn="l"/>
            <a:r>
              <a:rPr lang="en-US" altLang="ko-KR" sz="1000" b="1" dirty="0">
                <a:solidFill>
                  <a:srgbClr val="0000FF"/>
                </a:solidFill>
              </a:rPr>
              <a:t>                                             </a:t>
            </a:r>
            <a:r>
              <a:rPr lang="ko-KR" altLang="en-US" sz="1000" b="1" dirty="0">
                <a:solidFill>
                  <a:srgbClr val="0000FF"/>
                </a:solidFill>
              </a:rPr>
              <a:t> 것이 좋다</a:t>
            </a:r>
            <a:r>
              <a:rPr lang="en-US" altLang="ko-KR" sz="1000" b="1" dirty="0">
                <a:solidFill>
                  <a:srgbClr val="0000FF"/>
                </a:solidFill>
              </a:rPr>
              <a:t>. </a:t>
            </a:r>
            <a:r>
              <a:rPr lang="ko-KR" altLang="en-US" sz="1000" b="1" dirty="0" err="1">
                <a:solidFill>
                  <a:srgbClr val="0000FF"/>
                </a:solidFill>
              </a:rPr>
              <a:t>인스턴스가</a:t>
            </a:r>
            <a:r>
              <a:rPr lang="ko-KR" altLang="en-US" sz="1000" b="1" dirty="0">
                <a:solidFill>
                  <a:srgbClr val="0000FF"/>
                </a:solidFill>
              </a:rPr>
              <a:t> 내부적으로 완전한 상태가 아님</a:t>
            </a:r>
            <a:r>
              <a:rPr lang="en-US" altLang="ko-KR" sz="1000" b="1" dirty="0">
                <a:solidFill>
                  <a:srgbClr val="0000FF"/>
                </a:solidFill>
              </a:rPr>
              <a:t>. </a:t>
            </a:r>
            <a:r>
              <a:rPr lang="en-US" altLang="ko-KR" sz="1000" b="1" dirty="0"/>
              <a:t>*/</a:t>
            </a:r>
          </a:p>
          <a:p>
            <a:pPr algn="l"/>
            <a:r>
              <a:rPr lang="en-US" altLang="ko-KR" sz="1000" b="1" dirty="0">
                <a:latin typeface="Arial"/>
              </a:rPr>
              <a:t>    </a:t>
            </a:r>
            <a:r>
              <a:rPr lang="en-US" altLang="ko-KR" sz="1000" b="1" dirty="0"/>
              <a:t> </a:t>
            </a:r>
            <a:r>
              <a:rPr lang="en-US" altLang="ko-KR" sz="1000" b="1" dirty="0" err="1"/>
              <a:t>strcpy</a:t>
            </a:r>
            <a:r>
              <a:rPr lang="en-US" altLang="ko-KR" sz="1000" b="1" dirty="0"/>
              <a:t>(name, </a:t>
            </a:r>
            <a:r>
              <a:rPr lang="en-US" altLang="ko-KR" sz="1000" b="1" dirty="0" err="1"/>
              <a:t>stName</a:t>
            </a:r>
            <a:r>
              <a:rPr lang="en-US" altLang="ko-KR" sz="1000" b="1" dirty="0"/>
              <a:t>); </a:t>
            </a:r>
          </a:p>
          <a:p>
            <a:pPr algn="l"/>
            <a:r>
              <a:rPr lang="en-US" altLang="ko-KR" sz="1000" b="1" dirty="0">
                <a:latin typeface="Arial"/>
              </a:rPr>
              <a:t>    </a:t>
            </a:r>
            <a:r>
              <a:rPr lang="en-US" altLang="ko-KR" sz="1000" b="1" dirty="0"/>
              <a:t> </a:t>
            </a:r>
            <a:r>
              <a:rPr lang="en-US" altLang="ko-KR" sz="1000" b="1" dirty="0" err="1"/>
              <a:t>cout</a:t>
            </a:r>
            <a:r>
              <a:rPr lang="en-US" altLang="ko-KR" sz="1000" b="1" dirty="0"/>
              <a:t>&lt;&lt;"Student </a:t>
            </a:r>
            <a:r>
              <a:rPr lang="ko-KR" altLang="en-US" sz="1000" b="1" dirty="0"/>
              <a:t>생성</a:t>
            </a:r>
            <a:r>
              <a:rPr lang="en-US" altLang="ko-KR" sz="1000" b="1" dirty="0"/>
              <a:t>"&lt;&lt;</a:t>
            </a:r>
            <a:r>
              <a:rPr lang="en-US" altLang="ko-KR" sz="1000" b="1" dirty="0" err="1"/>
              <a:t>endl</a:t>
            </a:r>
            <a:r>
              <a:rPr lang="en-US" altLang="ko-KR" sz="1000" b="1" dirty="0"/>
              <a:t>; </a:t>
            </a:r>
          </a:p>
          <a:p>
            <a:pPr algn="l"/>
            <a:r>
              <a:rPr lang="en-US" altLang="ko-KR" sz="1000" b="1" dirty="0"/>
              <a:t>} </a:t>
            </a:r>
          </a:p>
          <a:p>
            <a:pPr algn="l"/>
            <a:endParaRPr lang="en-US" altLang="ko-KR" sz="1000" b="1" dirty="0"/>
          </a:p>
          <a:p>
            <a:pPr algn="l"/>
            <a:r>
              <a:rPr lang="en-US" altLang="ko-KR" sz="1000" b="1" dirty="0"/>
              <a:t>// </a:t>
            </a:r>
            <a:r>
              <a:rPr lang="ko-KR" altLang="en-US" sz="1000" b="1" dirty="0" err="1"/>
              <a:t>소멸자</a:t>
            </a:r>
            <a:endParaRPr lang="en-US" altLang="ko-KR" sz="1000" b="1" dirty="0"/>
          </a:p>
          <a:p>
            <a:pPr algn="l"/>
            <a:r>
              <a:rPr lang="en-US" altLang="ko-KR" sz="1000" b="1" dirty="0"/>
              <a:t>student::~student(){</a:t>
            </a:r>
          </a:p>
          <a:p>
            <a:pPr algn="l"/>
            <a:r>
              <a:rPr lang="en-US" altLang="ko-KR" sz="1000" b="1" dirty="0">
                <a:latin typeface="Arial"/>
              </a:rPr>
              <a:t>    </a:t>
            </a:r>
            <a:r>
              <a:rPr lang="en-US" altLang="ko-KR" sz="1000" b="1" dirty="0"/>
              <a:t> delete(name); // </a:t>
            </a:r>
            <a:r>
              <a:rPr lang="ko-KR" altLang="en-US" sz="1000" b="1" dirty="0"/>
              <a:t>메모리 해제</a:t>
            </a:r>
            <a:endParaRPr lang="en-US" altLang="ko-KR" sz="1000" b="1" dirty="0"/>
          </a:p>
          <a:p>
            <a:pPr algn="l"/>
            <a:r>
              <a:rPr lang="en-US" altLang="ko-KR" sz="1000" b="1" dirty="0">
                <a:latin typeface="Arial"/>
              </a:rPr>
              <a:t>    </a:t>
            </a:r>
            <a:r>
              <a:rPr lang="en-US" altLang="ko-KR" sz="1000" b="1" dirty="0"/>
              <a:t> </a:t>
            </a:r>
            <a:r>
              <a:rPr lang="en-US" altLang="ko-KR" sz="1000" b="1" dirty="0" err="1"/>
              <a:t>cout</a:t>
            </a:r>
            <a:r>
              <a:rPr lang="en-US" altLang="ko-KR" sz="1000" b="1" dirty="0"/>
              <a:t>&lt;&lt;"Student </a:t>
            </a:r>
            <a:r>
              <a:rPr lang="ko-KR" altLang="en-US" sz="1000" b="1" dirty="0"/>
              <a:t>소멸</a:t>
            </a:r>
            <a:r>
              <a:rPr lang="en-US" altLang="ko-KR" sz="1000" b="1" dirty="0"/>
              <a:t>"&lt;&lt;</a:t>
            </a:r>
            <a:r>
              <a:rPr lang="en-US" altLang="ko-KR" sz="1000" b="1" dirty="0" err="1"/>
              <a:t>endl</a:t>
            </a:r>
            <a:r>
              <a:rPr lang="en-US" altLang="ko-KR" sz="1000" b="1" dirty="0"/>
              <a:t>; </a:t>
            </a:r>
          </a:p>
          <a:p>
            <a:pPr algn="l"/>
            <a:r>
              <a:rPr lang="en-US" altLang="ko-KR" sz="1000" b="1" dirty="0"/>
              <a:t>} </a:t>
            </a:r>
          </a:p>
          <a:p>
            <a:pPr algn="l"/>
            <a:endParaRPr lang="en-US" altLang="ko-KR" sz="1000" b="1" dirty="0"/>
          </a:p>
          <a:p>
            <a:pPr algn="l"/>
            <a:r>
              <a:rPr lang="en-US" altLang="ko-KR" sz="1000" b="1" dirty="0" err="1"/>
              <a:t>int</a:t>
            </a:r>
            <a:r>
              <a:rPr lang="en-US" altLang="ko-KR" sz="1000" b="1" dirty="0"/>
              <a:t> main(){</a:t>
            </a:r>
          </a:p>
          <a:p>
            <a:pPr algn="l"/>
            <a:r>
              <a:rPr lang="en-US" altLang="ko-KR" sz="1000" b="1" dirty="0">
                <a:latin typeface="Arial"/>
              </a:rPr>
              <a:t>    </a:t>
            </a:r>
            <a:r>
              <a:rPr lang="en-US" altLang="ko-KR" sz="1000" b="1" dirty="0"/>
              <a:t> student *s = new student(10,"</a:t>
            </a:r>
            <a:r>
              <a:rPr lang="ko-KR" altLang="en-US" sz="1000" b="1" dirty="0"/>
              <a:t>홍길동</a:t>
            </a:r>
            <a:r>
              <a:rPr lang="en-US" altLang="ko-KR" sz="1000" b="1" dirty="0"/>
              <a:t>"); /* </a:t>
            </a:r>
            <a:r>
              <a:rPr lang="ko-KR" altLang="en-US" sz="1000" b="1" dirty="0"/>
              <a:t>인자가 </a:t>
            </a:r>
            <a:r>
              <a:rPr lang="en-US" altLang="ko-KR" sz="1000" b="1" dirty="0" err="1"/>
              <a:t>int</a:t>
            </a:r>
            <a:r>
              <a:rPr lang="ko-KR" altLang="en-US" sz="1000" b="1" dirty="0"/>
              <a:t>와 </a:t>
            </a:r>
            <a:r>
              <a:rPr lang="en-US" altLang="ko-KR" sz="1000" b="1" dirty="0"/>
              <a:t>char[]</a:t>
            </a:r>
            <a:r>
              <a:rPr lang="ko-KR" altLang="en-US" sz="1000" b="1" dirty="0"/>
              <a:t>인 생성자로</a:t>
            </a:r>
            <a:r>
              <a:rPr lang="en-US" altLang="ko-KR" sz="1000" b="1" dirty="0"/>
              <a:t> </a:t>
            </a:r>
            <a:r>
              <a:rPr lang="ko-KR" altLang="en-US" sz="1000" b="1" dirty="0"/>
              <a:t>객체가 생성 된 후</a:t>
            </a:r>
            <a:endParaRPr lang="en-US" altLang="ko-KR" sz="1000" b="1" dirty="0"/>
          </a:p>
          <a:p>
            <a:pPr algn="l"/>
            <a:r>
              <a:rPr lang="en-US" altLang="ko-KR" sz="1000" b="1" dirty="0"/>
              <a:t>                                                               </a:t>
            </a:r>
            <a:r>
              <a:rPr lang="ko-KR" altLang="en-US" sz="1000" b="1" dirty="0"/>
              <a:t>포인터 </a:t>
            </a:r>
            <a:r>
              <a:rPr lang="en-US" altLang="ko-KR" sz="1000" b="1" dirty="0"/>
              <a:t>s</a:t>
            </a:r>
            <a:r>
              <a:rPr lang="ko-KR" altLang="en-US" sz="1000" b="1" dirty="0"/>
              <a:t>에 연결 </a:t>
            </a:r>
            <a:r>
              <a:rPr lang="en-US" altLang="ko-KR" sz="1000" b="1" dirty="0"/>
              <a:t>*/</a:t>
            </a:r>
          </a:p>
          <a:p>
            <a:pPr algn="l"/>
            <a:r>
              <a:rPr lang="en-US" altLang="ko-KR" sz="1000" b="1" dirty="0">
                <a:latin typeface="Arial"/>
              </a:rPr>
              <a:t>    </a:t>
            </a:r>
            <a:r>
              <a:rPr lang="en-US" altLang="ko-KR" sz="1000" b="1" dirty="0"/>
              <a:t> delete s; // s</a:t>
            </a:r>
            <a:r>
              <a:rPr lang="ko-KR" altLang="en-US" sz="1000" b="1" dirty="0"/>
              <a:t>에 할당된 객체가 제거되면서 소멸자가 자동으로 호출됨</a:t>
            </a:r>
            <a:r>
              <a:rPr lang="en-US" altLang="ko-KR" sz="1000" b="1" dirty="0"/>
              <a:t>.</a:t>
            </a:r>
          </a:p>
          <a:p>
            <a:pPr algn="l"/>
            <a:r>
              <a:rPr lang="en-US" altLang="ko-KR" sz="1000" b="1" dirty="0">
                <a:latin typeface="Arial"/>
              </a:rPr>
              <a:t>    </a:t>
            </a:r>
            <a:r>
              <a:rPr lang="en-US" altLang="ko-KR" sz="1000" b="1" dirty="0"/>
              <a:t> return 0; </a:t>
            </a:r>
          </a:p>
          <a:p>
            <a:pPr algn="l"/>
            <a:r>
              <a:rPr lang="en-US" altLang="ko-KR" sz="1000" b="1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3175717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</a:t>
            </a:r>
            <a:r>
              <a:rPr lang="ko-KR" altLang="en-US" dirty="0"/>
              <a:t>로 구현한 </a:t>
            </a:r>
            <a:r>
              <a:rPr lang="ko-KR" altLang="en-US" dirty="0" err="1"/>
              <a:t>스택</a:t>
            </a:r>
            <a:r>
              <a:rPr lang="en-US" altLang="ko-KR" dirty="0"/>
              <a:t>(</a:t>
            </a:r>
            <a:r>
              <a:rPr lang="en-US" altLang="ko-KR" dirty="0" err="1"/>
              <a:t>stack.h</a:t>
            </a:r>
            <a:r>
              <a:rPr lang="en-US" altLang="ko-KR" dirty="0"/>
              <a:t>)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816501" y="1101984"/>
            <a:ext cx="5836854" cy="5555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ko-KR" sz="1000" b="1" dirty="0"/>
              <a:t>#define MAX_SIZE 100</a:t>
            </a:r>
          </a:p>
          <a:p>
            <a:pPr algn="l"/>
            <a:endParaRPr lang="en-US" altLang="ko-KR" sz="1000" b="1" dirty="0"/>
          </a:p>
          <a:p>
            <a:pPr algn="l"/>
            <a:r>
              <a:rPr lang="en-US" altLang="ko-KR" sz="1000" b="1" dirty="0" err="1"/>
              <a:t>typedef</a:t>
            </a:r>
            <a:r>
              <a:rPr lang="en-US" altLang="ko-KR" sz="1000" b="1" dirty="0"/>
              <a:t> </a:t>
            </a:r>
            <a:r>
              <a:rPr lang="en-US" altLang="ko-KR" sz="1000" b="1" dirty="0" err="1"/>
              <a:t>int</a:t>
            </a:r>
            <a:r>
              <a:rPr lang="en-US" altLang="ko-KR" sz="1000" b="1" dirty="0"/>
              <a:t> Item;		// </a:t>
            </a:r>
            <a:r>
              <a:rPr lang="en-US" altLang="ko-KR" sz="1000" b="1" dirty="0" err="1"/>
              <a:t>int</a:t>
            </a:r>
            <a:r>
              <a:rPr lang="ko-KR" altLang="en-US" sz="1000" b="1" dirty="0"/>
              <a:t>를 </a:t>
            </a:r>
            <a:r>
              <a:rPr lang="ko-KR" altLang="en-US" sz="1000" b="1" dirty="0" err="1"/>
              <a:t>스택의</a:t>
            </a:r>
            <a:r>
              <a:rPr lang="ko-KR" altLang="en-US" sz="1000" b="1" dirty="0"/>
              <a:t> 자료 단위로 지정</a:t>
            </a:r>
          </a:p>
          <a:p>
            <a:pPr algn="l"/>
            <a:endParaRPr lang="ko-KR" altLang="en-US" sz="1000" b="1" dirty="0"/>
          </a:p>
          <a:p>
            <a:pPr algn="l"/>
            <a:r>
              <a:rPr lang="en-US" altLang="ko-KR" sz="1000" b="1" dirty="0" err="1"/>
              <a:t>Struct</a:t>
            </a:r>
            <a:r>
              <a:rPr lang="en-US" altLang="ko-KR" sz="1000" b="1" dirty="0"/>
              <a:t> Node{</a:t>
            </a:r>
          </a:p>
          <a:p>
            <a:pPr algn="l"/>
            <a:r>
              <a:rPr lang="en-US" altLang="ko-KR" sz="1000" b="1" dirty="0"/>
              <a:t>	Item </a:t>
            </a:r>
            <a:r>
              <a:rPr lang="en-US" altLang="ko-KR" sz="1000" b="1" dirty="0" err="1"/>
              <a:t>item</a:t>
            </a:r>
            <a:r>
              <a:rPr lang="en-US" altLang="ko-KR" sz="1000" b="1" dirty="0"/>
              <a:t>;		// </a:t>
            </a:r>
            <a:r>
              <a:rPr lang="ko-KR" altLang="en-US" sz="1000" b="1" dirty="0" err="1"/>
              <a:t>스택의</a:t>
            </a:r>
            <a:r>
              <a:rPr lang="ko-KR" altLang="en-US" sz="1000" b="1" dirty="0"/>
              <a:t> 각 </a:t>
            </a:r>
            <a:r>
              <a:rPr lang="ko-KR" altLang="en-US" sz="1000" b="1" dirty="0" err="1"/>
              <a:t>노드에</a:t>
            </a:r>
            <a:r>
              <a:rPr lang="ko-KR" altLang="en-US" sz="1000" b="1" dirty="0"/>
              <a:t> 들어갈 데이터</a:t>
            </a:r>
          </a:p>
          <a:p>
            <a:pPr algn="l"/>
            <a:r>
              <a:rPr lang="ko-KR" altLang="en-US" sz="1000" b="1" dirty="0"/>
              <a:t>	</a:t>
            </a:r>
            <a:r>
              <a:rPr lang="en-US" altLang="ko-KR" sz="1000" b="1" dirty="0" err="1"/>
              <a:t>struct</a:t>
            </a:r>
            <a:r>
              <a:rPr lang="en-US" altLang="ko-KR" sz="1000" b="1" dirty="0"/>
              <a:t> Node *next;	// </a:t>
            </a:r>
            <a:r>
              <a:rPr lang="ko-KR" altLang="en-US" sz="1000" b="1" dirty="0"/>
              <a:t>다음 </a:t>
            </a:r>
            <a:r>
              <a:rPr lang="ko-KR" altLang="en-US" sz="1000" b="1" dirty="0" err="1"/>
              <a:t>노드를</a:t>
            </a:r>
            <a:r>
              <a:rPr lang="ko-KR" altLang="en-US" sz="1000" b="1" dirty="0"/>
              <a:t> 가리키는 포인터</a:t>
            </a:r>
          </a:p>
          <a:p>
            <a:pPr algn="l"/>
            <a:r>
              <a:rPr lang="en-US" altLang="ko-KR" sz="1000" b="1" dirty="0"/>
              <a:t>}</a:t>
            </a:r>
          </a:p>
          <a:p>
            <a:pPr algn="l"/>
            <a:endParaRPr lang="en-US" altLang="ko-KR" sz="1000" b="1" dirty="0"/>
          </a:p>
          <a:p>
            <a:pPr algn="l"/>
            <a:r>
              <a:rPr lang="en-US" altLang="ko-KR" sz="1000" b="1" dirty="0"/>
              <a:t>class Stack{</a:t>
            </a:r>
          </a:p>
          <a:p>
            <a:pPr algn="l"/>
            <a:r>
              <a:rPr lang="en-US" altLang="ko-KR" sz="1000" b="1" dirty="0"/>
              <a:t>private:  // </a:t>
            </a:r>
            <a:r>
              <a:rPr lang="ko-KR" altLang="en-US" sz="1000" b="1" dirty="0"/>
              <a:t>외부에서 직접 접근 불가</a:t>
            </a:r>
          </a:p>
          <a:p>
            <a:pPr algn="l"/>
            <a:r>
              <a:rPr lang="ko-KR" altLang="en-US" sz="1000" b="1" dirty="0"/>
              <a:t>	</a:t>
            </a:r>
            <a:r>
              <a:rPr lang="en-US" altLang="ko-KR" sz="1000" b="1" dirty="0"/>
              <a:t>Node *top;		// </a:t>
            </a:r>
            <a:r>
              <a:rPr lang="ko-KR" altLang="en-US" sz="1000" b="1" dirty="0" err="1"/>
              <a:t>스택의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top</a:t>
            </a:r>
            <a:r>
              <a:rPr lang="ko-KR" altLang="en-US" sz="1000" b="1" dirty="0"/>
              <a:t>을 지정하는 포인터</a:t>
            </a:r>
          </a:p>
          <a:p>
            <a:pPr algn="l"/>
            <a:r>
              <a:rPr lang="ko-KR" altLang="en-US" sz="1000" b="1" dirty="0"/>
              <a:t>	</a:t>
            </a:r>
            <a:r>
              <a:rPr lang="en-US" altLang="ko-KR" sz="1000" b="1" dirty="0" err="1"/>
              <a:t>int</a:t>
            </a:r>
            <a:r>
              <a:rPr lang="en-US" altLang="ko-KR" sz="1000" b="1" dirty="0"/>
              <a:t> </a:t>
            </a:r>
            <a:r>
              <a:rPr lang="en-US" altLang="ko-KR" sz="1000" b="1" dirty="0" err="1"/>
              <a:t>MaxSize</a:t>
            </a:r>
            <a:r>
              <a:rPr lang="en-US" altLang="ko-KR" sz="1000" b="1" dirty="0"/>
              <a:t>;		// </a:t>
            </a:r>
            <a:r>
              <a:rPr lang="ko-KR" altLang="en-US" sz="1000" b="1" dirty="0" err="1"/>
              <a:t>스택의</a:t>
            </a:r>
            <a:r>
              <a:rPr lang="ko-KR" altLang="en-US" sz="1000" b="1" dirty="0"/>
              <a:t> 최대 크기</a:t>
            </a:r>
          </a:p>
          <a:p>
            <a:pPr algn="l"/>
            <a:r>
              <a:rPr lang="ko-KR" altLang="en-US" sz="1000" b="1" dirty="0"/>
              <a:t>	</a:t>
            </a:r>
            <a:r>
              <a:rPr lang="en-US" altLang="ko-KR" sz="1000" b="1" dirty="0" err="1"/>
              <a:t>int</a:t>
            </a:r>
            <a:r>
              <a:rPr lang="en-US" altLang="ko-KR" sz="1000" b="1" dirty="0"/>
              <a:t> </a:t>
            </a:r>
            <a:r>
              <a:rPr lang="en-US" altLang="ko-KR" sz="1000" b="1" dirty="0" err="1"/>
              <a:t>currentSize</a:t>
            </a:r>
            <a:r>
              <a:rPr lang="en-US" altLang="ko-KR" sz="1000" b="1" dirty="0"/>
              <a:t>;	// </a:t>
            </a:r>
            <a:r>
              <a:rPr lang="ko-KR" altLang="en-US" sz="1000" b="1" dirty="0" err="1"/>
              <a:t>스택의</a:t>
            </a:r>
            <a:r>
              <a:rPr lang="ko-KR" altLang="en-US" sz="1000" b="1" dirty="0"/>
              <a:t> 현재 크기</a:t>
            </a:r>
          </a:p>
          <a:p>
            <a:pPr algn="l"/>
            <a:r>
              <a:rPr lang="en-US" altLang="ko-KR" sz="1000" b="1" dirty="0"/>
              <a:t>public:  // </a:t>
            </a:r>
            <a:r>
              <a:rPr lang="ko-KR" altLang="en-US" sz="1000" b="1" dirty="0"/>
              <a:t>외부에서 직접 접근 가능</a:t>
            </a:r>
            <a:endParaRPr lang="en-US" altLang="ko-KR" sz="1000" b="1" dirty="0"/>
          </a:p>
          <a:p>
            <a:pPr algn="l"/>
            <a:r>
              <a:rPr lang="en-US" altLang="ko-KR" sz="1000" b="1" dirty="0"/>
              <a:t>	Stack();		// </a:t>
            </a:r>
            <a:r>
              <a:rPr lang="ko-KR" altLang="en-US" sz="1000" b="1" dirty="0"/>
              <a:t>디폴트 </a:t>
            </a:r>
            <a:r>
              <a:rPr lang="ko-KR" altLang="en-US" sz="1000" b="1" dirty="0" err="1"/>
              <a:t>생성자</a:t>
            </a:r>
            <a:r>
              <a:rPr lang="en-US" altLang="ko-KR" sz="1000" b="1" dirty="0"/>
              <a:t>(</a:t>
            </a:r>
            <a:r>
              <a:rPr lang="ko-KR" altLang="en-US" sz="1000" b="1" dirty="0" err="1"/>
              <a:t>스택의</a:t>
            </a:r>
            <a:r>
              <a:rPr lang="ko-KR" altLang="en-US" sz="1000" b="1" dirty="0"/>
              <a:t> 크기가 최대 크기로 설정됨</a:t>
            </a:r>
            <a:r>
              <a:rPr lang="en-US" altLang="ko-KR" sz="1000" b="1" dirty="0"/>
              <a:t>)</a:t>
            </a:r>
          </a:p>
          <a:p>
            <a:pPr algn="l"/>
            <a:r>
              <a:rPr lang="en-US" altLang="ko-KR" sz="1000" b="1" dirty="0"/>
              <a:t>	Stack(</a:t>
            </a:r>
            <a:r>
              <a:rPr lang="en-US" altLang="ko-KR" sz="1000" b="1" dirty="0" err="1"/>
              <a:t>int</a:t>
            </a:r>
            <a:r>
              <a:rPr lang="en-US" altLang="ko-KR" sz="1000" b="1" dirty="0"/>
              <a:t>);		// </a:t>
            </a:r>
            <a:r>
              <a:rPr lang="ko-KR" altLang="en-US" sz="1000" b="1" dirty="0" err="1"/>
              <a:t>스택의</a:t>
            </a:r>
            <a:r>
              <a:rPr lang="ko-KR" altLang="en-US" sz="1000" b="1" dirty="0"/>
              <a:t> 최대 크기를 사용자가 정할 수 있는 </a:t>
            </a:r>
            <a:r>
              <a:rPr lang="ko-KR" altLang="en-US" sz="1000" b="1" dirty="0" err="1"/>
              <a:t>생성자</a:t>
            </a:r>
            <a:endParaRPr lang="ko-KR" altLang="en-US" sz="1000" b="1" dirty="0"/>
          </a:p>
          <a:p>
            <a:pPr algn="l"/>
            <a:r>
              <a:rPr lang="ko-KR" altLang="en-US" sz="1000" b="1" dirty="0"/>
              <a:t>	</a:t>
            </a:r>
            <a:r>
              <a:rPr lang="en-US" altLang="ko-KR" sz="1000" b="1" dirty="0"/>
              <a:t>~Stack();		// </a:t>
            </a:r>
            <a:r>
              <a:rPr lang="ko-KR" altLang="en-US" sz="1000" b="1" dirty="0" err="1"/>
              <a:t>소멸자</a:t>
            </a:r>
            <a:endParaRPr lang="ko-KR" altLang="en-US" sz="1000" b="1" dirty="0"/>
          </a:p>
          <a:p>
            <a:pPr algn="l"/>
            <a:r>
              <a:rPr lang="ko-KR" altLang="en-US" sz="1000" b="1" dirty="0"/>
              <a:t>	</a:t>
            </a:r>
            <a:r>
              <a:rPr lang="en-US" altLang="ko-KR" sz="1000" b="1" dirty="0" err="1"/>
              <a:t>bool</a:t>
            </a:r>
            <a:r>
              <a:rPr lang="en-US" altLang="ko-KR" sz="1000" b="1" dirty="0"/>
              <a:t> </a:t>
            </a:r>
            <a:r>
              <a:rPr lang="en-US" altLang="ko-KR" sz="1000" b="1" dirty="0" err="1"/>
              <a:t>isEmpty</a:t>
            </a:r>
            <a:r>
              <a:rPr lang="en-US" altLang="ko-KR" sz="1000" b="1" dirty="0"/>
              <a:t>(void) </a:t>
            </a:r>
            <a:r>
              <a:rPr lang="en-US" altLang="ko-KR" sz="1000" b="1" dirty="0" err="1"/>
              <a:t>const</a:t>
            </a:r>
            <a:r>
              <a:rPr lang="en-US" altLang="ko-KR" sz="1000" b="1" dirty="0"/>
              <a:t>;	// </a:t>
            </a:r>
            <a:r>
              <a:rPr lang="ko-KR" altLang="en-US" sz="1000" b="1" dirty="0" err="1"/>
              <a:t>스택이</a:t>
            </a:r>
            <a:r>
              <a:rPr lang="ko-KR" altLang="en-US" sz="1000" b="1" dirty="0"/>
              <a:t> 비었는지를 판단하는 멤버 함수</a:t>
            </a:r>
            <a:endParaRPr lang="en-US" altLang="ko-KR" sz="1000" b="1" dirty="0"/>
          </a:p>
          <a:p>
            <a:pPr algn="l"/>
            <a:r>
              <a:rPr lang="en-US" altLang="ko-KR" sz="1000" b="1" dirty="0"/>
              <a:t>	</a:t>
            </a:r>
            <a:r>
              <a:rPr lang="en-US" altLang="ko-KR" sz="1000" b="1" dirty="0" err="1"/>
              <a:t>bool</a:t>
            </a:r>
            <a:r>
              <a:rPr lang="en-US" altLang="ko-KR" sz="1000" b="1" dirty="0"/>
              <a:t> </a:t>
            </a:r>
            <a:r>
              <a:rPr lang="en-US" altLang="ko-KR" sz="1000" b="1" dirty="0" err="1"/>
              <a:t>isFull</a:t>
            </a:r>
            <a:r>
              <a:rPr lang="en-US" altLang="ko-KR" sz="1000" b="1" dirty="0"/>
              <a:t>(void) const;	// </a:t>
            </a:r>
            <a:r>
              <a:rPr lang="ko-KR" altLang="en-US" sz="1000" b="1" dirty="0" err="1"/>
              <a:t>스택이</a:t>
            </a:r>
            <a:r>
              <a:rPr lang="ko-KR" altLang="en-US" sz="1000" b="1" dirty="0"/>
              <a:t> 가득 찼는지를 판단</a:t>
            </a:r>
          </a:p>
          <a:p>
            <a:pPr algn="l"/>
            <a:r>
              <a:rPr lang="ko-KR" altLang="en-US" sz="1000" b="1" dirty="0"/>
              <a:t>	</a:t>
            </a:r>
            <a:r>
              <a:rPr lang="en-US" altLang="ko-KR" sz="1000" b="1" dirty="0" err="1"/>
              <a:t>int</a:t>
            </a:r>
            <a:r>
              <a:rPr lang="en-US" altLang="ko-KR" sz="1000" b="1" dirty="0"/>
              <a:t> </a:t>
            </a:r>
            <a:r>
              <a:rPr lang="en-US" altLang="ko-KR" sz="1000" b="1" dirty="0" err="1"/>
              <a:t>stackCount</a:t>
            </a:r>
            <a:r>
              <a:rPr lang="en-US" altLang="ko-KR" sz="1000" b="1" dirty="0"/>
              <a:t>(void) const;  // </a:t>
            </a:r>
            <a:r>
              <a:rPr lang="ko-KR" altLang="en-US" sz="1000" b="1" dirty="0" err="1"/>
              <a:t>스택에</a:t>
            </a:r>
            <a:r>
              <a:rPr lang="ko-KR" altLang="en-US" sz="1000" b="1" dirty="0"/>
              <a:t> </a:t>
            </a:r>
            <a:r>
              <a:rPr lang="ko-KR" altLang="en-US" sz="1000" b="1" dirty="0" err="1"/>
              <a:t>노드가</a:t>
            </a:r>
            <a:r>
              <a:rPr lang="ko-KR" altLang="en-US" sz="1000" b="1" dirty="0"/>
              <a:t> 몇 개 있는지를 판단</a:t>
            </a:r>
          </a:p>
          <a:p>
            <a:pPr algn="l"/>
            <a:r>
              <a:rPr lang="ko-KR" altLang="en-US" sz="1000" b="1" dirty="0"/>
              <a:t>	</a:t>
            </a:r>
            <a:r>
              <a:rPr lang="en-US" altLang="ko-KR" sz="1000" b="1" dirty="0" err="1"/>
              <a:t>bool</a:t>
            </a:r>
            <a:r>
              <a:rPr lang="en-US" altLang="ko-KR" sz="1000" b="1" dirty="0"/>
              <a:t> push(const Item &amp;item);  // </a:t>
            </a:r>
            <a:r>
              <a:rPr lang="ko-KR" altLang="en-US" sz="1000" b="1" dirty="0" err="1"/>
              <a:t>스택에</a:t>
            </a:r>
            <a:r>
              <a:rPr lang="ko-KR" altLang="en-US" sz="1000" b="1" dirty="0"/>
              <a:t> 새로운 </a:t>
            </a:r>
            <a:r>
              <a:rPr lang="ko-KR" altLang="en-US" sz="1000" b="1" dirty="0" err="1"/>
              <a:t>노드를</a:t>
            </a:r>
            <a:r>
              <a:rPr lang="ko-KR" altLang="en-US" sz="1000" b="1" dirty="0"/>
              <a:t> 삽입</a:t>
            </a:r>
          </a:p>
          <a:p>
            <a:pPr algn="l"/>
            <a:r>
              <a:rPr lang="ko-KR" altLang="en-US" sz="1000" b="1" dirty="0"/>
              <a:t>	</a:t>
            </a:r>
            <a:r>
              <a:rPr lang="en-US" altLang="ko-KR" sz="1000" b="1" dirty="0" err="1"/>
              <a:t>bool</a:t>
            </a:r>
            <a:r>
              <a:rPr lang="en-US" altLang="ko-KR" sz="1000" b="1" dirty="0"/>
              <a:t> pop(Item &amp;item);	// </a:t>
            </a:r>
            <a:r>
              <a:rPr lang="ko-KR" altLang="en-US" sz="1000" b="1" dirty="0" err="1"/>
              <a:t>스택의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top</a:t>
            </a:r>
            <a:r>
              <a:rPr lang="ko-KR" altLang="en-US" sz="1000" b="1" dirty="0"/>
              <a:t>에서 하나의 </a:t>
            </a:r>
            <a:r>
              <a:rPr lang="ko-KR" altLang="en-US" sz="1000" b="1" dirty="0" err="1"/>
              <a:t>노드를</a:t>
            </a:r>
            <a:r>
              <a:rPr lang="ko-KR" altLang="en-US" sz="1000" b="1" dirty="0"/>
              <a:t> 가져옴</a:t>
            </a:r>
            <a:r>
              <a:rPr lang="en-US" altLang="ko-KR" sz="1000" b="1" dirty="0"/>
              <a:t>.</a:t>
            </a:r>
          </a:p>
          <a:p>
            <a:pPr algn="l"/>
            <a:r>
              <a:rPr lang="en-US" altLang="ko-KR" sz="1000" b="1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89407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 </a:t>
            </a:r>
            <a:r>
              <a:rPr lang="ko-KR" altLang="en-US" dirty="0"/>
              <a:t>프로그래밍 언어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1979</a:t>
            </a:r>
            <a:r>
              <a:rPr lang="ko-KR" altLang="en-US" sz="2000" dirty="0"/>
              <a:t>년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Bjarne</a:t>
            </a:r>
            <a:r>
              <a:rPr lang="en-US" altLang="ko-KR" sz="2000" dirty="0"/>
              <a:t> </a:t>
            </a:r>
            <a:r>
              <a:rPr lang="en-US" altLang="ko-KR" sz="2000" dirty="0" err="1"/>
              <a:t>Stroustrup</a:t>
            </a:r>
            <a:r>
              <a:rPr lang="ko-KR" altLang="en-US" sz="2000" dirty="0"/>
              <a:t>의 </a:t>
            </a:r>
            <a:r>
              <a:rPr lang="en-US" altLang="ko-KR" sz="2000" dirty="0"/>
              <a:t>“C with Classes”</a:t>
            </a:r>
            <a:r>
              <a:rPr lang="ko-KR" altLang="en-US" sz="2000" dirty="0"/>
              <a:t>의</a:t>
            </a:r>
            <a:r>
              <a:rPr lang="en-US" altLang="ko-KR" sz="2000" dirty="0"/>
              <a:t> </a:t>
            </a:r>
            <a:r>
              <a:rPr lang="ko-KR" altLang="en-US" sz="2000" dirty="0"/>
              <a:t>작업으로부터 시작</a:t>
            </a:r>
            <a:endParaRPr lang="en-US" altLang="ko-KR" sz="2000" dirty="0"/>
          </a:p>
          <a:p>
            <a:pPr lvl="1"/>
            <a:r>
              <a:rPr lang="en-US" altLang="ko-KR" sz="1600" dirty="0"/>
              <a:t>C</a:t>
            </a:r>
            <a:r>
              <a:rPr lang="ko-KR" altLang="en-US" sz="1600" dirty="0"/>
              <a:t>의 장점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범용성</a:t>
            </a:r>
            <a:r>
              <a:rPr lang="en-US" altLang="ko-KR" sz="1600" dirty="0"/>
              <a:t>, </a:t>
            </a:r>
            <a:r>
              <a:rPr lang="ko-KR" altLang="en-US" sz="1600" dirty="0"/>
              <a:t>빠른 속도</a:t>
            </a:r>
            <a:r>
              <a:rPr lang="en-US" altLang="ko-KR" sz="1600" dirty="0"/>
              <a:t>, </a:t>
            </a:r>
            <a:r>
              <a:rPr lang="ko-KR" altLang="en-US" sz="1600" dirty="0"/>
              <a:t>높은 보급률</a:t>
            </a:r>
            <a:endParaRPr lang="en-US" altLang="ko-KR" sz="1600" dirty="0"/>
          </a:p>
          <a:p>
            <a:pPr lvl="1"/>
            <a:r>
              <a:rPr lang="en-US" altLang="ko-KR" sz="1600" dirty="0" err="1"/>
              <a:t>Simula</a:t>
            </a:r>
            <a:r>
              <a:rPr lang="ko-KR" altLang="en-US" sz="1600" dirty="0"/>
              <a:t>의 특성</a:t>
            </a:r>
            <a:r>
              <a:rPr lang="en-US" altLang="ko-KR" sz="1600" dirty="0"/>
              <a:t>: </a:t>
            </a:r>
            <a:r>
              <a:rPr lang="ko-KR" altLang="en-US" sz="1600" dirty="0"/>
              <a:t>최초의 객체 지향 프로그래밍 언어로서</a:t>
            </a:r>
            <a:r>
              <a:rPr lang="en-US" altLang="ko-KR" sz="1600" dirty="0"/>
              <a:t>, </a:t>
            </a:r>
            <a:r>
              <a:rPr lang="ko-KR" altLang="en-US" sz="1600" dirty="0"/>
              <a:t>객체</a:t>
            </a:r>
            <a:r>
              <a:rPr lang="en-US" altLang="ko-KR" sz="1600" dirty="0"/>
              <a:t>, </a:t>
            </a:r>
            <a:r>
              <a:rPr lang="ko-KR" altLang="en-US" sz="1600" dirty="0"/>
              <a:t>클래스</a:t>
            </a:r>
            <a:r>
              <a:rPr lang="en-US" altLang="ko-KR" sz="1600" dirty="0"/>
              <a:t>, </a:t>
            </a:r>
            <a:r>
              <a:rPr lang="ko-KR" altLang="en-US" sz="1600" dirty="0"/>
              <a:t>상속</a:t>
            </a:r>
            <a:r>
              <a:rPr lang="en-US" altLang="ko-KR" sz="1600" dirty="0"/>
              <a:t> </a:t>
            </a:r>
            <a:r>
              <a:rPr lang="ko-KR" altLang="en-US" sz="1600" dirty="0"/>
              <a:t>등의 요소 포함</a:t>
            </a:r>
            <a:endParaRPr lang="en-US" altLang="ko-KR" sz="1600" dirty="0"/>
          </a:p>
          <a:p>
            <a:pPr lvl="1"/>
            <a:r>
              <a:rPr lang="en-US" altLang="ko-KR" sz="1600" dirty="0"/>
              <a:t>C</a:t>
            </a:r>
            <a:r>
              <a:rPr lang="ko-KR" altLang="en-US" sz="1600" dirty="0"/>
              <a:t>를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Simula</a:t>
            </a:r>
            <a:r>
              <a:rPr lang="ko-KR" altLang="en-US" sz="1600" dirty="0"/>
              <a:t>의</a:t>
            </a:r>
            <a:r>
              <a:rPr lang="en-US" altLang="ko-KR" sz="1600" dirty="0"/>
              <a:t> </a:t>
            </a:r>
            <a:r>
              <a:rPr lang="ko-KR" altLang="en-US" sz="1600" dirty="0"/>
              <a:t>특성을 통해 확장하고자 함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r>
              <a:rPr lang="en-US" altLang="ko-KR" sz="2000" dirty="0"/>
              <a:t>1983</a:t>
            </a:r>
            <a:r>
              <a:rPr lang="ko-KR" altLang="en-US" sz="2000" dirty="0"/>
              <a:t>년</a:t>
            </a:r>
            <a:r>
              <a:rPr lang="en-US" altLang="ko-KR" sz="2000" dirty="0"/>
              <a:t> C++</a:t>
            </a:r>
            <a:r>
              <a:rPr lang="ko-KR" altLang="en-US" sz="2000" dirty="0"/>
              <a:t>로 개명됨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1998</a:t>
            </a:r>
            <a:r>
              <a:rPr lang="ko-KR" altLang="en-US" sz="2000" dirty="0"/>
              <a:t>년 국제 표준 제정</a:t>
            </a:r>
            <a:r>
              <a:rPr lang="en-US" altLang="ko-KR" sz="2000" dirty="0"/>
              <a:t>(ISO/IEC 14882:1998, known as C++98)</a:t>
            </a:r>
          </a:p>
          <a:p>
            <a:endParaRPr lang="en-US" altLang="ko-KR" sz="2000" dirty="0"/>
          </a:p>
          <a:p>
            <a:r>
              <a:rPr lang="en-US" altLang="ko-KR" sz="2000" dirty="0"/>
              <a:t>2011</a:t>
            </a:r>
            <a:r>
              <a:rPr lang="ko-KR" altLang="en-US" sz="2000" dirty="0"/>
              <a:t>년</a:t>
            </a:r>
            <a:r>
              <a:rPr lang="en-US" altLang="ko-KR" sz="2000" dirty="0"/>
              <a:t> 8</a:t>
            </a:r>
            <a:r>
              <a:rPr lang="ko-KR" altLang="en-US" sz="2000" dirty="0"/>
              <a:t>월 최신 국제 표준 개정</a:t>
            </a:r>
            <a:r>
              <a:rPr lang="en-US" altLang="ko-KR" sz="2000" dirty="0"/>
              <a:t>(ISO/IEC 14882:2011, known as C++11, or C++0x)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86428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</a:t>
            </a:r>
            <a:r>
              <a:rPr lang="ko-KR" altLang="en-US" dirty="0"/>
              <a:t>로 구현한 </a:t>
            </a:r>
            <a:r>
              <a:rPr lang="ko-KR" altLang="en-US" dirty="0" err="1"/>
              <a:t>스택</a:t>
            </a:r>
            <a:r>
              <a:rPr lang="en-US" altLang="ko-KR" dirty="0"/>
              <a:t>(stack.cpp)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539552" y="1295400"/>
            <a:ext cx="2728632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ko-KR" sz="1200" b="1" dirty="0"/>
              <a:t>#include "</a:t>
            </a:r>
            <a:r>
              <a:rPr lang="en-US" altLang="ko-KR" sz="1200" b="1" dirty="0" err="1"/>
              <a:t>stack.h</a:t>
            </a:r>
            <a:r>
              <a:rPr lang="en-US" altLang="ko-KR" sz="1200" b="1" dirty="0"/>
              <a:t>"</a:t>
            </a:r>
          </a:p>
          <a:p>
            <a:pPr algn="l"/>
            <a:endParaRPr lang="en-US" altLang="ko-KR" sz="1200" b="1" dirty="0"/>
          </a:p>
          <a:p>
            <a:pPr algn="l"/>
            <a:r>
              <a:rPr lang="en-US" altLang="ko-KR" sz="1200" b="1" dirty="0"/>
              <a:t>Stack::Stack(){</a:t>
            </a:r>
          </a:p>
          <a:p>
            <a:pPr algn="l"/>
            <a:r>
              <a:rPr lang="en-US" altLang="ko-KR" sz="1200" b="1" dirty="0"/>
              <a:t>	</a:t>
            </a:r>
            <a:r>
              <a:rPr lang="en-US" altLang="ko-KR" sz="1200" b="1" dirty="0" err="1"/>
              <a:t>currentSize</a:t>
            </a:r>
            <a:r>
              <a:rPr lang="en-US" altLang="ko-KR" sz="1200" b="1" dirty="0"/>
              <a:t>=0;</a:t>
            </a:r>
          </a:p>
          <a:p>
            <a:pPr algn="l"/>
            <a:r>
              <a:rPr lang="en-US" altLang="ko-KR" sz="1200" b="1" dirty="0"/>
              <a:t>	</a:t>
            </a:r>
            <a:r>
              <a:rPr lang="en-US" altLang="ko-KR" sz="1200" b="1" dirty="0" err="1"/>
              <a:t>MaxSize</a:t>
            </a:r>
            <a:r>
              <a:rPr lang="en-US" altLang="ko-KR" sz="1200" b="1" dirty="0"/>
              <a:t>=MAX_SIZE;</a:t>
            </a:r>
          </a:p>
          <a:p>
            <a:pPr algn="l"/>
            <a:r>
              <a:rPr lang="en-US" altLang="ko-KR" sz="1200" b="1" dirty="0"/>
              <a:t>	top = NULL;</a:t>
            </a:r>
          </a:p>
          <a:p>
            <a:pPr algn="l"/>
            <a:r>
              <a:rPr lang="en-US" altLang="ko-KR" sz="1200" b="1" dirty="0"/>
              <a:t>}</a:t>
            </a:r>
          </a:p>
          <a:p>
            <a:pPr algn="l"/>
            <a:r>
              <a:rPr lang="en-US" altLang="ko-KR" sz="1200" b="1" dirty="0"/>
              <a:t>Stack::Stack(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maxStackSize</a:t>
            </a:r>
            <a:r>
              <a:rPr lang="en-US" altLang="ko-KR" sz="1200" b="1" dirty="0"/>
              <a:t>){</a:t>
            </a:r>
          </a:p>
          <a:p>
            <a:pPr algn="l"/>
            <a:r>
              <a:rPr lang="en-US" altLang="ko-KR" sz="1200" b="1" dirty="0"/>
              <a:t>	</a:t>
            </a:r>
            <a:r>
              <a:rPr lang="en-US" altLang="ko-KR" sz="1200" b="1" dirty="0" err="1"/>
              <a:t>currentSize</a:t>
            </a:r>
            <a:r>
              <a:rPr lang="en-US" altLang="ko-KR" sz="1200" b="1" dirty="0"/>
              <a:t> = 0;</a:t>
            </a:r>
          </a:p>
          <a:p>
            <a:pPr algn="l"/>
            <a:r>
              <a:rPr lang="en-US" altLang="ko-KR" sz="1200" b="1" dirty="0"/>
              <a:t>	</a:t>
            </a:r>
            <a:r>
              <a:rPr lang="en-US" altLang="ko-KR" sz="1200" b="1" dirty="0" err="1"/>
              <a:t>MaxSize</a:t>
            </a:r>
            <a:r>
              <a:rPr lang="en-US" altLang="ko-KR" sz="1200" b="1" dirty="0"/>
              <a:t>=</a:t>
            </a:r>
            <a:r>
              <a:rPr lang="en-US" altLang="ko-KR" sz="1200" b="1" dirty="0" err="1"/>
              <a:t>maxStackSize</a:t>
            </a:r>
            <a:r>
              <a:rPr lang="en-US" altLang="ko-KR" sz="1200" b="1" dirty="0"/>
              <a:t>;</a:t>
            </a:r>
          </a:p>
          <a:p>
            <a:pPr algn="l"/>
            <a:r>
              <a:rPr lang="en-US" altLang="ko-KR" sz="1200" b="1" dirty="0"/>
              <a:t>	top = NULL;</a:t>
            </a:r>
          </a:p>
          <a:p>
            <a:pPr algn="l"/>
            <a:r>
              <a:rPr lang="en-US" altLang="ko-KR" sz="1200" b="1" dirty="0"/>
              <a:t>}</a:t>
            </a:r>
          </a:p>
          <a:p>
            <a:pPr algn="l">
              <a:spcBef>
                <a:spcPts val="0"/>
              </a:spcBef>
            </a:pPr>
            <a:r>
              <a:rPr lang="en-US" altLang="ko-KR" sz="1200" b="1" dirty="0"/>
              <a:t>Stack::~Stack(){</a:t>
            </a:r>
          </a:p>
          <a:p>
            <a:pPr algn="l">
              <a:spcBef>
                <a:spcPts val="0"/>
              </a:spcBef>
            </a:pPr>
            <a:r>
              <a:rPr lang="en-US" altLang="ko-KR" sz="1200" b="1" dirty="0"/>
              <a:t>	Item 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;</a:t>
            </a:r>
          </a:p>
          <a:p>
            <a:pPr algn="l">
              <a:spcBef>
                <a:spcPts val="0"/>
              </a:spcBef>
            </a:pPr>
            <a:r>
              <a:rPr lang="en-US" altLang="ko-KR" sz="1200" b="1" dirty="0"/>
              <a:t>	while(</a:t>
            </a:r>
            <a:r>
              <a:rPr lang="en-US" altLang="ko-KR" sz="1200" b="1" dirty="0" err="1"/>
              <a:t>isEmpty</a:t>
            </a:r>
            <a:r>
              <a:rPr lang="en-US" altLang="ko-KR" sz="1200" b="1" dirty="0"/>
              <a:t>()){</a:t>
            </a:r>
          </a:p>
          <a:p>
            <a:pPr algn="l">
              <a:spcBef>
                <a:spcPts val="0"/>
              </a:spcBef>
            </a:pPr>
            <a:r>
              <a:rPr lang="en-US" altLang="ko-KR" sz="1200" b="1" dirty="0"/>
              <a:t>		pop(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);</a:t>
            </a:r>
          </a:p>
          <a:p>
            <a:pPr algn="l">
              <a:spcBef>
                <a:spcPts val="0"/>
              </a:spcBef>
            </a:pPr>
            <a:r>
              <a:rPr lang="en-US" altLang="ko-KR" sz="1200" b="1" dirty="0"/>
              <a:t>	}</a:t>
            </a:r>
          </a:p>
          <a:p>
            <a:pPr algn="l">
              <a:spcBef>
                <a:spcPts val="0"/>
              </a:spcBef>
            </a:pPr>
            <a:r>
              <a:rPr lang="en-US" altLang="ko-KR" sz="1200" b="1" dirty="0"/>
              <a:t>}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3302255" y="1295400"/>
            <a:ext cx="2810385" cy="498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ko-KR" sz="1200" b="1" dirty="0" err="1"/>
              <a:t>bool</a:t>
            </a:r>
            <a:r>
              <a:rPr lang="en-US" altLang="ko-KR" sz="1200" b="1" dirty="0"/>
              <a:t> Stack::push(</a:t>
            </a:r>
            <a:r>
              <a:rPr lang="en-US" altLang="ko-KR" sz="1200" b="1" dirty="0" err="1"/>
              <a:t>const</a:t>
            </a:r>
            <a:r>
              <a:rPr lang="en-US" altLang="ko-KR" sz="1200" b="1" dirty="0"/>
              <a:t> Item &amp;item){</a:t>
            </a:r>
            <a:r>
              <a:rPr lang="en-US" altLang="ko-KR" sz="1200" b="1" dirty="0">
                <a:latin typeface="Arial"/>
              </a:rPr>
              <a:t>    </a:t>
            </a:r>
            <a:r>
              <a:rPr lang="en-US" altLang="ko-KR" sz="1200" b="1" dirty="0"/>
              <a:t> </a:t>
            </a:r>
          </a:p>
          <a:p>
            <a:pPr algn="l">
              <a:spcBef>
                <a:spcPts val="0"/>
              </a:spcBef>
            </a:pPr>
            <a:r>
              <a:rPr lang="en-US" altLang="ko-KR" sz="1200" b="1" dirty="0">
                <a:latin typeface="Arial"/>
              </a:rPr>
              <a:t>    </a:t>
            </a:r>
            <a:r>
              <a:rPr lang="en-US" altLang="ko-KR" sz="1200" b="1" dirty="0"/>
              <a:t> if(</a:t>
            </a:r>
            <a:r>
              <a:rPr lang="en-US" altLang="ko-KR" sz="1200" b="1" dirty="0" err="1"/>
              <a:t>isFull</a:t>
            </a:r>
            <a:r>
              <a:rPr lang="en-US" altLang="ko-KR" sz="1200" b="1" dirty="0"/>
              <a:t>()) return false;</a:t>
            </a:r>
          </a:p>
          <a:p>
            <a:pPr algn="l">
              <a:spcBef>
                <a:spcPts val="0"/>
              </a:spcBef>
            </a:pPr>
            <a:r>
              <a:rPr lang="en-US" altLang="ko-KR" sz="1200" b="1" dirty="0">
                <a:latin typeface="Arial"/>
              </a:rPr>
              <a:t>    </a:t>
            </a:r>
            <a:r>
              <a:rPr lang="en-US" altLang="ko-KR" sz="1200" b="1" dirty="0"/>
              <a:t> Node *add = new Node;</a:t>
            </a:r>
          </a:p>
          <a:p>
            <a:pPr algn="l">
              <a:spcBef>
                <a:spcPts val="0"/>
              </a:spcBef>
            </a:pPr>
            <a:r>
              <a:rPr lang="en-US" altLang="ko-KR" sz="1200" b="1" dirty="0">
                <a:latin typeface="Arial"/>
              </a:rPr>
              <a:t>    </a:t>
            </a:r>
            <a:r>
              <a:rPr lang="en-US" altLang="ko-KR" sz="1200" b="1" dirty="0"/>
              <a:t> if(!add) return false;</a:t>
            </a:r>
          </a:p>
          <a:p>
            <a:pPr algn="l">
              <a:spcBef>
                <a:spcPts val="0"/>
              </a:spcBef>
            </a:pPr>
            <a:r>
              <a:rPr lang="en-US" altLang="ko-KR" sz="1200" b="1" dirty="0">
                <a:latin typeface="Arial"/>
              </a:rPr>
              <a:t>    </a:t>
            </a:r>
            <a:r>
              <a:rPr lang="en-US" altLang="ko-KR" sz="1200" b="1" dirty="0"/>
              <a:t> add-&gt;item = item; </a:t>
            </a:r>
          </a:p>
          <a:p>
            <a:pPr algn="l">
              <a:spcBef>
                <a:spcPts val="0"/>
              </a:spcBef>
            </a:pPr>
            <a:r>
              <a:rPr lang="en-US" altLang="ko-KR" sz="1200" b="1" dirty="0">
                <a:latin typeface="Arial"/>
              </a:rPr>
              <a:t>    </a:t>
            </a:r>
            <a:r>
              <a:rPr lang="en-US" altLang="ko-KR" sz="1200" b="1" dirty="0"/>
              <a:t> add-&gt;next = NULL;</a:t>
            </a:r>
          </a:p>
          <a:p>
            <a:pPr algn="l">
              <a:spcBef>
                <a:spcPts val="0"/>
              </a:spcBef>
            </a:pPr>
            <a:r>
              <a:rPr lang="en-US" altLang="ko-KR" sz="1200" b="1" dirty="0">
                <a:latin typeface="Arial"/>
              </a:rPr>
              <a:t>    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currentSize</a:t>
            </a:r>
            <a:r>
              <a:rPr lang="en-US" altLang="ko-KR" sz="1200" b="1" dirty="0"/>
              <a:t>++;</a:t>
            </a:r>
          </a:p>
          <a:p>
            <a:pPr algn="l">
              <a:spcBef>
                <a:spcPts val="0"/>
              </a:spcBef>
            </a:pPr>
            <a:r>
              <a:rPr lang="en-US" altLang="ko-KR" sz="1200" b="1" dirty="0">
                <a:latin typeface="Arial"/>
              </a:rPr>
              <a:t>    </a:t>
            </a:r>
            <a:r>
              <a:rPr lang="en-US" altLang="ko-KR" sz="1200" b="1" dirty="0"/>
              <a:t> if(!top) top = add;</a:t>
            </a:r>
          </a:p>
          <a:p>
            <a:pPr algn="l">
              <a:spcBef>
                <a:spcPts val="0"/>
              </a:spcBef>
            </a:pPr>
            <a:r>
              <a:rPr lang="en-US" altLang="ko-KR" sz="1200" b="1" dirty="0">
                <a:latin typeface="Arial"/>
              </a:rPr>
              <a:t>    </a:t>
            </a:r>
            <a:r>
              <a:rPr lang="en-US" altLang="ko-KR" sz="1200" b="1" dirty="0"/>
              <a:t> else{</a:t>
            </a:r>
          </a:p>
          <a:p>
            <a:pPr algn="l">
              <a:spcBef>
                <a:spcPts val="0"/>
              </a:spcBef>
            </a:pPr>
            <a:r>
              <a:rPr lang="en-US" altLang="ko-KR" sz="1200" b="1" dirty="0">
                <a:latin typeface="Arial"/>
              </a:rPr>
              <a:t>         </a:t>
            </a:r>
            <a:r>
              <a:rPr lang="en-US" altLang="ko-KR" sz="1200" b="1" dirty="0"/>
              <a:t> add-&gt;next = top;</a:t>
            </a:r>
          </a:p>
          <a:p>
            <a:pPr algn="l">
              <a:spcBef>
                <a:spcPts val="0"/>
              </a:spcBef>
            </a:pPr>
            <a:r>
              <a:rPr lang="en-US" altLang="ko-KR" sz="1200" b="1" dirty="0">
                <a:latin typeface="Arial"/>
              </a:rPr>
              <a:t>         </a:t>
            </a:r>
            <a:r>
              <a:rPr lang="en-US" altLang="ko-KR" sz="1200" b="1" dirty="0"/>
              <a:t> top = add;</a:t>
            </a:r>
          </a:p>
          <a:p>
            <a:pPr algn="l">
              <a:spcBef>
                <a:spcPts val="0"/>
              </a:spcBef>
            </a:pPr>
            <a:r>
              <a:rPr lang="en-US" altLang="ko-KR" sz="1200" b="1" dirty="0">
                <a:latin typeface="Arial"/>
              </a:rPr>
              <a:t>    </a:t>
            </a:r>
            <a:r>
              <a:rPr lang="en-US" altLang="ko-KR" sz="1200" b="1" dirty="0"/>
              <a:t> }</a:t>
            </a:r>
          </a:p>
          <a:p>
            <a:pPr algn="l">
              <a:spcBef>
                <a:spcPts val="0"/>
              </a:spcBef>
            </a:pPr>
            <a:r>
              <a:rPr lang="en-US" altLang="ko-KR" sz="1200" b="1" dirty="0">
                <a:latin typeface="Arial"/>
              </a:rPr>
              <a:t>    </a:t>
            </a:r>
            <a:r>
              <a:rPr lang="en-US" altLang="ko-KR" sz="1200" b="1" dirty="0"/>
              <a:t> return true;</a:t>
            </a:r>
          </a:p>
          <a:p>
            <a:pPr algn="l">
              <a:spcBef>
                <a:spcPts val="0"/>
              </a:spcBef>
            </a:pPr>
            <a:r>
              <a:rPr lang="en-US" altLang="ko-KR" sz="1200" b="1" dirty="0"/>
              <a:t>}</a:t>
            </a:r>
          </a:p>
          <a:p>
            <a:pPr algn="l"/>
            <a:endParaRPr lang="en-US" altLang="ko-KR" sz="1200" b="1" dirty="0"/>
          </a:p>
          <a:p>
            <a:pPr algn="l">
              <a:spcBef>
                <a:spcPts val="0"/>
              </a:spcBef>
            </a:pPr>
            <a:r>
              <a:rPr lang="en-US" altLang="ko-KR" sz="1200" b="1" dirty="0" err="1"/>
              <a:t>bool</a:t>
            </a:r>
            <a:r>
              <a:rPr lang="en-US" altLang="ko-KR" sz="1200" b="1" dirty="0"/>
              <a:t> Stack::pop(Item &amp;item){</a:t>
            </a:r>
          </a:p>
          <a:p>
            <a:pPr algn="l">
              <a:spcBef>
                <a:spcPts val="0"/>
              </a:spcBef>
            </a:pPr>
            <a:r>
              <a:rPr lang="en-US" altLang="ko-KR" sz="1200" b="1" dirty="0">
                <a:latin typeface="Arial"/>
              </a:rPr>
              <a:t>    </a:t>
            </a:r>
            <a:r>
              <a:rPr lang="en-US" altLang="ko-KR" sz="1200" b="1" dirty="0"/>
              <a:t> if(</a:t>
            </a:r>
            <a:r>
              <a:rPr lang="en-US" altLang="ko-KR" sz="1200" b="1" dirty="0" err="1"/>
              <a:t>isEmpty</a:t>
            </a:r>
            <a:r>
              <a:rPr lang="en-US" altLang="ko-KR" sz="1200" b="1" dirty="0"/>
              <a:t>()) return false;</a:t>
            </a:r>
          </a:p>
          <a:p>
            <a:pPr algn="l">
              <a:spcBef>
                <a:spcPts val="0"/>
              </a:spcBef>
            </a:pPr>
            <a:r>
              <a:rPr lang="en-US" altLang="ko-KR" sz="1200" b="1" dirty="0">
                <a:latin typeface="Arial"/>
              </a:rPr>
              <a:t>    </a:t>
            </a:r>
            <a:r>
              <a:rPr lang="en-US" altLang="ko-KR" sz="1200" b="1" dirty="0"/>
              <a:t> Node *</a:t>
            </a:r>
            <a:r>
              <a:rPr lang="en-US" altLang="ko-KR" sz="1200" b="1" dirty="0" err="1"/>
              <a:t>tmp</a:t>
            </a:r>
            <a:r>
              <a:rPr lang="en-US" altLang="ko-KR" sz="1200" b="1" dirty="0"/>
              <a:t>;</a:t>
            </a:r>
          </a:p>
          <a:p>
            <a:pPr algn="l">
              <a:spcBef>
                <a:spcPts val="0"/>
              </a:spcBef>
            </a:pPr>
            <a:r>
              <a:rPr lang="en-US" altLang="ko-KR" sz="1200" b="1" dirty="0">
                <a:latin typeface="Arial"/>
              </a:rPr>
              <a:t>    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currentSize</a:t>
            </a:r>
            <a:r>
              <a:rPr lang="en-US" altLang="ko-KR" sz="1200" b="1" dirty="0"/>
              <a:t>--;</a:t>
            </a:r>
          </a:p>
          <a:p>
            <a:pPr algn="l">
              <a:spcBef>
                <a:spcPts val="0"/>
              </a:spcBef>
            </a:pPr>
            <a:r>
              <a:rPr lang="en-US" altLang="ko-KR" sz="1200" b="1" dirty="0">
                <a:latin typeface="Arial"/>
              </a:rPr>
              <a:t>    </a:t>
            </a:r>
            <a:r>
              <a:rPr lang="en-US" altLang="ko-KR" sz="1200" b="1" dirty="0"/>
              <a:t> item = top-&gt;item;</a:t>
            </a:r>
          </a:p>
          <a:p>
            <a:pPr algn="l">
              <a:spcBef>
                <a:spcPts val="0"/>
              </a:spcBef>
            </a:pPr>
            <a:r>
              <a:rPr lang="en-US" altLang="ko-KR" sz="1200" b="1" dirty="0">
                <a:latin typeface="Arial"/>
              </a:rPr>
              <a:t>    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tmp</a:t>
            </a:r>
            <a:r>
              <a:rPr lang="en-US" altLang="ko-KR" sz="1200" b="1" dirty="0"/>
              <a:t> = top;</a:t>
            </a:r>
          </a:p>
          <a:p>
            <a:pPr algn="l">
              <a:spcBef>
                <a:spcPts val="0"/>
              </a:spcBef>
            </a:pPr>
            <a:r>
              <a:rPr lang="en-US" altLang="ko-KR" sz="1200" b="1" dirty="0">
                <a:latin typeface="Arial"/>
              </a:rPr>
              <a:t>    </a:t>
            </a:r>
            <a:r>
              <a:rPr lang="en-US" altLang="ko-KR" sz="1200" b="1" dirty="0"/>
              <a:t> top = top-&gt;next;</a:t>
            </a:r>
          </a:p>
          <a:p>
            <a:pPr algn="l">
              <a:spcBef>
                <a:spcPts val="0"/>
              </a:spcBef>
            </a:pPr>
            <a:r>
              <a:rPr lang="en-US" altLang="ko-KR" sz="1200" b="1" dirty="0">
                <a:latin typeface="Arial"/>
              </a:rPr>
              <a:t>    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tmp</a:t>
            </a:r>
            <a:r>
              <a:rPr lang="en-US" altLang="ko-KR" sz="1200" b="1" dirty="0"/>
              <a:t>-&gt;next = NULL;</a:t>
            </a:r>
          </a:p>
          <a:p>
            <a:pPr algn="l">
              <a:spcBef>
                <a:spcPts val="0"/>
              </a:spcBef>
            </a:pPr>
            <a:r>
              <a:rPr lang="en-US" altLang="ko-KR" sz="1200" b="1" dirty="0">
                <a:latin typeface="Arial"/>
              </a:rPr>
              <a:t>    </a:t>
            </a:r>
            <a:r>
              <a:rPr lang="en-US" altLang="ko-KR" sz="1200" b="1" dirty="0"/>
              <a:t> delete(</a:t>
            </a:r>
            <a:r>
              <a:rPr lang="en-US" altLang="ko-KR" sz="1200" b="1" dirty="0" err="1"/>
              <a:t>tmp</a:t>
            </a:r>
            <a:r>
              <a:rPr lang="en-US" altLang="ko-KR" sz="1200" b="1" dirty="0"/>
              <a:t>);</a:t>
            </a:r>
          </a:p>
          <a:p>
            <a:pPr algn="l">
              <a:spcBef>
                <a:spcPts val="0"/>
              </a:spcBef>
            </a:pPr>
            <a:r>
              <a:rPr lang="en-US" altLang="ko-KR" sz="1200" b="1" dirty="0">
                <a:latin typeface="Arial"/>
              </a:rPr>
              <a:t>    </a:t>
            </a:r>
            <a:r>
              <a:rPr lang="en-US" altLang="ko-KR" sz="1200" b="1" dirty="0"/>
              <a:t> return true;</a:t>
            </a:r>
          </a:p>
          <a:p>
            <a:pPr algn="l">
              <a:spcBef>
                <a:spcPts val="0"/>
              </a:spcBef>
            </a:pPr>
            <a:r>
              <a:rPr lang="en-US" altLang="ko-KR" sz="1200" b="1" dirty="0"/>
              <a:t>}</a:t>
            </a: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6369568" y="1295400"/>
            <a:ext cx="2106666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000" b="1" dirty="0" err="1"/>
              <a:t>bool</a:t>
            </a:r>
            <a:r>
              <a:rPr lang="en-US" altLang="ko-KR" sz="1000" b="1" dirty="0"/>
              <a:t> Stack::</a:t>
            </a:r>
            <a:r>
              <a:rPr lang="en-US" altLang="ko-KR" sz="1000" b="1" dirty="0" err="1"/>
              <a:t>isEmpty</a:t>
            </a:r>
            <a:r>
              <a:rPr lang="en-US" altLang="ko-KR" sz="1000" b="1" dirty="0"/>
              <a:t>(void) </a:t>
            </a:r>
            <a:r>
              <a:rPr lang="en-US" altLang="ko-KR" sz="1000" b="1" dirty="0" err="1"/>
              <a:t>const</a:t>
            </a:r>
            <a:r>
              <a:rPr lang="en-US" altLang="ko-KR" sz="1000" b="1" dirty="0"/>
              <a:t>{ </a:t>
            </a:r>
          </a:p>
          <a:p>
            <a:r>
              <a:rPr lang="en-US" altLang="ko-KR" sz="1000" b="1" dirty="0">
                <a:latin typeface="Arial"/>
              </a:rPr>
              <a:t>    </a:t>
            </a:r>
            <a:r>
              <a:rPr lang="en-US" altLang="ko-KR" sz="1000" b="1" dirty="0"/>
              <a:t> return </a:t>
            </a:r>
            <a:r>
              <a:rPr lang="en-US" altLang="ko-KR" sz="1000" b="1" dirty="0" err="1"/>
              <a:t>currentSize</a:t>
            </a:r>
            <a:r>
              <a:rPr lang="en-US" altLang="ko-KR" sz="1000" b="1" dirty="0"/>
              <a:t>==0; </a:t>
            </a:r>
          </a:p>
          <a:p>
            <a:r>
              <a:rPr lang="en-US" altLang="ko-KR" sz="1000" b="1" dirty="0"/>
              <a:t>} </a:t>
            </a:r>
          </a:p>
          <a:p>
            <a:r>
              <a:rPr lang="en-US" altLang="ko-KR" sz="1000" b="1" dirty="0" err="1"/>
              <a:t>bool</a:t>
            </a:r>
            <a:r>
              <a:rPr lang="en-US" altLang="ko-KR" sz="1000" b="1" dirty="0"/>
              <a:t> Stack::</a:t>
            </a:r>
            <a:r>
              <a:rPr lang="en-US" altLang="ko-KR" sz="1000" b="1" dirty="0" err="1"/>
              <a:t>isFull</a:t>
            </a:r>
            <a:r>
              <a:rPr lang="en-US" altLang="ko-KR" sz="1000" b="1" dirty="0"/>
              <a:t>(void) </a:t>
            </a:r>
            <a:r>
              <a:rPr lang="en-US" altLang="ko-KR" sz="1000" b="1" dirty="0" err="1"/>
              <a:t>const</a:t>
            </a:r>
            <a:r>
              <a:rPr lang="en-US" altLang="ko-KR" sz="1000" b="1" dirty="0"/>
              <a:t>{ </a:t>
            </a:r>
          </a:p>
          <a:p>
            <a:r>
              <a:rPr lang="en-US" altLang="ko-KR" sz="1000" b="1" dirty="0">
                <a:latin typeface="Arial"/>
              </a:rPr>
              <a:t>    </a:t>
            </a:r>
            <a:r>
              <a:rPr lang="en-US" altLang="ko-KR" sz="1000" b="1" dirty="0"/>
              <a:t> return </a:t>
            </a:r>
            <a:r>
              <a:rPr lang="en-US" altLang="ko-KR" sz="1000" b="1" dirty="0" err="1"/>
              <a:t>currentSize</a:t>
            </a:r>
            <a:r>
              <a:rPr lang="en-US" altLang="ko-KR" sz="1000" b="1" dirty="0"/>
              <a:t>==</a:t>
            </a:r>
            <a:r>
              <a:rPr lang="en-US" altLang="ko-KR" sz="1000" b="1" dirty="0" err="1"/>
              <a:t>MaxSize</a:t>
            </a:r>
            <a:r>
              <a:rPr lang="en-US" altLang="ko-KR" sz="1000" b="1" dirty="0"/>
              <a:t>; </a:t>
            </a:r>
          </a:p>
          <a:p>
            <a:r>
              <a:rPr lang="en-US" altLang="ko-KR" sz="1000" b="1" dirty="0"/>
              <a:t>} </a:t>
            </a:r>
          </a:p>
          <a:p>
            <a:r>
              <a:rPr lang="en-US" altLang="ko-KR" sz="1000" b="1" dirty="0" err="1"/>
              <a:t>int</a:t>
            </a:r>
            <a:r>
              <a:rPr lang="en-US" altLang="ko-KR" sz="1000" b="1" dirty="0"/>
              <a:t> Stack::</a:t>
            </a:r>
            <a:r>
              <a:rPr lang="en-US" altLang="ko-KR" sz="1000" b="1" dirty="0" err="1"/>
              <a:t>stackCount</a:t>
            </a:r>
            <a:r>
              <a:rPr lang="en-US" altLang="ko-KR" sz="1000" b="1" dirty="0"/>
              <a:t>(void) </a:t>
            </a:r>
            <a:r>
              <a:rPr lang="en-US" altLang="ko-KR" sz="1000" b="1" dirty="0" err="1"/>
              <a:t>const</a:t>
            </a:r>
            <a:r>
              <a:rPr lang="en-US" altLang="ko-KR" sz="1000" b="1" dirty="0"/>
              <a:t>{ </a:t>
            </a:r>
          </a:p>
          <a:p>
            <a:r>
              <a:rPr lang="en-US" altLang="ko-KR" sz="1000" b="1" dirty="0">
                <a:latin typeface="Arial"/>
              </a:rPr>
              <a:t>    </a:t>
            </a:r>
            <a:r>
              <a:rPr lang="en-US" altLang="ko-KR" sz="1000" b="1" dirty="0"/>
              <a:t> return </a:t>
            </a:r>
            <a:r>
              <a:rPr lang="en-US" altLang="ko-KR" sz="1000" b="1" dirty="0" err="1"/>
              <a:t>currentSize</a:t>
            </a:r>
            <a:r>
              <a:rPr lang="en-US" altLang="ko-KR" sz="1000" b="1" dirty="0"/>
              <a:t>; </a:t>
            </a:r>
          </a:p>
          <a:p>
            <a:r>
              <a:rPr lang="en-US" altLang="ko-KR" sz="1000" b="1" dirty="0"/>
              <a:t>}</a:t>
            </a:r>
            <a:r>
              <a:rPr lang="en-US" altLang="ko-KR" sz="1000" dirty="0"/>
              <a:t> 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355247" y="2846802"/>
            <a:ext cx="218521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200" b="1" dirty="0" err="1">
                <a:solidFill>
                  <a:srgbClr val="0000FF"/>
                </a:solidFill>
              </a:rPr>
              <a:t>생성자에서</a:t>
            </a:r>
            <a:r>
              <a:rPr lang="ko-KR" altLang="en-US" sz="1200" b="1" dirty="0">
                <a:solidFill>
                  <a:srgbClr val="0000FF"/>
                </a:solidFill>
              </a:rPr>
              <a:t> 변수 초기화 수행</a:t>
            </a: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1295449" y="2215679"/>
            <a:ext cx="68191" cy="637257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V="1">
            <a:off x="1350316" y="3140968"/>
            <a:ext cx="125340" cy="118802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971600" y="4884752"/>
            <a:ext cx="323849" cy="581019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1043607" y="5496170"/>
            <a:ext cx="214834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200" b="1" dirty="0" err="1">
                <a:solidFill>
                  <a:srgbClr val="0000FF"/>
                </a:solidFill>
              </a:rPr>
              <a:t>소멸자에서</a:t>
            </a:r>
            <a:r>
              <a:rPr lang="ko-KR" altLang="en-US" sz="1200" b="1" dirty="0">
                <a:solidFill>
                  <a:srgbClr val="0000FF"/>
                </a:solidFill>
              </a:rPr>
              <a:t> 객체가 소멸될 때</a:t>
            </a:r>
            <a:endParaRPr lang="en-US" altLang="ko-KR" sz="1200" b="1" dirty="0">
              <a:solidFill>
                <a:srgbClr val="0000FF"/>
              </a:solidFill>
            </a:endParaRPr>
          </a:p>
          <a:p>
            <a:r>
              <a:rPr lang="ko-KR" altLang="en-US" sz="1200" b="1" dirty="0">
                <a:solidFill>
                  <a:srgbClr val="0000FF"/>
                </a:solidFill>
              </a:rPr>
              <a:t>처리할 작업을 수행</a:t>
            </a:r>
            <a:endParaRPr lang="en-US" altLang="ko-KR" sz="1200" b="1" dirty="0">
              <a:solidFill>
                <a:srgbClr val="0000FF"/>
              </a:solidFill>
            </a:endParaRPr>
          </a:p>
          <a:p>
            <a:r>
              <a:rPr lang="en-US" altLang="ko-KR" sz="1200" b="1" dirty="0">
                <a:solidFill>
                  <a:srgbClr val="0000FF"/>
                </a:solidFill>
              </a:rPr>
              <a:t>(</a:t>
            </a:r>
            <a:r>
              <a:rPr lang="ko-KR" altLang="en-US" sz="1200" b="1" dirty="0">
                <a:solidFill>
                  <a:srgbClr val="0000FF"/>
                </a:solidFill>
              </a:rPr>
              <a:t>메모리에 할당된 아이템들을</a:t>
            </a:r>
            <a:br>
              <a:rPr lang="en-US" altLang="ko-KR" sz="1200" b="1" dirty="0">
                <a:solidFill>
                  <a:srgbClr val="0000FF"/>
                </a:solidFill>
              </a:rPr>
            </a:br>
            <a:r>
              <a:rPr lang="ko-KR" altLang="en-US" sz="1200" b="1" dirty="0">
                <a:solidFill>
                  <a:srgbClr val="0000FF"/>
                </a:solidFill>
              </a:rPr>
              <a:t>모두 없애는 작업을 수행함</a:t>
            </a:r>
            <a:r>
              <a:rPr lang="en-US" altLang="ko-KR" sz="1200" b="1" dirty="0">
                <a:solidFill>
                  <a:srgbClr val="0000FF"/>
                </a:solidFill>
              </a:rPr>
              <a:t>)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5436096" y="1628800"/>
            <a:ext cx="504055" cy="198792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5574441" y="3616725"/>
            <a:ext cx="274466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rgbClr val="0000FF"/>
                </a:solidFill>
              </a:rPr>
              <a:t>새로 </a:t>
            </a:r>
            <a:r>
              <a:rPr lang="ko-KR" altLang="en-US" sz="1200" b="1" dirty="0" err="1">
                <a:solidFill>
                  <a:srgbClr val="0000FF"/>
                </a:solidFill>
              </a:rPr>
              <a:t>노드를</a:t>
            </a:r>
            <a:r>
              <a:rPr lang="ko-KR" altLang="en-US" sz="1200" b="1" dirty="0">
                <a:solidFill>
                  <a:srgbClr val="0000FF"/>
                </a:solidFill>
              </a:rPr>
              <a:t> 할당한 후에</a:t>
            </a:r>
            <a:endParaRPr lang="en-US" altLang="ko-KR" sz="1200" b="1" dirty="0">
              <a:solidFill>
                <a:srgbClr val="0000FF"/>
              </a:solidFill>
            </a:endParaRPr>
          </a:p>
          <a:p>
            <a:r>
              <a:rPr lang="ko-KR" altLang="en-US" sz="1200" b="1" dirty="0">
                <a:solidFill>
                  <a:srgbClr val="0000FF"/>
                </a:solidFill>
              </a:rPr>
              <a:t>현재의 </a:t>
            </a:r>
            <a:r>
              <a:rPr lang="en-US" altLang="ko-KR" sz="1200" b="1" dirty="0">
                <a:solidFill>
                  <a:srgbClr val="0000FF"/>
                </a:solidFill>
              </a:rPr>
              <a:t>top </a:t>
            </a:r>
            <a:r>
              <a:rPr lang="ko-KR" altLang="en-US" sz="1200" b="1" dirty="0">
                <a:solidFill>
                  <a:srgbClr val="0000FF"/>
                </a:solidFill>
              </a:rPr>
              <a:t>변수가 가리키는 </a:t>
            </a:r>
            <a:r>
              <a:rPr lang="ko-KR" altLang="en-US" sz="1200" b="1" dirty="0" err="1">
                <a:solidFill>
                  <a:srgbClr val="0000FF"/>
                </a:solidFill>
              </a:rPr>
              <a:t>노드를</a:t>
            </a:r>
            <a:endParaRPr lang="en-US" altLang="ko-KR" sz="1200" b="1" dirty="0">
              <a:solidFill>
                <a:srgbClr val="0000FF"/>
              </a:solidFill>
            </a:endParaRPr>
          </a:p>
          <a:p>
            <a:r>
              <a:rPr lang="ko-KR" altLang="en-US" sz="1200" b="1" dirty="0">
                <a:solidFill>
                  <a:srgbClr val="0000FF"/>
                </a:solidFill>
              </a:rPr>
              <a:t>그 뒤에 연결하고</a:t>
            </a:r>
            <a:r>
              <a:rPr lang="en-US" altLang="ko-KR" sz="1200" b="1" dirty="0">
                <a:solidFill>
                  <a:srgbClr val="0000FF"/>
                </a:solidFill>
              </a:rPr>
              <a:t>, </a:t>
            </a:r>
            <a:r>
              <a:rPr lang="ko-KR" altLang="en-US" sz="1200" b="1" dirty="0">
                <a:solidFill>
                  <a:srgbClr val="0000FF"/>
                </a:solidFill>
              </a:rPr>
              <a:t>새로 할당한 </a:t>
            </a:r>
            <a:r>
              <a:rPr lang="ko-KR" altLang="en-US" sz="1200" b="1" dirty="0" err="1">
                <a:solidFill>
                  <a:srgbClr val="0000FF"/>
                </a:solidFill>
              </a:rPr>
              <a:t>노드를</a:t>
            </a:r>
            <a:endParaRPr lang="en-US" altLang="ko-KR" sz="1200" b="1" dirty="0">
              <a:solidFill>
                <a:srgbClr val="0000FF"/>
              </a:solidFill>
            </a:endParaRPr>
          </a:p>
          <a:p>
            <a:r>
              <a:rPr lang="en-US" altLang="ko-KR" sz="1200" b="1" dirty="0">
                <a:solidFill>
                  <a:srgbClr val="0000FF"/>
                </a:solidFill>
              </a:rPr>
              <a:t>top </a:t>
            </a:r>
            <a:r>
              <a:rPr lang="ko-KR" altLang="en-US" sz="1200" b="1" dirty="0">
                <a:solidFill>
                  <a:srgbClr val="0000FF"/>
                </a:solidFill>
              </a:rPr>
              <a:t>변수가 가리키게 함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4853779" y="4676166"/>
            <a:ext cx="720661" cy="967954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5574441" y="5342815"/>
            <a:ext cx="285366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srgbClr val="0000FF"/>
                </a:solidFill>
              </a:rPr>
              <a:t>top</a:t>
            </a:r>
            <a:r>
              <a:rPr lang="ko-KR" altLang="en-US" sz="1200" b="1" dirty="0">
                <a:solidFill>
                  <a:srgbClr val="0000FF"/>
                </a:solidFill>
              </a:rPr>
              <a:t>의 바로 다음 </a:t>
            </a:r>
            <a:r>
              <a:rPr lang="ko-KR" altLang="en-US" sz="1200" b="1" dirty="0" err="1">
                <a:solidFill>
                  <a:srgbClr val="0000FF"/>
                </a:solidFill>
              </a:rPr>
              <a:t>노드를</a:t>
            </a:r>
            <a:r>
              <a:rPr lang="ko-KR" altLang="en-US" sz="1200" b="1" dirty="0">
                <a:solidFill>
                  <a:srgbClr val="0000FF"/>
                </a:solidFill>
              </a:rPr>
              <a:t> 새로운 </a:t>
            </a:r>
            <a:r>
              <a:rPr lang="en-US" altLang="ko-KR" sz="1200" b="1" dirty="0">
                <a:solidFill>
                  <a:srgbClr val="0000FF"/>
                </a:solidFill>
              </a:rPr>
              <a:t>top</a:t>
            </a:r>
            <a:r>
              <a:rPr lang="ko-KR" altLang="en-US" sz="1200" b="1" dirty="0">
                <a:solidFill>
                  <a:srgbClr val="0000FF"/>
                </a:solidFill>
              </a:rPr>
              <a:t>으로</a:t>
            </a:r>
            <a:endParaRPr lang="en-US" altLang="ko-KR" sz="1200" b="1" dirty="0">
              <a:solidFill>
                <a:srgbClr val="0000FF"/>
              </a:solidFill>
            </a:endParaRPr>
          </a:p>
          <a:p>
            <a:r>
              <a:rPr lang="ko-KR" altLang="en-US" sz="1200" b="1" dirty="0">
                <a:solidFill>
                  <a:srgbClr val="0000FF"/>
                </a:solidFill>
              </a:rPr>
              <a:t>변경하고 이전 </a:t>
            </a:r>
            <a:r>
              <a:rPr lang="en-US" altLang="ko-KR" sz="1200" b="1" dirty="0">
                <a:solidFill>
                  <a:srgbClr val="0000FF"/>
                </a:solidFill>
              </a:rPr>
              <a:t>top</a:t>
            </a:r>
            <a:r>
              <a:rPr lang="ko-KR" altLang="en-US" sz="1200" b="1" dirty="0">
                <a:solidFill>
                  <a:srgbClr val="0000FF"/>
                </a:solidFill>
              </a:rPr>
              <a:t>의 </a:t>
            </a:r>
            <a:r>
              <a:rPr lang="ko-KR" altLang="en-US" sz="1200" b="1" dirty="0" err="1">
                <a:solidFill>
                  <a:srgbClr val="0000FF"/>
                </a:solidFill>
              </a:rPr>
              <a:t>노드를</a:t>
            </a:r>
            <a:r>
              <a:rPr lang="ko-KR" altLang="en-US" sz="1200" b="1" dirty="0">
                <a:solidFill>
                  <a:srgbClr val="0000FF"/>
                </a:solidFill>
              </a:rPr>
              <a:t> 할당 해제</a:t>
            </a:r>
          </a:p>
        </p:txBody>
      </p:sp>
    </p:spTree>
    <p:extLst>
      <p:ext uri="{BB962C8B-B14F-4D97-AF65-F5344CB8AC3E}">
        <p14:creationId xmlns:p14="http://schemas.microsoft.com/office/powerpoint/2010/main" val="1213614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 animBg="1"/>
      <p:bldP spid="12" grpId="0"/>
      <p:bldP spid="13" grpId="0" animBg="1"/>
      <p:bldP spid="14" grpId="0"/>
      <p:bldP spid="15" grpId="0" animBg="1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</a:t>
            </a:r>
            <a:r>
              <a:rPr lang="ko-KR" altLang="en-US" dirty="0"/>
              <a:t>의 객체 지향적 특성 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</a:pPr>
            <a:r>
              <a:rPr lang="en-US" altLang="ko-KR" dirty="0"/>
              <a:t>(</a:t>
            </a:r>
            <a:r>
              <a:rPr lang="ko-KR" altLang="en-US" dirty="0"/>
              <a:t>다시 </a:t>
            </a:r>
            <a:r>
              <a:rPr lang="en-US" altLang="ko-KR" dirty="0"/>
              <a:t>3</a:t>
            </a:r>
            <a:r>
              <a:rPr lang="ko-KR" altLang="en-US" dirty="0"/>
              <a:t>페이지의</a:t>
            </a:r>
            <a:r>
              <a:rPr lang="en-US" altLang="ko-KR" dirty="0"/>
              <a:t> OOP </a:t>
            </a:r>
            <a:r>
              <a:rPr lang="ko-KR" altLang="en-US" dirty="0"/>
              <a:t>설명으로 돌아가서</a:t>
            </a:r>
            <a:r>
              <a:rPr lang="en-US" altLang="ko-KR" dirty="0"/>
              <a:t>,) </a:t>
            </a:r>
            <a:r>
              <a:rPr lang="ko-KR" altLang="en-US" dirty="0"/>
              <a:t>연구자들은 대부분의 객체 지향</a:t>
            </a:r>
            <a:r>
              <a:rPr lang="en-US" altLang="ko-KR" dirty="0"/>
              <a:t> </a:t>
            </a:r>
            <a:r>
              <a:rPr lang="ko-KR" altLang="en-US" dirty="0"/>
              <a:t>언어에서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OOP </a:t>
            </a:r>
            <a:r>
              <a:rPr lang="ko-KR" altLang="en-US" dirty="0"/>
              <a:t>프로그래밍 스타일을 뒷받침하는 근본적인 특성들을 다음과 같이 확인함</a:t>
            </a:r>
            <a:endParaRPr lang="en-US" altLang="ko-KR" dirty="0"/>
          </a:p>
          <a:p>
            <a:pPr lvl="1">
              <a:spcBef>
                <a:spcPts val="300"/>
              </a:spcBef>
            </a:pPr>
            <a:r>
              <a:rPr lang="ko-KR" altLang="en-US" dirty="0"/>
              <a:t>동적 결합</a:t>
            </a:r>
            <a:r>
              <a:rPr lang="en-US" altLang="ko-KR" dirty="0"/>
              <a:t>(Dynamic binding)</a:t>
            </a:r>
          </a:p>
          <a:p>
            <a:pPr lvl="1">
              <a:spcBef>
                <a:spcPts val="300"/>
              </a:spcBef>
            </a:pPr>
            <a:r>
              <a:rPr lang="ko-KR" altLang="en-US" dirty="0"/>
              <a:t>캡슐화</a:t>
            </a:r>
            <a:r>
              <a:rPr lang="en-US" altLang="ko-KR" dirty="0"/>
              <a:t>(Encapsulation)</a:t>
            </a:r>
          </a:p>
          <a:p>
            <a:pPr lvl="1">
              <a:spcBef>
                <a:spcPts val="300"/>
              </a:spcBef>
            </a:pPr>
            <a:r>
              <a:rPr lang="ko-KR" altLang="en-US" dirty="0"/>
              <a:t>서브타입 </a:t>
            </a:r>
            <a:r>
              <a:rPr lang="ko-KR" altLang="en-US" dirty="0" err="1"/>
              <a:t>다형성</a:t>
            </a:r>
            <a:r>
              <a:rPr lang="en-US" altLang="ko-KR" dirty="0"/>
              <a:t>(Subtype polymorphism)</a:t>
            </a:r>
          </a:p>
          <a:p>
            <a:pPr lvl="1">
              <a:spcBef>
                <a:spcPts val="300"/>
              </a:spcBef>
            </a:pPr>
            <a:r>
              <a:rPr lang="ko-KR" altLang="en-US" dirty="0"/>
              <a:t>상속</a:t>
            </a:r>
            <a:r>
              <a:rPr lang="en-US" altLang="ko-KR" dirty="0"/>
              <a:t>(Inheritance)</a:t>
            </a:r>
          </a:p>
          <a:p>
            <a:pPr lvl="1">
              <a:spcBef>
                <a:spcPts val="300"/>
              </a:spcBef>
            </a:pPr>
            <a:r>
              <a:rPr lang="en-US" altLang="ko-KR" dirty="0"/>
              <a:t>…</a:t>
            </a:r>
          </a:p>
          <a:p>
            <a:pPr>
              <a:spcBef>
                <a:spcPts val="300"/>
              </a:spcBef>
            </a:pPr>
            <a:endParaRPr lang="en-US" altLang="ko-KR" dirty="0"/>
          </a:p>
          <a:p>
            <a:pPr>
              <a:spcBef>
                <a:spcPts val="300"/>
              </a:spcBef>
            </a:pPr>
            <a:r>
              <a:rPr lang="en-US" altLang="ko-KR" dirty="0"/>
              <a:t>1</a:t>
            </a:r>
            <a:r>
              <a:rPr lang="ko-KR" altLang="en-US" dirty="0"/>
              <a:t>주차에서는</a:t>
            </a:r>
            <a:r>
              <a:rPr lang="en-US" altLang="ko-KR" dirty="0"/>
              <a:t>, C++</a:t>
            </a:r>
            <a:r>
              <a:rPr lang="ko-KR" altLang="en-US" dirty="0"/>
              <a:t>에서</a:t>
            </a:r>
            <a:r>
              <a:rPr lang="en-US" altLang="ko-KR" dirty="0"/>
              <a:t> </a:t>
            </a:r>
            <a:r>
              <a:rPr lang="ko-KR" altLang="en-US" dirty="0"/>
              <a:t>지원하는 객체 지향의 중요한 특성 중 하나인 상속</a:t>
            </a:r>
            <a:r>
              <a:rPr lang="en-US" altLang="ko-KR" dirty="0"/>
              <a:t>(Inheritance)</a:t>
            </a:r>
            <a:r>
              <a:rPr lang="ko-KR" altLang="en-US" dirty="0"/>
              <a:t>에 대해서 공부하고 실습을 통해 개념을 이해함</a:t>
            </a:r>
            <a:endParaRPr lang="en-US" altLang="ko-KR" dirty="0"/>
          </a:p>
          <a:p>
            <a:pPr lvl="1">
              <a:spcBef>
                <a:spcPts val="300"/>
              </a:spcBef>
            </a:pPr>
            <a:r>
              <a:rPr lang="ko-KR" altLang="en-US" dirty="0"/>
              <a:t>캡슐화 및 서브타입 다형성은 다음 시간에 공부함</a:t>
            </a:r>
          </a:p>
        </p:txBody>
      </p:sp>
    </p:spTree>
    <p:extLst>
      <p:ext uri="{BB962C8B-B14F-4D97-AF65-F5344CB8AC3E}">
        <p14:creationId xmlns:p14="http://schemas.microsoft.com/office/powerpoint/2010/main" val="2900794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상속은 객체 지향에서 가장 혁신적인 발명이라고 일컬어지는 개념</a:t>
            </a:r>
            <a:endParaRPr lang="en-US" altLang="ko-KR" sz="2000" dirty="0"/>
          </a:p>
          <a:p>
            <a:endParaRPr lang="en-US" altLang="ko-KR" dirty="0"/>
          </a:p>
          <a:p>
            <a:r>
              <a:rPr lang="ko-KR" altLang="en-US" sz="2000" dirty="0"/>
              <a:t>클래스가 </a:t>
            </a:r>
            <a:r>
              <a:rPr lang="ko-KR" altLang="en-US" sz="2000" dirty="0" err="1"/>
              <a:t>인스턴스를</a:t>
            </a:r>
            <a:r>
              <a:rPr lang="ko-KR" altLang="en-US" sz="2000" dirty="0"/>
              <a:t> 생성할 때</a:t>
            </a:r>
            <a:r>
              <a:rPr lang="en-US" altLang="ko-KR" sz="2000" dirty="0"/>
              <a:t>,</a:t>
            </a:r>
            <a:r>
              <a:rPr lang="ko-KR" altLang="en-US" sz="2000" dirty="0"/>
              <a:t> 다른 클래스의 속성</a:t>
            </a:r>
            <a:r>
              <a:rPr lang="en-US" altLang="ko-KR" sz="2000" dirty="0"/>
              <a:t>/</a:t>
            </a:r>
            <a:r>
              <a:rPr lang="ko-KR" altLang="en-US" sz="2000" dirty="0"/>
              <a:t>오퍼레이션을 빌려와서</a:t>
            </a:r>
            <a:r>
              <a:rPr lang="en-US" altLang="ko-KR" sz="2000" dirty="0"/>
              <a:t> </a:t>
            </a:r>
            <a:r>
              <a:rPr lang="ko-KR" altLang="en-US" sz="2000" dirty="0"/>
              <a:t>자신이 갖고 있는 것과 합친 후 하나의 </a:t>
            </a:r>
            <a:r>
              <a:rPr lang="ko-KR" altLang="en-US" sz="2000" dirty="0" err="1"/>
              <a:t>인스턴스를</a:t>
            </a:r>
            <a:r>
              <a:rPr lang="ko-KR" altLang="en-US" sz="2000" dirty="0"/>
              <a:t> 생성하는 것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567" y="3602929"/>
            <a:ext cx="3584448" cy="101346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340" y="3068960"/>
            <a:ext cx="3432100" cy="321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2961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상속은</a:t>
            </a:r>
            <a:r>
              <a:rPr lang="en-US" altLang="ko-KR" dirty="0"/>
              <a:t> “is-a” </a:t>
            </a:r>
            <a:r>
              <a:rPr lang="ko-KR" altLang="en-US" dirty="0"/>
              <a:t>관계를</a:t>
            </a:r>
            <a:r>
              <a:rPr lang="en-US" altLang="ko-KR" dirty="0"/>
              <a:t> </a:t>
            </a:r>
            <a:r>
              <a:rPr lang="ko-KR" altLang="en-US" dirty="0"/>
              <a:t>구현하는 경우에 사용</a:t>
            </a:r>
            <a:endParaRPr lang="en-US" altLang="ko-KR" dirty="0"/>
          </a:p>
          <a:p>
            <a:pPr lvl="1"/>
            <a:r>
              <a:rPr lang="en-US" altLang="ko-KR" dirty="0"/>
              <a:t>Ex&gt; “</a:t>
            </a:r>
            <a:r>
              <a:rPr lang="ko-KR" altLang="en-US" dirty="0"/>
              <a:t>학생 </a:t>
            </a:r>
            <a:r>
              <a:rPr lang="en-US" altLang="ko-KR" dirty="0"/>
              <a:t>is a </a:t>
            </a:r>
            <a:r>
              <a:rPr lang="ko-KR" altLang="en-US" dirty="0"/>
              <a:t>인물</a:t>
            </a:r>
            <a:r>
              <a:rPr lang="en-US" altLang="ko-KR" dirty="0"/>
              <a:t>”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sz="1400" dirty="0"/>
              <a:t>인물</a:t>
            </a:r>
            <a:r>
              <a:rPr lang="en-US" altLang="ko-KR" sz="1400" dirty="0"/>
              <a:t>: </a:t>
            </a:r>
            <a:r>
              <a:rPr lang="ko-KR" altLang="en-US" sz="1400" dirty="0"/>
              <a:t>기반 클래스</a:t>
            </a:r>
            <a:r>
              <a:rPr lang="en-US" altLang="ko-KR" sz="1400" dirty="0"/>
              <a:t>(Base Class), </a:t>
            </a:r>
            <a:r>
              <a:rPr lang="ko-KR" altLang="en-US" sz="1400" dirty="0"/>
              <a:t>학생</a:t>
            </a:r>
            <a:r>
              <a:rPr lang="en-US" altLang="ko-KR" sz="1400" dirty="0"/>
              <a:t>: </a:t>
            </a:r>
            <a:r>
              <a:rPr lang="ko-KR" altLang="en-US" sz="1400" dirty="0"/>
              <a:t>파생 클래스</a:t>
            </a:r>
            <a:r>
              <a:rPr lang="en-US" altLang="ko-KR" sz="1400" dirty="0"/>
              <a:t>(Derived Class)</a:t>
            </a:r>
          </a:p>
          <a:p>
            <a:pPr lvl="1"/>
            <a:r>
              <a:rPr lang="ko-KR" altLang="en-US" sz="1400" dirty="0"/>
              <a:t>기반 클래스는 파생 클래스로부터 독립됨</a:t>
            </a:r>
            <a:endParaRPr lang="en-US" altLang="ko-KR" sz="1400" dirty="0"/>
          </a:p>
          <a:p>
            <a:pPr lvl="2"/>
            <a:r>
              <a:rPr lang="ko-KR" altLang="en-US" sz="1400" dirty="0"/>
              <a:t>파생 클래스들에 대한 공통 기반 클래스를 미리 만들어 두면 파생 클래스의 공통된 부분에 대한 분석</a:t>
            </a:r>
            <a:r>
              <a:rPr lang="en-US" altLang="ko-KR" sz="1400" dirty="0"/>
              <a:t>, </a:t>
            </a:r>
            <a:r>
              <a:rPr lang="ko-KR" altLang="en-US" sz="1400" dirty="0"/>
              <a:t>설계</a:t>
            </a:r>
            <a:r>
              <a:rPr lang="en-US" altLang="ko-KR" sz="1400" dirty="0"/>
              <a:t>, </a:t>
            </a:r>
            <a:r>
              <a:rPr lang="ko-KR" altLang="en-US" sz="1400" dirty="0"/>
              <a:t>구현</a:t>
            </a:r>
            <a:r>
              <a:rPr lang="en-US" altLang="ko-KR" sz="1400" dirty="0"/>
              <a:t>, </a:t>
            </a:r>
            <a:r>
              <a:rPr lang="ko-KR" altLang="en-US" sz="1400" dirty="0"/>
              <a:t>테스트</a:t>
            </a:r>
            <a:r>
              <a:rPr lang="en-US" altLang="ko-KR" sz="1400" dirty="0"/>
              <a:t>, </a:t>
            </a:r>
            <a:r>
              <a:rPr lang="ko-KR" altLang="en-US" sz="1400" dirty="0"/>
              <a:t>디버그</a:t>
            </a:r>
            <a:r>
              <a:rPr lang="en-US" altLang="ko-KR" sz="1400" dirty="0"/>
              <a:t>, </a:t>
            </a:r>
            <a:r>
              <a:rPr lang="ko-KR" altLang="en-US" sz="1400" dirty="0"/>
              <a:t>유지관리의 필요성이 사라짐</a:t>
            </a:r>
            <a:endParaRPr lang="en-US" altLang="ko-KR" sz="1400" dirty="0"/>
          </a:p>
          <a:p>
            <a:pPr lvl="2"/>
            <a:r>
              <a:rPr lang="ko-KR" altLang="en-US" sz="1400" dirty="0"/>
              <a:t>아무리 클래스를 파생시키더라도</a:t>
            </a:r>
            <a:r>
              <a:rPr lang="en-US" altLang="ko-KR" sz="1400" dirty="0"/>
              <a:t>(</a:t>
            </a:r>
            <a:r>
              <a:rPr lang="ko-KR" altLang="en-US" sz="1400" dirty="0"/>
              <a:t>예</a:t>
            </a:r>
            <a:r>
              <a:rPr lang="en-US" altLang="ko-KR" sz="1400" dirty="0"/>
              <a:t>: </a:t>
            </a:r>
            <a:r>
              <a:rPr lang="ko-KR" altLang="en-US" sz="1400" dirty="0"/>
              <a:t>인물의 파생 클래스 교사</a:t>
            </a:r>
            <a:r>
              <a:rPr lang="en-US" altLang="ko-KR" sz="1400" dirty="0"/>
              <a:t>) </a:t>
            </a:r>
            <a:r>
              <a:rPr lang="ko-KR" altLang="en-US" sz="1400" dirty="0"/>
              <a:t>기반 클래스에는 영향이 없음</a:t>
            </a:r>
            <a:endParaRPr lang="en-US" altLang="ko-KR" sz="1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060848"/>
            <a:ext cx="2887481" cy="2088232"/>
          </a:xfrm>
          <a:prstGeom prst="rect">
            <a:avLst/>
          </a:prstGeom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292725" y="1773238"/>
            <a:ext cx="3657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1600" b="1" dirty="0"/>
              <a:t>class Person { </a:t>
            </a:r>
            <a:r>
              <a:rPr lang="en-US" altLang="ko-KR" sz="1600" b="1" dirty="0">
                <a:latin typeface="Arial"/>
              </a:rPr>
              <a:t>…</a:t>
            </a:r>
            <a:r>
              <a:rPr lang="en-US" altLang="ko-KR" sz="1600" b="1" dirty="0"/>
              <a:t> };</a:t>
            </a:r>
          </a:p>
          <a:p>
            <a:r>
              <a:rPr lang="en-US" altLang="ko-KR" sz="1600" b="1" dirty="0"/>
              <a:t>class Student : </a:t>
            </a:r>
            <a:r>
              <a:rPr lang="en-US" altLang="ko-KR" sz="1600" b="1" dirty="0">
                <a:solidFill>
                  <a:srgbClr val="FF3300"/>
                </a:solidFill>
              </a:rPr>
              <a:t>public Person</a:t>
            </a:r>
            <a:r>
              <a:rPr lang="en-US" altLang="ko-KR" sz="1600" b="1" dirty="0"/>
              <a:t> {</a:t>
            </a:r>
            <a:r>
              <a:rPr lang="en-US" altLang="ko-KR" sz="1600" b="1" dirty="0">
                <a:latin typeface="Arial"/>
              </a:rPr>
              <a:t>…</a:t>
            </a:r>
            <a:r>
              <a:rPr lang="en-US" altLang="ko-KR" sz="1600" b="1" dirty="0"/>
              <a:t>};</a:t>
            </a:r>
          </a:p>
          <a:p>
            <a:r>
              <a:rPr lang="en-US" altLang="ko-KR" sz="1600" b="1" dirty="0"/>
              <a:t>class Teacher : </a:t>
            </a:r>
            <a:r>
              <a:rPr lang="en-US" altLang="ko-KR" sz="1600" b="1" dirty="0">
                <a:solidFill>
                  <a:srgbClr val="FF3300"/>
                </a:solidFill>
              </a:rPr>
              <a:t>public Person</a:t>
            </a:r>
            <a:r>
              <a:rPr lang="en-US" altLang="ko-KR" sz="1600" b="1" dirty="0"/>
              <a:t> {</a:t>
            </a:r>
            <a:r>
              <a:rPr lang="en-US" altLang="ko-KR" sz="1600" b="1" dirty="0">
                <a:latin typeface="Arial"/>
              </a:rPr>
              <a:t>…</a:t>
            </a:r>
            <a:r>
              <a:rPr lang="en-US" altLang="ko-KR" sz="1600" b="1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5945035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상속이 되었을때 생성자</a:t>
            </a:r>
            <a:r>
              <a:rPr lang="en-US" altLang="ko-KR"/>
              <a:t>, </a:t>
            </a:r>
            <a:r>
              <a:rPr lang="ko-KR" altLang="en-US"/>
              <a:t>소멸자 호출 순서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파생 클래스로부터 객체가 생성될 때는 상속 계층 구조 상의 모든 생성자가 호출되고</a:t>
            </a:r>
            <a:r>
              <a:rPr lang="en-US" altLang="ko-KR" dirty="0"/>
              <a:t>,</a:t>
            </a:r>
            <a:r>
              <a:rPr lang="ko-KR" altLang="en-US" dirty="0"/>
              <a:t> 소멸될 때는 모든 소멸자가 호출됨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Ex) D class</a:t>
            </a:r>
            <a:r>
              <a:rPr lang="ko-KR" altLang="en-US" dirty="0"/>
              <a:t>로 객체를 생성한다면</a:t>
            </a:r>
          </a:p>
        </p:txBody>
      </p:sp>
      <p:sp>
        <p:nvSpPr>
          <p:cNvPr id="227332" name="Rectangle 4"/>
          <p:cNvSpPr>
            <a:spLocks noChangeArrowheads="1"/>
          </p:cNvSpPr>
          <p:nvPr/>
        </p:nvSpPr>
        <p:spPr bwMode="auto">
          <a:xfrm>
            <a:off x="3903712" y="2969907"/>
            <a:ext cx="1295400" cy="533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b="1"/>
              <a:t>A</a:t>
            </a:r>
          </a:p>
        </p:txBody>
      </p:sp>
      <p:sp>
        <p:nvSpPr>
          <p:cNvPr id="227333" name="Rectangle 5"/>
          <p:cNvSpPr>
            <a:spLocks noChangeArrowheads="1"/>
          </p:cNvSpPr>
          <p:nvPr/>
        </p:nvSpPr>
        <p:spPr bwMode="auto">
          <a:xfrm>
            <a:off x="3903712" y="3808107"/>
            <a:ext cx="1295400" cy="533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b="1"/>
              <a:t>B</a:t>
            </a:r>
          </a:p>
        </p:txBody>
      </p:sp>
      <p:sp>
        <p:nvSpPr>
          <p:cNvPr id="227334" name="Rectangle 6"/>
          <p:cNvSpPr>
            <a:spLocks noChangeArrowheads="1"/>
          </p:cNvSpPr>
          <p:nvPr/>
        </p:nvSpPr>
        <p:spPr bwMode="auto">
          <a:xfrm>
            <a:off x="3903712" y="4646307"/>
            <a:ext cx="1295400" cy="533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b="1"/>
              <a:t>C</a:t>
            </a:r>
          </a:p>
        </p:txBody>
      </p:sp>
      <p:sp>
        <p:nvSpPr>
          <p:cNvPr id="227335" name="Rectangle 7"/>
          <p:cNvSpPr>
            <a:spLocks noChangeArrowheads="1"/>
          </p:cNvSpPr>
          <p:nvPr/>
        </p:nvSpPr>
        <p:spPr bwMode="auto">
          <a:xfrm>
            <a:off x="3903712" y="5484507"/>
            <a:ext cx="1295400" cy="533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b="1"/>
              <a:t>D</a:t>
            </a:r>
          </a:p>
        </p:txBody>
      </p:sp>
      <p:cxnSp>
        <p:nvCxnSpPr>
          <p:cNvPr id="227336" name="AutoShape 8"/>
          <p:cNvCxnSpPr>
            <a:cxnSpLocks noChangeShapeType="1"/>
            <a:stCxn id="227335" idx="0"/>
            <a:endCxn id="227334" idx="2"/>
          </p:cNvCxnSpPr>
          <p:nvPr/>
        </p:nvCxnSpPr>
        <p:spPr bwMode="auto">
          <a:xfrm flipV="1">
            <a:off x="4551412" y="5179707"/>
            <a:ext cx="0" cy="3048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7337" name="AutoShape 9"/>
          <p:cNvCxnSpPr>
            <a:cxnSpLocks noChangeShapeType="1"/>
            <a:stCxn id="227334" idx="0"/>
            <a:endCxn id="227333" idx="2"/>
          </p:cNvCxnSpPr>
          <p:nvPr/>
        </p:nvCxnSpPr>
        <p:spPr bwMode="auto">
          <a:xfrm flipV="1">
            <a:off x="4551412" y="4341507"/>
            <a:ext cx="0" cy="3048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7338" name="AutoShape 10"/>
          <p:cNvCxnSpPr>
            <a:cxnSpLocks noChangeShapeType="1"/>
            <a:stCxn id="227333" idx="0"/>
            <a:endCxn id="227332" idx="2"/>
          </p:cNvCxnSpPr>
          <p:nvPr/>
        </p:nvCxnSpPr>
        <p:spPr bwMode="auto">
          <a:xfrm flipV="1">
            <a:off x="4551412" y="3503307"/>
            <a:ext cx="0" cy="3048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7339" name="Line 11"/>
          <p:cNvSpPr>
            <a:spLocks noChangeShapeType="1"/>
          </p:cNvSpPr>
          <p:nvPr/>
        </p:nvSpPr>
        <p:spPr bwMode="auto">
          <a:xfrm>
            <a:off x="3522712" y="3046107"/>
            <a:ext cx="0" cy="2819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7340" name="Line 12"/>
          <p:cNvSpPr>
            <a:spLocks noChangeShapeType="1"/>
          </p:cNvSpPr>
          <p:nvPr/>
        </p:nvSpPr>
        <p:spPr bwMode="auto">
          <a:xfrm flipV="1">
            <a:off x="5580112" y="2969907"/>
            <a:ext cx="0" cy="2895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7341" name="Text Box 13"/>
          <p:cNvSpPr txBox="1">
            <a:spLocks noChangeArrowheads="1"/>
          </p:cNvSpPr>
          <p:nvPr/>
        </p:nvSpPr>
        <p:spPr bwMode="auto">
          <a:xfrm>
            <a:off x="2203500" y="3427107"/>
            <a:ext cx="930275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b="1"/>
              <a:t>A::A();</a:t>
            </a:r>
          </a:p>
          <a:p>
            <a:pPr algn="ctr"/>
            <a:r>
              <a:rPr lang="en-US" altLang="ko-KR" b="1"/>
              <a:t>B::B();</a:t>
            </a:r>
          </a:p>
          <a:p>
            <a:pPr algn="ctr"/>
            <a:r>
              <a:rPr lang="en-US" altLang="ko-KR" b="1"/>
              <a:t>C::C();</a:t>
            </a:r>
          </a:p>
          <a:p>
            <a:pPr algn="ctr"/>
            <a:r>
              <a:rPr lang="en-US" altLang="ko-KR" b="1"/>
              <a:t>D::D();</a:t>
            </a:r>
          </a:p>
          <a:p>
            <a:pPr algn="ctr"/>
            <a:r>
              <a:rPr lang="ko-KR" altLang="en-US" b="1"/>
              <a:t>순으로</a:t>
            </a:r>
          </a:p>
          <a:p>
            <a:pPr algn="ctr"/>
            <a:r>
              <a:rPr lang="ko-KR" altLang="en-US" b="1"/>
              <a:t>호출됨</a:t>
            </a:r>
            <a:r>
              <a:rPr lang="en-US" altLang="ko-KR" b="1"/>
              <a:t>.</a:t>
            </a:r>
          </a:p>
        </p:txBody>
      </p:sp>
      <p:sp>
        <p:nvSpPr>
          <p:cNvPr id="227342" name="Text Box 14"/>
          <p:cNvSpPr txBox="1">
            <a:spLocks noChangeArrowheads="1"/>
          </p:cNvSpPr>
          <p:nvPr/>
        </p:nvSpPr>
        <p:spPr bwMode="auto">
          <a:xfrm>
            <a:off x="5938887" y="3427107"/>
            <a:ext cx="1077913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b="1"/>
              <a:t>D::~D();</a:t>
            </a:r>
          </a:p>
          <a:p>
            <a:pPr algn="ctr"/>
            <a:r>
              <a:rPr lang="en-US" altLang="ko-KR" b="1"/>
              <a:t>C::~C();</a:t>
            </a:r>
          </a:p>
          <a:p>
            <a:pPr algn="ctr"/>
            <a:r>
              <a:rPr lang="en-US" altLang="ko-KR" b="1"/>
              <a:t>B::~B();</a:t>
            </a:r>
          </a:p>
          <a:p>
            <a:pPr algn="ctr"/>
            <a:r>
              <a:rPr lang="en-US" altLang="ko-KR" b="1"/>
              <a:t>A::~A();</a:t>
            </a:r>
          </a:p>
          <a:p>
            <a:pPr algn="ctr"/>
            <a:r>
              <a:rPr lang="ko-KR" altLang="en-US" b="1"/>
              <a:t>순으로</a:t>
            </a:r>
          </a:p>
          <a:p>
            <a:pPr algn="ctr"/>
            <a:r>
              <a:rPr lang="ko-KR" altLang="en-US" b="1"/>
              <a:t>호출됨</a:t>
            </a:r>
            <a:r>
              <a:rPr lang="en-US" altLang="ko-KR" b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94699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상속이 </a:t>
            </a:r>
            <a:r>
              <a:rPr lang="ko-KR" altLang="en-US" dirty="0" err="1"/>
              <a:t>되었을때</a:t>
            </a:r>
            <a:r>
              <a:rPr lang="ko-KR" altLang="en-US" dirty="0"/>
              <a:t> </a:t>
            </a:r>
            <a:r>
              <a:rPr lang="ko-KR" altLang="en-US" dirty="0" err="1"/>
              <a:t>생성자</a:t>
            </a:r>
            <a:r>
              <a:rPr lang="en-US" altLang="ko-KR" dirty="0"/>
              <a:t>, </a:t>
            </a:r>
            <a:r>
              <a:rPr lang="ko-KR" altLang="en-US" dirty="0" err="1"/>
              <a:t>소멸자</a:t>
            </a:r>
            <a:r>
              <a:rPr lang="ko-KR" altLang="en-US" dirty="0"/>
              <a:t> 호출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800" dirty="0"/>
              <a:t>파생 클래스의 </a:t>
            </a:r>
            <a:r>
              <a:rPr lang="ko-KR" altLang="en-US" sz="1800" dirty="0" err="1"/>
              <a:t>생성자는</a:t>
            </a:r>
            <a:r>
              <a:rPr lang="ko-KR" altLang="en-US" sz="1800" dirty="0"/>
              <a:t> 자동적으로 기반 클래스의 디폴트 </a:t>
            </a:r>
            <a:r>
              <a:rPr lang="ko-KR" altLang="en-US" sz="1800" dirty="0" err="1"/>
              <a:t>생성자</a:t>
            </a:r>
            <a:r>
              <a:rPr lang="en-US" altLang="ko-KR" sz="1800" dirty="0"/>
              <a:t>(default constructor, </a:t>
            </a:r>
            <a:r>
              <a:rPr lang="ko-KR" altLang="en-US" sz="1800" dirty="0"/>
              <a:t>인자가 없는 </a:t>
            </a:r>
            <a:r>
              <a:rPr lang="ko-KR" altLang="en-US" sz="1800" dirty="0" err="1"/>
              <a:t>생성자</a:t>
            </a:r>
            <a:r>
              <a:rPr lang="en-US" altLang="ko-KR" sz="1800" dirty="0"/>
              <a:t>)</a:t>
            </a:r>
            <a:r>
              <a:rPr lang="ko-KR" altLang="en-US" sz="1800" dirty="0"/>
              <a:t>를 호출한다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r>
              <a:rPr lang="ko-KR" altLang="en-US" sz="1800" dirty="0"/>
              <a:t>인자가 있는 </a:t>
            </a:r>
            <a:r>
              <a:rPr lang="ko-KR" altLang="en-US" sz="1800" dirty="0" err="1"/>
              <a:t>생성자를</a:t>
            </a:r>
            <a:r>
              <a:rPr lang="ko-KR" altLang="en-US" sz="1800" dirty="0"/>
              <a:t> 따로 정의하면 디폴트 </a:t>
            </a:r>
            <a:r>
              <a:rPr lang="ko-KR" altLang="en-US" sz="1800" dirty="0" err="1"/>
              <a:t>생성자는</a:t>
            </a:r>
            <a:r>
              <a:rPr lang="ko-KR" altLang="en-US" sz="1800" dirty="0"/>
              <a:t> 없어진다</a:t>
            </a:r>
            <a:r>
              <a:rPr lang="en-US" altLang="ko-KR" sz="1800" dirty="0"/>
              <a:t>. </a:t>
            </a:r>
            <a:r>
              <a:rPr lang="ko-KR" altLang="en-US" sz="1800" dirty="0"/>
              <a:t>이 때 만약 기반 클래스에서 디폴트 생성자가 없는 체로 파생 클래스에서 생성자를 호출하면 존재하지도 않는 디폴트 </a:t>
            </a:r>
            <a:r>
              <a:rPr lang="ko-KR" altLang="en-US" sz="1800" dirty="0" err="1"/>
              <a:t>생성자를</a:t>
            </a:r>
            <a:r>
              <a:rPr lang="ko-KR" altLang="en-US" sz="1800" dirty="0"/>
              <a:t> 호출하게 되어 에러가 발생한다</a:t>
            </a:r>
            <a:r>
              <a:rPr lang="en-US" altLang="ko-KR" sz="1800" dirty="0"/>
              <a:t>. </a:t>
            </a:r>
            <a:r>
              <a:rPr lang="ko-KR" altLang="en-US" sz="1800" dirty="0"/>
              <a:t> 이를 해결하기 위해 기반 클래스에 디폴트 </a:t>
            </a:r>
            <a:r>
              <a:rPr lang="ko-KR" altLang="en-US" sz="1800" dirty="0" err="1"/>
              <a:t>생성자를</a:t>
            </a:r>
            <a:r>
              <a:rPr lang="ko-KR" altLang="en-US" sz="1800" dirty="0"/>
              <a:t> 추가해 주거나</a:t>
            </a:r>
            <a:r>
              <a:rPr lang="en-US" altLang="ko-KR" sz="1800" dirty="0"/>
              <a:t>, </a:t>
            </a:r>
            <a:r>
              <a:rPr lang="ko-KR" altLang="en-US" sz="1800" dirty="0"/>
              <a:t>또는 기반 클래스의 </a:t>
            </a:r>
            <a:r>
              <a:rPr lang="ko-KR" altLang="en-US" sz="1800" dirty="0" err="1"/>
              <a:t>생성자를</a:t>
            </a:r>
            <a:r>
              <a:rPr lang="ko-KR" altLang="en-US" sz="1800" dirty="0"/>
              <a:t> 명시적으로 호출해 주어야 한다</a:t>
            </a:r>
            <a:r>
              <a:rPr lang="en-US" altLang="ko-KR" sz="1800" dirty="0"/>
              <a:t>. (</a:t>
            </a:r>
            <a:r>
              <a:rPr lang="ko-KR" altLang="en-US" sz="1800" dirty="0"/>
              <a:t>아래는 </a:t>
            </a:r>
            <a:r>
              <a:rPr lang="en-US" altLang="ko-KR" sz="1800" dirty="0"/>
              <a:t>CPP-1</a:t>
            </a:r>
            <a:r>
              <a:rPr lang="ko-KR" altLang="en-US" sz="1800" dirty="0"/>
              <a:t>에서의 예</a:t>
            </a:r>
            <a:r>
              <a:rPr lang="en-US" altLang="ko-KR" sz="1800" dirty="0"/>
              <a:t>)</a:t>
            </a:r>
          </a:p>
          <a:p>
            <a:endParaRPr lang="en-US" altLang="ko-KR" sz="1800" dirty="0"/>
          </a:p>
        </p:txBody>
      </p:sp>
      <p:sp>
        <p:nvSpPr>
          <p:cNvPr id="228356" name="Rectangle 4"/>
          <p:cNvSpPr>
            <a:spLocks noChangeArrowheads="1"/>
          </p:cNvSpPr>
          <p:nvPr/>
        </p:nvSpPr>
        <p:spPr bwMode="auto">
          <a:xfrm>
            <a:off x="3416374" y="4024084"/>
            <a:ext cx="4972050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1600" b="1" dirty="0" err="1"/>
              <a:t>RangeArray</a:t>
            </a:r>
            <a:r>
              <a:rPr lang="en-US" altLang="ko-KR" sz="1600" b="1" dirty="0"/>
              <a:t>::</a:t>
            </a:r>
            <a:r>
              <a:rPr lang="en-US" altLang="ko-KR" sz="1600" b="1" dirty="0" err="1"/>
              <a:t>RangeArray</a:t>
            </a:r>
            <a:r>
              <a:rPr lang="en-US" altLang="ko-KR" sz="1600" b="1" dirty="0"/>
              <a:t>(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l, 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h) : Array(h-l+1)</a:t>
            </a:r>
          </a:p>
          <a:p>
            <a:r>
              <a:rPr lang="en-US" altLang="ko-KR" sz="1600" b="1" dirty="0"/>
              <a:t>{</a:t>
            </a:r>
          </a:p>
          <a:p>
            <a:r>
              <a:rPr lang="en-US" altLang="ko-KR" sz="1600" b="1" dirty="0">
                <a:latin typeface="Arial"/>
              </a:rPr>
              <a:t>	…</a:t>
            </a:r>
            <a:endParaRPr lang="en-US" altLang="ko-KR" sz="1600" b="1" dirty="0"/>
          </a:p>
          <a:p>
            <a:r>
              <a:rPr lang="en-US" altLang="ko-KR" sz="1600" b="1" dirty="0"/>
              <a:t>}</a:t>
            </a:r>
          </a:p>
        </p:txBody>
      </p:sp>
      <p:sp>
        <p:nvSpPr>
          <p:cNvPr id="228357" name="Rectangle 5"/>
          <p:cNvSpPr>
            <a:spLocks noChangeArrowheads="1"/>
          </p:cNvSpPr>
          <p:nvPr/>
        </p:nvSpPr>
        <p:spPr bwMode="auto">
          <a:xfrm>
            <a:off x="2052414" y="4077072"/>
            <a:ext cx="1295400" cy="533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b="1"/>
              <a:t>Array</a:t>
            </a:r>
          </a:p>
        </p:txBody>
      </p:sp>
      <p:sp>
        <p:nvSpPr>
          <p:cNvPr id="228358" name="Rectangle 6"/>
          <p:cNvSpPr>
            <a:spLocks noChangeArrowheads="1"/>
          </p:cNvSpPr>
          <p:nvPr/>
        </p:nvSpPr>
        <p:spPr bwMode="auto">
          <a:xfrm>
            <a:off x="2052414" y="5296272"/>
            <a:ext cx="1295400" cy="533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ko-KR" b="1"/>
              <a:t>RangeArray</a:t>
            </a:r>
          </a:p>
        </p:txBody>
      </p:sp>
      <p:cxnSp>
        <p:nvCxnSpPr>
          <p:cNvPr id="228359" name="AutoShape 7"/>
          <p:cNvCxnSpPr>
            <a:cxnSpLocks noChangeShapeType="1"/>
            <a:stCxn id="228358" idx="0"/>
            <a:endCxn id="228357" idx="2"/>
          </p:cNvCxnSpPr>
          <p:nvPr/>
        </p:nvCxnSpPr>
        <p:spPr bwMode="auto">
          <a:xfrm flipV="1">
            <a:off x="2700114" y="4610472"/>
            <a:ext cx="0" cy="6858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8360" name="Text Box 8"/>
          <p:cNvSpPr txBox="1">
            <a:spLocks noChangeArrowheads="1"/>
          </p:cNvSpPr>
          <p:nvPr/>
        </p:nvSpPr>
        <p:spPr bwMode="auto">
          <a:xfrm>
            <a:off x="3532558" y="5301208"/>
            <a:ext cx="4830168" cy="33855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600" b="1" dirty="0"/>
              <a:t>기반 클래스의 </a:t>
            </a:r>
            <a:r>
              <a:rPr lang="ko-KR" altLang="en-US" sz="1600" b="1" dirty="0" err="1"/>
              <a:t>생성자를</a:t>
            </a:r>
            <a:r>
              <a:rPr lang="ko-KR" altLang="en-US" sz="1600" b="1" dirty="0"/>
              <a:t> 명시적으로 지정하는 방법</a:t>
            </a:r>
            <a:r>
              <a:rPr lang="en-US" altLang="ko-KR" sz="1600" b="1" dirty="0"/>
              <a:t>.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3577780" y="4325226"/>
            <a:ext cx="453650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228360" idx="0"/>
          </p:cNvCxnSpPr>
          <p:nvPr/>
        </p:nvCxnSpPr>
        <p:spPr>
          <a:xfrm flipH="1" flipV="1">
            <a:off x="5940102" y="4365104"/>
            <a:ext cx="7540" cy="93610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07906" y="4149080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기반 클</a:t>
            </a:r>
            <a:r>
              <a:rPr lang="ko-KR" altLang="en-US" b="1" dirty="0"/>
              <a:t>래</a:t>
            </a:r>
            <a:r>
              <a:rPr lang="ko-KR" altLang="en-US" dirty="0"/>
              <a:t>스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7906" y="5373216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파생 클래스</a:t>
            </a:r>
          </a:p>
        </p:txBody>
      </p:sp>
    </p:spTree>
    <p:extLst>
      <p:ext uri="{BB962C8B-B14F-4D97-AF65-F5344CB8AC3E}">
        <p14:creationId xmlns:p14="http://schemas.microsoft.com/office/powerpoint/2010/main" val="9971809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CPP-1: </a:t>
            </a:r>
            <a:r>
              <a:rPr lang="en-US" altLang="ko-KR" dirty="0" err="1"/>
              <a:t>RangeArray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err="1"/>
              <a:t>RangeArray</a:t>
            </a:r>
            <a:r>
              <a:rPr lang="en-US" altLang="ko-KR" sz="2000" dirty="0"/>
              <a:t> </a:t>
            </a:r>
            <a:r>
              <a:rPr lang="ko-KR" altLang="en-US" sz="2000" dirty="0"/>
              <a:t>클래스는 배열이 인덱스 </a:t>
            </a:r>
            <a:r>
              <a:rPr lang="en-US" altLang="ko-KR" sz="2000" dirty="0"/>
              <a:t>0</a:t>
            </a:r>
            <a:r>
              <a:rPr lang="ko-KR" altLang="en-US" sz="2000" dirty="0"/>
              <a:t>에서 시작하는 것이 아닌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생성자에</a:t>
            </a:r>
            <a:r>
              <a:rPr lang="ko-KR" altLang="en-US" sz="2000" dirty="0"/>
              <a:t> 전달된 임의의 범위를 갖는다</a:t>
            </a:r>
            <a:r>
              <a:rPr lang="en-US" altLang="ko-KR" sz="2000" dirty="0"/>
              <a:t>.</a:t>
            </a:r>
          </a:p>
          <a:p>
            <a:pPr lvl="1"/>
            <a:r>
              <a:rPr lang="en-US" altLang="ko-KR" sz="1600" dirty="0"/>
              <a:t>EX&gt; </a:t>
            </a:r>
            <a:r>
              <a:rPr lang="en-US" altLang="ko-KR" sz="1600" dirty="0" err="1"/>
              <a:t>RangeArray</a:t>
            </a:r>
            <a:r>
              <a:rPr lang="en-US" altLang="ko-KR" sz="1600" dirty="0"/>
              <a:t> A(-10, 10); // </a:t>
            </a:r>
            <a:r>
              <a:rPr lang="ko-KR" altLang="en-US" sz="1600" dirty="0"/>
              <a:t>인덱스 </a:t>
            </a:r>
            <a:r>
              <a:rPr lang="en-US" altLang="ko-KR" sz="1600" dirty="0"/>
              <a:t>-10~10</a:t>
            </a:r>
            <a:r>
              <a:rPr lang="ko-KR" altLang="en-US" sz="1600" dirty="0"/>
              <a:t>을 가지고 </a:t>
            </a:r>
            <a:r>
              <a:rPr lang="en-US" altLang="ko-KR" sz="1600" dirty="0"/>
              <a:t>, 21</a:t>
            </a:r>
            <a:r>
              <a:rPr lang="ko-KR" altLang="en-US" sz="1600" dirty="0"/>
              <a:t>개 원소 저장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r>
              <a:rPr lang="en-US" altLang="ko-KR" sz="2000" dirty="0"/>
              <a:t>C++</a:t>
            </a:r>
            <a:r>
              <a:rPr lang="ko-KR" altLang="en-US" sz="2000" dirty="0"/>
              <a:t>에서 제공하는 다른 기본 자료형</a:t>
            </a:r>
            <a:r>
              <a:rPr lang="en-US" altLang="ko-KR" sz="2000" dirty="0"/>
              <a:t>(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, float, double…)</a:t>
            </a:r>
            <a:r>
              <a:rPr lang="ko-KR" altLang="en-US" sz="2000" dirty="0"/>
              <a:t>과</a:t>
            </a:r>
            <a:r>
              <a:rPr lang="en-US" altLang="ko-KR" sz="2000" dirty="0"/>
              <a:t> </a:t>
            </a:r>
            <a:r>
              <a:rPr lang="ko-KR" altLang="en-US" sz="2000" dirty="0"/>
              <a:t>마찬가지로</a:t>
            </a:r>
            <a:r>
              <a:rPr lang="en-US" altLang="ko-KR" sz="2000" dirty="0"/>
              <a:t>, “[]”</a:t>
            </a:r>
            <a:r>
              <a:rPr lang="ko-KR" altLang="en-US" sz="2000" dirty="0"/>
              <a:t>연산자를 사용하여 배열의 값을 얻거나 또는 배열에 값을 저장할 수 있도록 설계한다</a:t>
            </a:r>
            <a:r>
              <a:rPr lang="en-US" altLang="ko-KR" sz="2000" dirty="0"/>
              <a:t>.</a:t>
            </a:r>
          </a:p>
          <a:p>
            <a:pPr lvl="1"/>
            <a:r>
              <a:rPr lang="en-US" altLang="ko-KR" sz="1600" dirty="0"/>
              <a:t>[] </a:t>
            </a:r>
            <a:r>
              <a:rPr lang="ko-KR" altLang="en-US" sz="1600" dirty="0"/>
              <a:t>연산자에 대한 연산자 다중정의가 필요</a:t>
            </a:r>
            <a:endParaRPr lang="en-US" altLang="ko-KR" sz="1600" dirty="0"/>
          </a:p>
          <a:p>
            <a:pPr lvl="1"/>
            <a:r>
              <a:rPr lang="ko-KR" altLang="en-US" sz="1600" dirty="0"/>
              <a:t>배열에 원소를 삽입하는 경우</a:t>
            </a:r>
            <a:r>
              <a:rPr lang="en-US" altLang="ko-KR" sz="1600" dirty="0"/>
              <a:t>(</a:t>
            </a:r>
            <a:r>
              <a:rPr lang="ko-KR" altLang="en-US" sz="1600" dirty="0"/>
              <a:t>등호의 왼쪽에 연산자를 사용</a:t>
            </a:r>
            <a:r>
              <a:rPr lang="en-US" altLang="ko-KR" sz="1600" dirty="0"/>
              <a:t>, left value), </a:t>
            </a:r>
            <a:r>
              <a:rPr lang="ko-KR" altLang="en-US" sz="1600" dirty="0"/>
              <a:t>원소가 저장되는 메모리 영역의 참조</a:t>
            </a:r>
            <a:r>
              <a:rPr lang="en-US" altLang="ko-KR" sz="1600" dirty="0"/>
              <a:t>(Reference)</a:t>
            </a:r>
            <a:r>
              <a:rPr lang="ko-KR" altLang="en-US" sz="1600" dirty="0"/>
              <a:t>를</a:t>
            </a:r>
            <a:r>
              <a:rPr lang="en-US" altLang="ko-KR" sz="1600" dirty="0"/>
              <a:t> </a:t>
            </a:r>
            <a:r>
              <a:rPr lang="ko-KR" altLang="en-US" sz="1600" dirty="0"/>
              <a:t>반환하도록 해야 함</a:t>
            </a:r>
            <a:endParaRPr lang="en-US" altLang="ko-KR" sz="1600" dirty="0"/>
          </a:p>
          <a:p>
            <a:pPr lvl="1"/>
            <a:r>
              <a:rPr lang="ko-KR" altLang="en-US" sz="1600" dirty="0"/>
              <a:t>배열의 값을 반환하는 경우</a:t>
            </a:r>
            <a:r>
              <a:rPr lang="en-US" altLang="ko-KR" sz="1600" dirty="0"/>
              <a:t>(</a:t>
            </a:r>
            <a:r>
              <a:rPr lang="ko-KR" altLang="en-US" sz="1600" dirty="0"/>
              <a:t>등호의 오른쪽에 연산자를 사용</a:t>
            </a:r>
            <a:r>
              <a:rPr lang="en-US" altLang="ko-KR" sz="1600" dirty="0"/>
              <a:t>, right value), </a:t>
            </a:r>
            <a:r>
              <a:rPr lang="ko-KR" altLang="en-US" sz="1600" dirty="0"/>
              <a:t>내부 저장소에서 원소의 값을 찾아서 반환하도록 하여야 함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r>
              <a:rPr lang="ko-KR" altLang="en-US" sz="2000" dirty="0"/>
              <a:t>임의의 인덱스를 처리하게 하는 것이 어려우므로</a:t>
            </a:r>
            <a:r>
              <a:rPr lang="en-US" altLang="ko-KR" sz="2000" dirty="0"/>
              <a:t>, </a:t>
            </a:r>
            <a:r>
              <a:rPr lang="ko-KR" altLang="en-US" sz="2000" dirty="0"/>
              <a:t>일단</a:t>
            </a:r>
            <a:r>
              <a:rPr lang="en-US" altLang="ko-KR" sz="2000" dirty="0"/>
              <a:t> </a:t>
            </a:r>
            <a:r>
              <a:rPr lang="ko-KR" altLang="en-US" sz="2000" dirty="0"/>
              <a:t>인덱스 </a:t>
            </a:r>
            <a:r>
              <a:rPr lang="en-US" altLang="ko-KR" sz="2000" dirty="0"/>
              <a:t>0</a:t>
            </a:r>
            <a:r>
              <a:rPr lang="ko-KR" altLang="en-US" sz="2000" dirty="0"/>
              <a:t>부터 시작하는 </a:t>
            </a:r>
            <a:r>
              <a:rPr lang="en-US" altLang="ko-KR" sz="2000" dirty="0"/>
              <a:t>Array </a:t>
            </a:r>
            <a:r>
              <a:rPr lang="ko-KR" altLang="en-US" sz="2000" dirty="0"/>
              <a:t>클래스를 완벽하게 작성한 후 이를 상속하는 </a:t>
            </a:r>
            <a:r>
              <a:rPr lang="en-US" altLang="ko-KR" sz="2000" dirty="0" err="1"/>
              <a:t>RangeArray</a:t>
            </a:r>
            <a:r>
              <a:rPr lang="en-US" altLang="ko-KR" sz="2000" dirty="0"/>
              <a:t> </a:t>
            </a:r>
            <a:r>
              <a:rPr lang="ko-KR" altLang="en-US" sz="2000" dirty="0"/>
              <a:t>클래스를 작성함</a:t>
            </a:r>
          </a:p>
        </p:txBody>
      </p:sp>
    </p:spTree>
    <p:extLst>
      <p:ext uri="{BB962C8B-B14F-4D97-AF65-F5344CB8AC3E}">
        <p14:creationId xmlns:p14="http://schemas.microsoft.com/office/powerpoint/2010/main" val="40018595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다중정의</a:t>
            </a:r>
            <a:r>
              <a:rPr lang="en-US" altLang="ko-KR" dirty="0"/>
              <a:t>(Overloading)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1600" dirty="0"/>
              <a:t>본 실습에 필요한 연산자 다중정의를 위해 다중정의에 대해 알아보자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다중정의는 크게 함수 다중정의</a:t>
            </a:r>
            <a:r>
              <a:rPr lang="en-US" altLang="ko-KR" sz="1600" dirty="0"/>
              <a:t>(function overloading)</a:t>
            </a:r>
            <a:r>
              <a:rPr lang="ko-KR" altLang="en-US" sz="1600" dirty="0"/>
              <a:t>와 연산자 다중정의</a:t>
            </a:r>
            <a:r>
              <a:rPr lang="en-US" altLang="ko-KR" sz="1600" dirty="0"/>
              <a:t>(operator overloading)</a:t>
            </a:r>
            <a:r>
              <a:rPr lang="ko-KR" altLang="en-US" sz="1600" dirty="0"/>
              <a:t>로 구분된다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함수 다중정의는 함수의 이름은 같고</a:t>
            </a:r>
            <a:r>
              <a:rPr lang="en-US" altLang="ko-KR" sz="1600" dirty="0"/>
              <a:t>, </a:t>
            </a:r>
            <a:r>
              <a:rPr lang="ko-KR" altLang="en-US" sz="1600" dirty="0"/>
              <a:t>인자의 개수나 </a:t>
            </a:r>
            <a:r>
              <a:rPr lang="ko-KR" altLang="en-US" sz="1600" dirty="0" err="1"/>
              <a:t>자료형이</a:t>
            </a:r>
            <a:r>
              <a:rPr lang="ko-KR" altLang="en-US" sz="1600" dirty="0"/>
              <a:t> 다른 함수들을 프로그램이 자동으로 구분하는 것이다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400" dirty="0"/>
              <a:t>Ex)</a:t>
            </a:r>
          </a:p>
          <a:p>
            <a:pPr lvl="2"/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func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b);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func</a:t>
            </a:r>
            <a:r>
              <a:rPr lang="en-US" altLang="ko-KR" sz="1200" dirty="0"/>
              <a:t>(float a, float b);</a:t>
            </a:r>
            <a:br>
              <a:rPr lang="en-US" altLang="ko-KR" sz="1200" dirty="0"/>
            </a:br>
            <a:r>
              <a:rPr lang="ko-KR" altLang="en-US" sz="1200" dirty="0"/>
              <a:t>위의 함수는 이름은 같지만 서로 다른 함수다</a:t>
            </a:r>
            <a:r>
              <a:rPr lang="en-US" altLang="ko-KR" sz="1200" dirty="0"/>
              <a:t>. </a:t>
            </a:r>
            <a:r>
              <a:rPr lang="ko-KR" altLang="en-US" sz="1200" dirty="0"/>
              <a:t>사용자가 입력하는 인자의 </a:t>
            </a:r>
            <a:r>
              <a:rPr lang="ko-KR" altLang="en-US" sz="1200" dirty="0" err="1"/>
              <a:t>자료형에</a:t>
            </a:r>
            <a:r>
              <a:rPr lang="ko-KR" altLang="en-US" sz="1200" dirty="0"/>
              <a:t> 따라 다른 함수가 호출된다</a:t>
            </a:r>
            <a:r>
              <a:rPr lang="en-US" altLang="ko-KR" sz="1200" dirty="0"/>
              <a:t>.</a:t>
            </a:r>
          </a:p>
          <a:p>
            <a:pPr lvl="2"/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func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b);	 float </a:t>
            </a:r>
            <a:r>
              <a:rPr lang="en-US" altLang="ko-KR" sz="1200" dirty="0" err="1"/>
              <a:t>func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b);</a:t>
            </a:r>
            <a:br>
              <a:rPr lang="en-US" altLang="ko-KR" sz="1200" dirty="0"/>
            </a:br>
            <a:r>
              <a:rPr lang="ko-KR" altLang="en-US" sz="1200" dirty="0"/>
              <a:t>위의 경우는 컴파일 에러를 유발한다</a:t>
            </a:r>
            <a:r>
              <a:rPr lang="en-US" altLang="ko-KR" sz="1200" dirty="0"/>
              <a:t>. </a:t>
            </a:r>
            <a:r>
              <a:rPr lang="ko-KR" altLang="en-US" sz="1200" dirty="0"/>
              <a:t>함수 다중정의는 리턴 </a:t>
            </a:r>
            <a:r>
              <a:rPr lang="ko-KR" altLang="en-US" sz="1200" dirty="0" err="1"/>
              <a:t>자료형만</a:t>
            </a:r>
            <a:r>
              <a:rPr lang="ko-KR" altLang="en-US" sz="1200" dirty="0"/>
              <a:t> 다른 것으로는 구현 불가능</a:t>
            </a:r>
            <a:endParaRPr lang="ko-KR" altLang="en-US" sz="1600" dirty="0"/>
          </a:p>
          <a:p>
            <a:endParaRPr lang="en-US" altLang="ko-KR" sz="1600" dirty="0"/>
          </a:p>
          <a:p>
            <a:r>
              <a:rPr lang="ko-KR" altLang="en-US" sz="1600" dirty="0"/>
              <a:t>연산자 다중정의는 </a:t>
            </a:r>
            <a:r>
              <a:rPr lang="en-US" altLang="ko-KR" sz="1600" dirty="0"/>
              <a:t>C++</a:t>
            </a:r>
            <a:r>
              <a:rPr lang="ko-KR" altLang="en-US" sz="1600" dirty="0"/>
              <a:t>에서 사용되는 특정 객체에 적절한 연산을 수행하도록 연산자에 또 다른 의미를 부여하는 것이다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400" dirty="0"/>
              <a:t>Ex) </a:t>
            </a:r>
            <a:r>
              <a:rPr lang="en-US" altLang="ko-KR" sz="1400" dirty="0" err="1"/>
              <a:t>cin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cout</a:t>
            </a:r>
            <a:endParaRPr lang="en-US" altLang="ko-KR" sz="1400" dirty="0"/>
          </a:p>
          <a:p>
            <a:pPr lvl="2"/>
            <a:r>
              <a:rPr lang="en-US" altLang="ko-KR" sz="1200" dirty="0" err="1"/>
              <a:t>cin</a:t>
            </a:r>
            <a:r>
              <a:rPr lang="en-US" altLang="ko-KR" sz="1200" dirty="0"/>
              <a:t>&gt;&gt;a; </a:t>
            </a:r>
            <a:r>
              <a:rPr lang="ko-KR" altLang="en-US" sz="1200" dirty="0"/>
              <a:t>처럼 </a:t>
            </a:r>
            <a:r>
              <a:rPr lang="en-US" altLang="ko-KR" sz="1200" dirty="0" err="1"/>
              <a:t>cin</a:t>
            </a:r>
            <a:r>
              <a:rPr lang="ko-KR" altLang="en-US" sz="1200" dirty="0"/>
              <a:t>객체를 위해 </a:t>
            </a:r>
            <a:r>
              <a:rPr lang="ko-KR" altLang="en-US" sz="1200" dirty="0">
                <a:latin typeface="Arial"/>
              </a:rPr>
              <a:t>‘</a:t>
            </a:r>
            <a:r>
              <a:rPr lang="en-US" altLang="ko-KR" sz="1200" dirty="0"/>
              <a:t>&gt;&gt;</a:t>
            </a:r>
            <a:r>
              <a:rPr lang="en-US" altLang="ko-KR" sz="1200" dirty="0">
                <a:latin typeface="Arial"/>
              </a:rPr>
              <a:t>’</a:t>
            </a:r>
            <a:r>
              <a:rPr lang="en-US" altLang="ko-KR" sz="1200" dirty="0"/>
              <a:t> </a:t>
            </a:r>
            <a:r>
              <a:rPr lang="ko-KR" altLang="en-US" sz="1200" dirty="0"/>
              <a:t>연산자를 추가로 구현하고 있다</a:t>
            </a:r>
            <a:r>
              <a:rPr lang="en-US" altLang="ko-KR" sz="1200" dirty="0"/>
              <a:t>.</a:t>
            </a:r>
          </a:p>
          <a:p>
            <a:pPr lvl="2"/>
            <a:r>
              <a:rPr lang="ko-KR" altLang="en-US" sz="1200" dirty="0"/>
              <a:t>이를 위해서는 다음과 같이 정의해야 한다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dirty="0"/>
              <a:t>&lt;</a:t>
            </a:r>
            <a:r>
              <a:rPr lang="ko-KR" altLang="en-US" sz="1200" dirty="0"/>
              <a:t>리턴 </a:t>
            </a:r>
            <a:r>
              <a:rPr lang="ko-KR" altLang="en-US" sz="1200" dirty="0" err="1"/>
              <a:t>자료형</a:t>
            </a:r>
            <a:r>
              <a:rPr lang="en-US" altLang="ko-KR" sz="1200" dirty="0"/>
              <a:t>&gt; &lt;</a:t>
            </a:r>
            <a:r>
              <a:rPr lang="ko-KR" altLang="en-US" sz="1200" dirty="0"/>
              <a:t>클래스이름</a:t>
            </a:r>
            <a:r>
              <a:rPr lang="en-US" altLang="ko-KR" sz="1200" dirty="0"/>
              <a:t>&gt;::operator &lt;</a:t>
            </a:r>
            <a:r>
              <a:rPr lang="ko-KR" altLang="en-US" sz="1200" dirty="0"/>
              <a:t>연산자</a:t>
            </a:r>
            <a:r>
              <a:rPr lang="en-US" altLang="ko-KR" sz="1200" dirty="0"/>
              <a:t>&gt;(</a:t>
            </a:r>
            <a:r>
              <a:rPr lang="ko-KR" altLang="en-US" sz="1200" dirty="0"/>
              <a:t>인자</a:t>
            </a:r>
            <a:r>
              <a:rPr lang="en-US" altLang="ko-KR" sz="1200" dirty="0"/>
              <a:t>1, </a:t>
            </a:r>
            <a:r>
              <a:rPr lang="ko-KR" altLang="en-US" sz="1200" dirty="0"/>
              <a:t>인자</a:t>
            </a:r>
            <a:r>
              <a:rPr lang="en-US" altLang="ko-KR" sz="1200" dirty="0"/>
              <a:t>2</a:t>
            </a:r>
            <a:r>
              <a:rPr lang="en-US" altLang="ko-KR" sz="1200" dirty="0">
                <a:latin typeface="Arial"/>
              </a:rPr>
              <a:t>…</a:t>
            </a:r>
            <a:r>
              <a:rPr lang="en-US" altLang="ko-KR" sz="1200" dirty="0"/>
              <a:t>) { </a:t>
            </a:r>
            <a:r>
              <a:rPr lang="en-US" altLang="ko-KR" sz="1200" dirty="0">
                <a:latin typeface="Arial"/>
              </a:rPr>
              <a:t>…</a:t>
            </a:r>
            <a:r>
              <a:rPr lang="en-US" altLang="ko-KR" sz="1200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1218454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다중정의의 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marL="0" indent="0">
              <a:buNone/>
            </a:pPr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 err="1"/>
              <a:t>int</a:t>
            </a:r>
            <a:r>
              <a:rPr lang="en-US" altLang="ko-KR" sz="1400" dirty="0"/>
              <a:t> add(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);</a:t>
            </a:r>
          </a:p>
          <a:p>
            <a:pPr marL="0" indent="0">
              <a:buNone/>
            </a:pPr>
            <a:r>
              <a:rPr lang="en-US" altLang="ko-KR" sz="1400" dirty="0"/>
              <a:t>double add(double, double);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 err="1"/>
              <a:t>int</a:t>
            </a:r>
            <a:r>
              <a:rPr lang="en-US" altLang="ko-KR" sz="1400" dirty="0"/>
              <a:t> main(void) {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&lt;&lt;"Result 1 : "&lt;&lt;add(5,10)&lt;&lt;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&lt;&lt;"Result 2 : "&lt;&lt;add(5.2,10.3)&lt;&lt;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marL="0" indent="0">
              <a:buNone/>
            </a:pPr>
            <a:r>
              <a:rPr lang="en-US" altLang="ko-KR" sz="1400" dirty="0"/>
              <a:t>    return 0;</a:t>
            </a:r>
          </a:p>
          <a:p>
            <a:pPr marL="0" indent="0">
              <a:buNone/>
            </a:pPr>
            <a:r>
              <a:rPr lang="en-US" altLang="ko-KR" sz="1400" dirty="0"/>
              <a:t>}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 err="1"/>
              <a:t>int</a:t>
            </a:r>
            <a:r>
              <a:rPr lang="en-US" altLang="ko-KR" sz="1400" dirty="0"/>
              <a:t> add(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b){</a:t>
            </a:r>
          </a:p>
          <a:p>
            <a:pPr marL="0" indent="0">
              <a:buNone/>
            </a:pPr>
            <a:r>
              <a:rPr lang="en-US" altLang="ko-KR" sz="1400" dirty="0"/>
              <a:t>    return </a:t>
            </a:r>
            <a:r>
              <a:rPr lang="en-US" altLang="ko-KR" sz="1400" dirty="0" err="1"/>
              <a:t>a+b</a:t>
            </a:r>
            <a:r>
              <a:rPr lang="en-US" altLang="ko-KR" sz="1400" dirty="0"/>
              <a:t>; </a:t>
            </a:r>
          </a:p>
          <a:p>
            <a:pPr marL="0" indent="0">
              <a:buNone/>
            </a:pPr>
            <a:r>
              <a:rPr lang="en-US" altLang="ko-KR" sz="1400" dirty="0"/>
              <a:t>}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double add(double a, double b){</a:t>
            </a:r>
          </a:p>
          <a:p>
            <a:pPr marL="0" indent="0">
              <a:buNone/>
            </a:pPr>
            <a:r>
              <a:rPr lang="en-US" altLang="ko-KR" sz="1400" dirty="0"/>
              <a:t>    return </a:t>
            </a:r>
            <a:r>
              <a:rPr lang="en-US" altLang="ko-KR" sz="1400" dirty="0" err="1"/>
              <a:t>a+b</a:t>
            </a:r>
            <a:r>
              <a:rPr lang="en-US" altLang="ko-KR" sz="1400" dirty="0"/>
              <a:t>; </a:t>
            </a:r>
          </a:p>
          <a:p>
            <a:pPr marL="0" indent="0">
              <a:buNone/>
            </a:pPr>
            <a:r>
              <a:rPr lang="en-US" altLang="ko-KR" sz="1400" dirty="0"/>
              <a:t>}</a:t>
            </a:r>
          </a:p>
          <a:p>
            <a:pPr marL="0" indent="0">
              <a:buNone/>
            </a:pPr>
            <a:endParaRPr lang="ko-KR" altLang="en-US" sz="1400" dirty="0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 flipV="1">
            <a:off x="3256712" y="1962092"/>
            <a:ext cx="1152128" cy="274712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309063" y="1701315"/>
            <a:ext cx="42233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0000FF"/>
                </a:solidFill>
              </a:rPr>
              <a:t>두 함수의 이름은 같지만 인자의 </a:t>
            </a:r>
            <a:r>
              <a:rPr lang="ko-KR" altLang="en-US" sz="1600" b="1" dirty="0" err="1">
                <a:solidFill>
                  <a:srgbClr val="0000FF"/>
                </a:solidFill>
              </a:rPr>
              <a:t>자료형이</a:t>
            </a:r>
            <a:r>
              <a:rPr lang="ko-KR" altLang="en-US" sz="1600" b="1" dirty="0">
                <a:solidFill>
                  <a:srgbClr val="0000FF"/>
                </a:solidFill>
              </a:rPr>
              <a:t> 다르다</a:t>
            </a:r>
            <a:r>
              <a:rPr lang="en-US" altLang="ko-KR" sz="1600" b="1" dirty="0">
                <a:solidFill>
                  <a:srgbClr val="0000FF"/>
                </a:solidFill>
              </a:rPr>
              <a:t>.</a:t>
            </a: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V="1">
            <a:off x="4427984" y="3212976"/>
            <a:ext cx="1368152" cy="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V="1">
            <a:off x="4788023" y="3501008"/>
            <a:ext cx="864097" cy="0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652121" y="3030379"/>
            <a:ext cx="252028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b="1" dirty="0" err="1">
                <a:solidFill>
                  <a:srgbClr val="0000FF"/>
                </a:solidFill>
              </a:rPr>
              <a:t>int</a:t>
            </a:r>
            <a:r>
              <a:rPr lang="en-US" altLang="ko-KR" sz="1600" b="1" dirty="0">
                <a:solidFill>
                  <a:srgbClr val="0000FF"/>
                </a:solidFill>
              </a:rPr>
              <a:t> add(</a:t>
            </a:r>
            <a:r>
              <a:rPr lang="en-US" altLang="ko-KR" sz="1600" b="1" dirty="0" err="1">
                <a:solidFill>
                  <a:srgbClr val="0000FF"/>
                </a:solidFill>
              </a:rPr>
              <a:t>int</a:t>
            </a:r>
            <a:r>
              <a:rPr lang="en-US" altLang="ko-KR" sz="1600" b="1" dirty="0">
                <a:solidFill>
                  <a:srgbClr val="0000FF"/>
                </a:solidFill>
              </a:rPr>
              <a:t>, </a:t>
            </a:r>
            <a:r>
              <a:rPr lang="en-US" altLang="ko-KR" sz="1600" b="1" dirty="0" err="1">
                <a:solidFill>
                  <a:srgbClr val="0000FF"/>
                </a:solidFill>
              </a:rPr>
              <a:t>int</a:t>
            </a:r>
            <a:r>
              <a:rPr lang="en-US" altLang="ko-KR" sz="1600" b="1" dirty="0">
                <a:solidFill>
                  <a:srgbClr val="0000FF"/>
                </a:solidFill>
              </a:rPr>
              <a:t>)</a:t>
            </a:r>
            <a:r>
              <a:rPr lang="ko-KR" altLang="en-US" sz="1600" b="1" dirty="0">
                <a:solidFill>
                  <a:srgbClr val="0000FF"/>
                </a:solidFill>
              </a:rPr>
              <a:t>가 호출됨</a:t>
            </a:r>
            <a:endParaRPr lang="en-US" altLang="ko-KR" sz="1600" b="1" dirty="0">
              <a:solidFill>
                <a:srgbClr val="0000FF"/>
              </a:solidFill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5652121" y="3331731"/>
            <a:ext cx="280831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0000FF"/>
                </a:solidFill>
              </a:rPr>
              <a:t>double add(double, double)</a:t>
            </a:r>
            <a:r>
              <a:rPr lang="ko-KR" altLang="en-US" sz="1600" b="1" dirty="0">
                <a:solidFill>
                  <a:srgbClr val="0000FF"/>
                </a:solidFill>
              </a:rPr>
              <a:t>가 호출됨</a:t>
            </a:r>
            <a:endParaRPr lang="en-US" altLang="ko-KR" sz="16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3916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연산자 다중정의의 예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08520" y="908720"/>
            <a:ext cx="8018462" cy="4857784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dirty="0"/>
              <a:t>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dirty="0"/>
              <a:t>      char string::operator[](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)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dirty="0"/>
              <a:t>	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dirty="0"/>
              <a:t>       	return s[</a:t>
            </a:r>
            <a:r>
              <a:rPr lang="en-US" altLang="ko-KR" sz="2000" dirty="0" err="1"/>
              <a:t>i</a:t>
            </a:r>
            <a:r>
              <a:rPr lang="en-US" altLang="ko-KR" sz="2000" dirty="0"/>
              <a:t>];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dirty="0"/>
              <a:t>	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sz="20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sz="20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dirty="0"/>
              <a:t>	string&amp; string::operator=(string&amp; </a:t>
            </a:r>
            <a:r>
              <a:rPr lang="en-US" altLang="ko-KR" sz="2000" dirty="0" err="1"/>
              <a:t>str</a:t>
            </a:r>
            <a:r>
              <a:rPr lang="en-US" altLang="ko-KR" sz="2000" dirty="0"/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dirty="0"/>
              <a:t>     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dirty="0"/>
              <a:t>           </a:t>
            </a:r>
            <a:r>
              <a:rPr lang="en-US" altLang="ko-KR" sz="2000" dirty="0" err="1"/>
              <a:t>strcpy</a:t>
            </a:r>
            <a:r>
              <a:rPr lang="en-US" altLang="ko-KR" sz="2000" dirty="0"/>
              <a:t>(</a:t>
            </a:r>
            <a:r>
              <a:rPr lang="en-US" altLang="ko-KR" sz="2000" dirty="0" err="1"/>
              <a:t>s,str</a:t>
            </a:r>
            <a:r>
              <a:rPr lang="en-US" altLang="ko-KR" sz="2000" dirty="0"/>
              <a:t>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dirty="0"/>
              <a:t>           return *this;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dirty="0"/>
              <a:t>     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dirty="0"/>
              <a:t>	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dirty="0"/>
              <a:t>      this: </a:t>
            </a:r>
            <a:r>
              <a:rPr lang="ko-KR" altLang="en-US" sz="2000" dirty="0"/>
              <a:t>멤버 함수를 호출한 객체에 대한 포인터</a:t>
            </a:r>
            <a:endParaRPr lang="en-US" altLang="ko-KR" sz="20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dirty="0"/>
              <a:t>             </a:t>
            </a:r>
            <a:r>
              <a:rPr lang="ko-KR" altLang="en-US" sz="2000" dirty="0"/>
              <a:t>즉</a:t>
            </a:r>
            <a:r>
              <a:rPr lang="en-US" altLang="ko-KR" sz="2000" dirty="0"/>
              <a:t>, </a:t>
            </a:r>
            <a:r>
              <a:rPr lang="ko-KR" altLang="en-US" sz="2000" dirty="0"/>
              <a:t>객체 자기 자신에 대한 포인터</a:t>
            </a:r>
            <a:endParaRPr lang="en-US" altLang="ko-KR" sz="20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dirty="0"/>
              <a:t>			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427984" y="1628800"/>
            <a:ext cx="4223377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0000FF"/>
                </a:solidFill>
              </a:rPr>
              <a:t>string </a:t>
            </a:r>
            <a:r>
              <a:rPr lang="ko-KR" altLang="en-US" sz="1400" b="1" dirty="0">
                <a:solidFill>
                  <a:srgbClr val="0000FF"/>
                </a:solidFill>
              </a:rPr>
              <a:t>클래스의 멤버로 </a:t>
            </a:r>
            <a:r>
              <a:rPr lang="en-US" altLang="ko-KR" sz="1400" b="1" dirty="0">
                <a:solidFill>
                  <a:srgbClr val="0000FF"/>
                </a:solidFill>
              </a:rPr>
              <a:t>[] </a:t>
            </a:r>
            <a:r>
              <a:rPr lang="ko-KR" altLang="en-US" sz="1400" b="1" dirty="0">
                <a:solidFill>
                  <a:srgbClr val="0000FF"/>
                </a:solidFill>
              </a:rPr>
              <a:t>연산자를 </a:t>
            </a:r>
            <a:r>
              <a:rPr lang="ko-KR" altLang="en-US" sz="1400" b="1" dirty="0" err="1">
                <a:solidFill>
                  <a:srgbClr val="0000FF"/>
                </a:solidFill>
              </a:rPr>
              <a:t>다중정의함으로써</a:t>
            </a:r>
            <a:r>
              <a:rPr lang="en-US" altLang="ko-KR" sz="1400" b="1" dirty="0">
                <a:solidFill>
                  <a:srgbClr val="0000FF"/>
                </a:solidFill>
              </a:rPr>
              <a:t>, ‘</a:t>
            </a:r>
            <a:r>
              <a:rPr lang="ko-KR" altLang="en-US" sz="1400" b="1" dirty="0">
                <a:solidFill>
                  <a:srgbClr val="0000FF"/>
                </a:solidFill>
              </a:rPr>
              <a:t>객체의 </a:t>
            </a:r>
            <a:r>
              <a:rPr lang="ko-KR" altLang="en-US" sz="1400" b="1" dirty="0" err="1">
                <a:solidFill>
                  <a:srgbClr val="0000FF"/>
                </a:solidFill>
              </a:rPr>
              <a:t>인스턴스명</a:t>
            </a:r>
            <a:r>
              <a:rPr lang="en-US" altLang="ko-KR" sz="1400" b="1" dirty="0">
                <a:solidFill>
                  <a:srgbClr val="0000FF"/>
                </a:solidFill>
              </a:rPr>
              <a:t>[</a:t>
            </a:r>
            <a:r>
              <a:rPr lang="en-US" altLang="ko-KR" sz="1400" b="1" dirty="0" err="1">
                <a:solidFill>
                  <a:srgbClr val="0000FF"/>
                </a:solidFill>
              </a:rPr>
              <a:t>int</a:t>
            </a:r>
            <a:r>
              <a:rPr lang="ko-KR" altLang="en-US" sz="1400" b="1" dirty="0" err="1">
                <a:solidFill>
                  <a:srgbClr val="0000FF"/>
                </a:solidFill>
              </a:rPr>
              <a:t>형값</a:t>
            </a:r>
            <a:r>
              <a:rPr lang="en-US" altLang="ko-KR" sz="1400" b="1" dirty="0">
                <a:solidFill>
                  <a:srgbClr val="0000FF"/>
                </a:solidFill>
              </a:rPr>
              <a:t>]’</a:t>
            </a:r>
            <a:r>
              <a:rPr lang="ko-KR" altLang="en-US" sz="1400" b="1" dirty="0">
                <a:solidFill>
                  <a:srgbClr val="0000FF"/>
                </a:solidFill>
              </a:rPr>
              <a:t>의</a:t>
            </a:r>
            <a:r>
              <a:rPr lang="en-US" altLang="ko-KR" sz="1400" b="1" dirty="0">
                <a:solidFill>
                  <a:srgbClr val="0000FF"/>
                </a:solidFill>
              </a:rPr>
              <a:t> </a:t>
            </a:r>
            <a:r>
              <a:rPr lang="ko-KR" altLang="en-US" sz="1400" b="1" dirty="0">
                <a:solidFill>
                  <a:srgbClr val="0000FF"/>
                </a:solidFill>
              </a:rPr>
              <a:t>형태로 사용할 때 </a:t>
            </a:r>
            <a:r>
              <a:rPr lang="en-US" altLang="ko-KR" sz="1400" b="1" dirty="0">
                <a:solidFill>
                  <a:srgbClr val="0000FF"/>
                </a:solidFill>
              </a:rPr>
              <a:t>s</a:t>
            </a:r>
            <a:r>
              <a:rPr lang="ko-KR" altLang="en-US" sz="1400" b="1" dirty="0">
                <a:solidFill>
                  <a:srgbClr val="0000FF"/>
                </a:solidFill>
              </a:rPr>
              <a:t>의 인덱스의 값을 </a:t>
            </a:r>
            <a:r>
              <a:rPr lang="en-US" altLang="ko-KR" sz="1400" b="1" dirty="0">
                <a:solidFill>
                  <a:srgbClr val="0000FF"/>
                </a:solidFill>
              </a:rPr>
              <a:t>char</a:t>
            </a:r>
            <a:r>
              <a:rPr lang="ko-KR" altLang="en-US" sz="1400" b="1" dirty="0">
                <a:solidFill>
                  <a:srgbClr val="0000FF"/>
                </a:solidFill>
              </a:rPr>
              <a:t>형으로 </a:t>
            </a:r>
            <a:r>
              <a:rPr lang="ko-KR" altLang="en-US" sz="1400" b="1" dirty="0" err="1">
                <a:solidFill>
                  <a:srgbClr val="0000FF"/>
                </a:solidFill>
              </a:rPr>
              <a:t>리턴한다</a:t>
            </a:r>
            <a:r>
              <a:rPr lang="en-US" altLang="ko-KR" sz="1400" b="1" dirty="0">
                <a:solidFill>
                  <a:srgbClr val="0000FF"/>
                </a:solidFill>
              </a:rPr>
              <a:t>.</a:t>
            </a:r>
          </a:p>
          <a:p>
            <a:r>
              <a:rPr lang="en-US" altLang="ko-KR" sz="1400" b="1" dirty="0">
                <a:solidFill>
                  <a:srgbClr val="0000FF"/>
                </a:solidFill>
              </a:rPr>
              <a:t>Ex&gt; string </a:t>
            </a:r>
            <a:r>
              <a:rPr lang="en-US" altLang="ko-KR" sz="1400" b="1" dirty="0" err="1">
                <a:solidFill>
                  <a:srgbClr val="0000FF"/>
                </a:solidFill>
              </a:rPr>
              <a:t>ss</a:t>
            </a:r>
            <a:r>
              <a:rPr lang="en-US" altLang="ko-KR" sz="1400" b="1" dirty="0">
                <a:solidFill>
                  <a:srgbClr val="0000FF"/>
                </a:solidFill>
              </a:rPr>
              <a:t>("hello");</a:t>
            </a:r>
          </a:p>
          <a:p>
            <a:r>
              <a:rPr lang="en-US" altLang="ko-KR" sz="1400" b="1" dirty="0">
                <a:solidFill>
                  <a:srgbClr val="0000FF"/>
                </a:solidFill>
              </a:rPr>
              <a:t>      char </a:t>
            </a:r>
            <a:r>
              <a:rPr lang="en-US" altLang="ko-KR" sz="1400" b="1" dirty="0" err="1">
                <a:solidFill>
                  <a:srgbClr val="0000FF"/>
                </a:solidFill>
              </a:rPr>
              <a:t>ichar</a:t>
            </a:r>
            <a:r>
              <a:rPr lang="en-US" altLang="ko-KR" sz="1400" b="1" dirty="0">
                <a:solidFill>
                  <a:srgbClr val="0000FF"/>
                </a:solidFill>
              </a:rPr>
              <a:t> = </a:t>
            </a:r>
            <a:r>
              <a:rPr lang="en-US" altLang="ko-KR" sz="1400" b="1" dirty="0" err="1">
                <a:solidFill>
                  <a:srgbClr val="0000FF"/>
                </a:solidFill>
              </a:rPr>
              <a:t>ss</a:t>
            </a:r>
            <a:r>
              <a:rPr lang="en-US" altLang="ko-KR" sz="1400" b="1" dirty="0">
                <a:solidFill>
                  <a:srgbClr val="0000FF"/>
                </a:solidFill>
              </a:rPr>
              <a:t>[1];    // 'e'</a:t>
            </a:r>
            <a:r>
              <a:rPr lang="ko-KR" altLang="en-US" sz="1400" b="1" dirty="0">
                <a:solidFill>
                  <a:srgbClr val="0000FF"/>
                </a:solidFill>
              </a:rPr>
              <a:t>가 </a:t>
            </a:r>
            <a:r>
              <a:rPr lang="en-US" altLang="ko-KR" sz="1400" b="1" dirty="0" err="1">
                <a:solidFill>
                  <a:srgbClr val="0000FF"/>
                </a:solidFill>
              </a:rPr>
              <a:t>ichar</a:t>
            </a:r>
            <a:r>
              <a:rPr lang="ko-KR" altLang="en-US" sz="1400" b="1" dirty="0">
                <a:solidFill>
                  <a:srgbClr val="0000FF"/>
                </a:solidFill>
              </a:rPr>
              <a:t>에 저장</a:t>
            </a:r>
            <a:endParaRPr lang="en-US" altLang="ko-KR" sz="1400" b="1" dirty="0">
              <a:solidFill>
                <a:srgbClr val="0000FF"/>
              </a:solidFill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4428955" y="3789040"/>
            <a:ext cx="4223377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0000FF"/>
                </a:solidFill>
              </a:rPr>
              <a:t>string </a:t>
            </a:r>
            <a:r>
              <a:rPr lang="ko-KR" altLang="en-US" sz="1400" b="1" dirty="0">
                <a:solidFill>
                  <a:srgbClr val="0000FF"/>
                </a:solidFill>
              </a:rPr>
              <a:t>클래스의 멤버로 </a:t>
            </a:r>
            <a:r>
              <a:rPr lang="en-US" altLang="ko-KR" sz="1400" b="1" dirty="0">
                <a:solidFill>
                  <a:srgbClr val="0000FF"/>
                </a:solidFill>
              </a:rPr>
              <a:t>= </a:t>
            </a:r>
            <a:r>
              <a:rPr lang="ko-KR" altLang="en-US" sz="1400" b="1" dirty="0">
                <a:solidFill>
                  <a:srgbClr val="0000FF"/>
                </a:solidFill>
              </a:rPr>
              <a:t>연산자를 </a:t>
            </a:r>
            <a:r>
              <a:rPr lang="ko-KR" altLang="en-US" sz="1400" b="1" dirty="0" err="1">
                <a:solidFill>
                  <a:srgbClr val="0000FF"/>
                </a:solidFill>
              </a:rPr>
              <a:t>다중정의함으로써</a:t>
            </a:r>
            <a:r>
              <a:rPr lang="en-US" altLang="ko-KR" sz="1400" b="1" dirty="0">
                <a:solidFill>
                  <a:srgbClr val="0000FF"/>
                </a:solidFill>
              </a:rPr>
              <a:t>, ‘</a:t>
            </a:r>
            <a:r>
              <a:rPr lang="ko-KR" altLang="en-US" sz="1400" b="1" dirty="0">
                <a:solidFill>
                  <a:srgbClr val="0000FF"/>
                </a:solidFill>
              </a:rPr>
              <a:t>객체의 </a:t>
            </a:r>
            <a:r>
              <a:rPr lang="ko-KR" altLang="en-US" sz="1400" b="1" dirty="0" err="1">
                <a:solidFill>
                  <a:srgbClr val="0000FF"/>
                </a:solidFill>
              </a:rPr>
              <a:t>인스턴스명</a:t>
            </a:r>
            <a:r>
              <a:rPr lang="en-US" altLang="ko-KR" sz="1400" b="1" dirty="0">
                <a:solidFill>
                  <a:srgbClr val="0000FF"/>
                </a:solidFill>
              </a:rPr>
              <a:t>=string</a:t>
            </a:r>
            <a:r>
              <a:rPr lang="ko-KR" altLang="en-US" sz="1400" b="1" dirty="0">
                <a:solidFill>
                  <a:srgbClr val="0000FF"/>
                </a:solidFill>
              </a:rPr>
              <a:t>객체의 </a:t>
            </a:r>
            <a:r>
              <a:rPr lang="ko-KR" altLang="en-US" sz="1400" b="1" dirty="0" err="1">
                <a:solidFill>
                  <a:srgbClr val="0000FF"/>
                </a:solidFill>
              </a:rPr>
              <a:t>레퍼런스</a:t>
            </a:r>
            <a:r>
              <a:rPr lang="en-US" altLang="ko-KR" sz="1400" b="1" dirty="0">
                <a:solidFill>
                  <a:srgbClr val="0000FF"/>
                </a:solidFill>
              </a:rPr>
              <a:t>’</a:t>
            </a:r>
            <a:r>
              <a:rPr lang="ko-KR" altLang="en-US" sz="1400" b="1" dirty="0">
                <a:solidFill>
                  <a:srgbClr val="0000FF"/>
                </a:solidFill>
              </a:rPr>
              <a:t>의</a:t>
            </a:r>
            <a:r>
              <a:rPr lang="en-US" altLang="ko-KR" sz="1400" b="1" dirty="0">
                <a:solidFill>
                  <a:srgbClr val="0000FF"/>
                </a:solidFill>
              </a:rPr>
              <a:t> </a:t>
            </a:r>
            <a:r>
              <a:rPr lang="ko-KR" altLang="en-US" sz="1400" b="1" dirty="0">
                <a:solidFill>
                  <a:srgbClr val="0000FF"/>
                </a:solidFill>
              </a:rPr>
              <a:t>형태로 사용할 때 그 값을 내부 데이터로 복사하고 객체 자신의 포인터를 </a:t>
            </a:r>
            <a:r>
              <a:rPr lang="ko-KR" altLang="en-US" sz="1400" b="1" dirty="0" err="1">
                <a:solidFill>
                  <a:srgbClr val="0000FF"/>
                </a:solidFill>
              </a:rPr>
              <a:t>리턴한다</a:t>
            </a:r>
            <a:r>
              <a:rPr lang="en-US" altLang="ko-KR" sz="1400" b="1" dirty="0">
                <a:solidFill>
                  <a:srgbClr val="0000FF"/>
                </a:solidFill>
              </a:rPr>
              <a:t>.</a:t>
            </a:r>
          </a:p>
          <a:p>
            <a:r>
              <a:rPr lang="en-US" altLang="ko-KR" sz="1400" b="1" dirty="0">
                <a:solidFill>
                  <a:srgbClr val="0000FF"/>
                </a:solidFill>
              </a:rPr>
              <a:t>Ex&gt; string </a:t>
            </a:r>
            <a:r>
              <a:rPr lang="en-US" altLang="ko-KR" sz="1400" b="1" dirty="0" err="1">
                <a:solidFill>
                  <a:srgbClr val="0000FF"/>
                </a:solidFill>
              </a:rPr>
              <a:t>ss</a:t>
            </a:r>
            <a:r>
              <a:rPr lang="en-US" altLang="ko-KR" sz="1400" b="1" dirty="0">
                <a:solidFill>
                  <a:srgbClr val="0000FF"/>
                </a:solidFill>
              </a:rPr>
              <a:t>("hello");    string ss2("bye");</a:t>
            </a:r>
          </a:p>
          <a:p>
            <a:r>
              <a:rPr lang="en-US" altLang="ko-KR" sz="1400" b="1" dirty="0">
                <a:solidFill>
                  <a:srgbClr val="0000FF"/>
                </a:solidFill>
              </a:rPr>
              <a:t>      </a:t>
            </a:r>
            <a:r>
              <a:rPr lang="en-US" altLang="ko-KR" sz="1400" b="1" dirty="0" err="1">
                <a:solidFill>
                  <a:srgbClr val="0000FF"/>
                </a:solidFill>
              </a:rPr>
              <a:t>ss</a:t>
            </a:r>
            <a:r>
              <a:rPr lang="en-US" altLang="ko-KR" sz="1400" b="1" dirty="0">
                <a:solidFill>
                  <a:srgbClr val="0000FF"/>
                </a:solidFill>
              </a:rPr>
              <a:t> = ss2;    // "bye"</a:t>
            </a:r>
            <a:r>
              <a:rPr lang="ko-KR" altLang="en-US" sz="1400" b="1" dirty="0">
                <a:solidFill>
                  <a:srgbClr val="0000FF"/>
                </a:solidFill>
              </a:rPr>
              <a:t>가 </a:t>
            </a:r>
            <a:r>
              <a:rPr lang="en-US" altLang="ko-KR" sz="1400" b="1" dirty="0" err="1">
                <a:solidFill>
                  <a:srgbClr val="0000FF"/>
                </a:solidFill>
              </a:rPr>
              <a:t>ss</a:t>
            </a:r>
            <a:r>
              <a:rPr lang="ko-KR" altLang="en-US" sz="1400" b="1" dirty="0">
                <a:solidFill>
                  <a:srgbClr val="0000FF"/>
                </a:solidFill>
              </a:rPr>
              <a:t>에 복사됨</a:t>
            </a:r>
            <a:endParaRPr lang="en-US" altLang="ko-KR" sz="1400" b="1" dirty="0">
              <a:solidFill>
                <a:srgbClr val="0000FF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1115616" y="4922007"/>
            <a:ext cx="864096" cy="5040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7933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지향 프로그래밍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Object-Oriented Programming(OOP)</a:t>
            </a:r>
          </a:p>
          <a:p>
            <a:endParaRPr lang="en-US" altLang="ko-KR" sz="1800" dirty="0"/>
          </a:p>
          <a:p>
            <a:r>
              <a:rPr lang="en-US" altLang="ko-KR" sz="1800" dirty="0"/>
              <a:t>OOP</a:t>
            </a:r>
            <a:r>
              <a:rPr lang="ko-KR" altLang="en-US" sz="1800" dirty="0"/>
              <a:t>는 컴퓨터 프로그램을 디자인하기 위해</a:t>
            </a:r>
            <a:r>
              <a:rPr lang="en-US" altLang="ko-KR" sz="1800" dirty="0"/>
              <a:t>, </a:t>
            </a:r>
            <a:r>
              <a:rPr lang="ko-KR" altLang="en-US" sz="1800" dirty="0">
                <a:solidFill>
                  <a:srgbClr val="FF0000"/>
                </a:solidFill>
              </a:rPr>
              <a:t>객체</a:t>
            </a:r>
            <a:r>
              <a:rPr lang="en-US" altLang="ko-KR" sz="1800" dirty="0">
                <a:solidFill>
                  <a:srgbClr val="FF0000"/>
                </a:solidFill>
              </a:rPr>
              <a:t>(objects)</a:t>
            </a:r>
            <a:r>
              <a:rPr lang="en-US" altLang="ko-KR" sz="1800" dirty="0"/>
              <a:t> – </a:t>
            </a:r>
            <a:r>
              <a:rPr lang="ko-KR" altLang="en-US" sz="1800" dirty="0">
                <a:solidFill>
                  <a:srgbClr val="0000FF"/>
                </a:solidFill>
              </a:rPr>
              <a:t>데이터 필드</a:t>
            </a:r>
            <a:r>
              <a:rPr lang="en-US" altLang="ko-KR" sz="1800" dirty="0">
                <a:solidFill>
                  <a:srgbClr val="0000FF"/>
                </a:solidFill>
              </a:rPr>
              <a:t>(data fields)</a:t>
            </a:r>
            <a:r>
              <a:rPr lang="ko-KR" altLang="en-US" sz="1800" dirty="0"/>
              <a:t>와 </a:t>
            </a:r>
            <a:r>
              <a:rPr lang="ko-KR" altLang="en-US" sz="1800" dirty="0" err="1">
                <a:solidFill>
                  <a:srgbClr val="0000FF"/>
                </a:solidFill>
              </a:rPr>
              <a:t>메소드</a:t>
            </a:r>
            <a:r>
              <a:rPr lang="en-US" altLang="ko-KR" sz="1800" dirty="0">
                <a:solidFill>
                  <a:srgbClr val="0000FF"/>
                </a:solidFill>
              </a:rPr>
              <a:t>(methods)</a:t>
            </a:r>
            <a:r>
              <a:rPr lang="en-US" altLang="ko-KR" sz="1800" dirty="0"/>
              <a:t> </a:t>
            </a:r>
            <a:r>
              <a:rPr lang="ko-KR" altLang="en-US" sz="1800" dirty="0"/>
              <a:t>및 이들 간의 상호 작용으로 구성되는 </a:t>
            </a:r>
            <a:r>
              <a:rPr lang="en-US" altLang="ko-KR" sz="1800" dirty="0"/>
              <a:t>- </a:t>
            </a:r>
            <a:r>
              <a:rPr lang="ko-KR" altLang="en-US" sz="1800" dirty="0"/>
              <a:t>를 사용하는 프로그래밍 패러다임이다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r>
              <a:rPr lang="en-US" altLang="ko-KR" sz="1800" dirty="0"/>
              <a:t>OOP</a:t>
            </a:r>
            <a:r>
              <a:rPr lang="ko-KR" altLang="en-US" sz="1800" dirty="0"/>
              <a:t>에서</a:t>
            </a:r>
            <a:r>
              <a:rPr lang="en-US" altLang="ko-KR" sz="1800" dirty="0"/>
              <a:t>, </a:t>
            </a:r>
            <a:r>
              <a:rPr lang="ko-KR" altLang="en-US" sz="1800" dirty="0">
                <a:solidFill>
                  <a:srgbClr val="FF0000"/>
                </a:solidFill>
              </a:rPr>
              <a:t>객체는 클래스</a:t>
            </a:r>
            <a:r>
              <a:rPr lang="en-US" altLang="ko-KR" sz="1800" dirty="0">
                <a:solidFill>
                  <a:srgbClr val="FF0000"/>
                </a:solidFill>
              </a:rPr>
              <a:t>(class)</a:t>
            </a:r>
            <a:r>
              <a:rPr lang="ko-KR" altLang="en-US" sz="1800" dirty="0">
                <a:solidFill>
                  <a:srgbClr val="FF0000"/>
                </a:solidFill>
              </a:rPr>
              <a:t>의 특정한 </a:t>
            </a:r>
            <a:r>
              <a:rPr lang="ko-KR" altLang="en-US" sz="1800" dirty="0" err="1">
                <a:solidFill>
                  <a:srgbClr val="FF0000"/>
                </a:solidFill>
              </a:rPr>
              <a:t>인스턴스</a:t>
            </a:r>
            <a:r>
              <a:rPr lang="en-US" altLang="ko-KR" sz="1800" dirty="0">
                <a:solidFill>
                  <a:srgbClr val="FF0000"/>
                </a:solidFill>
              </a:rPr>
              <a:t>(instance)</a:t>
            </a:r>
          </a:p>
          <a:p>
            <a:endParaRPr lang="en-US" altLang="ko-KR" sz="1800" dirty="0"/>
          </a:p>
          <a:p>
            <a:r>
              <a:rPr lang="ko-KR" altLang="en-US" sz="1800" dirty="0"/>
              <a:t>연구자들은 대부분의 객체 지향 언어에서</a:t>
            </a:r>
            <a:r>
              <a:rPr lang="en-US" altLang="ko-KR" sz="1800" dirty="0"/>
              <a:t>,</a:t>
            </a:r>
            <a:r>
              <a:rPr lang="ko-KR" altLang="en-US" sz="1800" dirty="0"/>
              <a:t> </a:t>
            </a:r>
            <a:r>
              <a:rPr lang="en-US" altLang="ko-KR" sz="1800" dirty="0"/>
              <a:t>OOP </a:t>
            </a:r>
            <a:r>
              <a:rPr lang="ko-KR" altLang="en-US" sz="1800" dirty="0"/>
              <a:t>프로그래밍 스타일을 뒷받침하는 근본적인 특성들을 다음과 같이 확인함</a:t>
            </a:r>
            <a:endParaRPr lang="en-US" altLang="ko-KR" sz="1800" dirty="0"/>
          </a:p>
          <a:p>
            <a:pPr lvl="1"/>
            <a:r>
              <a:rPr lang="ko-KR" altLang="en-US" sz="1600" dirty="0"/>
              <a:t>동적 결합</a:t>
            </a:r>
            <a:r>
              <a:rPr lang="en-US" altLang="ko-KR" sz="1600" dirty="0"/>
              <a:t>(Dynamic Binding)</a:t>
            </a:r>
          </a:p>
          <a:p>
            <a:pPr lvl="1"/>
            <a:r>
              <a:rPr lang="ko-KR" altLang="en-US" sz="1600" dirty="0"/>
              <a:t>캡슐화</a:t>
            </a:r>
            <a:r>
              <a:rPr lang="en-US" altLang="ko-KR" sz="1600" dirty="0"/>
              <a:t>(Encapsulation)</a:t>
            </a:r>
          </a:p>
          <a:p>
            <a:pPr lvl="1"/>
            <a:r>
              <a:rPr lang="ko-KR" altLang="en-US" sz="1600" dirty="0"/>
              <a:t>서브타입 </a:t>
            </a:r>
            <a:r>
              <a:rPr lang="ko-KR" altLang="en-US" sz="1600" dirty="0" err="1"/>
              <a:t>다형성</a:t>
            </a:r>
            <a:r>
              <a:rPr lang="en-US" altLang="ko-KR" sz="1600" dirty="0"/>
              <a:t>(Subtype polymorphism)</a:t>
            </a:r>
          </a:p>
          <a:p>
            <a:pPr lvl="1"/>
            <a:r>
              <a:rPr lang="ko-KR" altLang="en-US" sz="1600" dirty="0"/>
              <a:t>상속</a:t>
            </a:r>
            <a:r>
              <a:rPr lang="en-US" altLang="ko-KR" sz="1600" dirty="0"/>
              <a:t>(Inheritance)</a:t>
            </a:r>
          </a:p>
          <a:p>
            <a:pPr lvl="1"/>
            <a:r>
              <a:rPr lang="en-US" altLang="ko-KR" sz="1600" dirty="0"/>
              <a:t>…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73919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Array</a:t>
            </a:r>
            <a:r>
              <a:rPr lang="ko-KR" altLang="en-US"/>
              <a:t>를 이용한 </a:t>
            </a:r>
            <a:r>
              <a:rPr lang="en-US" altLang="ko-KR"/>
              <a:t>RangeArray</a:t>
            </a:r>
            <a:r>
              <a:rPr lang="ko-KR" altLang="en-US"/>
              <a:t>의 구현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800" dirty="0"/>
              <a:t>Array</a:t>
            </a:r>
            <a:r>
              <a:rPr lang="ko-KR" altLang="en-US" sz="1800" dirty="0"/>
              <a:t>를 구현한 후 </a:t>
            </a:r>
            <a:r>
              <a:rPr lang="en-US" altLang="ko-KR" sz="1800" dirty="0" err="1"/>
              <a:t>RangeArray</a:t>
            </a:r>
            <a:r>
              <a:rPr lang="ko-KR" altLang="en-US" sz="1800" dirty="0"/>
              <a:t>는 </a:t>
            </a:r>
            <a:r>
              <a:rPr lang="en-US" altLang="ko-KR" sz="1800" dirty="0"/>
              <a:t>Array</a:t>
            </a:r>
            <a:r>
              <a:rPr lang="ko-KR" altLang="en-US" sz="1800" dirty="0"/>
              <a:t>를 상속하여 필요한 부분만 코딩하고 나머지는 </a:t>
            </a:r>
            <a:r>
              <a:rPr lang="en-US" altLang="ko-KR" sz="1800" dirty="0"/>
              <a:t>Array</a:t>
            </a:r>
            <a:r>
              <a:rPr lang="ko-KR" altLang="en-US" sz="1800" dirty="0"/>
              <a:t>의 멤버 변수와 멤버 함수를 그대로 이용한다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pPr lvl="1">
              <a:spcBef>
                <a:spcPts val="0"/>
              </a:spcBef>
            </a:pPr>
            <a:r>
              <a:rPr lang="ko-KR" altLang="en-US" sz="1400" dirty="0"/>
              <a:t>예를 들어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RangeArray</a:t>
            </a:r>
            <a:r>
              <a:rPr lang="ko-KR" altLang="en-US" sz="1400" dirty="0"/>
              <a:t>의</a:t>
            </a:r>
            <a:r>
              <a:rPr lang="en-US" altLang="ko-KR" sz="1400" dirty="0"/>
              <a:t> </a:t>
            </a:r>
            <a:r>
              <a:rPr lang="ko-KR" altLang="en-US" sz="1400" dirty="0" err="1"/>
              <a:t>인스턴스를</a:t>
            </a:r>
            <a:r>
              <a:rPr lang="ko-KR" altLang="en-US" sz="1400" dirty="0"/>
              <a:t> 인덱스 </a:t>
            </a:r>
            <a:r>
              <a:rPr lang="en-US" altLang="ko-KR" sz="1400" dirty="0"/>
              <a:t>-10~10</a:t>
            </a:r>
            <a:r>
              <a:rPr lang="ko-KR" altLang="en-US" sz="1400" dirty="0"/>
              <a:t>으로 생성하였다면</a:t>
            </a:r>
            <a:r>
              <a:rPr lang="en-US" altLang="ko-KR" sz="1400" dirty="0"/>
              <a:t>, </a:t>
            </a:r>
            <a:r>
              <a:rPr lang="ko-KR" altLang="en-US" sz="1400" dirty="0"/>
              <a:t>이를 </a:t>
            </a:r>
            <a:r>
              <a:rPr lang="en-US" altLang="ko-KR" sz="1400" dirty="0"/>
              <a:t>Array</a:t>
            </a:r>
            <a:r>
              <a:rPr lang="ko-KR" altLang="en-US" sz="1400" dirty="0"/>
              <a:t>의</a:t>
            </a:r>
            <a:r>
              <a:rPr lang="en-US" altLang="ko-KR" sz="1400" dirty="0"/>
              <a:t> </a:t>
            </a:r>
            <a:r>
              <a:rPr lang="ko-KR" altLang="en-US" sz="1400" dirty="0"/>
              <a:t>멤버 변수에 인덱스 </a:t>
            </a:r>
            <a:r>
              <a:rPr lang="en-US" altLang="ko-KR" sz="1400" dirty="0"/>
              <a:t>0~20</a:t>
            </a:r>
            <a:r>
              <a:rPr lang="ko-KR" altLang="en-US" sz="1400" dirty="0"/>
              <a:t>으로 저장하고</a:t>
            </a:r>
            <a:r>
              <a:rPr lang="en-US" altLang="ko-KR" sz="1400" dirty="0"/>
              <a:t>, </a:t>
            </a:r>
            <a:r>
              <a:rPr lang="ko-KR" altLang="en-US" sz="1400" dirty="0"/>
              <a:t>대신에 값을 저장하거나 얻는 경우에 </a:t>
            </a:r>
            <a:r>
              <a:rPr lang="en-US" altLang="ko-KR" sz="1400" dirty="0" err="1"/>
              <a:t>RangeArray</a:t>
            </a:r>
            <a:r>
              <a:rPr lang="ko-KR" altLang="en-US" sz="1400" dirty="0"/>
              <a:t>의</a:t>
            </a:r>
            <a:r>
              <a:rPr lang="en-US" altLang="ko-KR" sz="1400" dirty="0"/>
              <a:t> </a:t>
            </a:r>
            <a:r>
              <a:rPr lang="ko-KR" altLang="en-US" sz="1400" dirty="0" err="1"/>
              <a:t>인스턴스를</a:t>
            </a:r>
            <a:r>
              <a:rPr lang="ko-KR" altLang="en-US" sz="1400" dirty="0"/>
              <a:t> 생성시 </a:t>
            </a:r>
            <a:r>
              <a:rPr lang="ko-KR" altLang="en-US" sz="1400" dirty="0" err="1"/>
              <a:t>입력받은</a:t>
            </a:r>
            <a:r>
              <a:rPr lang="ko-KR" altLang="en-US" sz="1400" dirty="0"/>
              <a:t> 인덱스 값을 이용하여 참조하면 된다</a:t>
            </a:r>
            <a:r>
              <a:rPr lang="en-US" altLang="ko-KR" sz="1400" dirty="0"/>
              <a:t>. (-7 </a:t>
            </a:r>
            <a:r>
              <a:rPr lang="ko-KR" altLang="en-US" sz="1400" dirty="0"/>
              <a:t>인덱스의 값을 얻고자 할 경우 </a:t>
            </a:r>
            <a:r>
              <a:rPr lang="en-US" altLang="ko-KR" sz="1400" dirty="0"/>
              <a:t>Array</a:t>
            </a:r>
            <a:r>
              <a:rPr lang="ko-KR" altLang="en-US" sz="1400" dirty="0"/>
              <a:t>의 변수 데이터에서 인덱스 </a:t>
            </a:r>
            <a:r>
              <a:rPr lang="en-US" altLang="ko-KR" sz="1400" dirty="0"/>
              <a:t>7</a:t>
            </a:r>
            <a:r>
              <a:rPr lang="ko-KR" altLang="en-US" sz="1400" dirty="0"/>
              <a:t>의 값을 사용하도록 함</a:t>
            </a:r>
            <a:r>
              <a:rPr lang="en-US" altLang="ko-KR" sz="1400" dirty="0"/>
              <a:t>)</a:t>
            </a:r>
          </a:p>
          <a:p>
            <a:endParaRPr lang="en-US" altLang="ko-KR" dirty="0"/>
          </a:p>
          <a:p>
            <a:r>
              <a:rPr lang="en-US" altLang="ko-KR" sz="2000" dirty="0">
                <a:latin typeface="Arial"/>
              </a:rPr>
              <a:t>‘</a:t>
            </a:r>
            <a:r>
              <a:rPr lang="en-US" altLang="ko-KR" sz="2000" dirty="0"/>
              <a:t>[]</a:t>
            </a:r>
            <a:r>
              <a:rPr lang="en-US" altLang="ko-KR" sz="2000" dirty="0">
                <a:latin typeface="Arial"/>
              </a:rPr>
              <a:t>’</a:t>
            </a:r>
            <a:r>
              <a:rPr lang="ko-KR" altLang="en-US" sz="2000" dirty="0"/>
              <a:t>의 경우 연산자 다중정의를 사용해야 한다</a:t>
            </a:r>
            <a:r>
              <a:rPr lang="en-US" altLang="ko-KR" sz="2000" dirty="0"/>
              <a:t>. (29, 31</a:t>
            </a:r>
            <a:r>
              <a:rPr lang="ko-KR" altLang="en-US" sz="2000" dirty="0"/>
              <a:t>쪽 참조</a:t>
            </a:r>
            <a:r>
              <a:rPr lang="en-US" altLang="ko-KR" sz="2000" dirty="0"/>
              <a:t>)</a:t>
            </a:r>
          </a:p>
          <a:p>
            <a:endParaRPr lang="en-US" altLang="ko-KR" dirty="0"/>
          </a:p>
          <a:p>
            <a:r>
              <a:rPr lang="ko-KR" altLang="en-US" sz="2000" dirty="0"/>
              <a:t>생성자의 연결구조를 반드시 고려해야 한다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1600" dirty="0"/>
              <a:t>파생 클래스에서 </a:t>
            </a:r>
            <a:r>
              <a:rPr lang="ko-KR" altLang="en-US" sz="1600" dirty="0" err="1"/>
              <a:t>생성자를</a:t>
            </a:r>
            <a:r>
              <a:rPr lang="ko-KR" altLang="en-US" sz="1600" dirty="0"/>
              <a:t> 호출할 경우</a:t>
            </a:r>
            <a:r>
              <a:rPr lang="en-US" altLang="ko-KR" sz="1600" dirty="0"/>
              <a:t> </a:t>
            </a:r>
            <a:r>
              <a:rPr lang="ko-KR" altLang="en-US" sz="1600" dirty="0"/>
              <a:t>기반 클래스의 </a:t>
            </a:r>
            <a:r>
              <a:rPr lang="ko-KR" altLang="en-US" sz="1600" dirty="0" err="1"/>
              <a:t>생성자를</a:t>
            </a:r>
            <a:r>
              <a:rPr lang="ko-KR" altLang="en-US" sz="1600" dirty="0"/>
              <a:t> 호출할 수 있도록 명시적으로 지정해 주어야 한다</a:t>
            </a:r>
            <a:r>
              <a:rPr lang="en-US" altLang="ko-KR" sz="1600" dirty="0"/>
              <a:t>. (26</a:t>
            </a:r>
            <a:r>
              <a:rPr lang="ko-KR" altLang="en-US" sz="1600" dirty="0"/>
              <a:t>쪽 참조</a:t>
            </a:r>
            <a:r>
              <a:rPr lang="en-US" altLang="ko-KR" sz="1600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다음 두 슬라이드에 있는 선언을 기초로 작성한다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24895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Array</a:t>
            </a:r>
            <a:r>
              <a:rPr lang="ko-KR" altLang="en-US" sz="2400" dirty="0"/>
              <a:t>를 이용한 </a:t>
            </a:r>
            <a:r>
              <a:rPr lang="en-US" altLang="ko-KR" sz="2400" dirty="0" err="1"/>
              <a:t>RangeArray</a:t>
            </a:r>
            <a:r>
              <a:rPr lang="ko-KR" altLang="en-US" sz="2400" dirty="0"/>
              <a:t>의 구현 </a:t>
            </a:r>
            <a:br>
              <a:rPr lang="ko-KR" altLang="en-US" sz="2400" dirty="0"/>
            </a:br>
            <a:r>
              <a:rPr lang="en-US" altLang="ko-KR" sz="2400" dirty="0"/>
              <a:t>(</a:t>
            </a:r>
            <a:r>
              <a:rPr lang="ko-KR" altLang="en-US" sz="2400" dirty="0"/>
              <a:t>샘플 프로그램과 출력</a:t>
            </a:r>
            <a:r>
              <a:rPr lang="en-US" altLang="ko-KR" sz="2400" dirty="0"/>
              <a:t>)</a:t>
            </a:r>
          </a:p>
        </p:txBody>
      </p:sp>
      <p:sp>
        <p:nvSpPr>
          <p:cNvPr id="234500" name="Text Box 4"/>
          <p:cNvSpPr txBox="1">
            <a:spLocks noChangeArrowheads="1"/>
          </p:cNvSpPr>
          <p:nvPr/>
        </p:nvSpPr>
        <p:spPr bwMode="auto">
          <a:xfrm>
            <a:off x="827088" y="1206500"/>
            <a:ext cx="5597525" cy="544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ko-KR" sz="1600" b="1" dirty="0" err="1"/>
              <a:t>int</a:t>
            </a:r>
            <a:r>
              <a:rPr lang="en-US" altLang="ko-KR" sz="1600" b="1" dirty="0"/>
              <a:t> main(){</a:t>
            </a:r>
          </a:p>
          <a:p>
            <a:pPr algn="l">
              <a:spcBef>
                <a:spcPts val="0"/>
              </a:spcBef>
            </a:pPr>
            <a:r>
              <a:rPr lang="en-US" altLang="ko-KR" sz="1600" b="1" dirty="0"/>
              <a:t>    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i,x,y</a:t>
            </a:r>
            <a:r>
              <a:rPr lang="en-US" altLang="ko-KR" sz="1600" b="1" dirty="0"/>
              <a:t>;</a:t>
            </a:r>
          </a:p>
          <a:p>
            <a:pPr algn="l">
              <a:spcBef>
                <a:spcPts val="0"/>
              </a:spcBef>
            </a:pPr>
            <a:r>
              <a:rPr lang="en-US" altLang="ko-KR" sz="1600" b="1" dirty="0"/>
              <a:t>    Array a(10), b(5);</a:t>
            </a:r>
          </a:p>
          <a:p>
            <a:pPr algn="l">
              <a:spcBef>
                <a:spcPts val="0"/>
              </a:spcBef>
            </a:pPr>
            <a:r>
              <a:rPr lang="en-US" altLang="ko-KR" sz="1600" b="1" dirty="0"/>
              <a:t>    for (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=0; 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&lt;</a:t>
            </a:r>
            <a:r>
              <a:rPr lang="en-US" altLang="ko-KR" sz="1600" b="1" dirty="0" err="1"/>
              <a:t>a.length</a:t>
            </a:r>
            <a:r>
              <a:rPr lang="en-US" altLang="ko-KR" sz="1600" b="1" dirty="0"/>
              <a:t>(); 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++) a[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] = 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 + 1;</a:t>
            </a:r>
          </a:p>
          <a:p>
            <a:pPr algn="l">
              <a:spcBef>
                <a:spcPts val="0"/>
              </a:spcBef>
            </a:pPr>
            <a:r>
              <a:rPr lang="en-US" altLang="ko-KR" sz="1600" b="1" dirty="0"/>
              <a:t>    for (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=0; 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&lt;</a:t>
            </a:r>
            <a:r>
              <a:rPr lang="en-US" altLang="ko-KR" sz="1600" b="1" dirty="0" err="1"/>
              <a:t>b.length</a:t>
            </a:r>
            <a:r>
              <a:rPr lang="en-US" altLang="ko-KR" sz="1600" b="1" dirty="0"/>
              <a:t>(); 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++) b[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] = 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 * 2;</a:t>
            </a:r>
          </a:p>
          <a:p>
            <a:pPr algn="l">
              <a:spcBef>
                <a:spcPts val="0"/>
              </a:spcBef>
            </a:pPr>
            <a:r>
              <a:rPr lang="en-US" altLang="ko-KR" sz="1600" b="1" dirty="0"/>
              <a:t>    </a:t>
            </a:r>
            <a:r>
              <a:rPr lang="en-US" altLang="ko-KR" sz="1600" b="1" dirty="0" err="1"/>
              <a:t>cout</a:t>
            </a:r>
            <a:r>
              <a:rPr lang="en-US" altLang="ko-KR" sz="1600" b="1" dirty="0"/>
              <a:t> &lt;&lt; </a:t>
            </a:r>
            <a:r>
              <a:rPr lang="en-US" altLang="ko-KR" sz="1600" b="1" dirty="0">
                <a:latin typeface="Arial"/>
              </a:rPr>
              <a:t>“</a:t>
            </a:r>
            <a:r>
              <a:rPr lang="en-US" altLang="ko-KR" sz="1600" b="1" dirty="0"/>
              <a:t>a(10)</a:t>
            </a:r>
            <a:r>
              <a:rPr lang="en-US" altLang="ko-KR" sz="1600" b="1" dirty="0">
                <a:latin typeface="Arial"/>
              </a:rPr>
              <a:t>”</a:t>
            </a:r>
            <a:r>
              <a:rPr lang="en-US" altLang="ko-KR" sz="1600" b="1" dirty="0"/>
              <a:t>; </a:t>
            </a:r>
            <a:r>
              <a:rPr lang="en-US" altLang="ko-KR" sz="1600" b="1" dirty="0" err="1"/>
              <a:t>a.print</a:t>
            </a:r>
            <a:r>
              <a:rPr lang="en-US" altLang="ko-KR" sz="1600" b="1" dirty="0"/>
              <a:t>();</a:t>
            </a:r>
          </a:p>
          <a:p>
            <a:pPr algn="l">
              <a:spcBef>
                <a:spcPts val="0"/>
              </a:spcBef>
            </a:pPr>
            <a:r>
              <a:rPr lang="en-US" altLang="ko-KR" sz="1600" b="1" dirty="0"/>
              <a:t>    </a:t>
            </a:r>
            <a:r>
              <a:rPr lang="en-US" altLang="ko-KR" sz="1600" b="1" dirty="0" err="1"/>
              <a:t>cout</a:t>
            </a:r>
            <a:r>
              <a:rPr lang="en-US" altLang="ko-KR" sz="1600" b="1" dirty="0"/>
              <a:t> &lt;&lt; </a:t>
            </a:r>
            <a:r>
              <a:rPr lang="en-US" altLang="ko-KR" sz="1600" b="1" dirty="0">
                <a:latin typeface="Arial"/>
              </a:rPr>
              <a:t>“</a:t>
            </a:r>
            <a:r>
              <a:rPr lang="en-US" altLang="ko-KR" sz="1600" b="1" dirty="0"/>
              <a:t>b(5)</a:t>
            </a:r>
            <a:r>
              <a:rPr lang="en-US" altLang="ko-KR" sz="1600" b="1" dirty="0">
                <a:latin typeface="Arial"/>
              </a:rPr>
              <a:t>”</a:t>
            </a:r>
            <a:r>
              <a:rPr lang="en-US" altLang="ko-KR" sz="1600" b="1" dirty="0"/>
              <a:t>; </a:t>
            </a:r>
            <a:r>
              <a:rPr lang="en-US" altLang="ko-KR" sz="1600" b="1" dirty="0" err="1"/>
              <a:t>b.print</a:t>
            </a:r>
            <a:r>
              <a:rPr lang="en-US" altLang="ko-KR" sz="1600" b="1" dirty="0"/>
              <a:t>();</a:t>
            </a:r>
          </a:p>
          <a:p>
            <a:pPr algn="l">
              <a:spcBef>
                <a:spcPts val="0"/>
              </a:spcBef>
            </a:pPr>
            <a:r>
              <a:rPr lang="en-US" altLang="ko-KR" sz="1600" b="1" dirty="0"/>
              <a:t>    </a:t>
            </a:r>
            <a:r>
              <a:rPr lang="en-US" altLang="ko-KR" sz="1600" b="1" dirty="0" err="1"/>
              <a:t>cout</a:t>
            </a:r>
            <a:r>
              <a:rPr lang="en-US" altLang="ko-KR" sz="1600" b="1" dirty="0"/>
              <a:t> &lt;&lt; </a:t>
            </a:r>
            <a:r>
              <a:rPr lang="en-US" altLang="ko-KR" sz="1600" b="1" dirty="0">
                <a:latin typeface="Arial"/>
              </a:rPr>
              <a:t>“</a:t>
            </a:r>
            <a:r>
              <a:rPr lang="en-US" altLang="ko-KR" sz="1600" b="1" dirty="0"/>
              <a:t>a[-1]</a:t>
            </a:r>
            <a:r>
              <a:rPr lang="en-US" altLang="ko-KR" sz="1600" b="1" dirty="0">
                <a:latin typeface="Arial"/>
              </a:rPr>
              <a:t>”</a:t>
            </a:r>
            <a:r>
              <a:rPr lang="en-US" altLang="ko-KR" sz="1600" b="1" dirty="0"/>
              <a:t>; a[-1] = 7;</a:t>
            </a:r>
          </a:p>
          <a:p>
            <a:pPr algn="l">
              <a:spcBef>
                <a:spcPts val="0"/>
              </a:spcBef>
            </a:pPr>
            <a:r>
              <a:rPr lang="en-US" altLang="ko-KR" sz="1600" b="1" dirty="0"/>
              <a:t>    x = a[0]; y = b[0];</a:t>
            </a:r>
          </a:p>
          <a:p>
            <a:pPr algn="l">
              <a:spcBef>
                <a:spcPts val="0"/>
              </a:spcBef>
            </a:pPr>
            <a:r>
              <a:rPr lang="en-US" altLang="ko-KR" sz="1600" b="1" dirty="0"/>
              <a:t>    </a:t>
            </a:r>
            <a:r>
              <a:rPr lang="en-US" altLang="ko-KR" sz="1600" b="1" dirty="0" err="1"/>
              <a:t>cout</a:t>
            </a:r>
            <a:r>
              <a:rPr lang="en-US" altLang="ko-KR" sz="1600" b="1" dirty="0"/>
              <a:t> &lt;&lt; </a:t>
            </a:r>
            <a:r>
              <a:rPr lang="en-US" altLang="ko-KR" sz="1600" b="1" dirty="0">
                <a:latin typeface="Arial"/>
              </a:rPr>
              <a:t>“</a:t>
            </a:r>
            <a:r>
              <a:rPr lang="en-US" altLang="ko-KR" sz="1600" b="1" dirty="0"/>
              <a:t>a[0]=</a:t>
            </a:r>
            <a:r>
              <a:rPr lang="en-US" altLang="ko-KR" sz="1600" b="1" dirty="0">
                <a:latin typeface="Arial"/>
              </a:rPr>
              <a:t>“</a:t>
            </a:r>
            <a:r>
              <a:rPr lang="en-US" altLang="ko-KR" sz="1600" b="1" dirty="0"/>
              <a:t> &lt;&lt; x &lt;&lt; </a:t>
            </a:r>
            <a:r>
              <a:rPr lang="en-US" altLang="ko-KR" sz="1600" b="1" dirty="0">
                <a:latin typeface="Arial"/>
              </a:rPr>
              <a:t>“</a:t>
            </a:r>
            <a:r>
              <a:rPr lang="en-US" altLang="ko-KR" sz="1600" b="1" dirty="0"/>
              <a:t>b[0] = </a:t>
            </a:r>
            <a:r>
              <a:rPr lang="en-US" altLang="ko-KR" sz="1600" b="1" dirty="0">
                <a:latin typeface="Arial"/>
              </a:rPr>
              <a:t>“</a:t>
            </a:r>
            <a:r>
              <a:rPr lang="en-US" altLang="ko-KR" sz="1600" b="1" dirty="0"/>
              <a:t> &lt;&lt; y &lt;&lt; </a:t>
            </a:r>
            <a:r>
              <a:rPr lang="en-US" altLang="ko-KR" sz="1600" b="1" dirty="0" err="1"/>
              <a:t>endl</a:t>
            </a:r>
            <a:r>
              <a:rPr lang="en-US" altLang="ko-KR" sz="1600" b="1" dirty="0"/>
              <a:t>;</a:t>
            </a:r>
          </a:p>
          <a:p>
            <a:pPr algn="l">
              <a:spcBef>
                <a:spcPts val="0"/>
              </a:spcBef>
            </a:pPr>
            <a:r>
              <a:rPr lang="en-US" altLang="ko-KR" sz="1600" b="1" dirty="0"/>
              <a:t>    </a:t>
            </a:r>
          </a:p>
          <a:p>
            <a:pPr algn="l">
              <a:spcBef>
                <a:spcPts val="0"/>
              </a:spcBef>
            </a:pPr>
            <a:r>
              <a:rPr lang="en-US" altLang="ko-KR" sz="1600" b="1" dirty="0"/>
              <a:t>    </a:t>
            </a:r>
            <a:r>
              <a:rPr lang="en-US" altLang="ko-KR" sz="1600" b="1" dirty="0" err="1"/>
              <a:t>RangeArray</a:t>
            </a:r>
            <a:r>
              <a:rPr lang="en-US" altLang="ko-KR" sz="1600" b="1" dirty="0"/>
              <a:t> c(-1,3), d(3,7);</a:t>
            </a:r>
          </a:p>
          <a:p>
            <a:pPr algn="l">
              <a:spcBef>
                <a:spcPts val="0"/>
              </a:spcBef>
            </a:pPr>
            <a:r>
              <a:rPr lang="en-US" altLang="ko-KR" sz="1600" b="1" dirty="0"/>
              <a:t>    for (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=</a:t>
            </a:r>
            <a:r>
              <a:rPr lang="en-US" altLang="ko-KR" sz="1600" b="1" dirty="0" err="1"/>
              <a:t>c.baseValue</a:t>
            </a:r>
            <a:r>
              <a:rPr lang="en-US" altLang="ko-KR" sz="1600" b="1" dirty="0"/>
              <a:t>(); 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&lt;=</a:t>
            </a:r>
            <a:r>
              <a:rPr lang="en-US" altLang="ko-KR" sz="1600" b="1" dirty="0" err="1"/>
              <a:t>c.endValue</a:t>
            </a:r>
            <a:r>
              <a:rPr lang="en-US" altLang="ko-KR" sz="1600" b="1" dirty="0"/>
              <a:t>(); 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++) c[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] = 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 * 3;</a:t>
            </a:r>
          </a:p>
          <a:p>
            <a:pPr algn="l">
              <a:spcBef>
                <a:spcPts val="0"/>
              </a:spcBef>
            </a:pPr>
            <a:r>
              <a:rPr lang="en-US" altLang="ko-KR" sz="1600" b="1" dirty="0"/>
              <a:t>    for (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=</a:t>
            </a:r>
            <a:r>
              <a:rPr lang="en-US" altLang="ko-KR" sz="1600" b="1" dirty="0" err="1"/>
              <a:t>d.baseValue</a:t>
            </a:r>
            <a:r>
              <a:rPr lang="en-US" altLang="ko-KR" sz="1600" b="1" dirty="0"/>
              <a:t>(); 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&lt;=</a:t>
            </a:r>
            <a:r>
              <a:rPr lang="en-US" altLang="ko-KR" sz="1600" b="1" dirty="0" err="1"/>
              <a:t>d.endValue</a:t>
            </a:r>
            <a:r>
              <a:rPr lang="en-US" altLang="ko-KR" sz="1600" b="1" dirty="0"/>
              <a:t>(); 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++) d[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] = 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 * 4;</a:t>
            </a:r>
          </a:p>
          <a:p>
            <a:pPr algn="l">
              <a:spcBef>
                <a:spcPts val="0"/>
              </a:spcBef>
            </a:pPr>
            <a:r>
              <a:rPr lang="en-US" altLang="ko-KR" sz="1600" b="1" dirty="0"/>
              <a:t>    </a:t>
            </a:r>
            <a:r>
              <a:rPr lang="en-US" altLang="ko-KR" sz="1600" b="1" dirty="0" err="1"/>
              <a:t>cout</a:t>
            </a:r>
            <a:r>
              <a:rPr lang="en-US" altLang="ko-KR" sz="1600" b="1" dirty="0"/>
              <a:t> &lt;&lt; </a:t>
            </a:r>
            <a:r>
              <a:rPr lang="en-US" altLang="ko-KR" sz="1600" b="1" dirty="0">
                <a:latin typeface="Arial"/>
              </a:rPr>
              <a:t>“</a:t>
            </a:r>
            <a:r>
              <a:rPr lang="en-US" altLang="ko-KR" sz="1600" b="1" dirty="0"/>
              <a:t>c(-1,3)</a:t>
            </a:r>
            <a:r>
              <a:rPr lang="en-US" altLang="ko-KR" sz="1600" b="1" dirty="0">
                <a:latin typeface="Arial"/>
              </a:rPr>
              <a:t>”</a:t>
            </a:r>
            <a:r>
              <a:rPr lang="en-US" altLang="ko-KR" sz="1600" b="1" dirty="0"/>
              <a:t>; </a:t>
            </a:r>
            <a:r>
              <a:rPr lang="en-US" altLang="ko-KR" sz="1600" b="1" dirty="0" err="1"/>
              <a:t>c.print</a:t>
            </a:r>
            <a:r>
              <a:rPr lang="en-US" altLang="ko-KR" sz="1600" b="1" dirty="0"/>
              <a:t>();</a:t>
            </a:r>
          </a:p>
          <a:p>
            <a:pPr algn="l">
              <a:spcBef>
                <a:spcPts val="0"/>
              </a:spcBef>
            </a:pPr>
            <a:r>
              <a:rPr lang="en-US" altLang="ko-KR" sz="1600" b="1" dirty="0"/>
              <a:t>    </a:t>
            </a:r>
            <a:r>
              <a:rPr lang="en-US" altLang="ko-KR" sz="1600" b="1" dirty="0" err="1"/>
              <a:t>cout</a:t>
            </a:r>
            <a:r>
              <a:rPr lang="en-US" altLang="ko-KR" sz="1600" b="1" dirty="0"/>
              <a:t> &lt;&lt; </a:t>
            </a:r>
            <a:r>
              <a:rPr lang="en-US" altLang="ko-KR" sz="1600" b="1" dirty="0">
                <a:latin typeface="Arial"/>
              </a:rPr>
              <a:t>“</a:t>
            </a:r>
            <a:r>
              <a:rPr lang="en-US" altLang="ko-KR" sz="1600" b="1" dirty="0"/>
              <a:t>d(3,7)</a:t>
            </a:r>
            <a:r>
              <a:rPr lang="en-US" altLang="ko-KR" sz="1600" b="1" dirty="0">
                <a:latin typeface="Arial"/>
              </a:rPr>
              <a:t>”</a:t>
            </a:r>
            <a:r>
              <a:rPr lang="en-US" altLang="ko-KR" sz="1600" b="1" dirty="0"/>
              <a:t>; </a:t>
            </a:r>
            <a:r>
              <a:rPr lang="en-US" altLang="ko-KR" sz="1600" b="1" dirty="0" err="1"/>
              <a:t>d.print</a:t>
            </a:r>
            <a:r>
              <a:rPr lang="en-US" altLang="ko-KR" sz="1600" b="1" dirty="0"/>
              <a:t>();</a:t>
            </a:r>
          </a:p>
          <a:p>
            <a:pPr algn="l">
              <a:spcBef>
                <a:spcPts val="0"/>
              </a:spcBef>
            </a:pPr>
            <a:r>
              <a:rPr lang="en-US" altLang="ko-KR" sz="1600" b="1" dirty="0"/>
              <a:t>    </a:t>
            </a:r>
            <a:r>
              <a:rPr lang="en-US" altLang="ko-KR" sz="1600" b="1" dirty="0" err="1"/>
              <a:t>cout</a:t>
            </a:r>
            <a:r>
              <a:rPr lang="en-US" altLang="ko-KR" sz="1600" b="1" dirty="0"/>
              <a:t> &lt;&lt; </a:t>
            </a:r>
            <a:r>
              <a:rPr lang="en-US" altLang="ko-KR" sz="1600" b="1" dirty="0">
                <a:latin typeface="Arial"/>
              </a:rPr>
              <a:t>“</a:t>
            </a:r>
            <a:r>
              <a:rPr lang="en-US" altLang="ko-KR" sz="1600" b="1" dirty="0"/>
              <a:t>c[-2]</a:t>
            </a:r>
            <a:r>
              <a:rPr lang="en-US" altLang="ko-KR" sz="1600" b="1" dirty="0">
                <a:latin typeface="Arial"/>
              </a:rPr>
              <a:t>”</a:t>
            </a:r>
            <a:r>
              <a:rPr lang="en-US" altLang="ko-KR" sz="1600" b="1" dirty="0"/>
              <a:t>; c[-2] = 3;</a:t>
            </a:r>
          </a:p>
          <a:p>
            <a:pPr algn="l">
              <a:spcBef>
                <a:spcPts val="0"/>
              </a:spcBef>
            </a:pPr>
            <a:r>
              <a:rPr lang="en-US" altLang="ko-KR" sz="1600" b="1" dirty="0"/>
              <a:t>    x = c[-1]; y = d[3];</a:t>
            </a:r>
          </a:p>
          <a:p>
            <a:pPr algn="l">
              <a:spcBef>
                <a:spcPts val="0"/>
              </a:spcBef>
            </a:pPr>
            <a:r>
              <a:rPr lang="en-US" altLang="ko-KR" sz="1600" b="1" dirty="0"/>
              <a:t>    </a:t>
            </a:r>
            <a:r>
              <a:rPr lang="en-US" altLang="ko-KR" sz="1600" b="1" dirty="0" err="1"/>
              <a:t>cout</a:t>
            </a:r>
            <a:r>
              <a:rPr lang="en-US" altLang="ko-KR" sz="1600" b="1" dirty="0"/>
              <a:t> &lt;&lt; </a:t>
            </a:r>
            <a:r>
              <a:rPr lang="en-US" altLang="ko-KR" sz="1600" b="1" dirty="0">
                <a:latin typeface="Arial"/>
              </a:rPr>
              <a:t>“</a:t>
            </a:r>
            <a:r>
              <a:rPr lang="en-US" altLang="ko-KR" sz="1600" b="1" dirty="0"/>
              <a:t>c[-1] = </a:t>
            </a:r>
            <a:r>
              <a:rPr lang="en-US" altLang="ko-KR" sz="1600" b="1" dirty="0">
                <a:latin typeface="Arial"/>
              </a:rPr>
              <a:t>“</a:t>
            </a:r>
            <a:r>
              <a:rPr lang="en-US" altLang="ko-KR" sz="1600" b="1" dirty="0"/>
              <a:t> &lt;&lt; x &lt;&lt; </a:t>
            </a:r>
            <a:r>
              <a:rPr lang="en-US" altLang="ko-KR" sz="1600" b="1" dirty="0">
                <a:latin typeface="Arial"/>
              </a:rPr>
              <a:t>“</a:t>
            </a:r>
            <a:r>
              <a:rPr lang="en-US" altLang="ko-KR" sz="1600" b="1" dirty="0"/>
              <a:t>d[3] = </a:t>
            </a:r>
            <a:r>
              <a:rPr lang="en-US" altLang="ko-KR" sz="1600" b="1" dirty="0">
                <a:latin typeface="Arial"/>
              </a:rPr>
              <a:t>“</a:t>
            </a:r>
            <a:r>
              <a:rPr lang="en-US" altLang="ko-KR" sz="1600" b="1" dirty="0"/>
              <a:t> &lt;&lt; y &lt;&lt; </a:t>
            </a:r>
            <a:r>
              <a:rPr lang="en-US" altLang="ko-KR" sz="1600" b="1" dirty="0" err="1"/>
              <a:t>endl</a:t>
            </a:r>
            <a:r>
              <a:rPr lang="en-US" altLang="ko-KR" sz="1600" b="1" dirty="0"/>
              <a:t>;</a:t>
            </a:r>
          </a:p>
          <a:p>
            <a:pPr algn="l">
              <a:spcBef>
                <a:spcPts val="0"/>
              </a:spcBef>
            </a:pPr>
            <a:r>
              <a:rPr lang="en-US" altLang="ko-KR" sz="1600" b="1" dirty="0"/>
              <a:t>}</a:t>
            </a:r>
          </a:p>
          <a:p>
            <a:pPr algn="l">
              <a:spcBef>
                <a:spcPts val="0"/>
              </a:spcBef>
            </a:pPr>
            <a:r>
              <a:rPr lang="en-US" altLang="ko-KR" sz="1400" dirty="0"/>
              <a:t>    </a:t>
            </a:r>
          </a:p>
          <a:p>
            <a:pPr algn="l">
              <a:spcBef>
                <a:spcPts val="0"/>
              </a:spcBef>
            </a:pPr>
            <a:r>
              <a:rPr lang="en-US" altLang="ko-KR" sz="1400" dirty="0"/>
              <a:t>   </a:t>
            </a:r>
          </a:p>
        </p:txBody>
      </p:sp>
      <p:sp>
        <p:nvSpPr>
          <p:cNvPr id="234502" name="Text Box 6"/>
          <p:cNvSpPr txBox="1">
            <a:spLocks noChangeArrowheads="1"/>
          </p:cNvSpPr>
          <p:nvPr/>
        </p:nvSpPr>
        <p:spPr bwMode="auto">
          <a:xfrm>
            <a:off x="6156325" y="1268760"/>
            <a:ext cx="2409634" cy="273921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l">
              <a:spcBef>
                <a:spcPts val="0"/>
              </a:spcBef>
            </a:pPr>
            <a:r>
              <a:rPr lang="ko-KR" altLang="en-US" sz="1600" b="1" dirty="0"/>
              <a:t>출력</a:t>
            </a:r>
            <a:r>
              <a:rPr lang="en-US" altLang="ko-KR" sz="1600" b="1" dirty="0"/>
              <a:t>:</a:t>
            </a:r>
          </a:p>
          <a:p>
            <a:pPr algn="l">
              <a:spcBef>
                <a:spcPts val="0"/>
              </a:spcBef>
            </a:pPr>
            <a:r>
              <a:rPr lang="en-US" altLang="ko-KR" sz="1600" b="1" dirty="0"/>
              <a:t>a(10) [1 2 3 4 5 6 7 8 9 10]</a:t>
            </a:r>
          </a:p>
          <a:p>
            <a:pPr algn="l">
              <a:spcBef>
                <a:spcPts val="0"/>
              </a:spcBef>
            </a:pPr>
            <a:r>
              <a:rPr lang="en-US" altLang="ko-KR" sz="1600" b="1" dirty="0"/>
              <a:t>b(5) [0 2 4 6 8]</a:t>
            </a:r>
          </a:p>
          <a:p>
            <a:pPr algn="l">
              <a:spcBef>
                <a:spcPts val="0"/>
              </a:spcBef>
            </a:pPr>
            <a:r>
              <a:rPr lang="en-US" altLang="ko-KR" sz="1600" b="1" dirty="0"/>
              <a:t>a[-1] Array bound error!</a:t>
            </a:r>
          </a:p>
          <a:p>
            <a:pPr algn="l">
              <a:spcBef>
                <a:spcPts val="0"/>
              </a:spcBef>
            </a:pPr>
            <a:r>
              <a:rPr lang="en-US" altLang="ko-KR" sz="1600" b="1" dirty="0"/>
              <a:t>a[0] = 1  b[0] = 0</a:t>
            </a:r>
          </a:p>
          <a:p>
            <a:pPr algn="l">
              <a:spcBef>
                <a:spcPts val="0"/>
              </a:spcBef>
            </a:pPr>
            <a:r>
              <a:rPr lang="en-US" altLang="ko-KR" sz="1600" b="1" dirty="0"/>
              <a:t>c(-1,3) [-3 0 3 6 9]</a:t>
            </a:r>
          </a:p>
          <a:p>
            <a:pPr algn="l">
              <a:spcBef>
                <a:spcPts val="0"/>
              </a:spcBef>
            </a:pPr>
            <a:r>
              <a:rPr lang="en-US" altLang="ko-KR" sz="1600" b="1" dirty="0"/>
              <a:t>d(3,7) [12 16 20 24 28]</a:t>
            </a:r>
          </a:p>
          <a:p>
            <a:pPr algn="l">
              <a:spcBef>
                <a:spcPts val="0"/>
              </a:spcBef>
            </a:pPr>
            <a:r>
              <a:rPr lang="en-US" altLang="ko-KR" sz="1600" b="1" dirty="0"/>
              <a:t>c[-2] Array bound error!</a:t>
            </a:r>
          </a:p>
          <a:p>
            <a:pPr algn="l">
              <a:spcBef>
                <a:spcPts val="0"/>
              </a:spcBef>
            </a:pPr>
            <a:r>
              <a:rPr lang="en-US" altLang="ko-KR" sz="1600" b="1" dirty="0"/>
              <a:t>c[-1] = -3  d[3] = 12</a:t>
            </a:r>
          </a:p>
          <a:p>
            <a:pPr algn="l">
              <a:spcBef>
                <a:spcPts val="0"/>
              </a:spcBef>
            </a:pPr>
            <a:r>
              <a:rPr lang="en-US" altLang="ko-KR" sz="1400" dirty="0"/>
              <a:t>    </a:t>
            </a:r>
          </a:p>
          <a:p>
            <a:pPr algn="l">
              <a:spcBef>
                <a:spcPts val="0"/>
              </a:spcBef>
            </a:pPr>
            <a:r>
              <a:rPr lang="en-US" altLang="ko-KR" sz="14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1166907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Array.h</a:t>
            </a:r>
            <a:endParaRPr lang="en-US" altLang="ko-KR" dirty="0"/>
          </a:p>
        </p:txBody>
      </p:sp>
      <p:sp>
        <p:nvSpPr>
          <p:cNvPr id="231428" name="Text Box 4"/>
          <p:cNvSpPr txBox="1">
            <a:spLocks noChangeArrowheads="1"/>
          </p:cNvSpPr>
          <p:nvPr/>
        </p:nvSpPr>
        <p:spPr bwMode="auto">
          <a:xfrm>
            <a:off x="2411413" y="1220554"/>
            <a:ext cx="4289957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ko-KR" sz="1600" b="1" dirty="0"/>
              <a:t>#</a:t>
            </a:r>
            <a:r>
              <a:rPr lang="en-US" altLang="ko-KR" sz="1600" b="1" dirty="0" err="1"/>
              <a:t>ifndef</a:t>
            </a:r>
            <a:r>
              <a:rPr lang="en-US" altLang="ko-KR" sz="1600" b="1" dirty="0"/>
              <a:t> __ARRAY__</a:t>
            </a:r>
          </a:p>
          <a:p>
            <a:pPr algn="l">
              <a:spcBef>
                <a:spcPts val="0"/>
              </a:spcBef>
            </a:pPr>
            <a:r>
              <a:rPr lang="en-US" altLang="ko-KR" sz="1600" b="1" dirty="0"/>
              <a:t>#define __ARRAY__</a:t>
            </a:r>
          </a:p>
          <a:p>
            <a:pPr algn="l">
              <a:spcBef>
                <a:spcPts val="0"/>
              </a:spcBef>
            </a:pPr>
            <a:r>
              <a:rPr lang="en-US" altLang="ko-KR" sz="1600" b="1" dirty="0"/>
              <a:t>class Array{</a:t>
            </a:r>
          </a:p>
          <a:p>
            <a:pPr algn="l">
              <a:spcBef>
                <a:spcPts val="0"/>
              </a:spcBef>
            </a:pPr>
            <a:r>
              <a:rPr lang="en-US" altLang="ko-KR" sz="1600" b="1" dirty="0"/>
              <a:t>	protected:</a:t>
            </a:r>
          </a:p>
          <a:p>
            <a:pPr algn="l">
              <a:spcBef>
                <a:spcPts val="0"/>
              </a:spcBef>
            </a:pPr>
            <a:r>
              <a:rPr lang="en-US" altLang="ko-KR" sz="1600" b="1" dirty="0"/>
              <a:t>		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*data;</a:t>
            </a:r>
          </a:p>
          <a:p>
            <a:pPr algn="l">
              <a:spcBef>
                <a:spcPts val="0"/>
              </a:spcBef>
            </a:pPr>
            <a:r>
              <a:rPr lang="en-US" altLang="ko-KR" sz="1600" b="1" dirty="0"/>
              <a:t>		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len</a:t>
            </a:r>
            <a:r>
              <a:rPr lang="en-US" altLang="ko-KR" sz="1600" b="1" dirty="0"/>
              <a:t>;</a:t>
            </a:r>
          </a:p>
          <a:p>
            <a:pPr algn="l">
              <a:spcBef>
                <a:spcPts val="0"/>
              </a:spcBef>
            </a:pPr>
            <a:endParaRPr lang="en-US" altLang="ko-KR" sz="1600" b="1" dirty="0"/>
          </a:p>
          <a:p>
            <a:pPr algn="l">
              <a:spcBef>
                <a:spcPts val="0"/>
              </a:spcBef>
            </a:pPr>
            <a:r>
              <a:rPr lang="en-US" altLang="ko-KR" sz="1600" b="1" dirty="0"/>
              <a:t>	public:</a:t>
            </a:r>
          </a:p>
          <a:p>
            <a:pPr algn="l">
              <a:spcBef>
                <a:spcPts val="0"/>
              </a:spcBef>
            </a:pPr>
            <a:r>
              <a:rPr lang="en-US" altLang="ko-KR" sz="1600" b="1" dirty="0"/>
              <a:t>		Array(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size);</a:t>
            </a:r>
          </a:p>
          <a:p>
            <a:pPr algn="l">
              <a:spcBef>
                <a:spcPts val="0"/>
              </a:spcBef>
            </a:pPr>
            <a:r>
              <a:rPr lang="en-US" altLang="ko-KR" sz="1600" b="1" dirty="0"/>
              <a:t>		~Array();</a:t>
            </a:r>
          </a:p>
          <a:p>
            <a:pPr algn="l">
              <a:spcBef>
                <a:spcPts val="0"/>
              </a:spcBef>
            </a:pPr>
            <a:endParaRPr lang="en-US" altLang="ko-KR" sz="1600" b="1" dirty="0"/>
          </a:p>
          <a:p>
            <a:pPr algn="l">
              <a:spcBef>
                <a:spcPts val="0"/>
              </a:spcBef>
            </a:pPr>
            <a:r>
              <a:rPr lang="en-US" altLang="ko-KR" sz="1600" b="1" dirty="0"/>
              <a:t>		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length();</a:t>
            </a:r>
          </a:p>
          <a:p>
            <a:pPr algn="l">
              <a:spcBef>
                <a:spcPts val="0"/>
              </a:spcBef>
            </a:pPr>
            <a:endParaRPr lang="en-US" altLang="ko-KR" sz="1600" b="1" dirty="0"/>
          </a:p>
          <a:p>
            <a:pPr algn="l">
              <a:spcBef>
                <a:spcPts val="0"/>
              </a:spcBef>
            </a:pPr>
            <a:r>
              <a:rPr lang="en-US" altLang="ko-KR" sz="1600" b="1" dirty="0"/>
              <a:t>		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&amp; operator[](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);</a:t>
            </a:r>
          </a:p>
          <a:p>
            <a:pPr algn="l">
              <a:spcBef>
                <a:spcPts val="0"/>
              </a:spcBef>
            </a:pPr>
            <a:r>
              <a:rPr lang="en-US" altLang="ko-KR" sz="1600" b="1" dirty="0"/>
              <a:t>		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operator[](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i</a:t>
            </a:r>
            <a:r>
              <a:rPr lang="en-US" altLang="ko-KR" sz="1600" b="1" dirty="0"/>
              <a:t>) </a:t>
            </a:r>
            <a:r>
              <a:rPr lang="en-US" altLang="ko-KR" sz="1600" b="1" dirty="0" err="1"/>
              <a:t>const</a:t>
            </a:r>
            <a:r>
              <a:rPr lang="en-US" altLang="ko-KR" sz="1600" b="1" dirty="0"/>
              <a:t>;</a:t>
            </a:r>
          </a:p>
          <a:p>
            <a:pPr algn="l">
              <a:spcBef>
                <a:spcPts val="0"/>
              </a:spcBef>
            </a:pPr>
            <a:endParaRPr lang="en-US" altLang="ko-KR" sz="1600" b="1" dirty="0"/>
          </a:p>
          <a:p>
            <a:pPr algn="l">
              <a:spcBef>
                <a:spcPts val="0"/>
              </a:spcBef>
            </a:pPr>
            <a:r>
              <a:rPr lang="en-US" altLang="ko-KR" sz="1600" b="1" dirty="0"/>
              <a:t>		void print();</a:t>
            </a:r>
          </a:p>
          <a:p>
            <a:pPr algn="l">
              <a:spcBef>
                <a:spcPts val="0"/>
              </a:spcBef>
            </a:pPr>
            <a:r>
              <a:rPr lang="en-US" altLang="ko-KR" sz="1600" b="1" dirty="0"/>
              <a:t>};</a:t>
            </a:r>
          </a:p>
          <a:p>
            <a:pPr algn="l">
              <a:spcBef>
                <a:spcPts val="0"/>
              </a:spcBef>
            </a:pPr>
            <a:r>
              <a:rPr lang="en-US" altLang="ko-KR" sz="1600" b="1" dirty="0"/>
              <a:t>#</a:t>
            </a:r>
            <a:r>
              <a:rPr lang="en-US" altLang="ko-KR" sz="1600" b="1" dirty="0" err="1"/>
              <a:t>endif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1586067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RangeArray.h</a:t>
            </a:r>
            <a:endParaRPr lang="en-US" altLang="ko-KR" dirty="0"/>
          </a:p>
        </p:txBody>
      </p:sp>
      <p:sp>
        <p:nvSpPr>
          <p:cNvPr id="232452" name="Text Box 4"/>
          <p:cNvSpPr txBox="1">
            <a:spLocks noChangeArrowheads="1"/>
          </p:cNvSpPr>
          <p:nvPr/>
        </p:nvSpPr>
        <p:spPr bwMode="auto">
          <a:xfrm>
            <a:off x="2771775" y="1341438"/>
            <a:ext cx="4180953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altLang="ko-KR" sz="1600" b="1" dirty="0"/>
              <a:t>#include “</a:t>
            </a:r>
            <a:r>
              <a:rPr lang="en-US" altLang="ko-KR" sz="1600" b="1" dirty="0" err="1"/>
              <a:t>Array.h</a:t>
            </a:r>
            <a:r>
              <a:rPr lang="en-US" altLang="ko-KR" sz="1600" b="1" dirty="0"/>
              <a:t>"</a:t>
            </a:r>
          </a:p>
          <a:p>
            <a:pPr algn="l">
              <a:spcBef>
                <a:spcPts val="0"/>
              </a:spcBef>
            </a:pPr>
            <a:endParaRPr lang="en-US" altLang="ko-KR" sz="1600" b="1" dirty="0"/>
          </a:p>
          <a:p>
            <a:pPr algn="l">
              <a:spcBef>
                <a:spcPts val="0"/>
              </a:spcBef>
            </a:pPr>
            <a:r>
              <a:rPr lang="en-US" altLang="ko-KR" sz="1600" b="1" dirty="0"/>
              <a:t>class </a:t>
            </a:r>
            <a:r>
              <a:rPr lang="en-US" altLang="ko-KR" sz="1600" b="1" dirty="0" err="1"/>
              <a:t>RangeArray</a:t>
            </a:r>
            <a:r>
              <a:rPr lang="en-US" altLang="ko-KR" sz="1600" b="1" dirty="0"/>
              <a:t> : public Array{</a:t>
            </a:r>
          </a:p>
          <a:p>
            <a:pPr algn="l">
              <a:spcBef>
                <a:spcPts val="0"/>
              </a:spcBef>
            </a:pPr>
            <a:r>
              <a:rPr lang="en-US" altLang="ko-KR" sz="1600" b="1" dirty="0"/>
              <a:t>	protected:</a:t>
            </a:r>
          </a:p>
          <a:p>
            <a:pPr algn="l">
              <a:spcBef>
                <a:spcPts val="0"/>
              </a:spcBef>
            </a:pPr>
            <a:r>
              <a:rPr lang="en-US" altLang="ko-KR" sz="1600" b="1" dirty="0"/>
              <a:t>		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low;</a:t>
            </a:r>
          </a:p>
          <a:p>
            <a:pPr algn="l">
              <a:spcBef>
                <a:spcPts val="0"/>
              </a:spcBef>
            </a:pPr>
            <a:r>
              <a:rPr lang="en-US" altLang="ko-KR" sz="1600" b="1" dirty="0"/>
              <a:t>		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high;</a:t>
            </a:r>
          </a:p>
          <a:p>
            <a:pPr algn="l">
              <a:spcBef>
                <a:spcPts val="0"/>
              </a:spcBef>
            </a:pPr>
            <a:r>
              <a:rPr lang="en-US" altLang="ko-KR" sz="1600" b="1" dirty="0"/>
              <a:t>		</a:t>
            </a:r>
          </a:p>
          <a:p>
            <a:pPr algn="l">
              <a:spcBef>
                <a:spcPts val="0"/>
              </a:spcBef>
            </a:pPr>
            <a:r>
              <a:rPr lang="en-US" altLang="ko-KR" sz="1600" b="1" dirty="0"/>
              <a:t>	public:</a:t>
            </a:r>
          </a:p>
          <a:p>
            <a:pPr algn="l">
              <a:spcBef>
                <a:spcPts val="0"/>
              </a:spcBef>
            </a:pPr>
            <a:r>
              <a:rPr lang="en-US" altLang="ko-KR" sz="1600" b="1" dirty="0"/>
              <a:t>		</a:t>
            </a:r>
            <a:r>
              <a:rPr lang="en-US" altLang="ko-KR" sz="1600" b="1" dirty="0" err="1"/>
              <a:t>RangeArray</a:t>
            </a:r>
            <a:r>
              <a:rPr lang="en-US" altLang="ko-KR" sz="1600" b="1" dirty="0"/>
              <a:t>(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);</a:t>
            </a:r>
          </a:p>
          <a:p>
            <a:pPr algn="l">
              <a:spcBef>
                <a:spcPts val="0"/>
              </a:spcBef>
            </a:pPr>
            <a:r>
              <a:rPr lang="en-US" altLang="ko-KR" sz="1600" b="1" dirty="0"/>
              <a:t>		~</a:t>
            </a:r>
            <a:r>
              <a:rPr lang="en-US" altLang="ko-KR" sz="1600" b="1" dirty="0" err="1"/>
              <a:t>RangeArray</a:t>
            </a:r>
            <a:r>
              <a:rPr lang="en-US" altLang="ko-KR" sz="1600" b="1" dirty="0"/>
              <a:t>();</a:t>
            </a:r>
          </a:p>
          <a:p>
            <a:pPr algn="l">
              <a:spcBef>
                <a:spcPts val="0"/>
              </a:spcBef>
            </a:pPr>
            <a:endParaRPr lang="en-US" altLang="ko-KR" sz="1600" b="1" dirty="0"/>
          </a:p>
          <a:p>
            <a:pPr algn="l">
              <a:spcBef>
                <a:spcPts val="0"/>
              </a:spcBef>
            </a:pPr>
            <a:r>
              <a:rPr lang="en-US" altLang="ko-KR" sz="1600" b="1" dirty="0"/>
              <a:t>		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baseValue</a:t>
            </a:r>
            <a:r>
              <a:rPr lang="en-US" altLang="ko-KR" sz="1600" b="1" dirty="0"/>
              <a:t>();</a:t>
            </a:r>
          </a:p>
          <a:p>
            <a:pPr algn="l">
              <a:spcBef>
                <a:spcPts val="0"/>
              </a:spcBef>
            </a:pPr>
            <a:r>
              <a:rPr lang="en-US" altLang="ko-KR" sz="1600" b="1" dirty="0"/>
              <a:t>		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endValue</a:t>
            </a:r>
            <a:r>
              <a:rPr lang="en-US" altLang="ko-KR" sz="1600" b="1" dirty="0"/>
              <a:t>();</a:t>
            </a:r>
          </a:p>
          <a:p>
            <a:pPr algn="l">
              <a:spcBef>
                <a:spcPts val="0"/>
              </a:spcBef>
            </a:pPr>
            <a:r>
              <a:rPr lang="en-US" altLang="ko-KR" sz="1600" b="1" dirty="0"/>
              <a:t>	</a:t>
            </a:r>
          </a:p>
          <a:p>
            <a:pPr algn="l">
              <a:spcBef>
                <a:spcPts val="0"/>
              </a:spcBef>
            </a:pPr>
            <a:r>
              <a:rPr lang="en-US" altLang="ko-KR" sz="1600" b="1" dirty="0"/>
              <a:t>		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&amp; operator[](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);</a:t>
            </a:r>
          </a:p>
          <a:p>
            <a:pPr algn="l">
              <a:spcBef>
                <a:spcPts val="0"/>
              </a:spcBef>
            </a:pPr>
            <a:r>
              <a:rPr lang="en-US" altLang="ko-KR" sz="1600" b="1" dirty="0"/>
              <a:t>		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operator[](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) </a:t>
            </a:r>
            <a:r>
              <a:rPr lang="en-US" altLang="ko-KR" sz="1600" b="1" dirty="0" err="1"/>
              <a:t>const</a:t>
            </a:r>
            <a:r>
              <a:rPr lang="en-US" altLang="ko-KR" sz="1600" b="1" dirty="0"/>
              <a:t>;</a:t>
            </a:r>
          </a:p>
          <a:p>
            <a:pPr algn="l">
              <a:spcBef>
                <a:spcPts val="0"/>
              </a:spcBef>
            </a:pPr>
            <a:r>
              <a:rPr lang="en-US" altLang="ko-KR" sz="1600" b="1" dirty="0"/>
              <a:t>};</a:t>
            </a:r>
          </a:p>
          <a:p>
            <a:pPr algn="l">
              <a:spcBef>
                <a:spcPts val="0"/>
              </a:spcBef>
            </a:pP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42015621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주차 실습 안내</a:t>
            </a:r>
            <a:br>
              <a:rPr lang="en-US" altLang="ko-KR" dirty="0"/>
            </a:br>
            <a:r>
              <a:rPr lang="en-US" altLang="ko-KR" dirty="0"/>
              <a:t>(C++ Programming)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38711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주차  실습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CPP-1 Range Array </a:t>
            </a:r>
            <a:r>
              <a:rPr lang="ko-KR" altLang="en-US" dirty="0"/>
              <a:t>해결</a:t>
            </a:r>
            <a:endParaRPr lang="en-US" altLang="ko-KR" dirty="0"/>
          </a:p>
          <a:p>
            <a:r>
              <a:rPr lang="ko-KR" altLang="en-US" dirty="0"/>
              <a:t>세부 사항은 강의자료 참조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7258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절차적 프로그래밍 </a:t>
            </a:r>
            <a:r>
              <a:rPr lang="en-US" altLang="ko-KR" dirty="0"/>
              <a:t>vs. </a:t>
            </a:r>
            <a:r>
              <a:rPr lang="ko-KR" altLang="en-US" dirty="0"/>
              <a:t>객체 지향 프로그래밍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전통적인 절차적 프로그래밍</a:t>
            </a:r>
            <a:r>
              <a:rPr lang="en-US" altLang="ko-KR" dirty="0"/>
              <a:t>(traditional procedural programming)</a:t>
            </a:r>
          </a:p>
          <a:p>
            <a:pPr lvl="1"/>
            <a:r>
              <a:rPr lang="ko-KR" altLang="en-US" dirty="0"/>
              <a:t>알고리즘이 우선</a:t>
            </a:r>
            <a:r>
              <a:rPr lang="en-US" altLang="ko-KR" dirty="0"/>
              <a:t>, </a:t>
            </a:r>
            <a:r>
              <a:rPr lang="ko-KR" altLang="en-US" dirty="0"/>
              <a:t>그리고 자료구조는 나중에 고려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객체 지향 프로그래밍</a:t>
            </a:r>
            <a:r>
              <a:rPr lang="en-US" altLang="ko-KR" dirty="0"/>
              <a:t>(object-oriented programming )</a:t>
            </a:r>
          </a:p>
          <a:p>
            <a:pPr lvl="1"/>
            <a:r>
              <a:rPr lang="ko-KR" altLang="en-US" dirty="0"/>
              <a:t>자료구조가 우선</a:t>
            </a:r>
            <a:r>
              <a:rPr lang="en-US" altLang="ko-KR" dirty="0"/>
              <a:t>, </a:t>
            </a:r>
            <a:r>
              <a:rPr lang="ko-KR" altLang="en-US" dirty="0"/>
              <a:t>그 후 데이터를 활용하는 알고리즘에 대해 생각함</a:t>
            </a:r>
            <a:endParaRPr lang="en-US" altLang="ko-KR" dirty="0"/>
          </a:p>
          <a:p>
            <a:pPr lvl="1"/>
            <a:r>
              <a:rPr lang="ko-KR" altLang="en-US" dirty="0"/>
              <a:t>각각의 객체가 일련의 연관된 작업들의 수행을 전담하도록 함</a:t>
            </a:r>
            <a:endParaRPr lang="en-US" altLang="ko-KR" dirty="0"/>
          </a:p>
          <a:p>
            <a:pPr lvl="1"/>
            <a:r>
              <a:rPr lang="ko-KR" altLang="en-US" dirty="0" err="1"/>
              <a:t>재사용성을</a:t>
            </a:r>
            <a:r>
              <a:rPr lang="ko-KR" altLang="en-US" dirty="0"/>
              <a:t> 최대화</a:t>
            </a:r>
            <a:r>
              <a:rPr lang="en-US" altLang="ko-KR" dirty="0"/>
              <a:t>, </a:t>
            </a:r>
            <a:r>
              <a:rPr lang="ko-KR" altLang="en-US" dirty="0"/>
              <a:t>데이터 의존성을 축소</a:t>
            </a:r>
            <a:r>
              <a:rPr lang="en-US" altLang="ko-KR" dirty="0"/>
              <a:t>, </a:t>
            </a:r>
            <a:r>
              <a:rPr lang="ko-KR" altLang="en-US" dirty="0"/>
              <a:t>디버깅 시간을 최소화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22071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절차적 프로그래밍 </a:t>
            </a:r>
            <a:r>
              <a:rPr lang="en-US" altLang="ko-KR" dirty="0"/>
              <a:t>vs. </a:t>
            </a:r>
            <a:r>
              <a:rPr lang="ko-KR" altLang="en-US" dirty="0"/>
              <a:t>객체 지향 프로그래밍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76375" y="4112988"/>
            <a:ext cx="2286000" cy="540148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sz="2000" dirty="0">
                <a:solidFill>
                  <a:srgbClr val="020306"/>
                </a:solidFill>
                <a:latin typeface="Tahoma" pitchFamily="34" charset="0"/>
                <a:ea typeface="돋움체" pitchFamily="49" charset="-127"/>
              </a:rPr>
              <a:t>전역 데이터</a:t>
            </a:r>
            <a:endParaRPr lang="en-US" altLang="ko-KR" sz="2000" dirty="0">
              <a:solidFill>
                <a:srgbClr val="020306"/>
              </a:solidFill>
              <a:latin typeface="Tahoma" pitchFamily="34" charset="0"/>
              <a:ea typeface="돋움체" pitchFamily="49" charset="-127"/>
            </a:endParaRPr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2127250" y="2312764"/>
            <a:ext cx="1295400" cy="609600"/>
          </a:xfrm>
          <a:prstGeom prst="ellipse">
            <a:avLst/>
          </a:prstGeom>
          <a:solidFill>
            <a:srgbClr val="F8F8F8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dirty="0">
                <a:solidFill>
                  <a:srgbClr val="020306"/>
                </a:solidFill>
                <a:latin typeface="Tahoma" pitchFamily="34" charset="0"/>
                <a:ea typeface="돋움체" pitchFamily="49" charset="-127"/>
              </a:rPr>
              <a:t>함수</a:t>
            </a:r>
            <a:endParaRPr lang="en-US" altLang="ko-KR" dirty="0">
              <a:solidFill>
                <a:srgbClr val="020306"/>
              </a:solidFill>
              <a:latin typeface="Tahoma" pitchFamily="34" charset="0"/>
              <a:ea typeface="돋움체" pitchFamily="49" charset="-127"/>
            </a:endParaRPr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3270250" y="2769964"/>
            <a:ext cx="1295400" cy="609600"/>
          </a:xfrm>
          <a:prstGeom prst="ellipse">
            <a:avLst/>
          </a:prstGeom>
          <a:solidFill>
            <a:srgbClr val="F8F8F8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dirty="0">
                <a:solidFill>
                  <a:srgbClr val="020306"/>
                </a:solidFill>
                <a:latin typeface="Tahoma" pitchFamily="34" charset="0"/>
                <a:ea typeface="돋움체" pitchFamily="49" charset="-127"/>
              </a:rPr>
              <a:t>함수</a:t>
            </a:r>
            <a:endParaRPr lang="en-US" altLang="ko-KR" dirty="0">
              <a:solidFill>
                <a:srgbClr val="020306"/>
              </a:solidFill>
              <a:latin typeface="Tahoma" pitchFamily="34" charset="0"/>
              <a:ea typeface="돋움체" pitchFamily="49" charset="-127"/>
            </a:endParaRPr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1746250" y="3074764"/>
            <a:ext cx="304800" cy="990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 flipH="1">
            <a:off x="2660650" y="2922364"/>
            <a:ext cx="76200" cy="1143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 flipH="1">
            <a:off x="3270250" y="3379564"/>
            <a:ext cx="533400" cy="685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" name="AutoShape 9"/>
          <p:cNvSpPr>
            <a:spLocks noChangeArrowheads="1"/>
          </p:cNvSpPr>
          <p:nvPr/>
        </p:nvSpPr>
        <p:spPr bwMode="auto">
          <a:xfrm>
            <a:off x="5148263" y="1592039"/>
            <a:ext cx="1828800" cy="1295400"/>
          </a:xfrm>
          <a:prstGeom prst="hexagon">
            <a:avLst>
              <a:gd name="adj" fmla="val 35294"/>
              <a:gd name="vf" fmla="val 115470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2400">
              <a:solidFill>
                <a:schemeClr val="bg2"/>
              </a:solidFill>
              <a:latin typeface="Times New Roman" charset="0"/>
            </a:endParaRPr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5640388" y="1592039"/>
            <a:ext cx="84455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V="1">
            <a:off x="5589588" y="1592039"/>
            <a:ext cx="927100" cy="127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5735487" y="2628677"/>
            <a:ext cx="63671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200" b="1" dirty="0" err="1">
                <a:solidFill>
                  <a:srgbClr val="020306"/>
                </a:solidFill>
                <a:latin typeface="Tahoma" pitchFamily="34" charset="0"/>
              </a:rPr>
              <a:t>메소드</a:t>
            </a:r>
            <a:endParaRPr lang="en-US" altLang="ko-KR" sz="1200" b="1" dirty="0">
              <a:solidFill>
                <a:srgbClr val="020306"/>
              </a:solidFill>
              <a:latin typeface="Tahoma" pitchFamily="34" charset="0"/>
            </a:endParaRP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5735487" y="1572989"/>
            <a:ext cx="63671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200" b="1" dirty="0" err="1">
                <a:solidFill>
                  <a:srgbClr val="020306"/>
                </a:solidFill>
                <a:latin typeface="Tahoma" pitchFamily="34" charset="0"/>
              </a:rPr>
              <a:t>메소드</a:t>
            </a:r>
            <a:endParaRPr lang="en-US" altLang="ko-KR" sz="1200" b="1" dirty="0">
              <a:solidFill>
                <a:srgbClr val="020306"/>
              </a:solidFill>
              <a:latin typeface="Tahoma" pitchFamily="34" charset="0"/>
            </a:endParaRPr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 flipH="1">
            <a:off x="5148263" y="2246089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" name="AutoShape 15"/>
          <p:cNvSpPr>
            <a:spLocks noChangeArrowheads="1"/>
          </p:cNvSpPr>
          <p:nvPr/>
        </p:nvSpPr>
        <p:spPr bwMode="auto">
          <a:xfrm>
            <a:off x="5500688" y="1865089"/>
            <a:ext cx="1125537" cy="749300"/>
          </a:xfrm>
          <a:prstGeom prst="hexagon">
            <a:avLst>
              <a:gd name="adj" fmla="val 37553"/>
              <a:gd name="vf" fmla="val 1154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dirty="0">
                <a:solidFill>
                  <a:srgbClr val="020306"/>
                </a:solidFill>
                <a:latin typeface="Tahoma" pitchFamily="34" charset="0"/>
              </a:rPr>
              <a:t>데이터</a:t>
            </a:r>
            <a:endParaRPr lang="en-US" altLang="ko-KR" dirty="0">
              <a:solidFill>
                <a:srgbClr val="020306"/>
              </a:solidFill>
              <a:latin typeface="Tahoma" pitchFamily="34" charset="0"/>
            </a:endParaRPr>
          </a:p>
        </p:txBody>
      </p:sp>
      <p:sp>
        <p:nvSpPr>
          <p:cNvPr id="20" name="AutoShape 16"/>
          <p:cNvSpPr>
            <a:spLocks noChangeArrowheads="1"/>
          </p:cNvSpPr>
          <p:nvPr/>
        </p:nvSpPr>
        <p:spPr bwMode="auto">
          <a:xfrm>
            <a:off x="5219700" y="3824064"/>
            <a:ext cx="1828800" cy="1295400"/>
          </a:xfrm>
          <a:prstGeom prst="hexagon">
            <a:avLst>
              <a:gd name="adj" fmla="val 35294"/>
              <a:gd name="vf" fmla="val 115470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ko-KR" altLang="ko-KR" sz="2400">
              <a:solidFill>
                <a:schemeClr val="bg2"/>
              </a:solidFill>
              <a:latin typeface="Times New Roman" charset="0"/>
            </a:endParaRPr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>
            <a:off x="5711825" y="3824064"/>
            <a:ext cx="84455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 flipV="1">
            <a:off x="5661025" y="3824064"/>
            <a:ext cx="9271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" name="Text Box 19"/>
          <p:cNvSpPr txBox="1">
            <a:spLocks noChangeArrowheads="1"/>
          </p:cNvSpPr>
          <p:nvPr/>
        </p:nvSpPr>
        <p:spPr bwMode="auto">
          <a:xfrm>
            <a:off x="5807495" y="4846414"/>
            <a:ext cx="63671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200" b="1" dirty="0" err="1">
                <a:solidFill>
                  <a:srgbClr val="020306"/>
                </a:solidFill>
                <a:latin typeface="Tahoma" pitchFamily="34" charset="0"/>
              </a:rPr>
              <a:t>메소드</a:t>
            </a:r>
            <a:endParaRPr lang="en-US" altLang="ko-KR" sz="1200" b="1" dirty="0">
              <a:solidFill>
                <a:srgbClr val="020306"/>
              </a:solidFill>
              <a:latin typeface="Tahoma" pitchFamily="34" charset="0"/>
            </a:endParaRPr>
          </a:p>
        </p:txBody>
      </p:sp>
      <p:sp>
        <p:nvSpPr>
          <p:cNvPr id="24" name="Text Box 20"/>
          <p:cNvSpPr txBox="1">
            <a:spLocks noChangeArrowheads="1"/>
          </p:cNvSpPr>
          <p:nvPr/>
        </p:nvSpPr>
        <p:spPr bwMode="auto">
          <a:xfrm>
            <a:off x="5807495" y="3809777"/>
            <a:ext cx="63671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200" b="1" dirty="0" err="1">
                <a:solidFill>
                  <a:srgbClr val="020306"/>
                </a:solidFill>
                <a:latin typeface="Tahoma" pitchFamily="34" charset="0"/>
              </a:rPr>
              <a:t>메소드</a:t>
            </a:r>
            <a:endParaRPr lang="en-US" altLang="ko-KR" sz="1200" b="1" dirty="0">
              <a:solidFill>
                <a:srgbClr val="020306"/>
              </a:solidFill>
              <a:latin typeface="Tahoma" pitchFamily="34" charset="0"/>
            </a:endParaRPr>
          </a:p>
        </p:txBody>
      </p:sp>
      <p:sp>
        <p:nvSpPr>
          <p:cNvPr id="25" name="Line 21"/>
          <p:cNvSpPr>
            <a:spLocks noChangeShapeType="1"/>
          </p:cNvSpPr>
          <p:nvPr/>
        </p:nvSpPr>
        <p:spPr bwMode="auto">
          <a:xfrm flipH="1">
            <a:off x="5219700" y="4468589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" name="AutoShape 22"/>
          <p:cNvSpPr>
            <a:spLocks noChangeArrowheads="1"/>
          </p:cNvSpPr>
          <p:nvPr/>
        </p:nvSpPr>
        <p:spPr bwMode="auto">
          <a:xfrm>
            <a:off x="5572125" y="4097114"/>
            <a:ext cx="1125538" cy="749300"/>
          </a:xfrm>
          <a:prstGeom prst="hexagon">
            <a:avLst>
              <a:gd name="adj" fmla="val 37553"/>
              <a:gd name="vf" fmla="val 1154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dirty="0">
                <a:solidFill>
                  <a:srgbClr val="020306"/>
                </a:solidFill>
                <a:latin typeface="Tahoma" pitchFamily="34" charset="0"/>
              </a:rPr>
              <a:t>데이터</a:t>
            </a:r>
            <a:endParaRPr lang="en-US" altLang="ko-KR" dirty="0">
              <a:solidFill>
                <a:srgbClr val="020306"/>
              </a:solidFill>
              <a:latin typeface="Tahoma" pitchFamily="34" charset="0"/>
            </a:endParaRPr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>
            <a:off x="6084888" y="2887439"/>
            <a:ext cx="0" cy="9366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7092950" y="2095277"/>
            <a:ext cx="12239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spcBef>
                <a:spcPct val="50000"/>
              </a:spcBef>
              <a:buClr>
                <a:srgbClr val="006666"/>
              </a:buClr>
              <a:buSzPct val="80000"/>
              <a:buFont typeface="Wingdings" pitchFamily="2" charset="2"/>
              <a:buNone/>
            </a:pPr>
            <a:r>
              <a:rPr lang="ko-KR" altLang="en-US" sz="1600" dirty="0">
                <a:solidFill>
                  <a:srgbClr val="CC0000"/>
                </a:solidFill>
                <a:latin typeface="Tahoma" pitchFamily="34" charset="0"/>
              </a:rPr>
              <a:t>객체</a:t>
            </a:r>
            <a:endParaRPr lang="en-US" altLang="ko-KR" sz="1600" dirty="0">
              <a:solidFill>
                <a:srgbClr val="CC0000"/>
              </a:solidFill>
              <a:latin typeface="Tahoma" pitchFamily="34" charset="0"/>
            </a:endParaRPr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7164388" y="4328889"/>
            <a:ext cx="1223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spcBef>
                <a:spcPct val="50000"/>
              </a:spcBef>
              <a:buClr>
                <a:srgbClr val="006666"/>
              </a:buClr>
              <a:buSzPct val="80000"/>
              <a:buFont typeface="Wingdings" pitchFamily="2" charset="2"/>
              <a:buNone/>
            </a:pPr>
            <a:r>
              <a:rPr lang="ko-KR" altLang="en-US" sz="1600" dirty="0">
                <a:solidFill>
                  <a:srgbClr val="CC0000"/>
                </a:solidFill>
                <a:latin typeface="Tahoma" pitchFamily="34" charset="0"/>
              </a:rPr>
              <a:t>객체</a:t>
            </a:r>
            <a:endParaRPr lang="en-US" altLang="ko-KR" sz="1600" dirty="0">
              <a:solidFill>
                <a:srgbClr val="CC0000"/>
              </a:solidFill>
              <a:latin typeface="Tahoma" pitchFamily="34" charset="0"/>
            </a:endParaRPr>
          </a:p>
        </p:txBody>
      </p: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6156325" y="3176364"/>
            <a:ext cx="12969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>
              <a:spcBef>
                <a:spcPct val="50000"/>
              </a:spcBef>
              <a:buClr>
                <a:srgbClr val="006666"/>
              </a:buClr>
              <a:buSzPct val="80000"/>
              <a:buFont typeface="Wingdings" pitchFamily="2" charset="2"/>
              <a:buNone/>
            </a:pPr>
            <a:r>
              <a:rPr lang="ko-KR" altLang="en-US" sz="1600" dirty="0">
                <a:solidFill>
                  <a:srgbClr val="CC0000"/>
                </a:solidFill>
                <a:latin typeface="Tahoma" pitchFamily="34" charset="0"/>
              </a:rPr>
              <a:t>메시지</a:t>
            </a:r>
            <a:endParaRPr lang="en-US" altLang="ko-KR" sz="1600" dirty="0">
              <a:solidFill>
                <a:srgbClr val="CC0000"/>
              </a:solidFill>
              <a:latin typeface="Tahoma" pitchFamily="34" charset="0"/>
            </a:endParaRPr>
          </a:p>
        </p:txBody>
      </p:sp>
      <p:sp>
        <p:nvSpPr>
          <p:cNvPr id="31" name="Text Box 28"/>
          <p:cNvSpPr txBox="1">
            <a:spLocks noChangeArrowheads="1"/>
          </p:cNvSpPr>
          <p:nvPr/>
        </p:nvSpPr>
        <p:spPr bwMode="auto">
          <a:xfrm>
            <a:off x="1043608" y="5408389"/>
            <a:ext cx="3095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>
              <a:spcBef>
                <a:spcPct val="50000"/>
              </a:spcBef>
              <a:buClr>
                <a:srgbClr val="006666"/>
              </a:buClr>
              <a:buSzPct val="80000"/>
              <a:buFont typeface="Wingdings" pitchFamily="2" charset="2"/>
              <a:buNone/>
            </a:pPr>
            <a:r>
              <a:rPr lang="ko-KR" altLang="en-US" sz="2000" dirty="0">
                <a:solidFill>
                  <a:srgbClr val="020306"/>
                </a:solidFill>
                <a:latin typeface="Tahoma" pitchFamily="34" charset="0"/>
              </a:rPr>
              <a:t>절차적 프로그래밍</a:t>
            </a:r>
            <a:endParaRPr lang="en-US" altLang="ko-KR" sz="2000" dirty="0">
              <a:solidFill>
                <a:srgbClr val="020306"/>
              </a:solidFill>
              <a:latin typeface="Tahoma" pitchFamily="34" charset="0"/>
            </a:endParaRPr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4283968" y="5408389"/>
            <a:ext cx="3743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>
              <a:spcBef>
                <a:spcPct val="50000"/>
              </a:spcBef>
              <a:buClr>
                <a:srgbClr val="006666"/>
              </a:buClr>
              <a:buSzPct val="80000"/>
              <a:buFont typeface="Wingdings" pitchFamily="2" charset="2"/>
              <a:buNone/>
            </a:pPr>
            <a:r>
              <a:rPr lang="ko-KR" altLang="en-US" sz="2000" dirty="0">
                <a:solidFill>
                  <a:srgbClr val="020306"/>
                </a:solidFill>
                <a:latin typeface="Tahoma" pitchFamily="34" charset="0"/>
              </a:rPr>
              <a:t>객체 지향 프로그래밍</a:t>
            </a:r>
            <a:endParaRPr lang="en-US" altLang="ko-KR" sz="2000" dirty="0">
              <a:solidFill>
                <a:srgbClr val="020306"/>
              </a:solidFill>
              <a:latin typeface="Tahoma" pitchFamily="34" charset="0"/>
            </a:endParaRPr>
          </a:p>
        </p:txBody>
      </p:sp>
      <p:sp>
        <p:nvSpPr>
          <p:cNvPr id="7" name="Oval 3"/>
          <p:cNvSpPr>
            <a:spLocks noChangeArrowheads="1"/>
          </p:cNvSpPr>
          <p:nvPr/>
        </p:nvSpPr>
        <p:spPr bwMode="auto">
          <a:xfrm>
            <a:off x="755650" y="2541364"/>
            <a:ext cx="1295400" cy="609600"/>
          </a:xfrm>
          <a:prstGeom prst="ellipse">
            <a:avLst/>
          </a:prstGeom>
          <a:solidFill>
            <a:srgbClr val="F8F8F8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ko-KR" altLang="en-US" dirty="0">
                <a:solidFill>
                  <a:srgbClr val="020306"/>
                </a:solidFill>
                <a:latin typeface="Tahoma" pitchFamily="34" charset="0"/>
                <a:ea typeface="돋움체" pitchFamily="49" charset="-127"/>
              </a:rPr>
              <a:t>함수</a:t>
            </a:r>
            <a:endParaRPr lang="en-US" altLang="ko-KR" dirty="0">
              <a:solidFill>
                <a:srgbClr val="020306"/>
              </a:solidFill>
              <a:latin typeface="Tahoma" pitchFamily="34" charset="0"/>
              <a:ea typeface="돋움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7494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객체지향 프로그래밍의 예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954213"/>
            <a:ext cx="3924300" cy="4065587"/>
          </a:xfrm>
        </p:spPr>
        <p:txBody>
          <a:bodyPr/>
          <a:lstStyle/>
          <a:p>
            <a:r>
              <a:rPr lang="ko-KR" altLang="en-US" sz="1400"/>
              <a:t>절차지향 프로그래밍</a:t>
            </a:r>
          </a:p>
          <a:p>
            <a:pPr lvl="1"/>
            <a:r>
              <a:rPr lang="ko-KR" altLang="en-US" sz="1200"/>
              <a:t>테트리스의 블록의 집합을 정의</a:t>
            </a:r>
          </a:p>
          <a:p>
            <a:pPr lvl="1"/>
            <a:r>
              <a:rPr lang="ko-KR" altLang="en-US" sz="1200"/>
              <a:t>게임 데이터로 점수가 필요함</a:t>
            </a:r>
          </a:p>
          <a:p>
            <a:pPr lvl="1"/>
            <a:r>
              <a:rPr lang="ko-KR" altLang="en-US" sz="1200"/>
              <a:t>블록이 쌓인 것을 표현하는 </a:t>
            </a:r>
            <a:r>
              <a:rPr lang="en-US" altLang="ko-KR" sz="1200"/>
              <a:t>2</a:t>
            </a:r>
            <a:r>
              <a:rPr lang="ko-KR" altLang="en-US" sz="1200"/>
              <a:t>차원 배열이 필요함</a:t>
            </a:r>
          </a:p>
          <a:p>
            <a:pPr lvl="1"/>
            <a:r>
              <a:rPr lang="ko-KR" altLang="en-US" sz="1200"/>
              <a:t>테트리스 블록을 랜덤하게 생성하는 함수</a:t>
            </a:r>
          </a:p>
          <a:p>
            <a:pPr lvl="1"/>
            <a:r>
              <a:rPr lang="ko-KR" altLang="en-US" sz="1200"/>
              <a:t>블록이 떨어지는 것을 계산하는 함수</a:t>
            </a:r>
          </a:p>
          <a:p>
            <a:pPr lvl="1"/>
            <a:r>
              <a:rPr lang="ko-KR" altLang="en-US" sz="1200"/>
              <a:t>블록의 이동을 화면에 표현할 함수</a:t>
            </a:r>
          </a:p>
          <a:p>
            <a:pPr lvl="1"/>
            <a:r>
              <a:rPr lang="ko-KR" altLang="en-US" sz="1200"/>
              <a:t>블록이 바닥에 도착했는지를 판단하는 함수</a:t>
            </a:r>
          </a:p>
          <a:p>
            <a:pPr lvl="1"/>
            <a:r>
              <a:rPr lang="ko-KR" altLang="en-US" sz="1200"/>
              <a:t>특정 라인이 블록으로 가득 찼는지를 판단하여 지우는 함수</a:t>
            </a:r>
          </a:p>
          <a:p>
            <a:pPr lvl="1"/>
            <a:r>
              <a:rPr lang="ko-KR" altLang="en-US" sz="1200"/>
              <a:t>특정 라인이 지워진 후 위의 내용을 한칸 내리는 함수</a:t>
            </a:r>
          </a:p>
          <a:p>
            <a:pPr lvl="1"/>
            <a:r>
              <a:rPr lang="ko-KR" altLang="en-US" sz="1200"/>
              <a:t>사용자의 키보드 입력을 받아 블록을 움직이는 함수</a:t>
            </a:r>
          </a:p>
          <a:p>
            <a:r>
              <a:rPr lang="ko-KR" altLang="en-US" sz="1400"/>
              <a:t>프로그램 </a:t>
            </a:r>
            <a:r>
              <a:rPr lang="en-US" altLang="ko-KR" sz="1400"/>
              <a:t>= </a:t>
            </a:r>
            <a:r>
              <a:rPr lang="ko-KR" altLang="en-US" sz="1400"/>
              <a:t>데이터 </a:t>
            </a:r>
            <a:r>
              <a:rPr lang="en-US" altLang="ko-KR" sz="1400"/>
              <a:t>+ </a:t>
            </a:r>
            <a:r>
              <a:rPr lang="ko-KR" altLang="en-US" sz="1400"/>
              <a:t>함수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643438" y="1954213"/>
            <a:ext cx="3924300" cy="4141787"/>
          </a:xfrm>
        </p:spPr>
        <p:txBody>
          <a:bodyPr/>
          <a:lstStyle/>
          <a:p>
            <a:r>
              <a:rPr lang="ko-KR" altLang="en-US" sz="1400"/>
              <a:t>객체지향 프로그래밍</a:t>
            </a:r>
          </a:p>
          <a:p>
            <a:pPr lvl="1"/>
            <a:r>
              <a:rPr lang="ko-KR" altLang="en-US" sz="1200"/>
              <a:t>크게 블록 생성기와 게임 엔진</a:t>
            </a:r>
            <a:r>
              <a:rPr lang="en-US" altLang="ko-KR" sz="1200"/>
              <a:t>, UI</a:t>
            </a:r>
            <a:r>
              <a:rPr lang="ko-KR" altLang="en-US" sz="1200"/>
              <a:t>로 프로그램을 분해</a:t>
            </a:r>
          </a:p>
          <a:p>
            <a:pPr lvl="1"/>
            <a:r>
              <a:rPr lang="ko-KR" altLang="en-US" sz="1200"/>
              <a:t>블록 생성기의 속성으로서 현재 블족의 종류를 정의</a:t>
            </a:r>
          </a:p>
          <a:p>
            <a:pPr lvl="1"/>
            <a:r>
              <a:rPr lang="ko-KR" altLang="en-US" sz="1200"/>
              <a:t>블록 생성기의 행위로서 블록을 랜덤하게 생성하는 함수 정의</a:t>
            </a:r>
          </a:p>
          <a:p>
            <a:pPr lvl="1"/>
            <a:r>
              <a:rPr lang="ko-KR" altLang="en-US" sz="1200"/>
              <a:t>게임 엔진의 속성으로서 점수</a:t>
            </a:r>
            <a:r>
              <a:rPr lang="en-US" altLang="ko-KR" sz="1200"/>
              <a:t>, </a:t>
            </a:r>
            <a:r>
              <a:rPr lang="ko-KR" altLang="en-US" sz="1200"/>
              <a:t>블록의 상태를 정의</a:t>
            </a:r>
          </a:p>
          <a:p>
            <a:pPr lvl="1"/>
            <a:r>
              <a:rPr lang="ko-KR" altLang="en-US" sz="1200"/>
              <a:t>게임 엔진의 행위로서 블록 생성기에 새로운 블록 요청</a:t>
            </a:r>
            <a:r>
              <a:rPr lang="en-US" altLang="ko-KR" sz="1200"/>
              <a:t>, </a:t>
            </a:r>
            <a:r>
              <a:rPr lang="ko-KR" altLang="en-US" sz="1200"/>
              <a:t>블록의 떨어짐</a:t>
            </a:r>
            <a:r>
              <a:rPr lang="en-US" altLang="ko-KR" sz="1200"/>
              <a:t>, </a:t>
            </a:r>
            <a:r>
              <a:rPr lang="ko-KR" altLang="en-US" sz="1200"/>
              <a:t>바닥에 도달</a:t>
            </a:r>
            <a:r>
              <a:rPr lang="en-US" altLang="ko-KR" sz="1200"/>
              <a:t>, </a:t>
            </a:r>
            <a:r>
              <a:rPr lang="ko-KR" altLang="en-US" sz="1200"/>
              <a:t>라인의 꽉참</a:t>
            </a:r>
            <a:r>
              <a:rPr lang="en-US" altLang="ko-KR" sz="1200"/>
              <a:t>, </a:t>
            </a:r>
            <a:r>
              <a:rPr lang="ko-KR" altLang="en-US" sz="1200"/>
              <a:t>지워진 칸 위를 내리는 등의 기능을 정의</a:t>
            </a:r>
          </a:p>
          <a:p>
            <a:pPr lvl="1"/>
            <a:r>
              <a:rPr lang="en-US" altLang="ko-KR" sz="1200"/>
              <a:t>UI</a:t>
            </a:r>
            <a:r>
              <a:rPr lang="ko-KR" altLang="en-US" sz="1200"/>
              <a:t>의 속성으로서 현재 화면의 픽셀정도를 정의</a:t>
            </a:r>
          </a:p>
          <a:p>
            <a:pPr lvl="1"/>
            <a:r>
              <a:rPr lang="en-US" altLang="ko-KR" sz="1200"/>
              <a:t>UI</a:t>
            </a:r>
            <a:r>
              <a:rPr lang="ko-KR" altLang="en-US" sz="1200"/>
              <a:t>의 행위로서 게임엔진에 현재 상태 요청</a:t>
            </a:r>
            <a:r>
              <a:rPr lang="en-US" altLang="ko-KR" sz="1200"/>
              <a:t>, </a:t>
            </a:r>
            <a:r>
              <a:rPr lang="ko-KR" altLang="en-US" sz="1200"/>
              <a:t>화면에 새로 그리기 등의 기능을 정의</a:t>
            </a:r>
          </a:p>
          <a:p>
            <a:r>
              <a:rPr lang="ko-KR" altLang="en-US" sz="1400"/>
              <a:t>프로그램 </a:t>
            </a:r>
            <a:r>
              <a:rPr lang="en-US" altLang="ko-KR" sz="1400"/>
              <a:t>= </a:t>
            </a:r>
            <a:r>
              <a:rPr lang="ko-KR" altLang="en-US" sz="1400"/>
              <a:t>객체 </a:t>
            </a:r>
            <a:r>
              <a:rPr lang="en-US" altLang="ko-KR" sz="1400"/>
              <a:t>+ </a:t>
            </a:r>
            <a:r>
              <a:rPr lang="ko-KR" altLang="en-US" sz="1400"/>
              <a:t>객체 </a:t>
            </a:r>
            <a:r>
              <a:rPr lang="en-US" altLang="ko-KR" sz="1400"/>
              <a:t>+ </a:t>
            </a:r>
            <a:r>
              <a:rPr lang="en-US" altLang="ko-KR" sz="1400">
                <a:latin typeface="Arial"/>
              </a:rPr>
              <a:t>…</a:t>
            </a:r>
            <a:endParaRPr lang="en-US" altLang="ko-KR" sz="1400"/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609600" y="1447800"/>
            <a:ext cx="807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dirty="0"/>
              <a:t>문제</a:t>
            </a:r>
            <a:r>
              <a:rPr lang="en-US" altLang="ko-KR" dirty="0"/>
              <a:t>: </a:t>
            </a:r>
            <a:r>
              <a:rPr lang="ko-KR" altLang="en-US" dirty="0" err="1"/>
              <a:t>테트리스</a:t>
            </a:r>
            <a:r>
              <a:rPr lang="ko-KR" altLang="en-US" dirty="0"/>
              <a:t> 게임을 만들어야 함</a:t>
            </a:r>
          </a:p>
        </p:txBody>
      </p:sp>
    </p:spTree>
    <p:extLst>
      <p:ext uri="{BB962C8B-B14F-4D97-AF65-F5344CB8AC3E}">
        <p14:creationId xmlns:p14="http://schemas.microsoft.com/office/powerpoint/2010/main" val="2533229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클래스와 객체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객체는 두 가지 구성요소를 지님</a:t>
            </a:r>
            <a:endParaRPr lang="en-US" altLang="ko-KR" sz="2000" dirty="0"/>
          </a:p>
          <a:p>
            <a:pPr lvl="1"/>
            <a:r>
              <a:rPr lang="ko-KR" altLang="en-US" sz="1600" dirty="0"/>
              <a:t>상태</a:t>
            </a:r>
            <a:r>
              <a:rPr lang="en-US" altLang="ko-KR" sz="1600" dirty="0"/>
              <a:t>(State): </a:t>
            </a:r>
            <a:r>
              <a:rPr lang="ko-KR" altLang="en-US" sz="1600" dirty="0"/>
              <a:t>객체가 가지고 있는 속성 또는 특성</a:t>
            </a:r>
            <a:r>
              <a:rPr lang="en-US" altLang="ko-KR" sz="1600" dirty="0"/>
              <a:t>; </a:t>
            </a:r>
            <a:r>
              <a:rPr lang="ko-KR" altLang="en-US" sz="1600" dirty="0"/>
              <a:t>데이터</a:t>
            </a:r>
            <a:r>
              <a:rPr lang="en-US" altLang="ko-KR" sz="1600" dirty="0"/>
              <a:t>, </a:t>
            </a:r>
            <a:r>
              <a:rPr lang="ko-KR" altLang="en-US" sz="1600" dirty="0"/>
              <a:t>속성</a:t>
            </a:r>
            <a:endParaRPr lang="en-US" altLang="ko-KR" sz="1600" dirty="0">
              <a:solidFill>
                <a:srgbClr val="0000FF"/>
              </a:solidFill>
            </a:endParaRPr>
          </a:p>
          <a:p>
            <a:pPr lvl="1"/>
            <a:r>
              <a:rPr lang="ko-KR" altLang="en-US" sz="1600" dirty="0"/>
              <a:t>행동</a:t>
            </a:r>
            <a:r>
              <a:rPr lang="en-US" altLang="ko-KR" sz="1600" dirty="0"/>
              <a:t>(Behavior): </a:t>
            </a:r>
            <a:r>
              <a:rPr lang="ko-KR" altLang="en-US" sz="1600" dirty="0"/>
              <a:t>객체가 가지고 있는 행동 또는 할 수 있는 반응 양식</a:t>
            </a:r>
            <a:r>
              <a:rPr lang="en-US" altLang="ko-KR" sz="1600" dirty="0"/>
              <a:t>;</a:t>
            </a:r>
            <a:br>
              <a:rPr lang="en-US" altLang="ko-KR" sz="1600" dirty="0"/>
            </a:br>
            <a:r>
              <a:rPr lang="en-US" altLang="ko-KR" sz="1600" dirty="0"/>
              <a:t>                      </a:t>
            </a:r>
            <a:r>
              <a:rPr lang="ko-KR" altLang="en-US" sz="1600" dirty="0" err="1"/>
              <a:t>메소드</a:t>
            </a:r>
            <a:r>
              <a:rPr lang="en-US" altLang="ko-KR" sz="1600" dirty="0"/>
              <a:t>, </a:t>
            </a:r>
            <a:r>
              <a:rPr lang="ko-KR" altLang="en-US" sz="1600" dirty="0"/>
              <a:t>오퍼레이션</a:t>
            </a:r>
            <a:endParaRPr lang="en-US" altLang="ko-KR" sz="1600" dirty="0"/>
          </a:p>
          <a:p>
            <a:r>
              <a:rPr lang="en-US" altLang="ko-KR" sz="2000" dirty="0"/>
              <a:t>OOP</a:t>
            </a:r>
            <a:r>
              <a:rPr lang="ko-KR" altLang="en-US" sz="2000" dirty="0"/>
              <a:t>에서</a:t>
            </a:r>
            <a:r>
              <a:rPr lang="en-US" altLang="ko-KR" sz="2000" dirty="0"/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클래스는 그 자신의 </a:t>
            </a:r>
            <a:r>
              <a:rPr lang="ko-KR" altLang="en-US" sz="2000" dirty="0" err="1">
                <a:solidFill>
                  <a:srgbClr val="FF0000"/>
                </a:solidFill>
              </a:rPr>
              <a:t>인스턴스를</a:t>
            </a:r>
            <a:r>
              <a:rPr lang="ko-KR" altLang="en-US" sz="2000" dirty="0">
                <a:solidFill>
                  <a:srgbClr val="FF0000"/>
                </a:solidFill>
              </a:rPr>
              <a:t> 만들기 위하여 청사진</a:t>
            </a:r>
            <a:r>
              <a:rPr lang="en-US" altLang="ko-KR" sz="2000" dirty="0">
                <a:solidFill>
                  <a:srgbClr val="FF0000"/>
                </a:solidFill>
              </a:rPr>
              <a:t>(</a:t>
            </a:r>
            <a:r>
              <a:rPr lang="ko-KR" altLang="en-US" sz="2000" dirty="0">
                <a:solidFill>
                  <a:srgbClr val="FF0000"/>
                </a:solidFill>
              </a:rPr>
              <a:t>또는 형틀</a:t>
            </a:r>
            <a:r>
              <a:rPr lang="en-US" altLang="ko-KR" sz="2000" dirty="0">
                <a:solidFill>
                  <a:srgbClr val="FF0000"/>
                </a:solidFill>
              </a:rPr>
              <a:t>)</a:t>
            </a:r>
            <a:r>
              <a:rPr lang="ko-KR" altLang="en-US" sz="2000" dirty="0">
                <a:solidFill>
                  <a:srgbClr val="FF0000"/>
                </a:solidFill>
              </a:rPr>
              <a:t>으로 사용되는 구조물이라 할 수 있음</a:t>
            </a:r>
            <a:endParaRPr lang="en-US" altLang="ko-KR" sz="20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36664" y="5910587"/>
            <a:ext cx="4032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Example: The Car </a:t>
            </a:r>
            <a:r>
              <a:rPr lang="en-US" altLang="ko-KR" sz="1600" i="1" dirty="0">
                <a:latin typeface="Tahoma" pitchFamily="34" charset="0"/>
                <a:ea typeface="Tahoma" pitchFamily="34" charset="0"/>
                <a:cs typeface="Tahoma" pitchFamily="34" charset="0"/>
              </a:rPr>
              <a:t>Class</a:t>
            </a:r>
            <a:r>
              <a:rPr lang="en-US" altLang="ko-KR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and Car </a:t>
            </a:r>
            <a:r>
              <a:rPr lang="en-US" altLang="ko-KR" sz="1600" i="1" dirty="0">
                <a:latin typeface="Tahoma" pitchFamily="34" charset="0"/>
                <a:ea typeface="Tahoma" pitchFamily="34" charset="0"/>
                <a:cs typeface="Tahoma" pitchFamily="34" charset="0"/>
              </a:rPr>
              <a:t>Instances</a:t>
            </a:r>
            <a:endParaRPr lang="ko-KR" altLang="en-US" sz="1600" i="1" dirty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1027" name="Picture 3" descr="C:\Users\Byonghwa Oh\AppData\Local\Microsoft\Windows\Temporary Internet Files\Content.IE5\12M2YU6B\MC900156095[1].wm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770" y="3962579"/>
            <a:ext cx="1649578" cy="841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Byonghwa Oh\AppData\Local\Microsoft\Windows\Temporary Internet Files\Content.IE5\12WFY4JF\MC900440347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348226"/>
            <a:ext cx="2002332" cy="9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Byonghwa Oh\AppData\Local\Microsoft\Windows\Temporary Internet Files\Content.IE5\VR14NU9W\MC900441736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162" y="4348226"/>
            <a:ext cx="1558735" cy="1558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Byonghwa Oh\AppData\Local\Microsoft\Windows\Temporary Internet Files\Content.IE5\12M2YU6B\MC900437097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714" y="2627585"/>
            <a:ext cx="1735088" cy="173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947847" y="4873079"/>
            <a:ext cx="1083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Car Class</a:t>
            </a:r>
          </a:p>
          <a:p>
            <a:r>
              <a:rPr lang="en-US" altLang="ko-KR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(Abstract)</a:t>
            </a:r>
            <a:endParaRPr lang="ko-KR" altLang="en-US" sz="16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66406" y="5165467"/>
            <a:ext cx="905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Red Car</a:t>
            </a:r>
            <a:endParaRPr lang="ko-KR" altLang="en-US" sz="16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78164" y="4052049"/>
            <a:ext cx="1101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Blue Car</a:t>
            </a:r>
            <a:endParaRPr lang="ko-KR" altLang="en-US" sz="16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39431" y="5497423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Yellow Car</a:t>
            </a:r>
            <a:endParaRPr lang="ko-KR" altLang="en-US" sz="16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 flipV="1">
            <a:off x="3314347" y="3887504"/>
            <a:ext cx="1223275" cy="33382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>
            <a:off x="3314347" y="4221326"/>
            <a:ext cx="2134672" cy="51548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" name="Line 8"/>
          <p:cNvSpPr>
            <a:spLocks noChangeShapeType="1"/>
          </p:cNvSpPr>
          <p:nvPr/>
        </p:nvSpPr>
        <p:spPr bwMode="auto">
          <a:xfrm>
            <a:off x="3314347" y="4221326"/>
            <a:ext cx="330815" cy="61357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390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클래스와 객체</a:t>
            </a: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1187344" y="3480127"/>
            <a:ext cx="2187783" cy="519351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33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latinLnBrk="0" hangingPunct="0"/>
            <a:r>
              <a:rPr kumimoji="0" lang="ko-KR" altLang="en-US" dirty="0">
                <a:solidFill>
                  <a:srgbClr val="020306"/>
                </a:solidFill>
                <a:latin typeface="Tahoma" pitchFamily="34" charset="0"/>
              </a:rPr>
              <a:t>은행</a:t>
            </a:r>
            <a:r>
              <a:rPr lang="en-US" altLang="ko-KR" dirty="0">
                <a:solidFill>
                  <a:srgbClr val="020306"/>
                </a:solidFill>
                <a:latin typeface="Tahoma" pitchFamily="34" charset="0"/>
              </a:rPr>
              <a:t> </a:t>
            </a:r>
            <a:r>
              <a:rPr lang="ko-KR" altLang="en-US" dirty="0">
                <a:solidFill>
                  <a:srgbClr val="020306"/>
                </a:solidFill>
                <a:latin typeface="Tahoma" pitchFamily="34" charset="0"/>
              </a:rPr>
              <a:t>계좌</a:t>
            </a:r>
            <a:endParaRPr kumimoji="0" lang="en-US" altLang="ko-KR" dirty="0">
              <a:solidFill>
                <a:srgbClr val="020306"/>
              </a:solidFill>
              <a:latin typeface="Tahoma" pitchFamily="34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780164" y="1556792"/>
            <a:ext cx="95410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Ctr="1">
            <a:spAutoFit/>
          </a:bodyPr>
          <a:lstStyle/>
          <a:p>
            <a:pPr algn="ctr" eaLnBrk="0" latinLnBrk="0" hangingPunct="0"/>
            <a:r>
              <a:rPr lang="ko-KR" altLang="en-US" sz="2000" dirty="0">
                <a:solidFill>
                  <a:srgbClr val="CC0000"/>
                </a:solidFill>
                <a:latin typeface="Tahoma" pitchFamily="34" charset="0"/>
              </a:rPr>
              <a:t>클래스</a:t>
            </a:r>
            <a:endParaRPr kumimoji="0" lang="en-US" altLang="ko-KR" sz="2000" dirty="0">
              <a:solidFill>
                <a:srgbClr val="CC0000"/>
              </a:solidFill>
              <a:latin typeface="Tahoma" pitchFamily="34" charset="0"/>
            </a:endParaRPr>
          </a:p>
          <a:p>
            <a:pPr algn="ctr" eaLnBrk="0" latinLnBrk="0" hangingPunct="0"/>
            <a:r>
              <a:rPr kumimoji="0" lang="en-US" altLang="ko-KR" sz="2000" dirty="0">
                <a:solidFill>
                  <a:srgbClr val="CC0000"/>
                </a:solidFill>
                <a:latin typeface="Tahoma" pitchFamily="34" charset="0"/>
              </a:rPr>
              <a:t>(</a:t>
            </a:r>
            <a:r>
              <a:rPr kumimoji="0" lang="ko-KR" altLang="en-US" sz="2000" dirty="0">
                <a:solidFill>
                  <a:srgbClr val="CC0000"/>
                </a:solidFill>
                <a:latin typeface="Tahoma" pitchFamily="34" charset="0"/>
              </a:rPr>
              <a:t>개념</a:t>
            </a:r>
            <a:r>
              <a:rPr kumimoji="0" lang="en-US" altLang="ko-KR" sz="2000" dirty="0">
                <a:solidFill>
                  <a:srgbClr val="CC0000"/>
                </a:solidFill>
                <a:latin typeface="Tahoma" pitchFamily="34" charset="0"/>
              </a:rPr>
              <a:t>)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159595" y="2477731"/>
            <a:ext cx="2559050" cy="646331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latinLnBrk="0" hangingPunct="0"/>
            <a:r>
              <a:rPr kumimoji="0" lang="en-US" altLang="ko-KR" dirty="0">
                <a:solidFill>
                  <a:srgbClr val="020306"/>
                </a:solidFill>
                <a:latin typeface="Tahoma" pitchFamily="34" charset="0"/>
              </a:rPr>
              <a:t>John</a:t>
            </a:r>
            <a:r>
              <a:rPr kumimoji="0" lang="ko-KR" altLang="en-US" dirty="0">
                <a:solidFill>
                  <a:srgbClr val="020306"/>
                </a:solidFill>
                <a:latin typeface="Tahoma" pitchFamily="34" charset="0"/>
              </a:rPr>
              <a:t>의 은행 계좌</a:t>
            </a:r>
            <a:endParaRPr kumimoji="0" lang="en-US" altLang="ko-KR" dirty="0">
              <a:solidFill>
                <a:srgbClr val="020306"/>
              </a:solidFill>
              <a:latin typeface="Tahoma" pitchFamily="34" charset="0"/>
            </a:endParaRPr>
          </a:p>
          <a:p>
            <a:pPr algn="ctr" eaLnBrk="0" latinLnBrk="0" hangingPunct="0"/>
            <a:r>
              <a:rPr kumimoji="0" lang="ko-KR" altLang="en-US" dirty="0">
                <a:solidFill>
                  <a:srgbClr val="020306"/>
                </a:solidFill>
                <a:latin typeface="Tahoma" pitchFamily="34" charset="0"/>
              </a:rPr>
              <a:t>잔액</a:t>
            </a:r>
            <a:r>
              <a:rPr kumimoji="0" lang="en-US" altLang="ko-KR" dirty="0">
                <a:solidFill>
                  <a:srgbClr val="020306"/>
                </a:solidFill>
                <a:latin typeface="Tahoma" pitchFamily="34" charset="0"/>
              </a:rPr>
              <a:t>: $5,257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842430" y="1556792"/>
            <a:ext cx="11496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Ctr="1">
            <a:spAutoFit/>
          </a:bodyPr>
          <a:lstStyle/>
          <a:p>
            <a:pPr algn="ctr" eaLnBrk="0" latinLnBrk="0" hangingPunct="0"/>
            <a:r>
              <a:rPr kumimoji="0" lang="ko-KR" altLang="en-US" sz="2000" dirty="0">
                <a:solidFill>
                  <a:srgbClr val="CC0000"/>
                </a:solidFill>
                <a:latin typeface="Tahoma" pitchFamily="34" charset="0"/>
              </a:rPr>
              <a:t>객체</a:t>
            </a:r>
            <a:endParaRPr kumimoji="0" lang="en-US" altLang="ko-KR" sz="2000" dirty="0">
              <a:solidFill>
                <a:srgbClr val="CC0000"/>
              </a:solidFill>
              <a:latin typeface="Tahoma" pitchFamily="34" charset="0"/>
            </a:endParaRPr>
          </a:p>
          <a:p>
            <a:pPr algn="ctr" eaLnBrk="0" latinLnBrk="0" hangingPunct="0"/>
            <a:r>
              <a:rPr kumimoji="0" lang="en-US" altLang="ko-KR" sz="2000" dirty="0">
                <a:solidFill>
                  <a:srgbClr val="CC0000"/>
                </a:solidFill>
                <a:latin typeface="Tahoma" pitchFamily="34" charset="0"/>
              </a:rPr>
              <a:t>(</a:t>
            </a:r>
            <a:r>
              <a:rPr kumimoji="0" lang="ko-KR" altLang="en-US" sz="2000" dirty="0">
                <a:solidFill>
                  <a:srgbClr val="CC0000"/>
                </a:solidFill>
                <a:latin typeface="Tahoma" pitchFamily="34" charset="0"/>
              </a:rPr>
              <a:t>구체화</a:t>
            </a:r>
            <a:r>
              <a:rPr kumimoji="0" lang="en-US" altLang="ko-KR" sz="2000" dirty="0">
                <a:solidFill>
                  <a:srgbClr val="CC0000"/>
                </a:solidFill>
                <a:latin typeface="Tahoma" pitchFamily="34" charset="0"/>
              </a:rPr>
              <a:t>)</a:t>
            </a:r>
          </a:p>
        </p:txBody>
      </p:sp>
      <p:grpSp>
        <p:nvGrpSpPr>
          <p:cNvPr id="11" name="Group 8"/>
          <p:cNvGrpSpPr>
            <a:grpSpLocks/>
          </p:cNvGrpSpPr>
          <p:nvPr/>
        </p:nvGrpSpPr>
        <p:grpSpPr bwMode="auto">
          <a:xfrm>
            <a:off x="5086378" y="3405733"/>
            <a:ext cx="2653974" cy="2584451"/>
            <a:chOff x="3023" y="2327"/>
            <a:chExt cx="1823" cy="1628"/>
          </a:xfrm>
        </p:grpSpPr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3072" y="2327"/>
              <a:ext cx="1758" cy="40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latinLnBrk="0" hangingPunct="0"/>
              <a:r>
                <a:rPr kumimoji="0" lang="en-US" altLang="ko-KR" dirty="0">
                  <a:solidFill>
                    <a:srgbClr val="020306"/>
                  </a:solidFill>
                  <a:latin typeface="Tahoma" pitchFamily="34" charset="0"/>
                </a:rPr>
                <a:t>Bill</a:t>
              </a:r>
              <a:r>
                <a:rPr kumimoji="0" lang="ko-KR" altLang="en-US" dirty="0">
                  <a:solidFill>
                    <a:srgbClr val="020306"/>
                  </a:solidFill>
                  <a:latin typeface="Tahoma" pitchFamily="34" charset="0"/>
                </a:rPr>
                <a:t>의 은행 계좌</a:t>
              </a:r>
              <a:endParaRPr kumimoji="0" lang="en-US" altLang="ko-KR" dirty="0">
                <a:solidFill>
                  <a:srgbClr val="020306"/>
                </a:solidFill>
                <a:latin typeface="Tahoma" pitchFamily="34" charset="0"/>
              </a:endParaRPr>
            </a:p>
            <a:p>
              <a:pPr algn="ctr" eaLnBrk="0" latinLnBrk="0" hangingPunct="0"/>
              <a:r>
                <a:rPr kumimoji="0" lang="ko-KR" altLang="en-US" dirty="0">
                  <a:solidFill>
                    <a:srgbClr val="020306"/>
                  </a:solidFill>
                  <a:latin typeface="Tahoma" pitchFamily="34" charset="0"/>
                </a:rPr>
                <a:t>잔액</a:t>
              </a:r>
              <a:r>
                <a:rPr kumimoji="0" lang="en-US" altLang="ko-KR" dirty="0">
                  <a:solidFill>
                    <a:srgbClr val="020306"/>
                  </a:solidFill>
                  <a:latin typeface="Tahoma" pitchFamily="34" charset="0"/>
                </a:rPr>
                <a:t>: $1,245,069</a:t>
              </a: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3072" y="2978"/>
              <a:ext cx="1758" cy="40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latinLnBrk="0" hangingPunct="0"/>
              <a:r>
                <a:rPr kumimoji="0" lang="en-US" altLang="ko-KR" dirty="0">
                  <a:solidFill>
                    <a:srgbClr val="020306"/>
                  </a:solidFill>
                  <a:latin typeface="Tahoma" pitchFamily="34" charset="0"/>
                </a:rPr>
                <a:t>Mary</a:t>
              </a:r>
              <a:r>
                <a:rPr kumimoji="0" lang="ko-KR" altLang="en-US" dirty="0">
                  <a:solidFill>
                    <a:srgbClr val="020306"/>
                  </a:solidFill>
                  <a:latin typeface="Tahoma" pitchFamily="34" charset="0"/>
                </a:rPr>
                <a:t>의 은행 계좌</a:t>
              </a:r>
              <a:endParaRPr kumimoji="0" lang="en-US" altLang="ko-KR" dirty="0">
                <a:solidFill>
                  <a:srgbClr val="020306"/>
                </a:solidFill>
                <a:latin typeface="Tahoma" pitchFamily="34" charset="0"/>
              </a:endParaRPr>
            </a:p>
            <a:p>
              <a:pPr algn="ctr" eaLnBrk="0" latinLnBrk="0" hangingPunct="0"/>
              <a:r>
                <a:rPr kumimoji="0" lang="ko-KR" altLang="en-US" dirty="0">
                  <a:solidFill>
                    <a:srgbClr val="020306"/>
                  </a:solidFill>
                  <a:latin typeface="Tahoma" pitchFamily="34" charset="0"/>
                </a:rPr>
                <a:t>잔액</a:t>
              </a:r>
              <a:r>
                <a:rPr kumimoji="0" lang="en-US" altLang="ko-KR" dirty="0">
                  <a:solidFill>
                    <a:srgbClr val="020306"/>
                  </a:solidFill>
                  <a:latin typeface="Tahoma" pitchFamily="34" charset="0"/>
                </a:rPr>
                <a:t>: $16,833</a:t>
              </a: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3023" y="3509"/>
              <a:ext cx="1823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Ctr="1">
              <a:spAutoFit/>
            </a:bodyPr>
            <a:lstStyle/>
            <a:p>
              <a:pPr algn="ctr" eaLnBrk="0" latinLnBrk="0" hangingPunct="0"/>
              <a:r>
                <a:rPr kumimoji="0" lang="ko-KR" altLang="en-US" sz="2000" dirty="0">
                  <a:solidFill>
                    <a:srgbClr val="CC0000"/>
                  </a:solidFill>
                  <a:latin typeface="Tahoma" pitchFamily="34" charset="0"/>
                </a:rPr>
                <a:t>동일한 클래스로부터</a:t>
              </a:r>
              <a:endParaRPr kumimoji="0" lang="en-US" altLang="ko-KR" sz="2000" dirty="0">
                <a:solidFill>
                  <a:srgbClr val="CC0000"/>
                </a:solidFill>
                <a:latin typeface="Tahoma" pitchFamily="34" charset="0"/>
              </a:endParaRPr>
            </a:p>
            <a:p>
              <a:pPr algn="ctr" eaLnBrk="0" latinLnBrk="0" hangingPunct="0"/>
              <a:r>
                <a:rPr kumimoji="0" lang="ko-KR" altLang="en-US" sz="2000" dirty="0">
                  <a:solidFill>
                    <a:srgbClr val="CC0000"/>
                  </a:solidFill>
                  <a:latin typeface="Tahoma" pitchFamily="34" charset="0"/>
                </a:rPr>
                <a:t>생성된 다수의 객체들</a:t>
              </a:r>
              <a:endParaRPr kumimoji="0" lang="en-US" altLang="ko-KR" sz="2000" dirty="0">
                <a:solidFill>
                  <a:srgbClr val="CC0000"/>
                </a:solidFill>
                <a:latin typeface="Tahoma" pitchFamily="34" charset="0"/>
              </a:endParaRPr>
            </a:p>
          </p:txBody>
        </p:sp>
      </p:grp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3850725" y="3770635"/>
            <a:ext cx="792163" cy="0"/>
          </a:xfrm>
          <a:prstGeom prst="line">
            <a:avLst/>
          </a:prstGeom>
          <a:noFill/>
          <a:ln w="38100">
            <a:solidFill>
              <a:srgbClr val="02030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 flipV="1">
            <a:off x="4211088" y="2330773"/>
            <a:ext cx="0" cy="1439862"/>
          </a:xfrm>
          <a:prstGeom prst="line">
            <a:avLst/>
          </a:prstGeom>
          <a:noFill/>
          <a:ln w="9525">
            <a:solidFill>
              <a:srgbClr val="02030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3347864" y="1866310"/>
            <a:ext cx="165576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>
              <a:spcBef>
                <a:spcPct val="50000"/>
              </a:spcBef>
              <a:buClr>
                <a:srgbClr val="006666"/>
              </a:buClr>
              <a:buSzPct val="80000"/>
              <a:buFont typeface="Wingdings" pitchFamily="2" charset="2"/>
              <a:buNone/>
            </a:pPr>
            <a:r>
              <a:rPr lang="ko-KR" altLang="en-US" sz="1600" dirty="0" err="1">
                <a:solidFill>
                  <a:srgbClr val="CC0000"/>
                </a:solidFill>
                <a:latin typeface="Tahoma" pitchFamily="34" charset="0"/>
              </a:rPr>
              <a:t>인스턴스</a:t>
            </a:r>
            <a:r>
              <a:rPr lang="ko-KR" altLang="en-US" sz="1600" dirty="0">
                <a:solidFill>
                  <a:srgbClr val="CC0000"/>
                </a:solidFill>
                <a:latin typeface="Tahoma" pitchFamily="34" charset="0"/>
              </a:rPr>
              <a:t> 생성</a:t>
            </a:r>
            <a:endParaRPr lang="en-US" altLang="ko-KR" sz="1600" dirty="0">
              <a:solidFill>
                <a:srgbClr val="CC0000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37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클래스의 예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866775" y="2133600"/>
            <a:ext cx="3810000" cy="3979863"/>
          </a:xfrm>
          <a:prstGeom prst="rect">
            <a:avLst/>
          </a:prstGeom>
        </p:spPr>
        <p:txBody>
          <a:bodyPr/>
          <a:lstStyle>
            <a:lvl1pPr marL="469900" indent="-469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kumimoji="1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Ø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fontAlgn="base" latinLnBrk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 latinLnBrk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 latinLnBrk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 latinLnBrk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 latinLnBrk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ko-KR" altLang="en-US" sz="1600" dirty="0">
                <a:solidFill>
                  <a:srgbClr val="CC0000"/>
                </a:solidFill>
              </a:rPr>
              <a:t>데이터</a:t>
            </a:r>
            <a:r>
              <a:rPr lang="en-US" altLang="ko-KR" sz="1600" dirty="0"/>
              <a:t>:</a:t>
            </a:r>
          </a:p>
          <a:p>
            <a:pPr lvl="1"/>
            <a:r>
              <a:rPr lang="ko-KR" altLang="en-US" sz="1400" dirty="0"/>
              <a:t>제조사명</a:t>
            </a:r>
            <a:endParaRPr lang="en-US" altLang="ko-KR" sz="1400" dirty="0"/>
          </a:p>
          <a:p>
            <a:pPr lvl="1"/>
            <a:r>
              <a:rPr lang="ko-KR" altLang="en-US" sz="1400" dirty="0"/>
              <a:t>모델명</a:t>
            </a:r>
            <a:endParaRPr lang="en-US" altLang="ko-KR" sz="1400" dirty="0"/>
          </a:p>
          <a:p>
            <a:pPr lvl="1"/>
            <a:r>
              <a:rPr lang="ko-KR" altLang="en-US" sz="1400" dirty="0"/>
              <a:t>제조 날짜</a:t>
            </a:r>
            <a:endParaRPr lang="en-US" altLang="ko-KR" sz="1400" dirty="0"/>
          </a:p>
          <a:p>
            <a:pPr lvl="1"/>
            <a:r>
              <a:rPr lang="ko-KR" altLang="en-US" sz="1400" dirty="0"/>
              <a:t>색상</a:t>
            </a:r>
            <a:endParaRPr lang="en-US" altLang="ko-KR" sz="1400" dirty="0"/>
          </a:p>
          <a:p>
            <a:pPr lvl="1"/>
            <a:r>
              <a:rPr lang="ko-KR" altLang="en-US" sz="1400" dirty="0"/>
              <a:t>문의 개수</a:t>
            </a:r>
            <a:endParaRPr lang="en-US" altLang="ko-KR" sz="1400" dirty="0"/>
          </a:p>
          <a:p>
            <a:pPr lvl="1"/>
            <a:r>
              <a:rPr lang="ko-KR" altLang="en-US" sz="1400" dirty="0"/>
              <a:t>엔진 크기</a:t>
            </a:r>
            <a:endParaRPr lang="en-US" altLang="ko-KR" sz="1400" dirty="0"/>
          </a:p>
          <a:p>
            <a:pPr lvl="1"/>
            <a:r>
              <a:rPr lang="en-US" altLang="ko-KR" sz="1400" dirty="0"/>
              <a:t>etc.</a:t>
            </a:r>
          </a:p>
          <a:p>
            <a:pPr>
              <a:buFont typeface="Wingdings" pitchFamily="2" charset="2"/>
              <a:buNone/>
            </a:pPr>
            <a:endParaRPr lang="en-US" altLang="ko-KR" sz="1600" dirty="0"/>
          </a:p>
          <a:p>
            <a:pPr lvl="1">
              <a:buFont typeface="Wingdings" pitchFamily="2" charset="2"/>
              <a:buNone/>
            </a:pPr>
            <a:endParaRPr lang="en-US" altLang="ko-KR" sz="1400" dirty="0"/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4467225" y="2133600"/>
            <a:ext cx="3810000" cy="4114800"/>
          </a:xfrm>
          <a:prstGeom prst="rect">
            <a:avLst/>
          </a:prstGeom>
        </p:spPr>
        <p:txBody>
          <a:bodyPr/>
          <a:lstStyle>
            <a:lvl1pPr marL="469900" indent="-469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kumimoji="1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kumimoji="1" sz="1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Ø"/>
              <a:defRPr kumimoji="1" sz="1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fontAlgn="base" latinLnBrk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 latinLnBrk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 latinLnBrk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 latinLnBrk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 latinLnBrk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ko-KR" altLang="en-US" sz="1600" dirty="0" err="1">
                <a:solidFill>
                  <a:srgbClr val="CC0000"/>
                </a:solidFill>
              </a:rPr>
              <a:t>메소드</a:t>
            </a:r>
            <a:r>
              <a:rPr lang="en-US" altLang="ko-KR" sz="1600" dirty="0"/>
              <a:t>:</a:t>
            </a:r>
          </a:p>
          <a:p>
            <a:pPr lvl="1"/>
            <a:r>
              <a:rPr lang="ko-KR" altLang="en-US" sz="1400" dirty="0"/>
              <a:t>데이터 항목 정의</a:t>
            </a:r>
            <a:r>
              <a:rPr lang="en-US" altLang="ko-KR" sz="1400" dirty="0"/>
              <a:t>(</a:t>
            </a:r>
            <a:r>
              <a:rPr lang="ko-KR" altLang="en-US" sz="1400" dirty="0"/>
              <a:t>제자사명</a:t>
            </a:r>
            <a:r>
              <a:rPr lang="en-US" altLang="ko-KR" sz="1400" dirty="0"/>
              <a:t>, </a:t>
            </a:r>
            <a:r>
              <a:rPr lang="ko-KR" altLang="en-US" sz="1400" dirty="0"/>
              <a:t>모델명</a:t>
            </a:r>
            <a:r>
              <a:rPr lang="en-US" altLang="ko-KR" sz="1400" dirty="0"/>
              <a:t>, </a:t>
            </a:r>
            <a:r>
              <a:rPr lang="ko-KR" altLang="en-US" sz="1400" dirty="0"/>
              <a:t>제조 날짜 등등 명세</a:t>
            </a:r>
            <a:r>
              <a:rPr lang="en-US" altLang="ko-KR" sz="1400" dirty="0"/>
              <a:t>)</a:t>
            </a:r>
          </a:p>
          <a:p>
            <a:pPr lvl="1"/>
            <a:r>
              <a:rPr lang="ko-KR" altLang="en-US" sz="1400" dirty="0"/>
              <a:t>데이터 항목 변경</a:t>
            </a:r>
            <a:r>
              <a:rPr lang="en-US" altLang="ko-KR" sz="1400" dirty="0"/>
              <a:t>(</a:t>
            </a:r>
            <a:r>
              <a:rPr lang="ko-KR" altLang="en-US" sz="1400" dirty="0"/>
              <a:t>색상</a:t>
            </a:r>
            <a:r>
              <a:rPr lang="en-US" altLang="ko-KR" sz="1400" dirty="0"/>
              <a:t>, </a:t>
            </a:r>
            <a:r>
              <a:rPr lang="ko-KR" altLang="en-US" sz="1400" dirty="0"/>
              <a:t>엔진 등등</a:t>
            </a:r>
            <a:r>
              <a:rPr lang="en-US" altLang="ko-KR" sz="1400" dirty="0"/>
              <a:t>)</a:t>
            </a:r>
          </a:p>
          <a:p>
            <a:pPr lvl="1"/>
            <a:r>
              <a:rPr lang="ko-KR" altLang="en-US" sz="1400" dirty="0"/>
              <a:t>데이터 항목 출력</a:t>
            </a:r>
            <a:endParaRPr lang="en-US" altLang="ko-KR" sz="1400" dirty="0"/>
          </a:p>
          <a:p>
            <a:pPr lvl="1"/>
            <a:r>
              <a:rPr lang="ko-KR" altLang="en-US" sz="1400" dirty="0"/>
              <a:t>비용 계산</a:t>
            </a:r>
            <a:endParaRPr lang="en-US" altLang="ko-KR" sz="1400" dirty="0"/>
          </a:p>
          <a:p>
            <a:pPr lvl="1"/>
            <a:r>
              <a:rPr lang="en-US" altLang="ko-KR" sz="1400" dirty="0"/>
              <a:t>etc.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590800" y="1371600"/>
            <a:ext cx="3962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latinLnBrk="0" hangingPunct="0"/>
            <a:r>
              <a:rPr lang="ko-KR" altLang="en-US" sz="3200" dirty="0">
                <a:solidFill>
                  <a:srgbClr val="020306"/>
                </a:solidFill>
                <a:latin typeface="Tahoma" pitchFamily="34" charset="0"/>
              </a:rPr>
              <a:t>클래스</a:t>
            </a:r>
            <a:r>
              <a:rPr kumimoji="0" lang="en-US" altLang="ko-KR" sz="3200" dirty="0">
                <a:solidFill>
                  <a:srgbClr val="020306"/>
                </a:solidFill>
                <a:latin typeface="Tahoma" pitchFamily="34" charset="0"/>
              </a:rPr>
              <a:t>: </a:t>
            </a:r>
            <a:r>
              <a:rPr kumimoji="0" lang="ko-KR" altLang="en-US" sz="3200" dirty="0">
                <a:solidFill>
                  <a:srgbClr val="020306"/>
                </a:solidFill>
                <a:latin typeface="Tahoma" pitchFamily="34" charset="0"/>
              </a:rPr>
              <a:t>자동차</a:t>
            </a:r>
            <a:endParaRPr kumimoji="0" lang="en-US" altLang="ko-KR" sz="3200" dirty="0">
              <a:solidFill>
                <a:srgbClr val="020306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940149"/>
      </p:ext>
    </p:extLst>
  </p:cSld>
  <p:clrMapOvr>
    <a:masterClrMapping/>
  </p:clrMapOvr>
</p:sld>
</file>

<file path=ppt/theme/theme1.xml><?xml version="1.0" encoding="utf-8"?>
<a:theme xmlns:a="http://schemas.openxmlformats.org/drawingml/2006/main" name="1_기본 디자인">
  <a:themeElements>
    <a:clrScheme name="">
      <a:dk1>
        <a:srgbClr val="000000"/>
      </a:dk1>
      <a:lt1>
        <a:srgbClr val="FFFFFF"/>
      </a:lt1>
      <a:dk2>
        <a:srgbClr val="333333"/>
      </a:dk2>
      <a:lt2>
        <a:srgbClr val="CECECE"/>
      </a:lt2>
      <a:accent1>
        <a:srgbClr val="063DE8"/>
      </a:accent1>
      <a:accent2>
        <a:srgbClr val="006B61"/>
      </a:accent2>
      <a:accent3>
        <a:srgbClr val="FFFFFF"/>
      </a:accent3>
      <a:accent4>
        <a:srgbClr val="000000"/>
      </a:accent4>
      <a:accent5>
        <a:srgbClr val="AAAFF2"/>
      </a:accent5>
      <a:accent6>
        <a:srgbClr val="006057"/>
      </a:accent6>
      <a:hlink>
        <a:srgbClr val="7B00E4"/>
      </a:hlink>
      <a:folHlink>
        <a:srgbClr val="FC0128"/>
      </a:folHlink>
    </a:clrScheme>
    <a:fontScheme name="기본 디자인">
      <a:majorFont>
        <a:latin typeface="Times New Roman"/>
        <a:ea typeface="돋움"/>
        <a:cs typeface=""/>
      </a:majorFont>
      <a:minorFont>
        <a:latin typeface="Times New Roman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5067</TotalTime>
  <Pages>3</Pages>
  <Words>4118</Words>
  <Application>Microsoft Macintosh PowerPoint</Application>
  <PresentationFormat>화면 슬라이드 쇼(4:3)</PresentationFormat>
  <Paragraphs>627</Paragraphs>
  <Slides>35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3" baseType="lpstr">
      <vt:lpstr>돋움</vt:lpstr>
      <vt:lpstr>굴림</vt:lpstr>
      <vt:lpstr>Arial</vt:lpstr>
      <vt:lpstr>Monotype Sorts</vt:lpstr>
      <vt:lpstr>Tahoma</vt:lpstr>
      <vt:lpstr>Times New Roman</vt:lpstr>
      <vt:lpstr>Wingdings</vt:lpstr>
      <vt:lpstr>1_기본 디자인</vt:lpstr>
      <vt:lpstr>기초 C++ 프로그래밍 #1</vt:lpstr>
      <vt:lpstr>C++ 프로그래밍 언어</vt:lpstr>
      <vt:lpstr>객체 지향 프로그래밍</vt:lpstr>
      <vt:lpstr>절차적 프로그래밍 vs. 객체 지향 프로그래밍</vt:lpstr>
      <vt:lpstr>절차적 프로그래밍 vs. 객체 지향 프로그래밍</vt:lpstr>
      <vt:lpstr>객체지향 프로그래밍의 예</vt:lpstr>
      <vt:lpstr>클래스와 객체</vt:lpstr>
      <vt:lpstr>클래스와 객체</vt:lpstr>
      <vt:lpstr>클래스의 예</vt:lpstr>
      <vt:lpstr>C++의 기초</vt:lpstr>
      <vt:lpstr>C++의 프로그래밍 패러다임</vt:lpstr>
      <vt:lpstr>C++에서의 표준 입출력</vt:lpstr>
      <vt:lpstr>C++에서의 동적 메모리 할당</vt:lpstr>
      <vt:lpstr>C++의 참조 연산자(Reference Operator)</vt:lpstr>
      <vt:lpstr>C++에서의 클래스</vt:lpstr>
      <vt:lpstr>접근 지정자, 생성자, 소멸자</vt:lpstr>
      <vt:lpstr>접근 지정자, 생성자, 소멸자의 예</vt:lpstr>
      <vt:lpstr>접근 지정자, 생성자, 소멸자의 예</vt:lpstr>
      <vt:lpstr>C++로 구현한 스택(stack.h)</vt:lpstr>
      <vt:lpstr>C++로 구현한 스택(stack.cpp)</vt:lpstr>
      <vt:lpstr>C++의 객체 지향적 특성 </vt:lpstr>
      <vt:lpstr>상속</vt:lpstr>
      <vt:lpstr>상속</vt:lpstr>
      <vt:lpstr>상속이 되었을때 생성자, 소멸자 호출 순서</vt:lpstr>
      <vt:lpstr>상속이 되었을때 생성자, 소멸자 호출</vt:lpstr>
      <vt:lpstr>CPP-1: RangeArray</vt:lpstr>
      <vt:lpstr>다중정의(Overloading)</vt:lpstr>
      <vt:lpstr>함수 다중정의의 예</vt:lpstr>
      <vt:lpstr> 연산자 다중정의의 예</vt:lpstr>
      <vt:lpstr>Array를 이용한 RangeArray의 구현</vt:lpstr>
      <vt:lpstr>Array를 이용한 RangeArray의 구현  (샘플 프로그램과 출력)</vt:lpstr>
      <vt:lpstr>Array.h</vt:lpstr>
      <vt:lpstr>RangeArray.h</vt:lpstr>
      <vt:lpstr>3주차 실습 안내 (C++ Programming)</vt:lpstr>
      <vt:lpstr>3주차  실습 </vt:lpstr>
    </vt:vector>
  </TitlesOfParts>
  <Company>서강대학교 컴퓨터학과 모바일컴퓨팅 시스템 연구실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언어 강의노트</dc:title>
  <dc:subject/>
  <dc:creator>최성환</dc:creator>
  <cp:keywords/>
  <dc:description/>
  <cp:lastModifiedBy>정환 박</cp:lastModifiedBy>
  <cp:revision>550</cp:revision>
  <cp:lastPrinted>1997-04-03T01:49:54Z</cp:lastPrinted>
  <dcterms:created xsi:type="dcterms:W3CDTF">1996-06-27T04:55:18Z</dcterms:created>
  <dcterms:modified xsi:type="dcterms:W3CDTF">2024-02-29T14:51:04Z</dcterms:modified>
</cp:coreProperties>
</file>