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7" r:id="rId10"/>
    <p:sldId id="266" r:id="rId11"/>
    <p:sldId id="265"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96"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EF37E-022D-4A69-9EDA-8C00BDC8294A}"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BA4FC-D0AE-4083-8C8B-13C82FE383E1}" type="slidenum">
              <a:rPr lang="en-US" smtClean="0"/>
              <a:t>‹#›</a:t>
            </a:fld>
            <a:endParaRPr lang="en-US"/>
          </a:p>
        </p:txBody>
      </p:sp>
    </p:spTree>
    <p:extLst>
      <p:ext uri="{BB962C8B-B14F-4D97-AF65-F5344CB8AC3E}">
        <p14:creationId xmlns:p14="http://schemas.microsoft.com/office/powerpoint/2010/main" val="173427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CBA4FC-D0AE-4083-8C8B-13C82FE383E1}" type="slidenum">
              <a:rPr lang="en-US" smtClean="0"/>
              <a:t>9</a:t>
            </a:fld>
            <a:endParaRPr lang="en-US"/>
          </a:p>
        </p:txBody>
      </p:sp>
    </p:spTree>
    <p:extLst>
      <p:ext uri="{BB962C8B-B14F-4D97-AF65-F5344CB8AC3E}">
        <p14:creationId xmlns:p14="http://schemas.microsoft.com/office/powerpoint/2010/main" val="245606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CBA4FC-D0AE-4083-8C8B-13C82FE383E1}" type="slidenum">
              <a:rPr lang="en-US" smtClean="0"/>
              <a:t>11</a:t>
            </a:fld>
            <a:endParaRPr lang="en-US"/>
          </a:p>
        </p:txBody>
      </p:sp>
    </p:spTree>
    <p:extLst>
      <p:ext uri="{BB962C8B-B14F-4D97-AF65-F5344CB8AC3E}">
        <p14:creationId xmlns:p14="http://schemas.microsoft.com/office/powerpoint/2010/main" val="3456462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1809" y="861391"/>
            <a:ext cx="8098804" cy="1934818"/>
          </a:xfrm>
        </p:spPr>
        <p:txBody>
          <a:bodyPr/>
          <a:lstStyle/>
          <a:p>
            <a:pPr algn="ctr"/>
            <a:r>
              <a:rPr lang="en-US" sz="4800" b="1" dirty="0" smtClean="0">
                <a:latin typeface="Agency FB" panose="020B0503020202020204" pitchFamily="34" charset="0"/>
              </a:rPr>
              <a:t>UNLOCKING INSIGHTS INTO THE GLOBAL AIR TRANSPORTATION NETWORK </a:t>
            </a:r>
            <a:endParaRPr lang="en-US" sz="4800" b="1" dirty="0">
              <a:latin typeface="Agency FB" panose="020B0503020202020204" pitchFamily="34" charset="0"/>
            </a:endParaRPr>
          </a:p>
        </p:txBody>
      </p:sp>
      <p:sp>
        <p:nvSpPr>
          <p:cNvPr id="3" name="Subtitle 2"/>
          <p:cNvSpPr>
            <a:spLocks noGrp="1"/>
          </p:cNvSpPr>
          <p:nvPr>
            <p:ph type="subTitle" idx="1"/>
          </p:nvPr>
        </p:nvSpPr>
        <p:spPr>
          <a:xfrm>
            <a:off x="1154955" y="4187687"/>
            <a:ext cx="8825658" cy="1451113"/>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190" y="3101009"/>
            <a:ext cx="9619062" cy="2729947"/>
          </a:xfrm>
          <a:prstGeom prst="rect">
            <a:avLst/>
          </a:prstGeom>
        </p:spPr>
      </p:pic>
    </p:spTree>
    <p:extLst>
      <p:ext uri="{BB962C8B-B14F-4D97-AF65-F5344CB8AC3E}">
        <p14:creationId xmlns:p14="http://schemas.microsoft.com/office/powerpoint/2010/main" val="223756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964267"/>
          </a:xfrm>
        </p:spPr>
        <p:txBody>
          <a:bodyPr/>
          <a:lstStyle/>
          <a:p>
            <a:pPr algn="ctr"/>
            <a:r>
              <a:rPr lang="en-US" b="1" i="1" dirty="0" smtClean="0"/>
              <a:t>STORY</a:t>
            </a:r>
            <a:endParaRPr lang="en-US" b="1" i="1" dirty="0"/>
          </a:p>
        </p:txBody>
      </p:sp>
      <p:sp>
        <p:nvSpPr>
          <p:cNvPr id="3" name="Subtitle 2"/>
          <p:cNvSpPr>
            <a:spLocks noGrp="1"/>
          </p:cNvSpPr>
          <p:nvPr>
            <p:ph type="subTitle" idx="1"/>
          </p:nvPr>
        </p:nvSpPr>
        <p:spPr>
          <a:xfrm>
            <a:off x="10668000" y="6125028"/>
            <a:ext cx="928914" cy="174171"/>
          </a:xfrm>
        </p:spPr>
        <p:txBody>
          <a:bodyPr>
            <a:normAutofit fontScale="77500" lnSpcReduction="20000"/>
          </a:bodyPr>
          <a:lstStyle/>
          <a:p>
            <a:endParaRPr lang="en-US" sz="800" dirty="0"/>
          </a:p>
        </p:txBody>
      </p:sp>
    </p:spTree>
    <p:extLst>
      <p:ext uri="{BB962C8B-B14F-4D97-AF65-F5344CB8AC3E}">
        <p14:creationId xmlns:p14="http://schemas.microsoft.com/office/powerpoint/2010/main" val="120134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78154"/>
            <a:ext cx="5799260" cy="6779846"/>
          </a:xfrm>
          <a:prstGeom prst="rect">
            <a:avLst/>
          </a:prstGeom>
        </p:spPr>
      </p:pic>
      <p:pic>
        <p:nvPicPr>
          <p:cNvPr id="4" name="Picture 3"/>
          <p:cNvPicPr>
            <a:picLocks noChangeAspect="1"/>
          </p:cNvPicPr>
          <p:nvPr/>
        </p:nvPicPr>
        <p:blipFill>
          <a:blip r:embed="rId4"/>
          <a:stretch>
            <a:fillRect/>
          </a:stretch>
        </p:blipFill>
        <p:spPr>
          <a:xfrm>
            <a:off x="5799259" y="0"/>
            <a:ext cx="6392741" cy="6858000"/>
          </a:xfrm>
          <a:prstGeom prst="rect">
            <a:avLst/>
          </a:prstGeom>
        </p:spPr>
      </p:pic>
    </p:spTree>
    <p:extLst>
      <p:ext uri="{BB962C8B-B14F-4D97-AF65-F5344CB8AC3E}">
        <p14:creationId xmlns:p14="http://schemas.microsoft.com/office/powerpoint/2010/main" val="153103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16114"/>
            <a:ext cx="6374267" cy="6490379"/>
          </a:xfrm>
          <a:prstGeom prst="rect">
            <a:avLst/>
          </a:prstGeom>
        </p:spPr>
      </p:pic>
      <p:pic>
        <p:nvPicPr>
          <p:cNvPr id="4" name="Picture 3"/>
          <p:cNvPicPr>
            <a:picLocks noChangeAspect="1"/>
          </p:cNvPicPr>
          <p:nvPr/>
        </p:nvPicPr>
        <p:blipFill>
          <a:blip r:embed="rId3"/>
          <a:stretch>
            <a:fillRect/>
          </a:stretch>
        </p:blipFill>
        <p:spPr>
          <a:xfrm>
            <a:off x="7027410" y="0"/>
            <a:ext cx="4658179" cy="6197600"/>
          </a:xfrm>
          <a:prstGeom prst="rect">
            <a:avLst/>
          </a:prstGeom>
        </p:spPr>
      </p:pic>
    </p:spTree>
    <p:extLst>
      <p:ext uri="{BB962C8B-B14F-4D97-AF65-F5344CB8AC3E}">
        <p14:creationId xmlns:p14="http://schemas.microsoft.com/office/powerpoint/2010/main" val="287711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1201"/>
            <a:ext cx="5781896" cy="4009292"/>
          </a:xfrm>
          <a:prstGeom prst="rect">
            <a:avLst/>
          </a:prstGeom>
        </p:spPr>
      </p:pic>
      <p:pic>
        <p:nvPicPr>
          <p:cNvPr id="3" name="Picture 2"/>
          <p:cNvPicPr>
            <a:picLocks noChangeAspect="1"/>
          </p:cNvPicPr>
          <p:nvPr/>
        </p:nvPicPr>
        <p:blipFill>
          <a:blip r:embed="rId3"/>
          <a:stretch>
            <a:fillRect/>
          </a:stretch>
        </p:blipFill>
        <p:spPr>
          <a:xfrm>
            <a:off x="6197599" y="711201"/>
            <a:ext cx="5569851" cy="5573486"/>
          </a:xfrm>
          <a:prstGeom prst="rect">
            <a:avLst/>
          </a:prstGeom>
        </p:spPr>
      </p:pic>
    </p:spTree>
    <p:extLst>
      <p:ext uri="{BB962C8B-B14F-4D97-AF65-F5344CB8AC3E}">
        <p14:creationId xmlns:p14="http://schemas.microsoft.com/office/powerpoint/2010/main" val="42260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0914" y="0"/>
            <a:ext cx="11669486" cy="6647543"/>
          </a:xfrm>
          <a:prstGeom prst="rect">
            <a:avLst/>
          </a:prstGeom>
        </p:spPr>
      </p:pic>
    </p:spTree>
    <p:extLst>
      <p:ext uri="{BB962C8B-B14F-4D97-AF65-F5344CB8AC3E}">
        <p14:creationId xmlns:p14="http://schemas.microsoft.com/office/powerpoint/2010/main" val="1099026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688496"/>
          </a:xfrm>
        </p:spPr>
        <p:txBody>
          <a:bodyPr/>
          <a:lstStyle/>
          <a:p>
            <a:pPr algn="ctr"/>
            <a:r>
              <a:rPr lang="en-US" b="1" i="1" dirty="0" smtClean="0"/>
              <a:t>DASHBOARD</a:t>
            </a:r>
            <a:endParaRPr lang="en-US" b="1" i="1" dirty="0"/>
          </a:p>
        </p:txBody>
      </p:sp>
      <p:sp>
        <p:nvSpPr>
          <p:cNvPr id="3" name="Subtitle 2"/>
          <p:cNvSpPr>
            <a:spLocks noGrp="1"/>
          </p:cNvSpPr>
          <p:nvPr>
            <p:ph type="subTitle" idx="1"/>
          </p:nvPr>
        </p:nvSpPr>
        <p:spPr>
          <a:xfrm>
            <a:off x="10668001" y="6168571"/>
            <a:ext cx="1001484" cy="174170"/>
          </a:xfrm>
        </p:spPr>
        <p:txBody>
          <a:bodyPr>
            <a:normAutofit fontScale="77500" lnSpcReduction="20000"/>
          </a:bodyPr>
          <a:lstStyle/>
          <a:p>
            <a:endParaRPr lang="en-US" sz="800" dirty="0"/>
          </a:p>
        </p:txBody>
      </p:sp>
    </p:spTree>
    <p:extLst>
      <p:ext uri="{BB962C8B-B14F-4D97-AF65-F5344CB8AC3E}">
        <p14:creationId xmlns:p14="http://schemas.microsoft.com/office/powerpoint/2010/main" val="146248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i="1" dirty="0" smtClean="0"/>
              <a:t>UNLOCKING INSIGHTS INTO THE GLOBAL AIR TRANSPORTATION NETWORK</a:t>
            </a:r>
            <a:endParaRPr lang="en-US" sz="1800" b="1" i="1" dirty="0"/>
          </a:p>
        </p:txBody>
      </p:sp>
      <p:pic>
        <p:nvPicPr>
          <p:cNvPr id="3" name="Picture 2"/>
          <p:cNvPicPr>
            <a:picLocks noChangeAspect="1"/>
          </p:cNvPicPr>
          <p:nvPr/>
        </p:nvPicPr>
        <p:blipFill>
          <a:blip r:embed="rId2"/>
          <a:stretch>
            <a:fillRect/>
          </a:stretch>
        </p:blipFill>
        <p:spPr>
          <a:xfrm>
            <a:off x="118610" y="2394857"/>
            <a:ext cx="5788704" cy="1277257"/>
          </a:xfrm>
          <a:prstGeom prst="rect">
            <a:avLst/>
          </a:prstGeom>
        </p:spPr>
      </p:pic>
      <p:pic>
        <p:nvPicPr>
          <p:cNvPr id="4" name="Picture 3"/>
          <p:cNvPicPr>
            <a:picLocks noChangeAspect="1"/>
          </p:cNvPicPr>
          <p:nvPr/>
        </p:nvPicPr>
        <p:blipFill>
          <a:blip r:embed="rId3"/>
          <a:stretch>
            <a:fillRect/>
          </a:stretch>
        </p:blipFill>
        <p:spPr>
          <a:xfrm>
            <a:off x="6096000" y="2394858"/>
            <a:ext cx="5936344" cy="1277256"/>
          </a:xfrm>
          <a:prstGeom prst="rect">
            <a:avLst/>
          </a:prstGeom>
        </p:spPr>
      </p:pic>
      <p:pic>
        <p:nvPicPr>
          <p:cNvPr id="5" name="Picture 4"/>
          <p:cNvPicPr>
            <a:picLocks noChangeAspect="1"/>
          </p:cNvPicPr>
          <p:nvPr/>
        </p:nvPicPr>
        <p:blipFill>
          <a:blip r:embed="rId4"/>
          <a:stretch>
            <a:fillRect/>
          </a:stretch>
        </p:blipFill>
        <p:spPr>
          <a:xfrm>
            <a:off x="-34191" y="3831771"/>
            <a:ext cx="5569851" cy="1524002"/>
          </a:xfrm>
          <a:prstGeom prst="rect">
            <a:avLst/>
          </a:prstGeom>
        </p:spPr>
      </p:pic>
      <p:pic>
        <p:nvPicPr>
          <p:cNvPr id="6" name="Picture 5"/>
          <p:cNvPicPr>
            <a:picLocks noChangeAspect="1"/>
          </p:cNvPicPr>
          <p:nvPr/>
        </p:nvPicPr>
        <p:blipFill>
          <a:blip r:embed="rId5"/>
          <a:stretch>
            <a:fillRect/>
          </a:stretch>
        </p:blipFill>
        <p:spPr>
          <a:xfrm>
            <a:off x="5535660" y="3672114"/>
            <a:ext cx="6392741" cy="1683659"/>
          </a:xfrm>
          <a:prstGeom prst="rect">
            <a:avLst/>
          </a:prstGeom>
        </p:spPr>
      </p:pic>
      <p:pic>
        <p:nvPicPr>
          <p:cNvPr id="7" name="Picture 6"/>
          <p:cNvPicPr>
            <a:picLocks noChangeAspect="1"/>
          </p:cNvPicPr>
          <p:nvPr/>
        </p:nvPicPr>
        <p:blipFill>
          <a:blip r:embed="rId6"/>
          <a:stretch>
            <a:fillRect/>
          </a:stretch>
        </p:blipFill>
        <p:spPr>
          <a:xfrm>
            <a:off x="0" y="5515430"/>
            <a:ext cx="5535660" cy="1342570"/>
          </a:xfrm>
          <a:prstGeom prst="rect">
            <a:avLst/>
          </a:prstGeom>
        </p:spPr>
      </p:pic>
      <p:pic>
        <p:nvPicPr>
          <p:cNvPr id="8" name="Picture 7"/>
          <p:cNvPicPr>
            <a:picLocks noChangeAspect="1"/>
          </p:cNvPicPr>
          <p:nvPr/>
        </p:nvPicPr>
        <p:blipFill>
          <a:blip r:embed="rId7"/>
          <a:stretch>
            <a:fillRect/>
          </a:stretch>
        </p:blipFill>
        <p:spPr>
          <a:xfrm>
            <a:off x="5535659" y="5515430"/>
            <a:ext cx="6496685" cy="1342570"/>
          </a:xfrm>
          <a:prstGeom prst="rect">
            <a:avLst/>
          </a:prstGeom>
        </p:spPr>
      </p:pic>
    </p:spTree>
    <p:extLst>
      <p:ext uri="{BB962C8B-B14F-4D97-AF65-F5344CB8AC3E}">
        <p14:creationId xmlns:p14="http://schemas.microsoft.com/office/powerpoint/2010/main" val="339136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906210"/>
          </a:xfrm>
        </p:spPr>
        <p:txBody>
          <a:bodyPr/>
          <a:lstStyle/>
          <a:p>
            <a:pPr algn="ctr"/>
            <a:r>
              <a:rPr lang="en-US" b="1" i="1" dirty="0" smtClean="0"/>
              <a:t>THANK </a:t>
            </a:r>
            <a:r>
              <a:rPr lang="en-US" b="1" i="1" dirty="0" smtClean="0"/>
              <a:t>YOU </a:t>
            </a:r>
            <a:endParaRPr lang="en-US" b="1" i="1" dirty="0"/>
          </a:p>
        </p:txBody>
      </p:sp>
      <p:sp>
        <p:nvSpPr>
          <p:cNvPr id="3" name="Subtitle 2"/>
          <p:cNvSpPr>
            <a:spLocks noGrp="1"/>
          </p:cNvSpPr>
          <p:nvPr>
            <p:ph type="subTitle" idx="1"/>
          </p:nvPr>
        </p:nvSpPr>
        <p:spPr>
          <a:xfrm flipH="1">
            <a:off x="10755085" y="6197600"/>
            <a:ext cx="972452" cy="145142"/>
          </a:xfrm>
        </p:spPr>
        <p:txBody>
          <a:bodyPr>
            <a:normAutofit fontScale="55000" lnSpcReduction="20000"/>
          </a:bodyPr>
          <a:lstStyle/>
          <a:p>
            <a:endParaRPr lang="en-US" sz="800" dirty="0"/>
          </a:p>
        </p:txBody>
      </p:sp>
    </p:spTree>
    <p:extLst>
      <p:ext uri="{BB962C8B-B14F-4D97-AF65-F5344CB8AC3E}">
        <p14:creationId xmlns:p14="http://schemas.microsoft.com/office/powerpoint/2010/main" val="9481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232" y="1036915"/>
            <a:ext cx="8761413" cy="781602"/>
          </a:xfrm>
        </p:spPr>
        <p:txBody>
          <a:bodyPr/>
          <a:lstStyle/>
          <a:p>
            <a:r>
              <a:rPr lang="en-US" dirty="0" smtClean="0">
                <a:solidFill>
                  <a:srgbClr val="FFFF00"/>
                </a:solidFill>
              </a:rPr>
              <a:t>INTRODUCTION</a:t>
            </a:r>
            <a:endParaRPr lang="en-US" dirty="0">
              <a:solidFill>
                <a:srgbClr val="FFFF00"/>
              </a:solidFill>
            </a:endParaRPr>
          </a:p>
        </p:txBody>
      </p:sp>
      <p:sp>
        <p:nvSpPr>
          <p:cNvPr id="3" name="Text Placeholder 2"/>
          <p:cNvSpPr>
            <a:spLocks noGrp="1"/>
          </p:cNvSpPr>
          <p:nvPr>
            <p:ph type="body" idx="1"/>
          </p:nvPr>
        </p:nvSpPr>
        <p:spPr>
          <a:xfrm>
            <a:off x="1154954" y="1524001"/>
            <a:ext cx="4825157" cy="1550504"/>
          </a:xfrm>
        </p:spPr>
        <p:txBody>
          <a:bodyPr/>
          <a:lstStyle/>
          <a:p>
            <a:r>
              <a:rPr lang="en-US" b="1" dirty="0"/>
              <a:t>Project </a:t>
            </a:r>
            <a:r>
              <a:rPr lang="en-US" b="1" dirty="0" smtClean="0"/>
              <a:t>Description:</a:t>
            </a:r>
            <a:endParaRPr lang="en-US" b="1" dirty="0"/>
          </a:p>
          <a:p>
            <a:endParaRPr lang="en-US" dirty="0"/>
          </a:p>
        </p:txBody>
      </p:sp>
      <p:sp>
        <p:nvSpPr>
          <p:cNvPr id="4" name="Content Placeholder 3"/>
          <p:cNvSpPr>
            <a:spLocks noGrp="1"/>
          </p:cNvSpPr>
          <p:nvPr>
            <p:ph sz="half" idx="2"/>
          </p:nvPr>
        </p:nvSpPr>
        <p:spPr>
          <a:xfrm>
            <a:off x="1154954" y="2478157"/>
            <a:ext cx="4825158" cy="4379843"/>
          </a:xfrm>
        </p:spPr>
        <p:txBody>
          <a:bodyPr>
            <a:noAutofit/>
          </a:bodyPr>
          <a:lstStyle/>
          <a:p>
            <a:r>
              <a:rPr lang="en-US" sz="1400" b="1" dirty="0"/>
              <a:t>This Global Air Transportation Network dataset is a comprehensive collection of information on airports, airlines and their routes. It contains information such as names, cities, countries, codes (IATA and ICAO) longitudes, latitudes and altitudes of airports across the world with detailed time zone and daylight saving time data. Additionally, this includes information about airlines including their IDs, name aliases, IATA and ICAO codes, </a:t>
            </a:r>
            <a:r>
              <a:rPr lang="en-US" sz="1400" b="1" dirty="0" err="1"/>
              <a:t>callsigns</a:t>
            </a:r>
            <a:r>
              <a:rPr lang="en-US" sz="1400" b="1" dirty="0"/>
              <a:t> country of origin and active/inactive status. Similarly, it also covers route details such as airline sources to destination airports along with essential details like codeshare stakeholder if any stops required during this journey along with the type of aircraft being used for that particular journey. This dataset has been compiled through meticulous labor by researchers all over the world to give you a comprehensive detail into air transportation networks from around the globe.</a:t>
            </a:r>
          </a:p>
        </p:txBody>
      </p:sp>
      <p:sp>
        <p:nvSpPr>
          <p:cNvPr id="5" name="Text Placeholder 4"/>
          <p:cNvSpPr>
            <a:spLocks noGrp="1"/>
          </p:cNvSpPr>
          <p:nvPr>
            <p:ph type="body" sz="quarter" idx="3"/>
          </p:nvPr>
        </p:nvSpPr>
        <p:spPr>
          <a:xfrm>
            <a:off x="6208712" y="1895061"/>
            <a:ext cx="4825159" cy="1537252"/>
          </a:xfrm>
        </p:spPr>
        <p:txBody>
          <a:bodyPr/>
          <a:lstStyle/>
          <a:p>
            <a:r>
              <a:rPr lang="en-US" b="1" dirty="0"/>
              <a:t>Technical Architecture:</a:t>
            </a:r>
            <a:endParaRPr lang="en-US" dirty="0"/>
          </a:p>
          <a:p>
            <a:r>
              <a:rPr lang="en-US" dirty="0"/>
              <a:t/>
            </a:r>
            <a:br>
              <a:rPr lang="en-US" dirty="0"/>
            </a:br>
            <a:endParaRPr lang="en-US" dirty="0"/>
          </a:p>
        </p:txBody>
      </p:sp>
      <p:sp>
        <p:nvSpPr>
          <p:cNvPr id="6" name="Content Placeholder 5"/>
          <p:cNvSpPr>
            <a:spLocks noGrp="1"/>
          </p:cNvSpPr>
          <p:nvPr>
            <p:ph sz="quarter" idx="4"/>
          </p:nvPr>
        </p:nvSpPr>
        <p:spPr>
          <a:xfrm>
            <a:off x="5916611" y="2647666"/>
            <a:ext cx="6025180" cy="4133789"/>
          </a:xfrm>
        </p:spPr>
        <p:txBody>
          <a:bodyPr/>
          <a:lstStyle/>
          <a:p>
            <a:endParaRPr lang="en-US" dirty="0"/>
          </a:p>
        </p:txBody>
      </p:sp>
      <p:pic>
        <p:nvPicPr>
          <p:cNvPr id="1026" name="Picture 2" descr="https://lh5.googleusercontent.com/xNM1NWkaSmGohbFDE2XrJyiberF7jVxp1WJGP__UwitjqJ_7Zirrq1gPoAD0cZjOv_ioI3illhu0JK8mUmGESZXAbl2L5wlJ5KIpYptm-GTnj_IkD-JvQBPwp30eaqsNg6ASTk7mvr_b2cKEw3L4f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868" y="2663687"/>
            <a:ext cx="45339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094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b="1" i="1" dirty="0" smtClean="0"/>
              <a:t>EMPATHY MAP AND BRAINSTORM IDEA PRIORITIZATION</a:t>
            </a:r>
            <a:endParaRPr lang="en-US" sz="4800" b="1" i="1" dirty="0"/>
          </a:p>
        </p:txBody>
      </p:sp>
      <p:sp>
        <p:nvSpPr>
          <p:cNvPr id="3" name="Subtitle 2"/>
          <p:cNvSpPr>
            <a:spLocks noGrp="1"/>
          </p:cNvSpPr>
          <p:nvPr>
            <p:ph type="subTitle" idx="1"/>
          </p:nvPr>
        </p:nvSpPr>
        <p:spPr>
          <a:xfrm>
            <a:off x="10452295" y="6077243"/>
            <a:ext cx="1153551" cy="281353"/>
          </a:xfrm>
        </p:spPr>
        <p:txBody>
          <a:bodyPr>
            <a:normAutofit/>
          </a:bodyPr>
          <a:lstStyle/>
          <a:p>
            <a:endParaRPr lang="en-US" sz="800" dirty="0"/>
          </a:p>
        </p:txBody>
      </p:sp>
    </p:spTree>
    <p:extLst>
      <p:ext uri="{BB962C8B-B14F-4D97-AF65-F5344CB8AC3E}">
        <p14:creationId xmlns:p14="http://schemas.microsoft.com/office/powerpoint/2010/main" val="301417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1073426164"/>
              </p:ext>
            </p:extLst>
          </p:nvPr>
        </p:nvGraphicFramePr>
        <p:xfrm>
          <a:off x="1171852" y="265043"/>
          <a:ext cx="10755105" cy="6385686"/>
        </p:xfrm>
        <a:graphic>
          <a:graphicData uri="http://schemas.openxmlformats.org/presentationml/2006/ole">
            <mc:AlternateContent xmlns:mc="http://schemas.openxmlformats.org/markup-compatibility/2006">
              <mc:Choice xmlns:v="urn:schemas-microsoft-com:vml" Requires="v">
                <p:oleObj spid="_x0000_s2061" name="Acrobat Document" r:id="rId3" imgW="49072668" imgH="31641834" progId="Acrobat.Document.DC">
                  <p:embed/>
                </p:oleObj>
              </mc:Choice>
              <mc:Fallback>
                <p:oleObj name="Acrobat Document" r:id="rId3" imgW="49072668" imgH="31641834" progId="Acrobat.Document.DC">
                  <p:embed/>
                  <p:pic>
                    <p:nvPicPr>
                      <p:cNvPr id="0" name=""/>
                      <p:cNvPicPr/>
                      <p:nvPr/>
                    </p:nvPicPr>
                    <p:blipFill>
                      <a:blip r:embed="rId4"/>
                      <a:stretch>
                        <a:fillRect/>
                      </a:stretch>
                    </p:blipFill>
                    <p:spPr>
                      <a:xfrm>
                        <a:off x="1171852" y="265043"/>
                        <a:ext cx="10755105" cy="6385686"/>
                      </a:xfrm>
                      <a:prstGeom prst="rect">
                        <a:avLst/>
                      </a:prstGeom>
                    </p:spPr>
                  </p:pic>
                </p:oleObj>
              </mc:Fallback>
            </mc:AlternateContent>
          </a:graphicData>
        </a:graphic>
      </p:graphicFrame>
    </p:spTree>
    <p:extLst>
      <p:ext uri="{BB962C8B-B14F-4D97-AF65-F5344CB8AC3E}">
        <p14:creationId xmlns:p14="http://schemas.microsoft.com/office/powerpoint/2010/main" val="2081281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161240905"/>
              </p:ext>
            </p:extLst>
          </p:nvPr>
        </p:nvGraphicFramePr>
        <p:xfrm>
          <a:off x="112541" y="211016"/>
          <a:ext cx="10331036" cy="6541477"/>
        </p:xfrm>
        <a:graphic>
          <a:graphicData uri="http://schemas.openxmlformats.org/presentationml/2006/ole">
            <mc:AlternateContent xmlns:mc="http://schemas.openxmlformats.org/markup-compatibility/2006">
              <mc:Choice xmlns:v="urn:schemas-microsoft-com:vml" Requires="v">
                <p:oleObj spid="_x0000_s3082" name="Acrobat Document" r:id="rId3" imgW="137159838" imgH="44310238" progId="Acrobat.Document.DC">
                  <p:embed/>
                </p:oleObj>
              </mc:Choice>
              <mc:Fallback>
                <p:oleObj name="Acrobat Document" r:id="rId3" imgW="137159838" imgH="44310238" progId="Acrobat.Document.DC">
                  <p:embed/>
                  <p:pic>
                    <p:nvPicPr>
                      <p:cNvPr id="0" name=""/>
                      <p:cNvPicPr/>
                      <p:nvPr/>
                    </p:nvPicPr>
                    <p:blipFill>
                      <a:blip r:embed="rId4"/>
                      <a:stretch>
                        <a:fillRect/>
                      </a:stretch>
                    </p:blipFill>
                    <p:spPr>
                      <a:xfrm>
                        <a:off x="112541" y="211016"/>
                        <a:ext cx="10331036" cy="6541477"/>
                      </a:xfrm>
                      <a:prstGeom prst="rect">
                        <a:avLst/>
                      </a:prstGeom>
                    </p:spPr>
                  </p:pic>
                </p:oleObj>
              </mc:Fallback>
            </mc:AlternateContent>
          </a:graphicData>
        </a:graphic>
      </p:graphicFrame>
    </p:spTree>
    <p:extLst>
      <p:ext uri="{BB962C8B-B14F-4D97-AF65-F5344CB8AC3E}">
        <p14:creationId xmlns:p14="http://schemas.microsoft.com/office/powerpoint/2010/main" val="124317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148710"/>
          </a:xfrm>
        </p:spPr>
        <p:txBody>
          <a:bodyPr/>
          <a:lstStyle/>
          <a:p>
            <a:pPr algn="ctr"/>
            <a:r>
              <a:rPr lang="en-US" b="1" i="1" dirty="0" smtClean="0"/>
              <a:t>VISUALIZATION</a:t>
            </a:r>
            <a:endParaRPr lang="en-US" b="1" i="1" dirty="0"/>
          </a:p>
        </p:txBody>
      </p:sp>
      <p:sp>
        <p:nvSpPr>
          <p:cNvPr id="3" name="Subtitle 2"/>
          <p:cNvSpPr>
            <a:spLocks noGrp="1"/>
          </p:cNvSpPr>
          <p:nvPr>
            <p:ph type="subTitle" idx="1"/>
          </p:nvPr>
        </p:nvSpPr>
        <p:spPr>
          <a:xfrm>
            <a:off x="10663311" y="6147581"/>
            <a:ext cx="826342" cy="183439"/>
          </a:xfrm>
        </p:spPr>
        <p:txBody>
          <a:bodyPr>
            <a:normAutofit fontScale="40000" lnSpcReduction="20000"/>
          </a:bodyPr>
          <a:lstStyle/>
          <a:p>
            <a:endParaRPr lang="en-US"/>
          </a:p>
        </p:txBody>
      </p:sp>
    </p:spTree>
    <p:extLst>
      <p:ext uri="{BB962C8B-B14F-4D97-AF65-F5344CB8AC3E}">
        <p14:creationId xmlns:p14="http://schemas.microsoft.com/office/powerpoint/2010/main" val="205626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1880"/>
            <a:ext cx="6569612" cy="6766120"/>
          </a:xfrm>
          <a:prstGeom prst="rect">
            <a:avLst/>
          </a:prstGeom>
        </p:spPr>
      </p:pic>
      <p:pic>
        <p:nvPicPr>
          <p:cNvPr id="3" name="Picture 2"/>
          <p:cNvPicPr>
            <a:picLocks noChangeAspect="1"/>
          </p:cNvPicPr>
          <p:nvPr/>
        </p:nvPicPr>
        <p:blipFill>
          <a:blip r:embed="rId3"/>
          <a:stretch>
            <a:fillRect/>
          </a:stretch>
        </p:blipFill>
        <p:spPr>
          <a:xfrm>
            <a:off x="6569613" y="3009314"/>
            <a:ext cx="5622387" cy="3848686"/>
          </a:xfrm>
          <a:prstGeom prst="rect">
            <a:avLst/>
          </a:prstGeom>
        </p:spPr>
      </p:pic>
    </p:spTree>
    <p:extLst>
      <p:ext uri="{BB962C8B-B14F-4D97-AF65-F5344CB8AC3E}">
        <p14:creationId xmlns:p14="http://schemas.microsoft.com/office/powerpoint/2010/main" val="78371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17714"/>
            <a:ext cx="4760686" cy="6473372"/>
          </a:xfrm>
          <a:prstGeom prst="rect">
            <a:avLst/>
          </a:prstGeom>
        </p:spPr>
      </p:pic>
      <p:pic>
        <p:nvPicPr>
          <p:cNvPr id="3" name="Picture 2"/>
          <p:cNvPicPr>
            <a:picLocks noChangeAspect="1"/>
          </p:cNvPicPr>
          <p:nvPr/>
        </p:nvPicPr>
        <p:blipFill>
          <a:blip r:embed="rId3"/>
          <a:stretch>
            <a:fillRect/>
          </a:stretch>
        </p:blipFill>
        <p:spPr>
          <a:xfrm>
            <a:off x="4760686" y="217714"/>
            <a:ext cx="3294743" cy="6640286"/>
          </a:xfrm>
          <a:prstGeom prst="rect">
            <a:avLst/>
          </a:prstGeom>
        </p:spPr>
      </p:pic>
      <p:pic>
        <p:nvPicPr>
          <p:cNvPr id="4" name="Picture 3"/>
          <p:cNvPicPr>
            <a:picLocks noChangeAspect="1"/>
          </p:cNvPicPr>
          <p:nvPr/>
        </p:nvPicPr>
        <p:blipFill>
          <a:blip r:embed="rId4"/>
          <a:stretch>
            <a:fillRect/>
          </a:stretch>
        </p:blipFill>
        <p:spPr>
          <a:xfrm>
            <a:off x="8055429" y="217714"/>
            <a:ext cx="3712021" cy="6473371"/>
          </a:xfrm>
          <a:prstGeom prst="rect">
            <a:avLst/>
          </a:prstGeom>
        </p:spPr>
      </p:pic>
    </p:spTree>
    <p:extLst>
      <p:ext uri="{BB962C8B-B14F-4D97-AF65-F5344CB8AC3E}">
        <p14:creationId xmlns:p14="http://schemas.microsoft.com/office/powerpoint/2010/main" val="399035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151562" y="0"/>
            <a:ext cx="6040438" cy="6705600"/>
          </a:xfrm>
          <a:prstGeom prst="rect">
            <a:avLst/>
          </a:prstGeom>
        </p:spPr>
      </p:pic>
      <p:pic>
        <p:nvPicPr>
          <p:cNvPr id="3" name="Picture 2"/>
          <p:cNvPicPr>
            <a:picLocks noChangeAspect="1"/>
          </p:cNvPicPr>
          <p:nvPr/>
        </p:nvPicPr>
        <p:blipFill>
          <a:blip r:embed="rId4"/>
          <a:stretch>
            <a:fillRect/>
          </a:stretch>
        </p:blipFill>
        <p:spPr>
          <a:xfrm>
            <a:off x="0" y="75746"/>
            <a:ext cx="4005943" cy="6554107"/>
          </a:xfrm>
          <a:prstGeom prst="rect">
            <a:avLst/>
          </a:prstGeom>
        </p:spPr>
      </p:pic>
    </p:spTree>
    <p:extLst>
      <p:ext uri="{BB962C8B-B14F-4D97-AF65-F5344CB8AC3E}">
        <p14:creationId xmlns:p14="http://schemas.microsoft.com/office/powerpoint/2010/main" val="653073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160</TotalTime>
  <Words>190</Words>
  <Application>Microsoft Office PowerPoint</Application>
  <PresentationFormat>Widescreen</PresentationFormat>
  <Paragraphs>14</Paragraphs>
  <Slides>17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Agency FB</vt:lpstr>
      <vt:lpstr>Arial</vt:lpstr>
      <vt:lpstr>Calibri</vt:lpstr>
      <vt:lpstr>Century Gothic</vt:lpstr>
      <vt:lpstr>Wingdings 3</vt:lpstr>
      <vt:lpstr>Ion Boardroom</vt:lpstr>
      <vt:lpstr>Acrobat Document</vt:lpstr>
      <vt:lpstr>UNLOCKING INSIGHTS INTO THE GLOBAL AIR TRANSPORTATION NETWORK </vt:lpstr>
      <vt:lpstr>INTRODUCTION</vt:lpstr>
      <vt:lpstr>EMPATHY MAP AND BRAINSTORM IDEA PRIORITIZATION</vt:lpstr>
      <vt:lpstr>PowerPoint Presentation</vt:lpstr>
      <vt:lpstr>PowerPoint Presentation</vt:lpstr>
      <vt:lpstr>VISUALIZATION</vt:lpstr>
      <vt:lpstr>PowerPoint Presentation</vt:lpstr>
      <vt:lpstr>PowerPoint Presentation</vt:lpstr>
      <vt:lpstr>PowerPoint Presentation</vt:lpstr>
      <vt:lpstr>STORY</vt:lpstr>
      <vt:lpstr>PowerPoint Presentation</vt:lpstr>
      <vt:lpstr>PowerPoint Presentation</vt:lpstr>
      <vt:lpstr>PowerPoint Presentation</vt:lpstr>
      <vt:lpstr>PowerPoint Presentation</vt:lpstr>
      <vt:lpstr>DASHBOARD</vt:lpstr>
      <vt:lpstr>UNLOCKING INSIGHTS INTO THE GLOBAL AIR TRANSPORTATION NETWORK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INSIGHTS INTO THE GLOBAL AIR TRANSPORTATION NETWORK</dc:title>
  <dc:creator>Dony</dc:creator>
  <cp:lastModifiedBy>Dony</cp:lastModifiedBy>
  <cp:revision>11</cp:revision>
  <dcterms:created xsi:type="dcterms:W3CDTF">2023-10-15T07:35:13Z</dcterms:created>
  <dcterms:modified xsi:type="dcterms:W3CDTF">2023-10-16T10:32:41Z</dcterms:modified>
</cp:coreProperties>
</file>