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257" r:id="rId2"/>
    <p:sldId id="259" r:id="rId3"/>
    <p:sldId id="317" r:id="rId4"/>
    <p:sldId id="288" r:id="rId5"/>
    <p:sldId id="326" r:id="rId6"/>
    <p:sldId id="327" r:id="rId7"/>
    <p:sldId id="318" r:id="rId8"/>
    <p:sldId id="319" r:id="rId9"/>
    <p:sldId id="322" r:id="rId10"/>
    <p:sldId id="323" r:id="rId11"/>
    <p:sldId id="320" r:id="rId12"/>
    <p:sldId id="321" r:id="rId13"/>
    <p:sldId id="284" r:id="rId14"/>
  </p:sldIdLst>
  <p:sldSz cx="9001125" cy="5040313"/>
  <p:notesSz cx="6797675" cy="9929813"/>
  <p:custDataLst>
    <p:tags r:id="rId17"/>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7AF"/>
    <a:srgbClr val="8B0012"/>
    <a:srgbClr val="FFCCCC"/>
    <a:srgbClr val="FFC000"/>
    <a:srgbClr val="C00000"/>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06" autoAdjust="0"/>
    <p:restoredTop sz="96327" autoAdjust="0"/>
  </p:normalViewPr>
  <p:slideViewPr>
    <p:cSldViewPr>
      <p:cViewPr varScale="1">
        <p:scale>
          <a:sx n="169" d="100"/>
          <a:sy n="169" d="100"/>
        </p:scale>
        <p:origin x="888" y="176"/>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E:\1-xiaojing\A%20&#28165;&#21326;&#30805;\4-&#21733;&#22823;&#23398;&#20301;\IEOR%204650%20Business%20Analytics\4650-project\pickrat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E:\1-xiaojing\A%20&#28165;&#21326;&#30805;\4-&#21733;&#22823;&#23398;&#20301;\IEOR%204650%20Business%20Analytics\4650-project\banrat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E:\1-xiaojing\A%20&#28165;&#21326;&#30805;\4-&#21733;&#22823;&#23398;&#20301;\IEOR%204650%20Business%20Analytics\4650-project\banr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champion with pick rate &gt; 20%</a:t>
            </a:r>
          </a:p>
        </c:rich>
      </c:tx>
      <c:layout>
        <c:manualLayout>
          <c:xMode val="edge"/>
          <c:yMode val="edge"/>
          <c:x val="0.2251839574639401"/>
          <c:y val="5.72325866224962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pickrate!$B$1</c:f>
              <c:strCache>
                <c:ptCount val="1"/>
                <c:pt idx="0">
                  <c:v>pick</c:v>
                </c:pt>
              </c:strCache>
            </c:strRef>
          </c:tx>
          <c:spPr>
            <a:solidFill>
              <a:schemeClr val="tx2">
                <a:lumMod val="60000"/>
                <a:lumOff val="40000"/>
              </a:schemeClr>
            </a:solidFill>
            <a:ln>
              <a:noFill/>
            </a:ln>
            <a:effectLst/>
          </c:spPr>
          <c:invertIfNegative val="0"/>
          <c:cat>
            <c:strRef>
              <c:f>pickrate!$A$2:$A$16</c:f>
              <c:strCache>
                <c:ptCount val="15"/>
                <c:pt idx="0">
                  <c:v>Aphelios</c:v>
                </c:pt>
                <c:pt idx="1">
                  <c:v>Nautilus</c:v>
                </c:pt>
                <c:pt idx="2">
                  <c:v>Sett</c:v>
                </c:pt>
                <c:pt idx="3">
                  <c:v>Ornn</c:v>
                </c:pt>
                <c:pt idx="4">
                  <c:v>Thresh</c:v>
                </c:pt>
                <c:pt idx="5">
                  <c:v>Ezreal</c:v>
                </c:pt>
                <c:pt idx="6">
                  <c:v>Renekton</c:v>
                </c:pt>
                <c:pt idx="7">
                  <c:v>Lee Sin</c:v>
                </c:pt>
                <c:pt idx="8">
                  <c:v>Ashe</c:v>
                </c:pt>
                <c:pt idx="9">
                  <c:v>Trundle</c:v>
                </c:pt>
                <c:pt idx="10">
                  <c:v>Miss Fortune</c:v>
                </c:pt>
                <c:pt idx="11">
                  <c:v>Zoe</c:v>
                </c:pt>
                <c:pt idx="12">
                  <c:v>Syndra</c:v>
                </c:pt>
                <c:pt idx="13">
                  <c:v>Aatrox</c:v>
                </c:pt>
                <c:pt idx="14">
                  <c:v>Graves</c:v>
                </c:pt>
              </c:strCache>
            </c:strRef>
          </c:cat>
          <c:val>
            <c:numRef>
              <c:f>pickrate!$B$2:$B$16</c:f>
              <c:numCache>
                <c:formatCode>0.00%</c:formatCode>
                <c:ptCount val="15"/>
                <c:pt idx="0">
                  <c:v>0.37045921864290599</c:v>
                </c:pt>
                <c:pt idx="1">
                  <c:v>0.36823166552433201</c:v>
                </c:pt>
                <c:pt idx="2">
                  <c:v>0.32316655243317299</c:v>
                </c:pt>
                <c:pt idx="3">
                  <c:v>0.30414667580534599</c:v>
                </c:pt>
                <c:pt idx="4">
                  <c:v>0.30123372172721002</c:v>
                </c:pt>
                <c:pt idx="5">
                  <c:v>0.29934886908841701</c:v>
                </c:pt>
                <c:pt idx="6">
                  <c:v>0.27535983550377002</c:v>
                </c:pt>
                <c:pt idx="7">
                  <c:v>0.27364633310486597</c:v>
                </c:pt>
                <c:pt idx="8">
                  <c:v>0.243145990404387</c:v>
                </c:pt>
                <c:pt idx="9">
                  <c:v>0.24074708704592201</c:v>
                </c:pt>
                <c:pt idx="10">
                  <c:v>0.21624400274160402</c:v>
                </c:pt>
                <c:pt idx="11">
                  <c:v>0.20921864290609998</c:v>
                </c:pt>
                <c:pt idx="12">
                  <c:v>0.20887594242631899</c:v>
                </c:pt>
                <c:pt idx="13">
                  <c:v>0.20870459218642901</c:v>
                </c:pt>
                <c:pt idx="14">
                  <c:v>0.20613433858807401</c:v>
                </c:pt>
              </c:numCache>
            </c:numRef>
          </c:val>
          <c:extLst>
            <c:ext xmlns:c16="http://schemas.microsoft.com/office/drawing/2014/chart" uri="{C3380CC4-5D6E-409C-BE32-E72D297353CC}">
              <c16:uniqueId val="{00000000-E238-4549-8AB8-1A6E8D7EF37B}"/>
            </c:ext>
          </c:extLst>
        </c:ser>
        <c:dLbls>
          <c:showLegendKey val="0"/>
          <c:showVal val="0"/>
          <c:showCatName val="0"/>
          <c:showSerName val="0"/>
          <c:showPercent val="0"/>
          <c:showBubbleSize val="0"/>
        </c:dLbls>
        <c:gapWidth val="219"/>
        <c:overlap val="-27"/>
        <c:axId val="2019462447"/>
        <c:axId val="2019464111"/>
      </c:barChart>
      <c:catAx>
        <c:axId val="201946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4111"/>
        <c:crosses val="autoZero"/>
        <c:auto val="1"/>
        <c:lblAlgn val="ctr"/>
        <c:lblOffset val="100"/>
        <c:noMultiLvlLbl val="0"/>
      </c:catAx>
      <c:valAx>
        <c:axId val="2019464111"/>
        <c:scaling>
          <c:orientation val="minMax"/>
          <c:max val="0.5"/>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2447"/>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dirty="0">
                <a:effectLst/>
              </a:rPr>
              <a:t>champion with pick rate (10%,20%)</a:t>
            </a:r>
            <a:endParaRPr lang="zh-CN" altLang="zh-CN" sz="1100" dirty="0">
              <a:effectLst/>
            </a:endParaRPr>
          </a:p>
        </c:rich>
      </c:tx>
      <c:layout>
        <c:manualLayout>
          <c:xMode val="edge"/>
          <c:yMode val="edge"/>
          <c:x val="0.20235294598752143"/>
          <c:y val="9.96245736308196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7724981944192953E-2"/>
          <c:y val="0.2049631402920721"/>
          <c:w val="0.88053678284254178"/>
          <c:h val="0.4515761816517283"/>
        </c:manualLayout>
      </c:layout>
      <c:barChart>
        <c:barDir val="col"/>
        <c:grouping val="clustered"/>
        <c:varyColors val="0"/>
        <c:ser>
          <c:idx val="0"/>
          <c:order val="0"/>
          <c:tx>
            <c:strRef>
              <c:f>Sheet1!$B$1</c:f>
              <c:strCache>
                <c:ptCount val="1"/>
                <c:pt idx="0">
                  <c:v>pick</c:v>
                </c:pt>
              </c:strCache>
            </c:strRef>
          </c:tx>
          <c:spPr>
            <a:solidFill>
              <a:srgbClr val="1F497D">
                <a:lumMod val="60000"/>
                <a:lumOff val="40000"/>
              </a:srgbClr>
            </a:solidFill>
            <a:ln>
              <a:noFill/>
            </a:ln>
            <a:effectLst/>
          </c:spPr>
          <c:invertIfNegative val="0"/>
          <c:cat>
            <c:strRef>
              <c:f>Sheet1!$A$2:$A$22</c:f>
              <c:strCache>
                <c:ptCount val="21"/>
                <c:pt idx="0">
                  <c:v>Braum</c:v>
                </c:pt>
                <c:pt idx="1">
                  <c:v>Azir</c:v>
                </c:pt>
                <c:pt idx="2">
                  <c:v>Volibear</c:v>
                </c:pt>
                <c:pt idx="3">
                  <c:v>Varus</c:v>
                </c:pt>
                <c:pt idx="4">
                  <c:v>Senna</c:v>
                </c:pt>
                <c:pt idx="5">
                  <c:v>Kalista</c:v>
                </c:pt>
                <c:pt idx="6">
                  <c:v>Leona</c:v>
                </c:pt>
                <c:pt idx="7">
                  <c:v>Jarvan IV</c:v>
                </c:pt>
                <c:pt idx="8">
                  <c:v>Tahm Kench</c:v>
                </c:pt>
                <c:pt idx="9">
                  <c:v>Orianna</c:v>
                </c:pt>
                <c:pt idx="10">
                  <c:v>LeBlanc</c:v>
                </c:pt>
                <c:pt idx="11">
                  <c:v>Mordekaiser</c:v>
                </c:pt>
                <c:pt idx="12">
                  <c:v>Karma</c:v>
                </c:pt>
                <c:pt idx="13">
                  <c:v>Olaf</c:v>
                </c:pt>
                <c:pt idx="14">
                  <c:v>Bard</c:v>
                </c:pt>
                <c:pt idx="15">
                  <c:v>Wukong</c:v>
                </c:pt>
                <c:pt idx="16">
                  <c:v>Nidalee</c:v>
                </c:pt>
                <c:pt idx="17">
                  <c:v>Galio</c:v>
                </c:pt>
                <c:pt idx="18">
                  <c:v>Sylas</c:v>
                </c:pt>
                <c:pt idx="19">
                  <c:v>Rek'Sai</c:v>
                </c:pt>
                <c:pt idx="20">
                  <c:v>Camille</c:v>
                </c:pt>
              </c:strCache>
            </c:strRef>
          </c:cat>
          <c:val>
            <c:numRef>
              <c:f>Sheet1!$B$2:$B$22</c:f>
              <c:numCache>
                <c:formatCode>0.00%</c:formatCode>
                <c:ptCount val="21"/>
                <c:pt idx="0">
                  <c:v>0.19071281699794401</c:v>
                </c:pt>
                <c:pt idx="1">
                  <c:v>0.18128855380397499</c:v>
                </c:pt>
                <c:pt idx="2">
                  <c:v>0.172892392049349</c:v>
                </c:pt>
                <c:pt idx="3">
                  <c:v>0.171521590130226</c:v>
                </c:pt>
                <c:pt idx="4">
                  <c:v>0.16603838245373498</c:v>
                </c:pt>
                <c:pt idx="5">
                  <c:v>0.16483893077450301</c:v>
                </c:pt>
                <c:pt idx="6">
                  <c:v>0.16192597669636702</c:v>
                </c:pt>
                <c:pt idx="7">
                  <c:v>0.15592871830020599</c:v>
                </c:pt>
                <c:pt idx="8">
                  <c:v>0.15233036326250901</c:v>
                </c:pt>
                <c:pt idx="9">
                  <c:v>0.149931459904044</c:v>
                </c:pt>
                <c:pt idx="10">
                  <c:v>0.14067854694996598</c:v>
                </c:pt>
                <c:pt idx="11">
                  <c:v>0.139650445510624</c:v>
                </c:pt>
                <c:pt idx="12">
                  <c:v>0.13673749143248801</c:v>
                </c:pt>
                <c:pt idx="13">
                  <c:v>0.13416723783413301</c:v>
                </c:pt>
                <c:pt idx="14">
                  <c:v>0.13279643591501</c:v>
                </c:pt>
                <c:pt idx="15">
                  <c:v>0.130226182316655</c:v>
                </c:pt>
                <c:pt idx="16">
                  <c:v>0.12337217272104199</c:v>
                </c:pt>
                <c:pt idx="17">
                  <c:v>0.115318711446196</c:v>
                </c:pt>
                <c:pt idx="18">
                  <c:v>0.115147361206306</c:v>
                </c:pt>
                <c:pt idx="19">
                  <c:v>0.10812200137080201</c:v>
                </c:pt>
                <c:pt idx="20">
                  <c:v>0.10161069225496901</c:v>
                </c:pt>
              </c:numCache>
            </c:numRef>
          </c:val>
          <c:extLst>
            <c:ext xmlns:c16="http://schemas.microsoft.com/office/drawing/2014/chart" uri="{C3380CC4-5D6E-409C-BE32-E72D297353CC}">
              <c16:uniqueId val="{00000000-7253-4223-A9A7-B159A289B88F}"/>
            </c:ext>
          </c:extLst>
        </c:ser>
        <c:dLbls>
          <c:showLegendKey val="0"/>
          <c:showVal val="0"/>
          <c:showCatName val="0"/>
          <c:showSerName val="0"/>
          <c:showPercent val="0"/>
          <c:showBubbleSize val="0"/>
        </c:dLbls>
        <c:gapWidth val="219"/>
        <c:overlap val="-27"/>
        <c:axId val="2019462447"/>
        <c:axId val="2019464111"/>
      </c:barChart>
      <c:catAx>
        <c:axId val="201946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4111"/>
        <c:crosses val="autoZero"/>
        <c:auto val="1"/>
        <c:lblAlgn val="ctr"/>
        <c:lblOffset val="100"/>
        <c:noMultiLvlLbl val="0"/>
      </c:catAx>
      <c:valAx>
        <c:axId val="201946411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2447"/>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champions with</a:t>
            </a:r>
            <a:r>
              <a:rPr lang="en-US" altLang="zh-CN" baseline="0"/>
              <a:t> ban rate &gt;20%</a:t>
            </a:r>
            <a:endParaRPr lang="en-US" alt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banrate</c:v>
                </c:pt>
              </c:strCache>
            </c:strRef>
          </c:tx>
          <c:spPr>
            <a:solidFill>
              <a:srgbClr val="C0504D">
                <a:lumMod val="40000"/>
                <a:lumOff val="60000"/>
              </a:srgbClr>
            </a:solidFill>
            <a:ln>
              <a:noFill/>
            </a:ln>
            <a:effectLst/>
          </c:spPr>
          <c:invertIfNegative val="0"/>
          <c:cat>
            <c:strRef>
              <c:f>Sheet1!$A$2:$A$15</c:f>
              <c:strCache>
                <c:ptCount val="14"/>
                <c:pt idx="0">
                  <c:v>Sett</c:v>
                </c:pt>
                <c:pt idx="1">
                  <c:v>Syndra</c:v>
                </c:pt>
                <c:pt idx="2">
                  <c:v>LeBlanc</c:v>
                </c:pt>
                <c:pt idx="3">
                  <c:v>Kalista</c:v>
                </c:pt>
                <c:pt idx="4">
                  <c:v>Zoe</c:v>
                </c:pt>
                <c:pt idx="5">
                  <c:v>Aphelios</c:v>
                </c:pt>
                <c:pt idx="6">
                  <c:v>Varus</c:v>
                </c:pt>
                <c:pt idx="7">
                  <c:v>Thresh</c:v>
                </c:pt>
                <c:pt idx="8">
                  <c:v>Ornn</c:v>
                </c:pt>
                <c:pt idx="9">
                  <c:v>Renekton</c:v>
                </c:pt>
                <c:pt idx="10">
                  <c:v>Senna</c:v>
                </c:pt>
                <c:pt idx="11">
                  <c:v>Nidalee</c:v>
                </c:pt>
                <c:pt idx="12">
                  <c:v>Olaf</c:v>
                </c:pt>
                <c:pt idx="13">
                  <c:v>Karma</c:v>
                </c:pt>
              </c:strCache>
            </c:strRef>
          </c:cat>
          <c:val>
            <c:numRef>
              <c:f>Sheet1!$B$2:$B$15</c:f>
              <c:numCache>
                <c:formatCode>0.00%</c:formatCode>
                <c:ptCount val="14"/>
                <c:pt idx="0">
                  <c:v>0.43814256339958901</c:v>
                </c:pt>
                <c:pt idx="1">
                  <c:v>0.36446196024674399</c:v>
                </c:pt>
                <c:pt idx="2">
                  <c:v>0.35846470185058299</c:v>
                </c:pt>
                <c:pt idx="3">
                  <c:v>0.33927347498286503</c:v>
                </c:pt>
                <c:pt idx="4">
                  <c:v>0.31357093899931499</c:v>
                </c:pt>
                <c:pt idx="5">
                  <c:v>0.30363262508567501</c:v>
                </c:pt>
                <c:pt idx="6">
                  <c:v>0.303461274845785</c:v>
                </c:pt>
                <c:pt idx="7">
                  <c:v>0.28975325565455801</c:v>
                </c:pt>
                <c:pt idx="8">
                  <c:v>0.28718300205620301</c:v>
                </c:pt>
                <c:pt idx="9">
                  <c:v>0.27141877998629199</c:v>
                </c:pt>
                <c:pt idx="10">
                  <c:v>0.26456477039067899</c:v>
                </c:pt>
                <c:pt idx="11">
                  <c:v>0.224982864976011</c:v>
                </c:pt>
                <c:pt idx="12">
                  <c:v>0.20973269362577099</c:v>
                </c:pt>
                <c:pt idx="13">
                  <c:v>0.204763536668951</c:v>
                </c:pt>
              </c:numCache>
            </c:numRef>
          </c:val>
          <c:extLst>
            <c:ext xmlns:c16="http://schemas.microsoft.com/office/drawing/2014/chart" uri="{C3380CC4-5D6E-409C-BE32-E72D297353CC}">
              <c16:uniqueId val="{00000000-7A50-4226-B023-8DB5FF11DBB2}"/>
            </c:ext>
          </c:extLst>
        </c:ser>
        <c:dLbls>
          <c:showLegendKey val="0"/>
          <c:showVal val="0"/>
          <c:showCatName val="0"/>
          <c:showSerName val="0"/>
          <c:showPercent val="0"/>
          <c:showBubbleSize val="0"/>
        </c:dLbls>
        <c:gapWidth val="219"/>
        <c:overlap val="-27"/>
        <c:axId val="2019462447"/>
        <c:axId val="2019464111"/>
      </c:barChart>
      <c:catAx>
        <c:axId val="201946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4111"/>
        <c:crosses val="autoZero"/>
        <c:auto val="1"/>
        <c:lblAlgn val="ctr"/>
        <c:lblOffset val="100"/>
        <c:noMultiLvlLbl val="0"/>
      </c:catAx>
      <c:valAx>
        <c:axId val="201946411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2447"/>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dirty="0">
                <a:effectLst/>
              </a:rPr>
              <a:t>champion with ban rate (10%,20%)</a:t>
            </a:r>
            <a:endParaRPr lang="zh-CN" altLang="zh-CN" sz="1400" dirty="0">
              <a:effectLst/>
            </a:endParaRPr>
          </a:p>
        </c:rich>
      </c:tx>
      <c:layout>
        <c:manualLayout>
          <c:xMode val="edge"/>
          <c:yMode val="edge"/>
          <c:x val="0.23545158396676263"/>
          <c:y val="6.62340513192998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Sheet2!$B$1</c:f>
              <c:strCache>
                <c:ptCount val="1"/>
                <c:pt idx="0">
                  <c:v>banrate</c:v>
                </c:pt>
              </c:strCache>
            </c:strRef>
          </c:tx>
          <c:spPr>
            <a:solidFill>
              <a:srgbClr val="FFCCCC"/>
            </a:solidFill>
            <a:ln>
              <a:noFill/>
            </a:ln>
            <a:effectLst/>
          </c:spPr>
          <c:invertIfNegative val="0"/>
          <c:cat>
            <c:strRef>
              <c:f>Sheet2!$A$2:$A$25</c:f>
              <c:strCache>
                <c:ptCount val="24"/>
                <c:pt idx="0">
                  <c:v>Graves</c:v>
                </c:pt>
                <c:pt idx="1">
                  <c:v>Pantheon</c:v>
                </c:pt>
                <c:pt idx="2">
                  <c:v>Twisted Fate</c:v>
                </c:pt>
                <c:pt idx="3">
                  <c:v>Elise</c:v>
                </c:pt>
                <c:pt idx="4">
                  <c:v>Lucian</c:v>
                </c:pt>
                <c:pt idx="5">
                  <c:v>Azir</c:v>
                </c:pt>
                <c:pt idx="6">
                  <c:v>Wukong</c:v>
                </c:pt>
                <c:pt idx="7">
                  <c:v>Volibear</c:v>
                </c:pt>
                <c:pt idx="8">
                  <c:v>Trundle</c:v>
                </c:pt>
                <c:pt idx="9">
                  <c:v>Nautilus</c:v>
                </c:pt>
                <c:pt idx="10">
                  <c:v>Yuumi</c:v>
                </c:pt>
                <c:pt idx="11">
                  <c:v>Lee Sin</c:v>
                </c:pt>
                <c:pt idx="12">
                  <c:v>Mordekaiser</c:v>
                </c:pt>
                <c:pt idx="13">
                  <c:v>Ezreal</c:v>
                </c:pt>
                <c:pt idx="14">
                  <c:v>Akali</c:v>
                </c:pt>
                <c:pt idx="15">
                  <c:v>Caitlyn</c:v>
                </c:pt>
                <c:pt idx="16">
                  <c:v>Jarvan IV</c:v>
                </c:pt>
                <c:pt idx="17">
                  <c:v>Galio</c:v>
                </c:pt>
                <c:pt idx="18">
                  <c:v>Bard</c:v>
                </c:pt>
                <c:pt idx="19">
                  <c:v>Camille</c:v>
                </c:pt>
                <c:pt idx="20">
                  <c:v>Rumble</c:v>
                </c:pt>
                <c:pt idx="21">
                  <c:v>Gangplank</c:v>
                </c:pt>
                <c:pt idx="22">
                  <c:v>Orianna</c:v>
                </c:pt>
                <c:pt idx="23">
                  <c:v>Tahm Kench</c:v>
                </c:pt>
              </c:strCache>
            </c:strRef>
          </c:cat>
          <c:val>
            <c:numRef>
              <c:f>Sheet2!$B$2:$B$25</c:f>
              <c:numCache>
                <c:formatCode>0.00%</c:formatCode>
                <c:ptCount val="24"/>
                <c:pt idx="0">
                  <c:v>0.18865661411925999</c:v>
                </c:pt>
                <c:pt idx="1">
                  <c:v>0.177518848526388</c:v>
                </c:pt>
                <c:pt idx="2">
                  <c:v>0.177518848526388</c:v>
                </c:pt>
                <c:pt idx="3">
                  <c:v>0.17392049348869101</c:v>
                </c:pt>
                <c:pt idx="4">
                  <c:v>0.16740918437285798</c:v>
                </c:pt>
                <c:pt idx="5">
                  <c:v>0.16535298149417399</c:v>
                </c:pt>
                <c:pt idx="6">
                  <c:v>0.16346812885538001</c:v>
                </c:pt>
                <c:pt idx="7">
                  <c:v>0.16141192597669601</c:v>
                </c:pt>
                <c:pt idx="8">
                  <c:v>0.15764222069910899</c:v>
                </c:pt>
                <c:pt idx="9">
                  <c:v>0.154386566141193</c:v>
                </c:pt>
                <c:pt idx="10">
                  <c:v>0.14976010966415398</c:v>
                </c:pt>
                <c:pt idx="11">
                  <c:v>0.149074708704592</c:v>
                </c:pt>
                <c:pt idx="12">
                  <c:v>0.14461960246744299</c:v>
                </c:pt>
                <c:pt idx="13">
                  <c:v>0.13690884167237799</c:v>
                </c:pt>
                <c:pt idx="14">
                  <c:v>0.13262508567511999</c:v>
                </c:pt>
                <c:pt idx="15">
                  <c:v>0.130568882796436</c:v>
                </c:pt>
                <c:pt idx="16">
                  <c:v>0.12902673063742301</c:v>
                </c:pt>
                <c:pt idx="17">
                  <c:v>0.121487320082248</c:v>
                </c:pt>
                <c:pt idx="18">
                  <c:v>0.113776559287183</c:v>
                </c:pt>
                <c:pt idx="19">
                  <c:v>0.10880740233036301</c:v>
                </c:pt>
                <c:pt idx="20">
                  <c:v>0.10880740233036301</c:v>
                </c:pt>
                <c:pt idx="21">
                  <c:v>0.103838245373544</c:v>
                </c:pt>
                <c:pt idx="22">
                  <c:v>0.10006854009595599</c:v>
                </c:pt>
                <c:pt idx="23">
                  <c:v>0.10006854009595599</c:v>
                </c:pt>
              </c:numCache>
            </c:numRef>
          </c:val>
          <c:extLst>
            <c:ext xmlns:c16="http://schemas.microsoft.com/office/drawing/2014/chart" uri="{C3380CC4-5D6E-409C-BE32-E72D297353CC}">
              <c16:uniqueId val="{00000000-94EA-4B2D-A691-2FB214C6B322}"/>
            </c:ext>
          </c:extLst>
        </c:ser>
        <c:dLbls>
          <c:showLegendKey val="0"/>
          <c:showVal val="0"/>
          <c:showCatName val="0"/>
          <c:showSerName val="0"/>
          <c:showPercent val="0"/>
          <c:showBubbleSize val="0"/>
        </c:dLbls>
        <c:gapWidth val="219"/>
        <c:overlap val="-27"/>
        <c:axId val="2019462447"/>
        <c:axId val="2019464111"/>
      </c:barChart>
      <c:catAx>
        <c:axId val="201946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4111"/>
        <c:crosses val="autoZero"/>
        <c:auto val="1"/>
        <c:lblAlgn val="ctr"/>
        <c:lblOffset val="100"/>
        <c:noMultiLvlLbl val="0"/>
      </c:catAx>
      <c:valAx>
        <c:axId val="2019464111"/>
        <c:scaling>
          <c:orientation val="minMax"/>
          <c:max val="0.25"/>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9462447"/>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1440" tIns="45720" rIns="91440" bIns="45720" rtlCol="0"/>
          <a:lstStyle>
            <a:lvl1pPr algn="r">
              <a:defRPr sz="1200"/>
            </a:lvl1pPr>
          </a:lstStyle>
          <a:p>
            <a:fld id="{A5B180DC-B275-4AE2-A948-1443D869CDA4}" type="datetimeFigureOut">
              <a:rPr lang="zh-CN" altLang="en-US" smtClean="0"/>
              <a:t>2020/12/8</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1440" tIns="45720" rIns="91440" bIns="45720" rtlCol="0" anchor="b"/>
          <a:lstStyle>
            <a:lvl1pPr algn="r">
              <a:defRPr sz="1200"/>
            </a:lvl1pPr>
          </a:lstStyle>
          <a:p>
            <a:fld id="{E8162816-F585-4AC4-A400-19A3AB9368FA}" type="slidenum">
              <a:rPr lang="zh-CN" altLang="en-US" smtClean="0"/>
              <a:t>‹#›</a:t>
            </a:fld>
            <a:endParaRPr lang="zh-CN" altLang="en-US"/>
          </a:p>
        </p:txBody>
      </p:sp>
    </p:spTree>
    <p:extLst>
      <p:ext uri="{BB962C8B-B14F-4D97-AF65-F5344CB8AC3E}">
        <p14:creationId xmlns:p14="http://schemas.microsoft.com/office/powerpoint/2010/main" val="1297437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407988" y="1241425"/>
            <a:ext cx="59817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940757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dirty="0">
                <a:solidFill>
                  <a:schemeClr val="tx1"/>
                </a:solidFill>
                <a:effectLst/>
                <a:latin typeface="+mn-lt"/>
                <a:ea typeface="+mn-ea"/>
                <a:cs typeface="+mn-cs"/>
              </a:rPr>
              <a:t>Given the in-game data such as kills, deaths, gold and other resources, we get a significantly high accuracy in predicting the win-loss result. As stated before, it is because these features are mostly collected after the game, and some indicators, such as dragon, towels and barons are the ones that can largely influence the game result. Therefore, the accuracy might not be our key focus in the prediction model, especially using the data collected after the match ended. Nevertheless, we can still get the important information from the feature importance obtained from the Random Forest model. The resources, such as towers, inhibitors, golds, KDA, dragons, are the most significant ones that could affect the game result.  But still, for E-sport, just like the traditional sport events such as basketball and football, though we might know which resources are the important ones, it is hard to predict players’ in-game status and performance, and that’s one of the reasons why sport is so charming - uncertainty.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2230441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dirty="0">
                <a:solidFill>
                  <a:schemeClr val="tx1"/>
                </a:solidFill>
                <a:effectLst/>
                <a:latin typeface="+mn-lt"/>
                <a:ea typeface="+mn-ea"/>
                <a:cs typeface="+mn-cs"/>
              </a:rPr>
              <a:t>For the 21 clusters separated by principal component analysis, we would like to find out the restraint relationship between each cluster. In other words, for the blue side and red side, if the opponent chooses a champion from one cluster, how can the team maximize the chance of winning by picking the natural enemy from another (or same) cluster. As we have 21 clusters and two teams, the number of total combinations is  21^2 = 441 possibilities. And for each side, we demonstrate the combination of the top 3 winning rates. </a:t>
            </a:r>
            <a:endParaRPr lang="en-US" altLang="zh-CN" b="0" dirty="0">
              <a:effectLst/>
            </a:endParaRPr>
          </a:p>
          <a:p>
            <a:pPr rtl="0"/>
            <a:br>
              <a:rPr lang="en-US" altLang="zh-CN" dirty="0"/>
            </a:br>
            <a:r>
              <a:rPr lang="en-US" altLang="zh-CN" sz="1200" b="0" i="0" u="none" strike="noStrike" kern="1200" dirty="0">
                <a:solidFill>
                  <a:schemeClr val="tx1"/>
                </a:solidFill>
                <a:effectLst/>
                <a:latin typeface="+mn-lt"/>
                <a:ea typeface="+mn-ea"/>
                <a:cs typeface="+mn-cs"/>
              </a:rPr>
              <a:t>Take a deeper look into the clusters, it makes more sense from the perspective of champions characteristic and positioning. For example, for the blue side if the opponent picks one champion from cluster 14 ('Gangplank' 'Evelynn' '</a:t>
            </a:r>
            <a:r>
              <a:rPr lang="en-US" altLang="zh-CN" sz="1200" b="0" i="0" u="none" strike="noStrike" kern="1200" dirty="0" err="1">
                <a:solidFill>
                  <a:schemeClr val="tx1"/>
                </a:solidFill>
                <a:effectLst/>
                <a:latin typeface="+mn-lt"/>
                <a:ea typeface="+mn-ea"/>
                <a:cs typeface="+mn-cs"/>
              </a:rPr>
              <a:t>Azir</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Lillia</a:t>
            </a:r>
            <a:r>
              <a:rPr lang="en-US" altLang="zh-CN" sz="1200" b="0" i="0" u="none" strike="noStrike" kern="1200" dirty="0">
                <a:solidFill>
                  <a:schemeClr val="tx1"/>
                </a:solidFill>
                <a:effectLst/>
                <a:latin typeface="+mn-lt"/>
                <a:ea typeface="+mn-ea"/>
                <a:cs typeface="+mn-cs"/>
              </a:rPr>
              <a:t>' 'Zed' '</a:t>
            </a:r>
            <a:r>
              <a:rPr lang="en-US" altLang="zh-CN" sz="1200" b="0" i="0" u="none" strike="noStrike" kern="1200" dirty="0" err="1">
                <a:solidFill>
                  <a:schemeClr val="tx1"/>
                </a:solidFill>
                <a:effectLst/>
                <a:latin typeface="+mn-lt"/>
                <a:ea typeface="+mn-ea"/>
                <a:cs typeface="+mn-cs"/>
              </a:rPr>
              <a:t>Kayle</a:t>
            </a:r>
            <a:r>
              <a:rPr lang="en-US" altLang="zh-CN" sz="1200" b="0" i="0" u="none" strike="noStrike" kern="1200" dirty="0">
                <a:solidFill>
                  <a:schemeClr val="tx1"/>
                </a:solidFill>
                <a:effectLst/>
                <a:latin typeface="+mn-lt"/>
                <a:ea typeface="+mn-ea"/>
                <a:cs typeface="+mn-cs"/>
              </a:rPr>
              <a:t>'), it is better we have one champion from cluster 0 ('Senna' 'Twitch' 'Jinx' 'Taliyah' '</a:t>
            </a:r>
            <a:r>
              <a:rPr lang="en-US" altLang="zh-CN" sz="1200" b="0" i="0" u="none" strike="noStrike" kern="1200" dirty="0" err="1">
                <a:solidFill>
                  <a:schemeClr val="tx1"/>
                </a:solidFill>
                <a:effectLst/>
                <a:latin typeface="+mn-lt"/>
                <a:ea typeface="+mn-ea"/>
                <a:cs typeface="+mn-cs"/>
              </a:rPr>
              <a:t>Vayne</a:t>
            </a:r>
            <a:r>
              <a:rPr lang="en-US" altLang="zh-CN" sz="1200" b="0" i="0" u="none" strike="noStrike" kern="1200" dirty="0">
                <a:solidFill>
                  <a:schemeClr val="tx1"/>
                </a:solidFill>
                <a:effectLst/>
                <a:latin typeface="+mn-lt"/>
                <a:ea typeface="+mn-ea"/>
                <a:cs typeface="+mn-cs"/>
              </a:rPr>
              <a:t>'). As the cluster 14 contains the champions who have high Damage Per Second (DPS) that can eliminate other’s ADC (Attack Damage Carry) champion instantly. However, the champions in cluster 0 are most of the ADC with self-protected skills. </a:t>
            </a:r>
          </a:p>
          <a:p>
            <a:pPr rtl="0"/>
            <a:r>
              <a:rPr lang="en-US" altLang="zh-CN" sz="1200" b="0" i="0" u="none" strike="noStrike" kern="1200" dirty="0">
                <a:solidFill>
                  <a:schemeClr val="tx1"/>
                </a:solidFill>
                <a:effectLst/>
                <a:latin typeface="+mn-lt"/>
                <a:ea typeface="+mn-ea"/>
                <a:cs typeface="+mn-cs"/>
              </a:rPr>
              <a:t>  </a:t>
            </a:r>
          </a:p>
          <a:p>
            <a:pPr rtl="0"/>
            <a:r>
              <a:rPr lang="en-US" altLang="zh-CN" sz="1200" b="0" i="0" u="none" strike="noStrike" kern="1200" dirty="0">
                <a:solidFill>
                  <a:schemeClr val="tx1"/>
                </a:solidFill>
                <a:effectLst/>
                <a:latin typeface="+mn-lt"/>
                <a:ea typeface="+mn-ea"/>
                <a:cs typeface="+mn-cs"/>
              </a:rPr>
              <a:t>The clustering result could also provide more insights in the ban &amp; pick process. When the teams choose their champions, there might be the possibility of the desired ones being banned or picked by other teams. The clustering demonstrates several interesting characteristics of certain champions. For example, </a:t>
            </a:r>
            <a:r>
              <a:rPr lang="en-US" altLang="zh-CN" sz="1200" b="0" i="0" u="none" strike="noStrike" kern="1200" dirty="0" err="1">
                <a:solidFill>
                  <a:schemeClr val="tx1"/>
                </a:solidFill>
                <a:effectLst/>
                <a:latin typeface="+mn-lt"/>
                <a:ea typeface="+mn-ea"/>
                <a:cs typeface="+mn-cs"/>
              </a:rPr>
              <a:t>Tristana</a:t>
            </a:r>
            <a:r>
              <a:rPr lang="en-US" altLang="zh-CN" sz="1200" b="0" i="0" u="none" strike="noStrike" kern="1200" dirty="0">
                <a:solidFill>
                  <a:schemeClr val="tx1"/>
                </a:solidFill>
                <a:effectLst/>
                <a:latin typeface="+mn-lt"/>
                <a:ea typeface="+mn-ea"/>
                <a:cs typeface="+mn-cs"/>
              </a:rPr>
              <a:t>, which is tagged as a Marksman according to Riot, is performing more similar to many Fighters in cluster 2, rather than other Marksman in cluster 0,7 and 11. </a:t>
            </a:r>
            <a:r>
              <a:rPr lang="en-US" altLang="zh-CN" sz="1200" b="0" i="0" u="none" strike="noStrike" kern="1200" dirty="0" err="1">
                <a:solidFill>
                  <a:schemeClr val="tx1"/>
                </a:solidFill>
                <a:effectLst/>
                <a:latin typeface="+mn-lt"/>
                <a:ea typeface="+mn-ea"/>
                <a:cs typeface="+mn-cs"/>
              </a:rPr>
              <a:t>Tristana’s</a:t>
            </a:r>
            <a:r>
              <a:rPr lang="en-US" altLang="zh-CN" sz="1200" b="0" i="0" u="none" strike="noStrike" kern="1200" dirty="0">
                <a:solidFill>
                  <a:schemeClr val="tx1"/>
                </a:solidFill>
                <a:effectLst/>
                <a:latin typeface="+mn-lt"/>
                <a:ea typeface="+mn-ea"/>
                <a:cs typeface="+mn-cs"/>
              </a:rPr>
              <a:t> skill sets can deal a huge amount of damage to towers in a very short time, and at the same time she has skills to quickly escape. Thus, she can perform like a solo-lane champion like the others in cluster 2 who keeps pushing the lane, and destroying towers, while other Marksman would prefer to stay with support and farm safely.</a:t>
            </a:r>
            <a:endParaRPr lang="en-US" altLang="zh-CN" b="0" dirty="0">
              <a:effectLst/>
            </a:endParaRPr>
          </a:p>
          <a:p>
            <a:pPr rtl="0"/>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85216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293378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387950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210565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780331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2570906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dirty="0">
                <a:solidFill>
                  <a:schemeClr val="tx1"/>
                </a:solidFill>
                <a:effectLst/>
                <a:latin typeface="+mn-lt"/>
                <a:ea typeface="+mn-ea"/>
                <a:cs typeface="+mn-cs"/>
              </a:rPr>
              <a:t>With the data of each person, including the champions they chose and their performance, we tried to clustering the champions for further prediction. We firstly decomposed the features using the PCA method. Grouping by champion and getting the mean of every feature, we got the 54 features for each champion. Further, we split the whole data into the “win” and “loss” part to see how these champions performed in win or loss games. Thus, we got total 108(54 x 2) features for each champion and did PCA based on this dataset.</a:t>
            </a:r>
            <a:endParaRPr lang="en-US" altLang="zh-CN" b="0" dirty="0">
              <a:effectLst/>
            </a:endParaRPr>
          </a:p>
          <a:p>
            <a:pPr rtl="0"/>
            <a:br>
              <a:rPr lang="en-US" altLang="zh-CN" b="0" dirty="0">
                <a:effectLst/>
              </a:rPr>
            </a:br>
            <a:r>
              <a:rPr lang="en-US" altLang="zh-CN" sz="1200" b="0" i="0" u="none" strike="noStrike" kern="1200" dirty="0">
                <a:solidFill>
                  <a:schemeClr val="tx1"/>
                </a:solidFill>
                <a:effectLst/>
                <a:latin typeface="+mn-lt"/>
                <a:ea typeface="+mn-ea"/>
                <a:cs typeface="+mn-cs"/>
              </a:rPr>
              <a:t>Letting the cumulative proportion of variance explained go over 90%, we chose 4 principle components, and the final cumulative </a:t>
            </a:r>
            <a:r>
              <a:rPr lang="en-US" altLang="zh-CN" sz="1200" b="0" i="0" u="none" strike="noStrike" kern="1200" dirty="0" err="1">
                <a:solidFill>
                  <a:schemeClr val="tx1"/>
                </a:solidFill>
                <a:effectLst/>
                <a:latin typeface="+mn-lt"/>
                <a:ea typeface="+mn-ea"/>
                <a:cs typeface="+mn-cs"/>
              </a:rPr>
              <a:t>var</a:t>
            </a:r>
            <a:r>
              <a:rPr lang="en-US" altLang="zh-CN" sz="1200" b="0" i="0" u="none" strike="noStrike" kern="1200" dirty="0">
                <a:solidFill>
                  <a:schemeClr val="tx1"/>
                </a:solidFill>
                <a:effectLst/>
                <a:latin typeface="+mn-lt"/>
                <a:ea typeface="+mn-ea"/>
                <a:cs typeface="+mn-cs"/>
              </a:rPr>
              <a:t> explained is 94.05%. We have loadings of the four factors as below:</a:t>
            </a: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13377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dirty="0">
                <a:solidFill>
                  <a:schemeClr val="tx1"/>
                </a:solidFill>
                <a:effectLst/>
                <a:latin typeface="+mn-lt"/>
                <a:ea typeface="+mn-ea"/>
                <a:cs typeface="+mn-cs"/>
              </a:rPr>
              <a:t>We see that the four factors all have similar weights on the win or loss dataset. Some might have the opposite effect on the two dataset. To give a definition for the four factors, we checked the top 20 largest coefficients for each factor. The first principal component  F1 has relatively higher weight on “damage to champions”, which can be defined as a “damage” factor. F2 shows great impact from xpat15(average experience difference at 15 minutes), total gold and earner gold. So it can be defined as a “economy-experience” factor. For F3, we see that it also has high weight on damage to champions, but the impact is converse on win or loss set. F3 can then be seen as a “win-loss diff” factor. Compared with the other 3 factors, F4 has more weight on </a:t>
            </a:r>
            <a:r>
              <a:rPr lang="en-US" altLang="zh-CN" sz="1200" b="0" i="0" u="none" strike="noStrike" kern="1200" dirty="0" err="1">
                <a:solidFill>
                  <a:schemeClr val="tx1"/>
                </a:solidFill>
                <a:effectLst/>
                <a:latin typeface="+mn-lt"/>
                <a:ea typeface="+mn-ea"/>
                <a:cs typeface="+mn-cs"/>
              </a:rPr>
              <a:t>opp’s</a:t>
            </a:r>
            <a:r>
              <a:rPr lang="en-US" altLang="zh-CN" sz="1200" b="0" i="0" u="none" strike="noStrike" kern="1200" dirty="0">
                <a:solidFill>
                  <a:schemeClr val="tx1"/>
                </a:solidFill>
                <a:effectLst/>
                <a:latin typeface="+mn-lt"/>
                <a:ea typeface="+mn-ea"/>
                <a:cs typeface="+mn-cs"/>
              </a:rPr>
              <a:t> features, like </a:t>
            </a:r>
            <a:r>
              <a:rPr lang="en-US" altLang="zh-CN" sz="1200" b="0" i="0" u="none" strike="noStrike" kern="1200" dirty="0" err="1">
                <a:solidFill>
                  <a:schemeClr val="tx1"/>
                </a:solidFill>
                <a:effectLst/>
                <a:latin typeface="+mn-lt"/>
                <a:ea typeface="+mn-ea"/>
                <a:cs typeface="+mn-cs"/>
              </a:rPr>
              <a:t>opp_gold</a:t>
            </a:r>
            <a:r>
              <a:rPr lang="en-US" altLang="zh-CN" sz="1200" b="0" i="0" u="none" strike="noStrike" kern="1200" dirty="0">
                <a:solidFill>
                  <a:schemeClr val="tx1"/>
                </a:solidFill>
                <a:effectLst/>
                <a:latin typeface="+mn-lt"/>
                <a:ea typeface="+mn-ea"/>
                <a:cs typeface="+mn-cs"/>
              </a:rPr>
              <a:t> and </a:t>
            </a:r>
            <a:r>
              <a:rPr lang="en-US" altLang="zh-CN" sz="1200" b="0" i="0" u="none" strike="noStrike" kern="1200" dirty="0" err="1">
                <a:solidFill>
                  <a:schemeClr val="tx1"/>
                </a:solidFill>
                <a:effectLst/>
                <a:latin typeface="+mn-lt"/>
                <a:ea typeface="+mn-ea"/>
                <a:cs typeface="+mn-cs"/>
              </a:rPr>
              <a:t>opp_xpat</a:t>
            </a:r>
            <a:r>
              <a:rPr lang="en-US" altLang="zh-CN" sz="1200" b="0" i="0" u="none" strike="noStrike" kern="1200" dirty="0">
                <a:solidFill>
                  <a:schemeClr val="tx1"/>
                </a:solidFill>
                <a:effectLst/>
                <a:latin typeface="+mn-lt"/>
                <a:ea typeface="+mn-ea"/>
                <a:cs typeface="+mn-cs"/>
              </a:rPr>
              <a:t>. Thus F4 denotes the enemy factor. We should be specific that these definitions are just based on the relative difference between all four factors, but they all have some common characters. Like, all of the factors show great importance of damage-related features.</a:t>
            </a:r>
            <a:endParaRPr lang="en-US" altLang="zh-CN" b="0" dirty="0">
              <a:effectLst/>
            </a:endParaRPr>
          </a:p>
          <a:p>
            <a:pPr rtl="0"/>
            <a:br>
              <a:rPr lang="en-US" altLang="zh-CN" b="0" dirty="0">
                <a:effectLst/>
              </a:rPr>
            </a:br>
            <a:r>
              <a:rPr lang="en-US" altLang="zh-CN" sz="1200" b="0" i="0" u="none" strike="noStrike" kern="1200" dirty="0">
                <a:solidFill>
                  <a:schemeClr val="tx1"/>
                </a:solidFill>
                <a:effectLst/>
                <a:latin typeface="+mn-lt"/>
                <a:ea typeface="+mn-ea"/>
                <a:cs typeface="+mn-cs"/>
              </a:rPr>
              <a:t>Based on the elbow method (see Appendix B) we could roughly determine the best number of clusters is equal to 10. However, as League of Legend owns about 150 champions in total, there will be too many champions in one cluster if we just divide them into 10 groups and thus losing parts of strategic insights - LOL has 5 different positions (TOP, JNG, MID, ADC, SUP) separated already. For our model later, we choose the best k (the number of clusters) to be 20 (See Appendix A)</a:t>
            </a: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76427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dirty="0">
                <a:solidFill>
                  <a:schemeClr val="tx1"/>
                </a:solidFill>
                <a:effectLst/>
                <a:latin typeface="+mn-lt"/>
                <a:ea typeface="+mn-ea"/>
                <a:cs typeface="+mn-cs"/>
              </a:rPr>
              <a:t>We use several supervised classification models including logistic regression, random forest, SVM and neural network to predict which team would win. </a:t>
            </a:r>
          </a:p>
          <a:p>
            <a:pPr rtl="0"/>
            <a:endParaRPr lang="en-US" altLang="zh-CN" sz="1200" b="0" i="0" u="none" strike="noStrike" kern="1200" dirty="0">
              <a:solidFill>
                <a:schemeClr val="tx1"/>
              </a:solidFill>
              <a:effectLst/>
              <a:latin typeface="+mn-lt"/>
              <a:ea typeface="+mn-ea"/>
              <a:cs typeface="+mn-cs"/>
            </a:endParaRPr>
          </a:p>
          <a:p>
            <a:pPr rtl="0"/>
            <a:r>
              <a:rPr lang="en-US" altLang="zh-CN" sz="1200" b="0" i="0" u="none" strike="noStrike" kern="1200" dirty="0">
                <a:solidFill>
                  <a:schemeClr val="tx1"/>
                </a:solidFill>
                <a:effectLst/>
                <a:latin typeface="+mn-lt"/>
                <a:ea typeface="+mn-ea"/>
                <a:cs typeface="+mn-cs"/>
              </a:rPr>
              <a:t>We notice that the overall accuracy is very high. It is not surprising to see such a high prediction accuracy since some features are collected at the end of the game, which have already indicated which team would win. One feature that shows up huge in both logistic regression and tree-based models is the earned gold per minute. During a game, a team with advantage would try to keep the enemy team away from minions and objects, preventing them from obtaining money and buffs. As a result, the team that falls behind is typically getting more and more difficult to come back behind. This is called “snowballing” in League of Legends. Therefore, winning teams, in most cases, are earning gold faster than the teams behind. There are some other features that also have a very strong predicting power of the result, but can only be measured in late game, including the number of Barons, Elder Dragons and inhibitors that a team takes. Teams that obtain more powerful objects are always more likely to find their path towards winning. </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36444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2020/12/8</a:t>
            </a:fld>
            <a:endParaRPr lang="zh-CN" altLang="en-US" dirty="0"/>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295" rtl="0" eaLnBrk="1" latinLnBrk="0" hangingPunct="1">
        <a:spcBef>
          <a:spcPct val="0"/>
        </a:spcBef>
        <a:buNone/>
        <a:defRPr sz="3900" kern="1200">
          <a:solidFill>
            <a:schemeClr val="tx1"/>
          </a:solidFill>
          <a:latin typeface="+mj-lt"/>
          <a:ea typeface="微软雅黑" panose="020B0503020204020204" pitchFamily="34" charset="-122"/>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18" Type="http://schemas.openxmlformats.org/officeDocument/2006/relationships/image" Target="../media/image32.jpeg"/><Relationship Id="rId26" Type="http://schemas.openxmlformats.org/officeDocument/2006/relationships/image" Target="../media/image40.png"/><Relationship Id="rId3" Type="http://schemas.openxmlformats.org/officeDocument/2006/relationships/image" Target="../media/image3.png"/><Relationship Id="rId21" Type="http://schemas.openxmlformats.org/officeDocument/2006/relationships/image" Target="../media/image35.jpeg"/><Relationship Id="rId7" Type="http://schemas.openxmlformats.org/officeDocument/2006/relationships/image" Target="../media/image21.jpeg"/><Relationship Id="rId12" Type="http://schemas.openxmlformats.org/officeDocument/2006/relationships/image" Target="../media/image26.jpeg"/><Relationship Id="rId17" Type="http://schemas.openxmlformats.org/officeDocument/2006/relationships/image" Target="../media/image31.jpeg"/><Relationship Id="rId25" Type="http://schemas.openxmlformats.org/officeDocument/2006/relationships/image" Target="../media/image39.jpeg"/><Relationship Id="rId2" Type="http://schemas.openxmlformats.org/officeDocument/2006/relationships/notesSlide" Target="../notesSlides/notesSlide12.xml"/><Relationship Id="rId16" Type="http://schemas.openxmlformats.org/officeDocument/2006/relationships/image" Target="../media/image30.jpeg"/><Relationship Id="rId20" Type="http://schemas.openxmlformats.org/officeDocument/2006/relationships/image" Target="../media/image34.jpeg"/><Relationship Id="rId1" Type="http://schemas.openxmlformats.org/officeDocument/2006/relationships/slideLayout" Target="../slideLayouts/slideLayout1.xml"/><Relationship Id="rId6" Type="http://schemas.openxmlformats.org/officeDocument/2006/relationships/image" Target="../media/image20.jpeg"/><Relationship Id="rId11" Type="http://schemas.openxmlformats.org/officeDocument/2006/relationships/image" Target="../media/image25.jpeg"/><Relationship Id="rId24" Type="http://schemas.openxmlformats.org/officeDocument/2006/relationships/image" Target="../media/image38.jpeg"/><Relationship Id="rId5" Type="http://schemas.openxmlformats.org/officeDocument/2006/relationships/image" Target="../media/image19.jpeg"/><Relationship Id="rId15" Type="http://schemas.openxmlformats.org/officeDocument/2006/relationships/image" Target="../media/image29.jpeg"/><Relationship Id="rId23" Type="http://schemas.openxmlformats.org/officeDocument/2006/relationships/image" Target="../media/image37.jpeg"/><Relationship Id="rId10" Type="http://schemas.openxmlformats.org/officeDocument/2006/relationships/image" Target="../media/image24.jpeg"/><Relationship Id="rId19" Type="http://schemas.openxmlformats.org/officeDocument/2006/relationships/image" Target="../media/image33.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 Id="rId22" Type="http://schemas.openxmlformats.org/officeDocument/2006/relationships/image" Target="../media/image36.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slideLayout" Target="../slideLayouts/slideLayout1.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12044"/>
            <a:ext cx="9001125" cy="2520280"/>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rgbClr val="C00000"/>
              </a:solidFill>
              <a:ea typeface="微软雅黑" panose="020B0503020204020204" pitchFamily="34" charset="-122"/>
            </a:endParaRPr>
          </a:p>
        </p:txBody>
      </p:sp>
      <p:sp>
        <p:nvSpPr>
          <p:cNvPr id="4" name="矩形 3"/>
          <p:cNvSpPr/>
          <p:nvPr/>
        </p:nvSpPr>
        <p:spPr>
          <a:xfrm>
            <a:off x="900162" y="1582624"/>
            <a:ext cx="7230053" cy="1291064"/>
          </a:xfrm>
          <a:prstGeom prst="rect">
            <a:avLst/>
          </a:prstGeom>
        </p:spPr>
        <p:txBody>
          <a:bodyPr wrap="square" lIns="89858" tIns="44929" rIns="89858" bIns="44929">
            <a:spAutoFit/>
          </a:bodyPr>
          <a:lstStyle/>
          <a:p>
            <a:pPr algn="ct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To the Top of League of Legend</a:t>
            </a:r>
          </a:p>
          <a:p>
            <a:pPr algn="ctr">
              <a:lnSpc>
                <a:spcPct val="150000"/>
              </a:lnSpc>
            </a:pPr>
            <a:r>
              <a:rPr lang="en-US" altLang="zh-CN" sz="2000" b="1" dirty="0">
                <a:solidFill>
                  <a:schemeClr val="bg1"/>
                </a:solidFill>
                <a:latin typeface="微软雅黑" panose="020B0503020204020204" pitchFamily="34" charset="-122"/>
                <a:ea typeface="微软雅黑" panose="020B0503020204020204" pitchFamily="34" charset="-122"/>
              </a:rPr>
              <a:t>--- LOL Match Prediction and Champion Clustering</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TextBox 10"/>
          <p:cNvSpPr txBox="1"/>
          <p:nvPr/>
        </p:nvSpPr>
        <p:spPr>
          <a:xfrm>
            <a:off x="1332210" y="647948"/>
            <a:ext cx="6408712" cy="647273"/>
          </a:xfrm>
          <a:prstGeom prst="rect">
            <a:avLst/>
          </a:prstGeom>
          <a:noFill/>
        </p:spPr>
        <p:txBody>
          <a:bodyPr wrap="square" lIns="288000" tIns="44929" rIns="89858" bIns="44929" rtlCol="0" anchor="ctr" anchorCtr="0">
            <a:prstTxWarp prst="textPlain">
              <a:avLst/>
            </a:prstTxWarp>
            <a:spAutoFit/>
          </a:bodyPr>
          <a:lstStyle/>
          <a:p>
            <a:r>
              <a:rPr lang="en-US" altLang="zh-CN" sz="1800" dirty="0">
                <a:latin typeface="Times New Roman Uni" panose="02020603050405020304" pitchFamily="18" charset="-122"/>
                <a:ea typeface="Times New Roman Uni" panose="02020603050405020304" pitchFamily="18" charset="-122"/>
                <a:cs typeface="Times New Roman Uni" panose="02020603050405020304" pitchFamily="18" charset="-122"/>
              </a:rPr>
              <a:t>Business Analytics 2020 Fall</a:t>
            </a:r>
            <a:endParaRPr lang="zh-CN" altLang="en-US" sz="6600" dirty="0">
              <a:solidFill>
                <a:srgbClr val="8B0012"/>
              </a:solidFill>
              <a:latin typeface="Times New Roman Uni" panose="02020603050405020304" pitchFamily="18" charset="-122"/>
              <a:ea typeface="Times New Roman Uni" panose="02020603050405020304" pitchFamily="18" charset="-122"/>
              <a:cs typeface="Times New Roman Uni" panose="02020603050405020304" pitchFamily="18" charset="-122"/>
            </a:endParaRPr>
          </a:p>
        </p:txBody>
      </p:sp>
      <p:grpSp>
        <p:nvGrpSpPr>
          <p:cNvPr id="8" name="组合 7"/>
          <p:cNvGrpSpPr/>
          <p:nvPr/>
        </p:nvGrpSpPr>
        <p:grpSpPr>
          <a:xfrm>
            <a:off x="1476226" y="2869132"/>
            <a:ext cx="6120680" cy="1200329"/>
            <a:chOff x="1476226" y="3409249"/>
            <a:chExt cx="6120680" cy="648884"/>
          </a:xfrm>
        </p:grpSpPr>
        <p:cxnSp>
          <p:nvCxnSpPr>
            <p:cNvPr id="13" name="直接连接符 12"/>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34388" y="3466799"/>
              <a:ext cx="3204356" cy="256526"/>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34388" y="3409249"/>
              <a:ext cx="3240360" cy="648884"/>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Annan Chen	</a:t>
              </a:r>
              <a:r>
                <a:rPr lang="en-US" altLang="zh-CN" sz="1400" dirty="0">
                  <a:solidFill>
                    <a:schemeClr val="bg1"/>
                  </a:solidFill>
                </a:rPr>
                <a:t>ac4619 </a:t>
              </a:r>
            </a:p>
            <a:p>
              <a:r>
                <a:rPr lang="en-US" altLang="zh-CN" sz="1400" dirty="0" err="1">
                  <a:solidFill>
                    <a:schemeClr val="bg1"/>
                  </a:solidFill>
                  <a:latin typeface="微软雅黑" panose="020B0503020204020204" pitchFamily="34" charset="-122"/>
                  <a:ea typeface="微软雅黑" panose="020B0503020204020204" pitchFamily="34" charset="-122"/>
                </a:rPr>
                <a:t>Jiepeng</a:t>
              </a:r>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err="1">
                  <a:solidFill>
                    <a:schemeClr val="bg1"/>
                  </a:solidFill>
                  <a:latin typeface="微软雅黑" panose="020B0503020204020204" pitchFamily="34" charset="-122"/>
                  <a:ea typeface="微软雅黑" panose="020B0503020204020204" pitchFamily="34" charset="-122"/>
                </a:rPr>
                <a:t>Lian</a:t>
              </a:r>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rPr>
                <a:t>jl5521</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Jing Xiao 	</a:t>
              </a:r>
              <a:r>
                <a:rPr lang="en-US" altLang="zh-CN" sz="1400" dirty="0">
                  <a:solidFill>
                    <a:schemeClr val="bg1"/>
                  </a:solidFill>
                </a:rPr>
                <a:t>jx2422</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err="1">
                  <a:solidFill>
                    <a:schemeClr val="bg1"/>
                  </a:solidFill>
                  <a:latin typeface="微软雅黑" panose="020B0503020204020204" pitchFamily="34" charset="-122"/>
                  <a:ea typeface="微软雅黑" panose="020B0503020204020204" pitchFamily="34" charset="-122"/>
                </a:rPr>
                <a:t>Qingyuan</a:t>
              </a:r>
              <a:r>
                <a:rPr lang="en-US" altLang="zh-CN" sz="1400" dirty="0">
                  <a:solidFill>
                    <a:schemeClr val="bg1"/>
                  </a:solidFill>
                  <a:latin typeface="微软雅黑" panose="020B0503020204020204" pitchFamily="34" charset="-122"/>
                  <a:ea typeface="微软雅黑" panose="020B0503020204020204" pitchFamily="34" charset="-122"/>
                </a:rPr>
                <a:t> Ren	</a:t>
              </a:r>
              <a:r>
                <a:rPr lang="en-US" altLang="zh-CN" sz="1400" dirty="0">
                  <a:solidFill>
                    <a:schemeClr val="bg1"/>
                  </a:solidFill>
                </a:rPr>
                <a:t>qr2130</a:t>
              </a:r>
            </a:p>
            <a:p>
              <a:r>
                <a:rPr lang="en-US" altLang="zh-CN" sz="1400" dirty="0" err="1">
                  <a:solidFill>
                    <a:schemeClr val="bg1"/>
                  </a:solidFill>
                  <a:latin typeface="微软雅黑" panose="020B0503020204020204" pitchFamily="34" charset="-122"/>
                  <a:ea typeface="微软雅黑" panose="020B0503020204020204" pitchFamily="34" charset="-122"/>
                </a:rPr>
                <a:t>Zezuan</a:t>
              </a:r>
              <a:r>
                <a:rPr lang="en-US" altLang="zh-CN" sz="1400" dirty="0">
                  <a:solidFill>
                    <a:schemeClr val="bg1"/>
                  </a:solidFill>
                  <a:latin typeface="微软雅黑" panose="020B0503020204020204" pitchFamily="34" charset="-122"/>
                  <a:ea typeface="微软雅黑" panose="020B0503020204020204" pitchFamily="34" charset="-122"/>
                </a:rPr>
                <a:t> Zhang	</a:t>
              </a:r>
              <a:r>
                <a:rPr lang="en-US" altLang="zh-CN" sz="1400" dirty="0">
                  <a:solidFill>
                    <a:schemeClr val="bg1"/>
                  </a:solidFill>
                </a:rPr>
                <a:t>zz2705</a:t>
              </a:r>
              <a:r>
                <a:rPr lang="en-US" altLang="zh-CN" sz="1200" dirty="0">
                  <a:solidFill>
                    <a:schemeClr val="bg1"/>
                  </a:solidFill>
                  <a:latin typeface="微软雅黑" panose="020B0503020204020204" pitchFamily="34" charset="-122"/>
                  <a:ea typeface="微软雅黑" panose="020B0503020204020204" pitchFamily="34" charset="-122"/>
                </a:rPr>
                <a:t> </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6506" y="4258558"/>
            <a:ext cx="1008112" cy="726434"/>
          </a:xfrm>
          <a:prstGeom prst="rect">
            <a:avLst/>
          </a:prstGeom>
        </p:spPr>
      </p:pic>
    </p:spTree>
    <p:extLst>
      <p:ext uri="{BB962C8B-B14F-4D97-AF65-F5344CB8AC3E}">
        <p14:creationId xmlns:p14="http://schemas.microsoft.com/office/powerpoint/2010/main" val="2691015505"/>
      </p:ext>
    </p:extLst>
  </p:cSld>
  <p:clrMapOvr>
    <a:masterClrMapping/>
  </p:clrMapOvr>
  <p:extLst>
    <p:ext uri="{E180D4A7-C9FB-4DFB-919C-405C955672EB}">
      <p14:showEvtLst xmlns:p14="http://schemas.microsoft.com/office/powerpoint/2010/main">
        <p14:playEvt time="77"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Game Result Prediction</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sp>
        <p:nvSpPr>
          <p:cNvPr id="9" name="Rectangle 32"/>
          <p:cNvSpPr>
            <a:spLocks noChangeArrowheads="1"/>
          </p:cNvSpPr>
          <p:nvPr/>
        </p:nvSpPr>
        <p:spPr bwMode="auto">
          <a:xfrm>
            <a:off x="571152" y="875064"/>
            <a:ext cx="4937522" cy="243235"/>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pPr algn="ctr"/>
            <a:r>
              <a:rPr lang="en-US" altLang="zh-CN" sz="1200" b="1" dirty="0">
                <a:solidFill>
                  <a:schemeClr val="bg1"/>
                </a:solidFill>
                <a:latin typeface="微软雅黑" pitchFamily="34" charset="-122"/>
                <a:ea typeface="微软雅黑" pitchFamily="34" charset="-122"/>
              </a:rPr>
              <a:t>Game Result Prediction Based on </a:t>
            </a:r>
            <a:r>
              <a:rPr lang="en-US" altLang="zh-CN" sz="1200" b="1">
                <a:solidFill>
                  <a:schemeClr val="bg1"/>
                </a:solidFill>
                <a:latin typeface="微软雅黑" pitchFamily="34" charset="-122"/>
                <a:ea typeface="微软雅黑" pitchFamily="34" charset="-122"/>
              </a:rPr>
              <a:t>Champions Clustering</a:t>
            </a:r>
            <a:endParaRPr lang="zh-CN" altLang="en-US" sz="1200" b="1" dirty="0">
              <a:solidFill>
                <a:schemeClr val="bg1"/>
              </a:solidFill>
              <a:latin typeface="微软雅黑" pitchFamily="34" charset="-122"/>
              <a:ea typeface="微软雅黑" pitchFamily="34" charset="-122"/>
            </a:endParaRPr>
          </a:p>
        </p:txBody>
      </p:sp>
      <p:sp>
        <p:nvSpPr>
          <p:cNvPr id="11" name="TextBox 8"/>
          <p:cNvSpPr txBox="1"/>
          <p:nvPr/>
        </p:nvSpPr>
        <p:spPr>
          <a:xfrm>
            <a:off x="612133" y="2952204"/>
            <a:ext cx="8136905" cy="1748498"/>
          </a:xfrm>
          <a:prstGeom prst="rect">
            <a:avLst/>
          </a:prstGeom>
          <a:noFill/>
        </p:spPr>
        <p:txBody>
          <a:bodyPr wrap="square" lIns="67381" tIns="33690" rIns="67381" bIns="33690" rtlCol="0">
            <a:spAutoFit/>
          </a:bodyPr>
          <a:lstStyle/>
          <a:p>
            <a:pPr algn="just">
              <a:lnSpc>
                <a:spcPct val="130000"/>
              </a:lnSpc>
            </a:pPr>
            <a:r>
              <a:rPr lang="en-US" altLang="zh-CN" sz="1200" b="1" dirty="0">
                <a:solidFill>
                  <a:srgbClr val="2367AF"/>
                </a:solidFill>
                <a:latin typeface="微软雅黑" pitchFamily="34" charset="-122"/>
                <a:ea typeface="微软雅黑" pitchFamily="34" charset="-122"/>
              </a:rPr>
              <a:t>The overall accuracy based on champions clustering is better than random guessing (50%) </a:t>
            </a:r>
          </a:p>
          <a:p>
            <a:pPr algn="just">
              <a:lnSpc>
                <a:spcPct val="130000"/>
              </a:lnSpc>
            </a:pPr>
            <a:r>
              <a:rPr lang="en-US" altLang="zh-CN" sz="1200" dirty="0">
                <a:solidFill>
                  <a:srgbClr val="2367AF"/>
                </a:solidFill>
                <a:latin typeface="微软雅黑" pitchFamily="34" charset="-122"/>
                <a:ea typeface="微软雅黑" pitchFamily="34" charset="-122"/>
              </a:rPr>
              <a:t>Apply the clusters we found using PCA to form features and create new predicting models. Using the results of the clustering algorithm, we create a one-hot 21 length vector for every champion. For each team we sum its vectors, then we concatenate two vectors of the matching teams. Using the 42-length vectors as input, we get the following result. </a:t>
            </a:r>
          </a:p>
          <a:p>
            <a:pPr algn="just">
              <a:lnSpc>
                <a:spcPct val="130000"/>
              </a:lnSpc>
            </a:pPr>
            <a:endParaRPr lang="en-US" altLang="zh-CN" sz="1200" dirty="0">
              <a:solidFill>
                <a:srgbClr val="2367AF"/>
              </a:solidFill>
              <a:latin typeface="微软雅黑" pitchFamily="34" charset="-122"/>
              <a:ea typeface="微软雅黑" pitchFamily="34" charset="-122"/>
            </a:endParaRPr>
          </a:p>
          <a:p>
            <a:pPr algn="just">
              <a:lnSpc>
                <a:spcPct val="130000"/>
              </a:lnSpc>
            </a:pPr>
            <a:r>
              <a:rPr lang="en-US" altLang="zh-CN" sz="1200" b="1" dirty="0">
                <a:solidFill>
                  <a:schemeClr val="bg1">
                    <a:lumMod val="50000"/>
                  </a:schemeClr>
                </a:solidFill>
                <a:latin typeface="微软雅黑" pitchFamily="34" charset="-122"/>
                <a:ea typeface="微软雅黑" pitchFamily="34" charset="-122"/>
              </a:rPr>
              <a:t>Further improvement: </a:t>
            </a:r>
            <a:r>
              <a:rPr lang="en-US" altLang="zh-CN" sz="1200" dirty="0">
                <a:solidFill>
                  <a:schemeClr val="bg1">
                    <a:lumMod val="50000"/>
                  </a:schemeClr>
                </a:solidFill>
                <a:latin typeface="微软雅黑" pitchFamily="34" charset="-122"/>
                <a:ea typeface="微软雅黑" pitchFamily="34" charset="-122"/>
              </a:rPr>
              <a:t>finding better cluster numbers and applying weights to the features in clustering, etc.</a:t>
            </a:r>
            <a:endParaRPr lang="zh-CN" altLang="en-US" sz="1200" dirty="0">
              <a:solidFill>
                <a:schemeClr val="bg1">
                  <a:lumMod val="50000"/>
                </a:schemeClr>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B68002DF-0BC0-F047-830C-62A0B7C486B9}"/>
              </a:ext>
            </a:extLst>
          </p:cNvPr>
          <p:cNvSpPr txBox="1"/>
          <p:nvPr/>
        </p:nvSpPr>
        <p:spPr>
          <a:xfrm>
            <a:off x="548924" y="1278114"/>
            <a:ext cx="6252866" cy="523220"/>
          </a:xfrm>
          <a:prstGeom prst="rect">
            <a:avLst/>
          </a:prstGeom>
          <a:noFill/>
        </p:spPr>
        <p:txBody>
          <a:bodyPr wrap="none" rtlCol="0">
            <a:spAutoFit/>
          </a:bodyPr>
          <a:lstStyle/>
          <a:p>
            <a:r>
              <a:rPr kumimoji="1" lang="en-US" altLang="zh-CN" sz="1400" dirty="0"/>
              <a:t>Methods: logistic regression with LASSO, KNN, random forest, SVM, neural network</a:t>
            </a:r>
          </a:p>
          <a:p>
            <a:r>
              <a:rPr kumimoji="1" lang="en-US" altLang="zh-CN" sz="1400" dirty="0"/>
              <a:t>Train</a:t>
            </a:r>
            <a:r>
              <a:rPr kumimoji="1" lang="zh-CN" altLang="en-US" sz="1400" dirty="0"/>
              <a:t> </a:t>
            </a:r>
            <a:r>
              <a:rPr kumimoji="1" lang="en-US" altLang="zh-CN" sz="1400" dirty="0"/>
              <a:t>:</a:t>
            </a:r>
            <a:r>
              <a:rPr kumimoji="1" lang="zh-CN" altLang="en-US" sz="1400" dirty="0"/>
              <a:t> </a:t>
            </a:r>
            <a:r>
              <a:rPr kumimoji="1" lang="en-US" altLang="zh-CN" sz="1400" dirty="0"/>
              <a:t>Validation</a:t>
            </a:r>
            <a:r>
              <a:rPr kumimoji="1" lang="zh-CN" altLang="en-US" sz="1400" dirty="0"/>
              <a:t> </a:t>
            </a:r>
            <a:r>
              <a:rPr kumimoji="1" lang="en-US" altLang="zh-CN" sz="1400" dirty="0"/>
              <a:t>:</a:t>
            </a:r>
            <a:r>
              <a:rPr kumimoji="1" lang="zh-CN" altLang="en-US" sz="1400" dirty="0"/>
              <a:t> </a:t>
            </a:r>
            <a:r>
              <a:rPr kumimoji="1" lang="en-US" altLang="zh-CN" sz="1400" dirty="0"/>
              <a:t>Test</a:t>
            </a:r>
            <a:r>
              <a:rPr kumimoji="1" lang="zh-CN" altLang="en-US" sz="1400" dirty="0"/>
              <a:t> </a:t>
            </a:r>
            <a:r>
              <a:rPr kumimoji="1" lang="en-US" altLang="zh-CN" sz="1400" dirty="0"/>
              <a:t>Set</a:t>
            </a:r>
            <a:r>
              <a:rPr kumimoji="1" lang="zh-CN" altLang="en-US" sz="1400" dirty="0"/>
              <a:t> </a:t>
            </a:r>
            <a:r>
              <a:rPr kumimoji="1" lang="en-US" altLang="zh-CN" sz="1400" dirty="0"/>
              <a:t>=</a:t>
            </a:r>
            <a:r>
              <a:rPr kumimoji="1" lang="zh-CN" altLang="en-US" sz="1400" dirty="0"/>
              <a:t> </a:t>
            </a:r>
            <a:r>
              <a:rPr kumimoji="1" lang="en-US" altLang="zh-CN" sz="1400" dirty="0"/>
              <a:t>0.6</a:t>
            </a:r>
            <a:r>
              <a:rPr kumimoji="1" lang="zh-CN" altLang="en-US" sz="1400" dirty="0"/>
              <a:t> </a:t>
            </a:r>
            <a:r>
              <a:rPr kumimoji="1" lang="en-US" altLang="zh-CN" sz="1400" dirty="0"/>
              <a:t>:</a:t>
            </a:r>
            <a:r>
              <a:rPr kumimoji="1" lang="zh-CN" altLang="en-US" sz="1400" dirty="0"/>
              <a:t> </a:t>
            </a:r>
            <a:r>
              <a:rPr kumimoji="1" lang="en-US" altLang="zh-CN" sz="1400" dirty="0"/>
              <a:t>0.2</a:t>
            </a:r>
            <a:r>
              <a:rPr kumimoji="1" lang="zh-CN" altLang="en-US" sz="1400" dirty="0"/>
              <a:t> </a:t>
            </a:r>
            <a:r>
              <a:rPr kumimoji="1" lang="en-US" altLang="zh-CN" sz="1400" dirty="0"/>
              <a:t>:</a:t>
            </a:r>
            <a:r>
              <a:rPr kumimoji="1" lang="zh-CN" altLang="en-US" sz="1400" dirty="0"/>
              <a:t> </a:t>
            </a:r>
            <a:r>
              <a:rPr kumimoji="1" lang="en-US" altLang="zh-CN" sz="1400" dirty="0"/>
              <a:t>0.2</a:t>
            </a:r>
            <a:endParaRPr kumimoji="1" lang="zh-CN" altLang="en-US" sz="1400" dirty="0"/>
          </a:p>
        </p:txBody>
      </p:sp>
      <p:graphicFrame>
        <p:nvGraphicFramePr>
          <p:cNvPr id="2" name="表格 1"/>
          <p:cNvGraphicFramePr>
            <a:graphicFrameLocks noGrp="1"/>
          </p:cNvGraphicFramePr>
          <p:nvPr>
            <p:extLst>
              <p:ext uri="{D42A27DB-BD31-4B8C-83A1-F6EECF244321}">
                <p14:modId xmlns:p14="http://schemas.microsoft.com/office/powerpoint/2010/main" val="2594818707"/>
              </p:ext>
            </p:extLst>
          </p:nvPr>
        </p:nvGraphicFramePr>
        <p:xfrm>
          <a:off x="612133" y="1790224"/>
          <a:ext cx="6233832" cy="1076960"/>
        </p:xfrm>
        <a:graphic>
          <a:graphicData uri="http://schemas.openxmlformats.org/drawingml/2006/table">
            <a:tbl>
              <a:tblPr/>
              <a:tblGrid>
                <a:gridCol w="1038972">
                  <a:extLst>
                    <a:ext uri="{9D8B030D-6E8A-4147-A177-3AD203B41FA5}">
                      <a16:colId xmlns:a16="http://schemas.microsoft.com/office/drawing/2014/main" val="2929555418"/>
                    </a:ext>
                  </a:extLst>
                </a:gridCol>
                <a:gridCol w="1038972">
                  <a:extLst>
                    <a:ext uri="{9D8B030D-6E8A-4147-A177-3AD203B41FA5}">
                      <a16:colId xmlns:a16="http://schemas.microsoft.com/office/drawing/2014/main" val="2872471263"/>
                    </a:ext>
                  </a:extLst>
                </a:gridCol>
                <a:gridCol w="1038972">
                  <a:extLst>
                    <a:ext uri="{9D8B030D-6E8A-4147-A177-3AD203B41FA5}">
                      <a16:colId xmlns:a16="http://schemas.microsoft.com/office/drawing/2014/main" val="276414126"/>
                    </a:ext>
                  </a:extLst>
                </a:gridCol>
                <a:gridCol w="1038972">
                  <a:extLst>
                    <a:ext uri="{9D8B030D-6E8A-4147-A177-3AD203B41FA5}">
                      <a16:colId xmlns:a16="http://schemas.microsoft.com/office/drawing/2014/main" val="2082068271"/>
                    </a:ext>
                  </a:extLst>
                </a:gridCol>
                <a:gridCol w="1038972">
                  <a:extLst>
                    <a:ext uri="{9D8B030D-6E8A-4147-A177-3AD203B41FA5}">
                      <a16:colId xmlns:a16="http://schemas.microsoft.com/office/drawing/2014/main" val="2766709556"/>
                    </a:ext>
                  </a:extLst>
                </a:gridCol>
                <a:gridCol w="1038972">
                  <a:extLst>
                    <a:ext uri="{9D8B030D-6E8A-4147-A177-3AD203B41FA5}">
                      <a16:colId xmlns:a16="http://schemas.microsoft.com/office/drawing/2014/main" val="3530653992"/>
                    </a:ext>
                  </a:extLst>
                </a:gridCol>
              </a:tblGrid>
              <a:tr h="595868">
                <a:tc>
                  <a:txBody>
                    <a:bodyPr/>
                    <a:lstStyle/>
                    <a:p>
                      <a:pPr algn="ctr" fontAlgn="t"/>
                      <a:br>
                        <a:rPr lang="zh-CN" altLang="en-US" dirty="0">
                          <a:effectLst/>
                        </a:rPr>
                      </a:b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Logistic with </a:t>
                      </a:r>
                      <a:endParaRPr lang="en-US" dirty="0">
                        <a:effectLst/>
                      </a:endParaRPr>
                    </a:p>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Lasso penalty </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SVM</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KNN</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Random Forest</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Neural Network</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7477218"/>
                  </a:ext>
                </a:extLst>
              </a:tr>
              <a:tr h="448132">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Accuracy in </a:t>
                      </a:r>
                      <a:endParaRPr lang="en-US">
                        <a:effectLst/>
                      </a:endParaRPr>
                    </a:p>
                    <a:p>
                      <a:pPr algn="ctr" rtl="0" fontAlgn="t">
                        <a:spcBef>
                          <a:spcPts val="0"/>
                        </a:spcBef>
                        <a:spcAft>
                          <a:spcPts val="0"/>
                        </a:spcAft>
                      </a:pPr>
                      <a:r>
                        <a:rPr lang="en-US" sz="1100" b="0" i="0" u="none" strike="noStrike">
                          <a:solidFill>
                            <a:srgbClr val="000000"/>
                          </a:solidFill>
                          <a:effectLst/>
                          <a:latin typeface="Arial" panose="020B0604020202020204" pitchFamily="34" charset="0"/>
                        </a:rPr>
                        <a:t>Test set</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53.74%</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51.85%</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52.79%</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54.17%</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56.17%</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598732"/>
                  </a:ext>
                </a:extLst>
              </a:tr>
            </a:tbl>
          </a:graphicData>
        </a:graphic>
      </p:graphicFrame>
    </p:spTree>
    <p:extLst>
      <p:ext uri="{BB962C8B-B14F-4D97-AF65-F5344CB8AC3E}">
        <p14:creationId xmlns:p14="http://schemas.microsoft.com/office/powerpoint/2010/main" val="249434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Recommendation and Insight</a:t>
            </a: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 name="矩形 2"/>
          <p:cNvSpPr/>
          <p:nvPr/>
        </p:nvSpPr>
        <p:spPr>
          <a:xfrm>
            <a:off x="519273" y="752156"/>
            <a:ext cx="8354300" cy="369332"/>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Topic 1: Recommendation on Resource Allocation</a:t>
            </a:r>
            <a:endParaRPr lang="en-US" altLang="zh-CN" sz="1100" dirty="0">
              <a:solidFill>
                <a:srgbClr val="2367AF"/>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grpSp>
        <p:nvGrpSpPr>
          <p:cNvPr id="15" name="组合 14"/>
          <p:cNvGrpSpPr/>
          <p:nvPr/>
        </p:nvGrpSpPr>
        <p:grpSpPr>
          <a:xfrm>
            <a:off x="568961" y="1591752"/>
            <a:ext cx="3861936" cy="1301154"/>
            <a:chOff x="568961" y="1591752"/>
            <a:chExt cx="3861936" cy="1301154"/>
          </a:xfrm>
        </p:grpSpPr>
        <p:sp>
          <p:nvSpPr>
            <p:cNvPr id="19" name="文本框 18">
              <a:extLst>
                <a:ext uri="{FF2B5EF4-FFF2-40B4-BE49-F238E27FC236}">
                  <a16:creationId xmlns:a16="http://schemas.microsoft.com/office/drawing/2014/main" id="{7E9605C7-3DEF-4542-B40D-E4423615A6C1}"/>
                </a:ext>
              </a:extLst>
            </p:cNvPr>
            <p:cNvSpPr txBox="1"/>
            <p:nvPr/>
          </p:nvSpPr>
          <p:spPr>
            <a:xfrm>
              <a:off x="568961" y="1593272"/>
              <a:ext cx="629660" cy="307777"/>
            </a:xfrm>
            <a:prstGeom prst="rect">
              <a:avLst/>
            </a:prstGeom>
            <a:noFill/>
          </p:spPr>
          <p:txBody>
            <a:bodyPr wrap="none" rtlCol="0">
              <a:spAutoFit/>
            </a:bodyPr>
            <a:lstStyle/>
            <a:p>
              <a:r>
                <a:rPr kumimoji="1" lang="en-US" altLang="zh-CN" sz="1400" dirty="0">
                  <a:solidFill>
                    <a:schemeClr val="accent6">
                      <a:lumMod val="50000"/>
                    </a:schemeClr>
                  </a:solidFill>
                </a:rPr>
                <a:t>Tower</a:t>
              </a:r>
              <a:endParaRPr kumimoji="1" lang="zh-CN" altLang="en-US" sz="1400" dirty="0">
                <a:solidFill>
                  <a:schemeClr val="accent6">
                    <a:lumMod val="50000"/>
                  </a:schemeClr>
                </a:solidFill>
              </a:endParaRPr>
            </a:p>
          </p:txBody>
        </p:sp>
        <p:sp>
          <p:nvSpPr>
            <p:cNvPr id="20" name="文本框 19">
              <a:extLst>
                <a:ext uri="{FF2B5EF4-FFF2-40B4-BE49-F238E27FC236}">
                  <a16:creationId xmlns:a16="http://schemas.microsoft.com/office/drawing/2014/main" id="{E7A72DAD-04DE-7049-83A8-62A411406867}"/>
                </a:ext>
              </a:extLst>
            </p:cNvPr>
            <p:cNvSpPr txBox="1"/>
            <p:nvPr/>
          </p:nvSpPr>
          <p:spPr>
            <a:xfrm>
              <a:off x="1837909" y="1591752"/>
              <a:ext cx="812915" cy="307777"/>
            </a:xfrm>
            <a:prstGeom prst="rect">
              <a:avLst/>
            </a:prstGeom>
            <a:noFill/>
          </p:spPr>
          <p:txBody>
            <a:bodyPr wrap="none" rtlCol="0">
              <a:spAutoFit/>
            </a:bodyPr>
            <a:lstStyle/>
            <a:p>
              <a:r>
                <a:rPr kumimoji="1" lang="en-US" altLang="zh-CN" sz="1400" dirty="0">
                  <a:solidFill>
                    <a:schemeClr val="accent6">
                      <a:lumMod val="50000"/>
                    </a:schemeClr>
                  </a:solidFill>
                </a:rPr>
                <a:t>Inhibitor</a:t>
              </a:r>
              <a:endParaRPr kumimoji="1" lang="zh-CN" altLang="en-US" sz="1400" dirty="0">
                <a:solidFill>
                  <a:schemeClr val="accent6">
                    <a:lumMod val="50000"/>
                  </a:schemeClr>
                </a:solidFill>
              </a:endParaRPr>
            </a:p>
          </p:txBody>
        </p:sp>
        <p:pic>
          <p:nvPicPr>
            <p:cNvPr id="21" name="Picture 4" descr="Turret | League of Legends Wiki | Fandom">
              <a:extLst>
                <a:ext uri="{FF2B5EF4-FFF2-40B4-BE49-F238E27FC236}">
                  <a16:creationId xmlns:a16="http://schemas.microsoft.com/office/drawing/2014/main" id="{C2213455-E525-5944-B413-326A5D1A58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336" y="1853555"/>
              <a:ext cx="701702" cy="9932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Gold Coins League Of Legends, HD Png Download - kindpng">
              <a:extLst>
                <a:ext uri="{FF2B5EF4-FFF2-40B4-BE49-F238E27FC236}">
                  <a16:creationId xmlns:a16="http://schemas.microsoft.com/office/drawing/2014/main" id="{8D4F690F-02AD-D54E-8662-289FFF294D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160" y="2063128"/>
              <a:ext cx="1192271" cy="829778"/>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a:extLst>
                <a:ext uri="{FF2B5EF4-FFF2-40B4-BE49-F238E27FC236}">
                  <a16:creationId xmlns:a16="http://schemas.microsoft.com/office/drawing/2014/main" id="{31DAC3DD-D7AA-EA4A-8C6E-3E3261519E3F}"/>
                </a:ext>
              </a:extLst>
            </p:cNvPr>
            <p:cNvSpPr txBox="1"/>
            <p:nvPr/>
          </p:nvSpPr>
          <p:spPr>
            <a:xfrm>
              <a:off x="3046287" y="1617043"/>
              <a:ext cx="1384610" cy="307777"/>
            </a:xfrm>
            <a:prstGeom prst="rect">
              <a:avLst/>
            </a:prstGeom>
            <a:noFill/>
          </p:spPr>
          <p:txBody>
            <a:bodyPr wrap="none" rtlCol="0">
              <a:spAutoFit/>
            </a:bodyPr>
            <a:lstStyle/>
            <a:p>
              <a:r>
                <a:rPr kumimoji="1" lang="en-US" altLang="zh-CN" sz="1400" dirty="0">
                  <a:solidFill>
                    <a:schemeClr val="accent6">
                      <a:lumMod val="50000"/>
                    </a:schemeClr>
                  </a:solidFill>
                </a:rPr>
                <a:t>Gold</a:t>
              </a:r>
              <a:r>
                <a:rPr kumimoji="1" lang="zh-CN" altLang="en-US" sz="1400" dirty="0">
                  <a:solidFill>
                    <a:schemeClr val="accent6">
                      <a:lumMod val="50000"/>
                    </a:schemeClr>
                  </a:solidFill>
                </a:rPr>
                <a:t> </a:t>
              </a:r>
              <a:r>
                <a:rPr kumimoji="1" lang="en-US" altLang="zh-CN" sz="1400" dirty="0">
                  <a:solidFill>
                    <a:schemeClr val="accent6">
                      <a:lumMod val="50000"/>
                    </a:schemeClr>
                  </a:solidFill>
                </a:rPr>
                <a:t>Per</a:t>
              </a:r>
              <a:r>
                <a:rPr kumimoji="1" lang="zh-CN" altLang="en-US" sz="1400" dirty="0">
                  <a:solidFill>
                    <a:schemeClr val="accent6">
                      <a:lumMod val="50000"/>
                    </a:schemeClr>
                  </a:solidFill>
                </a:rPr>
                <a:t> </a:t>
              </a:r>
              <a:r>
                <a:rPr kumimoji="1" lang="en-US" altLang="zh-CN" sz="1400" dirty="0">
                  <a:solidFill>
                    <a:schemeClr val="accent6">
                      <a:lumMod val="50000"/>
                    </a:schemeClr>
                  </a:solidFill>
                </a:rPr>
                <a:t>Minute</a:t>
              </a:r>
              <a:endParaRPr kumimoji="1" lang="zh-CN" altLang="en-US" sz="1400" dirty="0">
                <a:solidFill>
                  <a:schemeClr val="accent6">
                    <a:lumMod val="50000"/>
                  </a:schemeClr>
                </a:solidFill>
              </a:endParaRPr>
            </a:p>
          </p:txBody>
        </p:sp>
        <p:pic>
          <p:nvPicPr>
            <p:cNvPr id="35" name="Picture 10" descr="Mavi Inhibitor. | League of legends, Concept art, Fantasy">
              <a:extLst>
                <a:ext uri="{FF2B5EF4-FFF2-40B4-BE49-F238E27FC236}">
                  <a16:creationId xmlns:a16="http://schemas.microsoft.com/office/drawing/2014/main" id="{D62581D2-9271-B64E-A515-B7E2089D589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844" r="19007"/>
            <a:stretch/>
          </p:blipFill>
          <p:spPr bwMode="auto">
            <a:xfrm>
              <a:off x="1796970" y="1853555"/>
              <a:ext cx="932178" cy="9932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568961" y="3363316"/>
            <a:ext cx="2981401" cy="1558915"/>
            <a:chOff x="592336" y="3363316"/>
            <a:chExt cx="2981401" cy="1558915"/>
          </a:xfrm>
        </p:grpSpPr>
        <p:pic>
          <p:nvPicPr>
            <p:cNvPr id="29" name="Picture 6" descr="Baron Nashor (League of Legends) | League of Legends Wiki | Fandom">
              <a:extLst>
                <a:ext uri="{FF2B5EF4-FFF2-40B4-BE49-F238E27FC236}">
                  <a16:creationId xmlns:a16="http://schemas.microsoft.com/office/drawing/2014/main" id="{CCB4B58E-9FC8-F141-849C-9DFE01A1D5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579" y="3717028"/>
              <a:ext cx="721158" cy="1205203"/>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0B732D6E-5EAC-794D-B11C-EBCD6583F3ED}"/>
                </a:ext>
              </a:extLst>
            </p:cNvPr>
            <p:cNvSpPr txBox="1"/>
            <p:nvPr/>
          </p:nvSpPr>
          <p:spPr>
            <a:xfrm>
              <a:off x="2926257" y="3388832"/>
              <a:ext cx="617798" cy="307777"/>
            </a:xfrm>
            <a:prstGeom prst="rect">
              <a:avLst/>
            </a:prstGeom>
            <a:noFill/>
          </p:spPr>
          <p:txBody>
            <a:bodyPr wrap="none" rtlCol="0">
              <a:spAutoFit/>
            </a:bodyPr>
            <a:lstStyle/>
            <a:p>
              <a:r>
                <a:rPr kumimoji="1" lang="en-US" altLang="zh-CN" sz="1400" dirty="0">
                  <a:solidFill>
                    <a:schemeClr val="accent6">
                      <a:lumMod val="50000"/>
                    </a:schemeClr>
                  </a:solidFill>
                </a:rPr>
                <a:t>Baron</a:t>
              </a:r>
              <a:endParaRPr kumimoji="1" lang="zh-CN" altLang="en-US" sz="1400" dirty="0">
                <a:solidFill>
                  <a:schemeClr val="accent6">
                    <a:lumMod val="50000"/>
                  </a:schemeClr>
                </a:solidFill>
              </a:endParaRPr>
            </a:p>
          </p:txBody>
        </p:sp>
        <p:pic>
          <p:nvPicPr>
            <p:cNvPr id="38" name="Picture 12" descr="Everything you need to know about LoL's dragons and drakes - LoL - News -  WIN.gg">
              <a:extLst>
                <a:ext uri="{FF2B5EF4-FFF2-40B4-BE49-F238E27FC236}">
                  <a16:creationId xmlns:a16="http://schemas.microsoft.com/office/drawing/2014/main" id="{613B4DB3-A30D-8242-BD84-B2ECE63F5CE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2336" y="3650635"/>
              <a:ext cx="1630348" cy="1198452"/>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A36703CD-AB57-4E40-B162-AA6B748821EB}"/>
                </a:ext>
              </a:extLst>
            </p:cNvPr>
            <p:cNvSpPr txBox="1"/>
            <p:nvPr/>
          </p:nvSpPr>
          <p:spPr>
            <a:xfrm>
              <a:off x="1121137" y="3363316"/>
              <a:ext cx="713593" cy="307777"/>
            </a:xfrm>
            <a:prstGeom prst="rect">
              <a:avLst/>
            </a:prstGeom>
            <a:noFill/>
          </p:spPr>
          <p:txBody>
            <a:bodyPr wrap="none" rtlCol="0">
              <a:spAutoFit/>
            </a:bodyPr>
            <a:lstStyle/>
            <a:p>
              <a:r>
                <a:rPr kumimoji="1" lang="en-US" altLang="zh-CN" sz="1400" dirty="0">
                  <a:solidFill>
                    <a:schemeClr val="accent6">
                      <a:lumMod val="50000"/>
                    </a:schemeClr>
                  </a:solidFill>
                </a:rPr>
                <a:t>Dragon</a:t>
              </a:r>
              <a:endParaRPr kumimoji="1" lang="zh-CN" altLang="en-US" sz="1400" dirty="0">
                <a:solidFill>
                  <a:schemeClr val="accent6">
                    <a:lumMod val="50000"/>
                  </a:schemeClr>
                </a:solidFill>
              </a:endParaRPr>
            </a:p>
          </p:txBody>
        </p:sp>
      </p:grpSp>
      <p:grpSp>
        <p:nvGrpSpPr>
          <p:cNvPr id="7" name="组合 6"/>
          <p:cNvGrpSpPr/>
          <p:nvPr/>
        </p:nvGrpSpPr>
        <p:grpSpPr>
          <a:xfrm>
            <a:off x="5235201" y="1471111"/>
            <a:ext cx="3240360" cy="3483955"/>
            <a:chOff x="5220642" y="1395097"/>
            <a:chExt cx="3240360" cy="3483955"/>
          </a:xfrm>
        </p:grpSpPr>
        <p:pic>
          <p:nvPicPr>
            <p:cNvPr id="18" name="Picture 2">
              <a:extLst>
                <a:ext uri="{FF2B5EF4-FFF2-40B4-BE49-F238E27FC236}">
                  <a16:creationId xmlns:a16="http://schemas.microsoft.com/office/drawing/2014/main" id="{5BEF53E8-2269-6644-90B6-BC0B306A1E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642" y="1395097"/>
              <a:ext cx="3240360" cy="348395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252636" y="1550116"/>
              <a:ext cx="1121009" cy="3235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252636" y="3261198"/>
              <a:ext cx="1121009" cy="1230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253468" y="3461474"/>
              <a:ext cx="1121009" cy="1230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568961" y="1095467"/>
            <a:ext cx="4075415" cy="548169"/>
          </a:xfrm>
          <a:prstGeom prst="rect">
            <a:avLst/>
          </a:prstGeom>
          <a:noFill/>
        </p:spPr>
        <p:txBody>
          <a:bodyPr wrap="square" lIns="67381" tIns="33690" rIns="67381" bIns="33690" rtlCol="0">
            <a:spAutoFit/>
          </a:bodyPr>
          <a:lstStyle/>
          <a:p>
            <a:pPr algn="just">
              <a:lnSpc>
                <a:spcPct val="130000"/>
              </a:lnSpc>
            </a:pPr>
            <a:r>
              <a:rPr lang="en-US" altLang="zh-CN" sz="1200" dirty="0">
                <a:latin typeface="微软雅黑" pitchFamily="34" charset="-122"/>
                <a:ea typeface="微软雅黑" pitchFamily="34" charset="-122"/>
              </a:rPr>
              <a:t>Tower and Inhibitor is always the focus, don’t forget the goal is to destroy the opposed base.</a:t>
            </a:r>
          </a:p>
        </p:txBody>
      </p:sp>
      <p:sp>
        <p:nvSpPr>
          <p:cNvPr id="11" name="矩形 10"/>
          <p:cNvSpPr/>
          <p:nvPr/>
        </p:nvSpPr>
        <p:spPr>
          <a:xfrm>
            <a:off x="5252636" y="1107941"/>
            <a:ext cx="3064350" cy="523220"/>
          </a:xfrm>
          <a:prstGeom prst="rect">
            <a:avLst/>
          </a:prstGeom>
        </p:spPr>
        <p:txBody>
          <a:bodyPr wrap="square">
            <a:spAutoFit/>
          </a:bodyPr>
          <a:lstStyle/>
          <a:p>
            <a:r>
              <a:rPr lang="en-US" altLang="zh-CN" sz="1400" dirty="0"/>
              <a:t>Figure: Feature importance obtained from the Random Forest model </a:t>
            </a:r>
            <a:endParaRPr lang="zh-CN" altLang="en-US" sz="1400" dirty="0"/>
          </a:p>
        </p:txBody>
      </p:sp>
      <p:sp>
        <p:nvSpPr>
          <p:cNvPr id="13" name="矩形 12"/>
          <p:cNvSpPr/>
          <p:nvPr/>
        </p:nvSpPr>
        <p:spPr>
          <a:xfrm>
            <a:off x="568961" y="3040382"/>
            <a:ext cx="3595921" cy="308995"/>
          </a:xfrm>
          <a:prstGeom prst="rect">
            <a:avLst/>
          </a:prstGeom>
          <a:noFill/>
        </p:spPr>
        <p:txBody>
          <a:bodyPr wrap="square" lIns="67381" tIns="33690" rIns="67381" bIns="33690" rtlCol="0">
            <a:spAutoFit/>
          </a:bodyPr>
          <a:lstStyle/>
          <a:p>
            <a:pPr algn="just">
              <a:lnSpc>
                <a:spcPct val="130000"/>
              </a:lnSpc>
            </a:pPr>
            <a:r>
              <a:rPr lang="en-US" altLang="zh-CN" sz="1200" dirty="0">
                <a:latin typeface="微软雅黑" pitchFamily="34" charset="-122"/>
                <a:ea typeface="微软雅黑" pitchFamily="34" charset="-122"/>
              </a:rPr>
              <a:t>The</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importance</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of</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dragon</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is</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larger</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than</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baron</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94498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Recommendation and Insight</a:t>
            </a: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 name="矩形 2"/>
          <p:cNvSpPr/>
          <p:nvPr/>
        </p:nvSpPr>
        <p:spPr>
          <a:xfrm>
            <a:off x="505915" y="748176"/>
            <a:ext cx="8354300" cy="336695"/>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Topic 2: Recommendation on Pick Strategy</a:t>
            </a:r>
            <a:endParaRPr lang="en-US" altLang="zh-CN" sz="1100" dirty="0">
              <a:solidFill>
                <a:srgbClr val="2367AF"/>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grpSp>
        <p:nvGrpSpPr>
          <p:cNvPr id="13" name="组合 12"/>
          <p:cNvGrpSpPr/>
          <p:nvPr/>
        </p:nvGrpSpPr>
        <p:grpSpPr>
          <a:xfrm>
            <a:off x="505915" y="3095417"/>
            <a:ext cx="3149708" cy="1173288"/>
            <a:chOff x="549642" y="3209672"/>
            <a:chExt cx="3149708" cy="1173288"/>
          </a:xfrm>
        </p:grpSpPr>
        <p:sp>
          <p:nvSpPr>
            <p:cNvPr id="45" name="文本框 44">
              <a:extLst>
                <a:ext uri="{FF2B5EF4-FFF2-40B4-BE49-F238E27FC236}">
                  <a16:creationId xmlns:a16="http://schemas.microsoft.com/office/drawing/2014/main" id="{5DCD57C2-8A2F-AD4A-BF6D-62AE178DC5DD}"/>
                </a:ext>
              </a:extLst>
            </p:cNvPr>
            <p:cNvSpPr txBox="1"/>
            <p:nvPr/>
          </p:nvSpPr>
          <p:spPr>
            <a:xfrm>
              <a:off x="549642" y="3209672"/>
              <a:ext cx="3149708" cy="276999"/>
            </a:xfrm>
            <a:prstGeom prst="rect">
              <a:avLst/>
            </a:prstGeom>
            <a:noFill/>
          </p:spPr>
          <p:txBody>
            <a:bodyPr wrap="none" rtlCol="0">
              <a:spAutoFit/>
            </a:bodyPr>
            <a:lstStyle/>
            <a:p>
              <a:r>
                <a:rPr kumimoji="1" lang="en-US" altLang="zh-CN" sz="1200" dirty="0">
                  <a:solidFill>
                    <a:schemeClr val="accent6">
                      <a:lumMod val="50000"/>
                    </a:schemeClr>
                  </a:solidFill>
                </a:rPr>
                <a:t>Cluster</a:t>
              </a:r>
              <a:r>
                <a:rPr kumimoji="1" lang="zh-CN" altLang="en-US" sz="1200" dirty="0">
                  <a:solidFill>
                    <a:schemeClr val="accent6">
                      <a:lumMod val="50000"/>
                    </a:schemeClr>
                  </a:solidFill>
                </a:rPr>
                <a:t> </a:t>
              </a:r>
              <a:r>
                <a:rPr kumimoji="1" lang="en-US" altLang="zh-CN" sz="1200" dirty="0">
                  <a:solidFill>
                    <a:schemeClr val="accent6">
                      <a:lumMod val="50000"/>
                    </a:schemeClr>
                  </a:solidFill>
                </a:rPr>
                <a:t>0:</a:t>
              </a:r>
              <a:r>
                <a:rPr kumimoji="1" lang="zh-CN" altLang="en-US" sz="1200" dirty="0">
                  <a:solidFill>
                    <a:schemeClr val="accent6">
                      <a:lumMod val="50000"/>
                    </a:schemeClr>
                  </a:solidFill>
                </a:rPr>
                <a:t> </a:t>
              </a:r>
              <a:r>
                <a:rPr lang="en-US" altLang="zh-CN" sz="1200" dirty="0">
                  <a:solidFill>
                    <a:schemeClr val="accent6">
                      <a:lumMod val="50000"/>
                    </a:schemeClr>
                  </a:solidFill>
                </a:rPr>
                <a:t>'Senna' 'Twitch' 'Jinx' '</a:t>
              </a:r>
              <a:r>
                <a:rPr lang="en-US" altLang="zh-CN" sz="1200" dirty="0" err="1">
                  <a:solidFill>
                    <a:schemeClr val="accent6">
                      <a:lumMod val="50000"/>
                    </a:schemeClr>
                  </a:solidFill>
                </a:rPr>
                <a:t>Vayne</a:t>
              </a:r>
              <a:r>
                <a:rPr lang="en-US" altLang="zh-CN" sz="1200" dirty="0">
                  <a:solidFill>
                    <a:schemeClr val="accent6">
                      <a:lumMod val="50000"/>
                    </a:schemeClr>
                  </a:solidFill>
                </a:rPr>
                <a:t>'</a:t>
              </a:r>
              <a:r>
                <a:rPr lang="zh-CN" altLang="en-US" sz="1200" dirty="0">
                  <a:solidFill>
                    <a:schemeClr val="accent6">
                      <a:lumMod val="50000"/>
                    </a:schemeClr>
                  </a:solidFill>
                </a:rPr>
                <a:t> </a:t>
              </a:r>
              <a:r>
                <a:rPr lang="en-US" altLang="zh-CN" sz="1200" dirty="0">
                  <a:solidFill>
                    <a:schemeClr val="accent6">
                      <a:lumMod val="50000"/>
                    </a:schemeClr>
                  </a:solidFill>
                </a:rPr>
                <a:t>'Taliyah'</a:t>
              </a:r>
              <a:r>
                <a:rPr kumimoji="1" lang="zh-CN" altLang="en-US" sz="1200" dirty="0">
                  <a:solidFill>
                    <a:schemeClr val="accent6">
                      <a:lumMod val="50000"/>
                    </a:schemeClr>
                  </a:solidFill>
                </a:rPr>
                <a:t> </a:t>
              </a:r>
            </a:p>
          </p:txBody>
        </p:sp>
        <p:pic>
          <p:nvPicPr>
            <p:cNvPr id="46" name="Picture 8">
              <a:extLst>
                <a:ext uri="{FF2B5EF4-FFF2-40B4-BE49-F238E27FC236}">
                  <a16:creationId xmlns:a16="http://schemas.microsoft.com/office/drawing/2014/main" id="{A0788F73-6C72-DB44-A4BF-0AFBDDB76A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034" y="3427655"/>
              <a:ext cx="503795" cy="5037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a:extLst>
                <a:ext uri="{FF2B5EF4-FFF2-40B4-BE49-F238E27FC236}">
                  <a16:creationId xmlns:a16="http://schemas.microsoft.com/office/drawing/2014/main" id="{D27C49C9-1BF6-F740-9EAD-778E8866EF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0829" y="3427655"/>
              <a:ext cx="503795" cy="50374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2">
              <a:extLst>
                <a:ext uri="{FF2B5EF4-FFF2-40B4-BE49-F238E27FC236}">
                  <a16:creationId xmlns:a16="http://schemas.microsoft.com/office/drawing/2014/main" id="{DF40542F-837A-0246-B057-762D56AF248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4623" y="3420997"/>
              <a:ext cx="510452" cy="51040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4">
              <a:extLst>
                <a:ext uri="{FF2B5EF4-FFF2-40B4-BE49-F238E27FC236}">
                  <a16:creationId xmlns:a16="http://schemas.microsoft.com/office/drawing/2014/main" id="{7C588984-9AF5-9948-A9FA-8F7C945DFD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6231" y="3420998"/>
              <a:ext cx="510452" cy="51040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a:extLst>
                <a:ext uri="{FF2B5EF4-FFF2-40B4-BE49-F238E27FC236}">
                  <a16:creationId xmlns:a16="http://schemas.microsoft.com/office/drawing/2014/main" id="{11891F1D-F5F0-DB49-B42C-A1914CDCFB4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8759" y="3427655"/>
              <a:ext cx="503794" cy="503748"/>
            </a:xfrm>
            <a:prstGeom prst="rect">
              <a:avLst/>
            </a:prstGeom>
            <a:noFill/>
            <a:extLst>
              <a:ext uri="{909E8E84-426E-40DD-AFC4-6F175D3DCCD1}">
                <a14:hiddenFill xmlns:a14="http://schemas.microsoft.com/office/drawing/2010/main">
                  <a:solidFill>
                    <a:srgbClr val="FFFFFF"/>
                  </a:solidFill>
                </a14:hiddenFill>
              </a:ext>
            </a:extLst>
          </p:spPr>
        </p:pic>
        <p:sp>
          <p:nvSpPr>
            <p:cNvPr id="51" name="左大括号 50">
              <a:extLst>
                <a:ext uri="{FF2B5EF4-FFF2-40B4-BE49-F238E27FC236}">
                  <a16:creationId xmlns:a16="http://schemas.microsoft.com/office/drawing/2014/main" id="{694AE91E-0764-E241-B6FB-B47E7EBCA48A}"/>
                </a:ext>
              </a:extLst>
            </p:cNvPr>
            <p:cNvSpPr/>
            <p:nvPr/>
          </p:nvSpPr>
          <p:spPr>
            <a:xfrm rot="16200000">
              <a:off x="1954835" y="3270200"/>
              <a:ext cx="206723" cy="15962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2" name="文本框 51">
              <a:extLst>
                <a:ext uri="{FF2B5EF4-FFF2-40B4-BE49-F238E27FC236}">
                  <a16:creationId xmlns:a16="http://schemas.microsoft.com/office/drawing/2014/main" id="{844D792D-5738-D244-901D-6EDD13488E99}"/>
                </a:ext>
              </a:extLst>
            </p:cNvPr>
            <p:cNvSpPr txBox="1"/>
            <p:nvPr/>
          </p:nvSpPr>
          <p:spPr>
            <a:xfrm>
              <a:off x="1155314" y="4105961"/>
              <a:ext cx="1919885" cy="276999"/>
            </a:xfrm>
            <a:prstGeom prst="rect">
              <a:avLst/>
            </a:prstGeom>
            <a:noFill/>
          </p:spPr>
          <p:txBody>
            <a:bodyPr wrap="none" rtlCol="0">
              <a:spAutoFit/>
            </a:bodyPr>
            <a:lstStyle/>
            <a:p>
              <a:r>
                <a:rPr kumimoji="1" lang="en-US" altLang="zh-CN" sz="1200" dirty="0">
                  <a:solidFill>
                    <a:schemeClr val="accent6">
                      <a:lumMod val="50000"/>
                    </a:schemeClr>
                  </a:solidFill>
                </a:rPr>
                <a:t>ADC</a:t>
              </a:r>
              <a:r>
                <a:rPr kumimoji="1" lang="zh-CN" altLang="en-US" sz="1200" dirty="0">
                  <a:solidFill>
                    <a:schemeClr val="accent6">
                      <a:lumMod val="50000"/>
                    </a:schemeClr>
                  </a:solidFill>
                </a:rPr>
                <a:t> </a:t>
              </a:r>
              <a:r>
                <a:rPr kumimoji="1" lang="en-US" altLang="zh-CN" sz="1200" dirty="0">
                  <a:solidFill>
                    <a:schemeClr val="accent6">
                      <a:lumMod val="50000"/>
                    </a:schemeClr>
                  </a:solidFill>
                </a:rPr>
                <a:t>(Attack</a:t>
              </a:r>
              <a:r>
                <a:rPr kumimoji="1" lang="zh-CN" altLang="en-US" sz="1200" dirty="0">
                  <a:solidFill>
                    <a:schemeClr val="accent6">
                      <a:lumMod val="50000"/>
                    </a:schemeClr>
                  </a:solidFill>
                </a:rPr>
                <a:t> </a:t>
              </a:r>
              <a:r>
                <a:rPr kumimoji="1" lang="en-US" altLang="zh-CN" sz="1200" dirty="0">
                  <a:solidFill>
                    <a:schemeClr val="accent6">
                      <a:lumMod val="50000"/>
                    </a:schemeClr>
                  </a:solidFill>
                </a:rPr>
                <a:t>Damage</a:t>
              </a:r>
              <a:r>
                <a:rPr kumimoji="1" lang="zh-CN" altLang="en-US" sz="1200" dirty="0">
                  <a:solidFill>
                    <a:schemeClr val="accent6">
                      <a:lumMod val="50000"/>
                    </a:schemeClr>
                  </a:solidFill>
                </a:rPr>
                <a:t> </a:t>
              </a:r>
              <a:r>
                <a:rPr kumimoji="1" lang="en-US" altLang="zh-CN" sz="1200" dirty="0">
                  <a:solidFill>
                    <a:schemeClr val="accent6">
                      <a:lumMod val="50000"/>
                    </a:schemeClr>
                  </a:solidFill>
                </a:rPr>
                <a:t>Carry)</a:t>
              </a:r>
              <a:endParaRPr kumimoji="1" lang="zh-CN" altLang="en-US" sz="1200" dirty="0">
                <a:solidFill>
                  <a:schemeClr val="accent6">
                    <a:lumMod val="50000"/>
                  </a:schemeClr>
                </a:solidFill>
              </a:endParaRPr>
            </a:p>
          </p:txBody>
        </p:sp>
        <p:sp>
          <p:nvSpPr>
            <p:cNvPr id="53" name="文本框 52">
              <a:extLst>
                <a:ext uri="{FF2B5EF4-FFF2-40B4-BE49-F238E27FC236}">
                  <a16:creationId xmlns:a16="http://schemas.microsoft.com/office/drawing/2014/main" id="{037E6BD4-0EAC-4D48-97B8-CE23121C565B}"/>
                </a:ext>
              </a:extLst>
            </p:cNvPr>
            <p:cNvSpPr txBox="1"/>
            <p:nvPr/>
          </p:nvSpPr>
          <p:spPr>
            <a:xfrm>
              <a:off x="3092818" y="4056047"/>
              <a:ext cx="431528" cy="263350"/>
            </a:xfrm>
            <a:prstGeom prst="rect">
              <a:avLst/>
            </a:prstGeom>
            <a:noFill/>
          </p:spPr>
          <p:txBody>
            <a:bodyPr wrap="none" rtlCol="0">
              <a:spAutoFit/>
            </a:bodyPr>
            <a:lstStyle/>
            <a:p>
              <a:r>
                <a:rPr kumimoji="1" lang="en-US" altLang="zh-CN" sz="1200" dirty="0">
                  <a:solidFill>
                    <a:schemeClr val="accent6">
                      <a:lumMod val="50000"/>
                    </a:schemeClr>
                  </a:solidFill>
                </a:rPr>
                <a:t>JNG</a:t>
              </a:r>
              <a:endParaRPr kumimoji="1" lang="zh-CN" altLang="en-US" sz="1200" dirty="0">
                <a:solidFill>
                  <a:schemeClr val="accent6">
                    <a:lumMod val="50000"/>
                  </a:schemeClr>
                </a:solidFill>
              </a:endParaRPr>
            </a:p>
          </p:txBody>
        </p:sp>
      </p:grpSp>
      <p:sp>
        <p:nvSpPr>
          <p:cNvPr id="7" name="矩形 6"/>
          <p:cNvSpPr/>
          <p:nvPr/>
        </p:nvSpPr>
        <p:spPr>
          <a:xfrm>
            <a:off x="483983" y="1030610"/>
            <a:ext cx="7986827" cy="523220"/>
          </a:xfrm>
          <a:prstGeom prst="rect">
            <a:avLst/>
          </a:prstGeom>
        </p:spPr>
        <p:txBody>
          <a:bodyPr wrap="square">
            <a:spAutoFit/>
          </a:bodyPr>
          <a:lstStyle/>
          <a:p>
            <a:r>
              <a:rPr lang="en-US" altLang="zh-CN" sz="1400" dirty="0"/>
              <a:t>For the blue side and red side, if the opponent chooses a champion from one cluster, how can the team maximize the chance of winning by picking the natural enemy from another (or same</a:t>
            </a:r>
            <a:r>
              <a:rPr lang="en-US" altLang="zh-CN" sz="1400"/>
              <a:t>) cluster?</a:t>
            </a:r>
            <a:endParaRPr lang="en-US" altLang="zh-CN" sz="1400" dirty="0"/>
          </a:p>
        </p:txBody>
      </p:sp>
      <p:grpSp>
        <p:nvGrpSpPr>
          <p:cNvPr id="15" name="组合 14"/>
          <p:cNvGrpSpPr/>
          <p:nvPr/>
        </p:nvGrpSpPr>
        <p:grpSpPr>
          <a:xfrm>
            <a:off x="798641" y="4295438"/>
            <a:ext cx="7775959" cy="827560"/>
            <a:chOff x="531826" y="4214875"/>
            <a:chExt cx="7775959" cy="827560"/>
          </a:xfrm>
        </p:grpSpPr>
        <p:sp>
          <p:nvSpPr>
            <p:cNvPr id="69" name="矩形 68">
              <a:extLst>
                <a:ext uri="{FF2B5EF4-FFF2-40B4-BE49-F238E27FC236}">
                  <a16:creationId xmlns:a16="http://schemas.microsoft.com/office/drawing/2014/main" id="{4C3C51F4-4C1B-744F-8376-97CAB5C4A10F}"/>
                </a:ext>
              </a:extLst>
            </p:cNvPr>
            <p:cNvSpPr/>
            <p:nvPr/>
          </p:nvSpPr>
          <p:spPr>
            <a:xfrm>
              <a:off x="531826" y="4214875"/>
              <a:ext cx="3145289" cy="646331"/>
            </a:xfrm>
            <a:prstGeom prst="rect">
              <a:avLst/>
            </a:prstGeom>
          </p:spPr>
          <p:txBody>
            <a:bodyPr wrap="square">
              <a:spAutoFit/>
            </a:bodyPr>
            <a:lstStyle/>
            <a:p>
              <a:r>
                <a:rPr lang="en-US" altLang="zh-CN" sz="1200" dirty="0">
                  <a:solidFill>
                    <a:schemeClr val="accent6">
                      <a:lumMod val="50000"/>
                    </a:schemeClr>
                  </a:solidFill>
                  <a:latin typeface="+mj-lt"/>
                </a:rPr>
                <a:t>Cluster</a:t>
              </a:r>
              <a:r>
                <a:rPr lang="zh-CN" altLang="en-US" sz="1200" dirty="0">
                  <a:solidFill>
                    <a:schemeClr val="accent6">
                      <a:lumMod val="50000"/>
                    </a:schemeClr>
                  </a:solidFill>
                  <a:latin typeface="+mj-lt"/>
                </a:rPr>
                <a:t> </a:t>
              </a:r>
              <a:r>
                <a:rPr lang="en-US" altLang="zh-CN" sz="1200" dirty="0">
                  <a:solidFill>
                    <a:schemeClr val="accent6">
                      <a:lumMod val="50000"/>
                    </a:schemeClr>
                  </a:solidFill>
                  <a:latin typeface="+mj-lt"/>
                </a:rPr>
                <a:t>2:</a:t>
              </a:r>
              <a:r>
                <a:rPr lang="zh-CN" altLang="en-US" sz="1200" dirty="0">
                  <a:solidFill>
                    <a:schemeClr val="accent6">
                      <a:lumMod val="50000"/>
                    </a:schemeClr>
                  </a:solidFill>
                  <a:latin typeface="+mj-lt"/>
                </a:rPr>
                <a:t> </a:t>
              </a:r>
              <a:r>
                <a:rPr lang="en-US" altLang="zh-CN" sz="1200" dirty="0">
                  <a:solidFill>
                    <a:schemeClr val="accent6">
                      <a:lumMod val="50000"/>
                    </a:schemeClr>
                  </a:solidFill>
                  <a:latin typeface="+mj-lt"/>
                </a:rPr>
                <a:t>‘</a:t>
              </a:r>
              <a:r>
                <a:rPr lang="en-US" altLang="zh-CN" sz="1200" dirty="0" err="1">
                  <a:solidFill>
                    <a:schemeClr val="accent6">
                      <a:lumMod val="50000"/>
                    </a:schemeClr>
                  </a:solidFill>
                  <a:latin typeface="+mj-lt"/>
                </a:rPr>
                <a:t>Fiora</a:t>
              </a:r>
              <a:r>
                <a:rPr lang="en-US" altLang="zh-CN" sz="1200" dirty="0">
                  <a:solidFill>
                    <a:schemeClr val="accent6">
                      <a:lumMod val="50000"/>
                    </a:schemeClr>
                  </a:solidFill>
                  <a:latin typeface="+mj-lt"/>
                </a:rPr>
                <a:t>’ ‘</a:t>
              </a:r>
              <a:r>
                <a:rPr lang="en-US" altLang="zh-CN" sz="1200" dirty="0" err="1">
                  <a:solidFill>
                    <a:schemeClr val="accent6">
                      <a:lumMod val="50000"/>
                    </a:schemeClr>
                  </a:solidFill>
                  <a:latin typeface="+mj-lt"/>
                </a:rPr>
                <a:t>Irelia</a:t>
              </a:r>
              <a:r>
                <a:rPr lang="en-US" altLang="zh-CN" sz="1200" dirty="0">
                  <a:solidFill>
                    <a:schemeClr val="accent6">
                      <a:lumMod val="50000"/>
                    </a:schemeClr>
                  </a:solidFill>
                  <a:latin typeface="+mj-lt"/>
                </a:rPr>
                <a:t> ‘Jax’ ‘Riven’ ‘</a:t>
              </a:r>
              <a:r>
                <a:rPr lang="en-US" altLang="zh-CN" sz="1200" dirty="0" err="1">
                  <a:solidFill>
                    <a:schemeClr val="accent6">
                      <a:lumMod val="50000"/>
                    </a:schemeClr>
                  </a:solidFill>
                  <a:latin typeface="+mj-lt"/>
                </a:rPr>
                <a:t>Tryndamere</a:t>
              </a:r>
              <a:r>
                <a:rPr lang="en-US" altLang="zh-CN" sz="1200" dirty="0">
                  <a:solidFill>
                    <a:schemeClr val="accent6">
                      <a:lumMod val="50000"/>
                    </a:schemeClr>
                  </a:solidFill>
                  <a:latin typeface="+mj-lt"/>
                </a:rPr>
                <a:t>’ ‘Camille’ ‘</a:t>
              </a:r>
              <a:r>
                <a:rPr lang="en-US" altLang="zh-CN" sz="1200" dirty="0" err="1">
                  <a:solidFill>
                    <a:schemeClr val="accent6">
                      <a:lumMod val="50000"/>
                    </a:schemeClr>
                  </a:solidFill>
                  <a:latin typeface="+mj-lt"/>
                </a:rPr>
                <a:t>Aatrox</a:t>
              </a:r>
              <a:r>
                <a:rPr lang="en-US" altLang="zh-CN" sz="1200" dirty="0">
                  <a:solidFill>
                    <a:schemeClr val="accent6">
                      <a:lumMod val="50000"/>
                    </a:schemeClr>
                  </a:solidFill>
                  <a:latin typeface="+mj-lt"/>
                </a:rPr>
                <a:t>‘</a:t>
              </a:r>
              <a:r>
                <a:rPr lang="zh-CN" altLang="en-US" sz="1200" dirty="0">
                  <a:solidFill>
                    <a:schemeClr val="accent6">
                      <a:lumMod val="50000"/>
                    </a:schemeClr>
                  </a:solidFill>
                  <a:latin typeface="+mj-lt"/>
                </a:rPr>
                <a:t> </a:t>
              </a:r>
              <a:r>
                <a:rPr lang="en-US" altLang="zh-CN" sz="1200" b="1" dirty="0">
                  <a:solidFill>
                    <a:schemeClr val="accent6">
                      <a:lumMod val="50000"/>
                    </a:schemeClr>
                  </a:solidFill>
                  <a:latin typeface="+mj-lt"/>
                </a:rPr>
                <a:t>'</a:t>
              </a:r>
              <a:r>
                <a:rPr lang="en-US" altLang="zh-CN" sz="1200" b="1" dirty="0" err="1">
                  <a:solidFill>
                    <a:schemeClr val="accent6">
                      <a:lumMod val="50000"/>
                    </a:schemeClr>
                  </a:solidFill>
                  <a:latin typeface="+mj-lt"/>
                </a:rPr>
                <a:t>Tristana</a:t>
              </a:r>
              <a:r>
                <a:rPr lang="en-US" altLang="zh-CN" sz="1200" dirty="0">
                  <a:solidFill>
                    <a:schemeClr val="accent6">
                      <a:lumMod val="50000"/>
                    </a:schemeClr>
                  </a:solidFill>
                  <a:latin typeface="+mj-lt"/>
                </a:rPr>
                <a:t>’ </a:t>
              </a:r>
              <a:r>
                <a:rPr lang="en-US" altLang="zh-CN" sz="1200" b="1" dirty="0">
                  <a:solidFill>
                    <a:schemeClr val="accent6">
                      <a:lumMod val="50000"/>
                    </a:schemeClr>
                  </a:solidFill>
                  <a:latin typeface="+mj-lt"/>
                </a:rPr>
                <a:t>‘Twisted Fate’ </a:t>
              </a:r>
              <a:endParaRPr lang="en-US" altLang="zh-CN" sz="1200" b="1" dirty="0">
                <a:solidFill>
                  <a:schemeClr val="accent6">
                    <a:lumMod val="50000"/>
                  </a:schemeClr>
                </a:solidFill>
                <a:effectLst/>
                <a:latin typeface="+mj-lt"/>
              </a:endParaRPr>
            </a:p>
          </p:txBody>
        </p:sp>
        <p:grpSp>
          <p:nvGrpSpPr>
            <p:cNvPr id="14" name="组合 13"/>
            <p:cNvGrpSpPr/>
            <p:nvPr/>
          </p:nvGrpSpPr>
          <p:grpSpPr>
            <a:xfrm>
              <a:off x="3348434" y="4244013"/>
              <a:ext cx="4959351" cy="798422"/>
              <a:chOff x="1982292" y="4513704"/>
              <a:chExt cx="4959351" cy="798422"/>
            </a:xfrm>
          </p:grpSpPr>
          <p:sp>
            <p:nvSpPr>
              <p:cNvPr id="70" name="左大括号 69">
                <a:extLst>
                  <a:ext uri="{FF2B5EF4-FFF2-40B4-BE49-F238E27FC236}">
                    <a16:creationId xmlns:a16="http://schemas.microsoft.com/office/drawing/2014/main" id="{BB53724E-4461-354A-9B1F-C4DDDA89979E}"/>
                  </a:ext>
                </a:extLst>
              </p:cNvPr>
              <p:cNvSpPr/>
              <p:nvPr/>
            </p:nvSpPr>
            <p:spPr>
              <a:xfrm rot="16200000">
                <a:off x="3258257" y="3636610"/>
                <a:ext cx="192544" cy="27444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71" name="文本框 70">
                <a:extLst>
                  <a:ext uri="{FF2B5EF4-FFF2-40B4-BE49-F238E27FC236}">
                    <a16:creationId xmlns:a16="http://schemas.microsoft.com/office/drawing/2014/main" id="{A05B3812-F93C-3949-ADB8-76C1C9D7905D}"/>
                  </a:ext>
                </a:extLst>
              </p:cNvPr>
              <p:cNvSpPr txBox="1"/>
              <p:nvPr/>
            </p:nvSpPr>
            <p:spPr>
              <a:xfrm>
                <a:off x="2963674" y="5006976"/>
                <a:ext cx="1061060" cy="276999"/>
              </a:xfrm>
              <a:prstGeom prst="rect">
                <a:avLst/>
              </a:prstGeom>
              <a:noFill/>
            </p:spPr>
            <p:txBody>
              <a:bodyPr wrap="none" rtlCol="0">
                <a:spAutoFit/>
              </a:bodyPr>
              <a:lstStyle/>
              <a:p>
                <a:r>
                  <a:rPr kumimoji="1" lang="en-US" altLang="zh-CN" sz="1200" dirty="0">
                    <a:solidFill>
                      <a:schemeClr val="accent6">
                        <a:lumMod val="50000"/>
                      </a:schemeClr>
                    </a:solidFill>
                  </a:rPr>
                  <a:t>TOP</a:t>
                </a:r>
                <a:r>
                  <a:rPr kumimoji="1" lang="zh-CN" altLang="en-US" sz="1200" dirty="0">
                    <a:solidFill>
                      <a:schemeClr val="accent6">
                        <a:lumMod val="50000"/>
                      </a:schemeClr>
                    </a:solidFill>
                  </a:rPr>
                  <a:t> </a:t>
                </a:r>
                <a:r>
                  <a:rPr kumimoji="1" lang="en-US" altLang="zh-CN" sz="1200" dirty="0">
                    <a:solidFill>
                      <a:schemeClr val="accent6">
                        <a:lumMod val="50000"/>
                      </a:schemeClr>
                    </a:solidFill>
                  </a:rPr>
                  <a:t>(Fighters)</a:t>
                </a:r>
                <a:endParaRPr kumimoji="1" lang="zh-CN" altLang="en-US" sz="1200" dirty="0">
                  <a:solidFill>
                    <a:schemeClr val="accent6">
                      <a:lumMod val="50000"/>
                    </a:schemeClr>
                  </a:solidFill>
                </a:endParaRPr>
              </a:p>
            </p:txBody>
          </p:sp>
          <p:sp>
            <p:nvSpPr>
              <p:cNvPr id="72" name="文本框 71">
                <a:extLst>
                  <a:ext uri="{FF2B5EF4-FFF2-40B4-BE49-F238E27FC236}">
                    <a16:creationId xmlns:a16="http://schemas.microsoft.com/office/drawing/2014/main" id="{C310A052-D749-CE44-99A7-5574C4F7D6DE}"/>
                  </a:ext>
                </a:extLst>
              </p:cNvPr>
              <p:cNvSpPr txBox="1"/>
              <p:nvPr/>
            </p:nvSpPr>
            <p:spPr>
              <a:xfrm>
                <a:off x="4961101" y="5035127"/>
                <a:ext cx="1980542" cy="276999"/>
              </a:xfrm>
              <a:prstGeom prst="rect">
                <a:avLst/>
              </a:prstGeom>
              <a:noFill/>
            </p:spPr>
            <p:txBody>
              <a:bodyPr wrap="none" rtlCol="0">
                <a:spAutoFit/>
              </a:bodyPr>
              <a:lstStyle/>
              <a:p>
                <a:r>
                  <a:rPr kumimoji="1" lang="en-US" altLang="zh-CN" sz="1200" dirty="0">
                    <a:solidFill>
                      <a:schemeClr val="accent6">
                        <a:lumMod val="50000"/>
                      </a:schemeClr>
                    </a:solidFill>
                  </a:rPr>
                  <a:t>ADC/MID</a:t>
                </a:r>
                <a:r>
                  <a:rPr kumimoji="1" lang="zh-CN" altLang="en-US" sz="1200" dirty="0">
                    <a:solidFill>
                      <a:schemeClr val="accent6">
                        <a:lumMod val="50000"/>
                      </a:schemeClr>
                    </a:solidFill>
                  </a:rPr>
                  <a:t> </a:t>
                </a:r>
                <a:r>
                  <a:rPr kumimoji="1" lang="en-US" altLang="zh-CN" sz="1200" dirty="0">
                    <a:solidFill>
                      <a:schemeClr val="accent6">
                        <a:lumMod val="50000"/>
                      </a:schemeClr>
                    </a:solidFill>
                  </a:rPr>
                  <a:t>(Marksman/Mage)</a:t>
                </a:r>
                <a:endParaRPr kumimoji="1" lang="zh-CN" altLang="en-US" sz="1200" dirty="0">
                  <a:solidFill>
                    <a:schemeClr val="accent6">
                      <a:lumMod val="50000"/>
                    </a:schemeClr>
                  </a:solidFill>
                </a:endParaRPr>
              </a:p>
            </p:txBody>
          </p:sp>
          <p:pic>
            <p:nvPicPr>
              <p:cNvPr id="73" name="Picture 2">
                <a:extLst>
                  <a:ext uri="{FF2B5EF4-FFF2-40B4-BE49-F238E27FC236}">
                    <a16:creationId xmlns:a16="http://schemas.microsoft.com/office/drawing/2014/main" id="{D1CF1A1C-2736-5B43-9EF5-B51186A041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2292" y="4528932"/>
                <a:ext cx="376395" cy="36018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a:extLst>
                  <a:ext uri="{FF2B5EF4-FFF2-40B4-BE49-F238E27FC236}">
                    <a16:creationId xmlns:a16="http://schemas.microsoft.com/office/drawing/2014/main" id="{0B1BEA64-6F31-2D4B-8374-2A1C6E2BF09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58687" y="4527489"/>
                <a:ext cx="376395" cy="36018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a:extLst>
                  <a:ext uri="{FF2B5EF4-FFF2-40B4-BE49-F238E27FC236}">
                    <a16:creationId xmlns:a16="http://schemas.microsoft.com/office/drawing/2014/main" id="{8C4E7B72-C1CF-AE40-ABCC-1FF6010A5F9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05792" y="4513704"/>
                <a:ext cx="376395" cy="360188"/>
              </a:xfrm>
              <a:prstGeom prst="rect">
                <a:avLst/>
              </a:prstGeom>
              <a:noFill/>
              <a:extLst>
                <a:ext uri="{909E8E84-426E-40DD-AFC4-6F175D3DCCD1}">
                  <a14:hiddenFill xmlns:a14="http://schemas.microsoft.com/office/drawing/2010/main">
                    <a:solidFill>
                      <a:srgbClr val="FFFFFF"/>
                    </a:solidFill>
                  </a14:hiddenFill>
                </a:ext>
              </a:extLst>
            </p:spPr>
          </p:pic>
          <p:sp>
            <p:nvSpPr>
              <p:cNvPr id="76" name="左大括号 75">
                <a:extLst>
                  <a:ext uri="{FF2B5EF4-FFF2-40B4-BE49-F238E27FC236}">
                    <a16:creationId xmlns:a16="http://schemas.microsoft.com/office/drawing/2014/main" id="{20165B8A-B3B4-B84C-862C-90A9FF2F2546}"/>
                  </a:ext>
                </a:extLst>
              </p:cNvPr>
              <p:cNvSpPr/>
              <p:nvPr/>
            </p:nvSpPr>
            <p:spPr>
              <a:xfrm rot="16200000">
                <a:off x="5218271" y="4611581"/>
                <a:ext cx="192544" cy="799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pic>
            <p:nvPicPr>
              <p:cNvPr id="77" name="Picture 8">
                <a:extLst>
                  <a:ext uri="{FF2B5EF4-FFF2-40B4-BE49-F238E27FC236}">
                    <a16:creationId xmlns:a16="http://schemas.microsoft.com/office/drawing/2014/main" id="{85EC550D-46C8-2B49-AABB-D7D5386D248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14963" y="4513704"/>
                <a:ext cx="376395" cy="3601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a:extLst>
                  <a:ext uri="{FF2B5EF4-FFF2-40B4-BE49-F238E27FC236}">
                    <a16:creationId xmlns:a16="http://schemas.microsoft.com/office/drawing/2014/main" id="{6445BB07-6DF9-0F44-8B03-46DD8D06D78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5080" y="4527489"/>
                <a:ext cx="376395" cy="36018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2">
                <a:extLst>
                  <a:ext uri="{FF2B5EF4-FFF2-40B4-BE49-F238E27FC236}">
                    <a16:creationId xmlns:a16="http://schemas.microsoft.com/office/drawing/2014/main" id="{75550A36-55C8-CE41-8DE9-642FCAB1BF2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11475" y="4527489"/>
                <a:ext cx="376395" cy="36018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a:extLst>
                  <a:ext uri="{FF2B5EF4-FFF2-40B4-BE49-F238E27FC236}">
                    <a16:creationId xmlns:a16="http://schemas.microsoft.com/office/drawing/2014/main" id="{735C8EEE-C5E3-084D-B08D-16EA312CC45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4117" y="4527489"/>
                <a:ext cx="376395" cy="36018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6">
                <a:extLst>
                  <a:ext uri="{FF2B5EF4-FFF2-40B4-BE49-F238E27FC236}">
                    <a16:creationId xmlns:a16="http://schemas.microsoft.com/office/drawing/2014/main" id="{5AE9F627-61AC-3A43-8169-F057B8C2E40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870512" y="4527489"/>
                <a:ext cx="376395" cy="36018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8">
                <a:extLst>
                  <a:ext uri="{FF2B5EF4-FFF2-40B4-BE49-F238E27FC236}">
                    <a16:creationId xmlns:a16="http://schemas.microsoft.com/office/drawing/2014/main" id="{3E0698B4-CF1B-FB47-837C-2D4C90E2DE2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246907" y="4527489"/>
                <a:ext cx="376395" cy="36018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 name="组合 11"/>
          <p:cNvGrpSpPr/>
          <p:nvPr/>
        </p:nvGrpSpPr>
        <p:grpSpPr>
          <a:xfrm>
            <a:off x="4868698" y="3111221"/>
            <a:ext cx="3723905" cy="1075951"/>
            <a:chOff x="4863282" y="3153066"/>
            <a:chExt cx="3723905" cy="1075951"/>
          </a:xfrm>
        </p:grpSpPr>
        <p:sp>
          <p:nvSpPr>
            <p:cNvPr id="55" name="文本框 54">
              <a:extLst>
                <a:ext uri="{FF2B5EF4-FFF2-40B4-BE49-F238E27FC236}">
                  <a16:creationId xmlns:a16="http://schemas.microsoft.com/office/drawing/2014/main" id="{F9F9FA2E-52B1-224A-92F4-B7A6605E29FC}"/>
                </a:ext>
              </a:extLst>
            </p:cNvPr>
            <p:cNvSpPr txBox="1"/>
            <p:nvPr/>
          </p:nvSpPr>
          <p:spPr>
            <a:xfrm>
              <a:off x="4863282" y="3153066"/>
              <a:ext cx="3723905" cy="242579"/>
            </a:xfrm>
            <a:prstGeom prst="rect">
              <a:avLst/>
            </a:prstGeom>
            <a:noFill/>
          </p:spPr>
          <p:txBody>
            <a:bodyPr wrap="none" rtlCol="0">
              <a:spAutoFit/>
            </a:bodyPr>
            <a:lstStyle/>
            <a:p>
              <a:r>
                <a:rPr kumimoji="1" lang="en-US" altLang="zh-CN" sz="1200" dirty="0">
                  <a:solidFill>
                    <a:schemeClr val="accent6">
                      <a:lumMod val="50000"/>
                    </a:schemeClr>
                  </a:solidFill>
                </a:rPr>
                <a:t>Cluster</a:t>
              </a:r>
              <a:r>
                <a:rPr kumimoji="1" lang="zh-CN" altLang="en-US" sz="1200" dirty="0">
                  <a:solidFill>
                    <a:schemeClr val="accent6">
                      <a:lumMod val="50000"/>
                    </a:schemeClr>
                  </a:solidFill>
                </a:rPr>
                <a:t> </a:t>
              </a:r>
              <a:r>
                <a:rPr kumimoji="1" lang="en-US" altLang="zh-CN" sz="1200" dirty="0">
                  <a:solidFill>
                    <a:schemeClr val="accent6">
                      <a:lumMod val="50000"/>
                    </a:schemeClr>
                  </a:solidFill>
                </a:rPr>
                <a:t>14:</a:t>
              </a:r>
              <a:r>
                <a:rPr kumimoji="1" lang="zh-CN" altLang="en-US" sz="1200" dirty="0">
                  <a:solidFill>
                    <a:schemeClr val="accent6">
                      <a:lumMod val="50000"/>
                    </a:schemeClr>
                  </a:solidFill>
                </a:rPr>
                <a:t> </a:t>
              </a:r>
              <a:r>
                <a:rPr lang="en-US" altLang="zh-CN" sz="1200" dirty="0">
                  <a:solidFill>
                    <a:schemeClr val="accent6">
                      <a:lumMod val="50000"/>
                    </a:schemeClr>
                  </a:solidFill>
                </a:rPr>
                <a:t>'</a:t>
              </a:r>
              <a:r>
                <a:rPr lang="en-US" altLang="zh-CN" sz="1200" dirty="0" err="1">
                  <a:solidFill>
                    <a:schemeClr val="accent6">
                      <a:lumMod val="50000"/>
                    </a:schemeClr>
                  </a:solidFill>
                </a:rPr>
                <a:t>Kayle</a:t>
              </a:r>
              <a:r>
                <a:rPr lang="en-US" altLang="zh-CN" sz="1200" dirty="0">
                  <a:solidFill>
                    <a:schemeClr val="accent6">
                      <a:lumMod val="50000"/>
                    </a:schemeClr>
                  </a:solidFill>
                </a:rPr>
                <a:t>' 'Gangplank' 'Lillia'</a:t>
              </a:r>
              <a:r>
                <a:rPr lang="zh-CN" altLang="en-US" sz="1200" dirty="0">
                  <a:solidFill>
                    <a:schemeClr val="accent6">
                      <a:lumMod val="50000"/>
                    </a:schemeClr>
                  </a:solidFill>
                </a:rPr>
                <a:t> </a:t>
              </a:r>
              <a:r>
                <a:rPr lang="en-US" altLang="zh-CN" sz="1200" dirty="0">
                  <a:solidFill>
                    <a:schemeClr val="accent6">
                      <a:lumMod val="50000"/>
                    </a:schemeClr>
                  </a:solidFill>
                </a:rPr>
                <a:t>'Evelynn' 'Zed'</a:t>
              </a:r>
              <a:r>
                <a:rPr lang="zh-CN" altLang="en-US" sz="1200" dirty="0">
                  <a:solidFill>
                    <a:schemeClr val="accent6">
                      <a:lumMod val="50000"/>
                    </a:schemeClr>
                  </a:solidFill>
                </a:rPr>
                <a:t> </a:t>
              </a:r>
              <a:r>
                <a:rPr lang="en-US" altLang="zh-CN" sz="1200" dirty="0">
                  <a:solidFill>
                    <a:schemeClr val="accent6">
                      <a:lumMod val="50000"/>
                    </a:schemeClr>
                  </a:solidFill>
                </a:rPr>
                <a:t>'</a:t>
              </a:r>
              <a:r>
                <a:rPr lang="en-US" altLang="zh-CN" sz="1200" dirty="0" err="1">
                  <a:solidFill>
                    <a:schemeClr val="accent6">
                      <a:lumMod val="50000"/>
                    </a:schemeClr>
                  </a:solidFill>
                </a:rPr>
                <a:t>Azir</a:t>
              </a:r>
              <a:r>
                <a:rPr lang="en-US" altLang="zh-CN" sz="1200" dirty="0">
                  <a:solidFill>
                    <a:schemeClr val="accent6">
                      <a:lumMod val="50000"/>
                    </a:schemeClr>
                  </a:solidFill>
                </a:rPr>
                <a:t>' </a:t>
              </a:r>
              <a:endParaRPr kumimoji="1" lang="zh-CN" altLang="en-US" sz="1200" dirty="0">
                <a:solidFill>
                  <a:schemeClr val="accent6">
                    <a:lumMod val="50000"/>
                  </a:schemeClr>
                </a:solidFill>
              </a:endParaRPr>
            </a:p>
          </p:txBody>
        </p:sp>
        <p:pic>
          <p:nvPicPr>
            <p:cNvPr id="56" name="Picture 18">
              <a:extLst>
                <a:ext uri="{FF2B5EF4-FFF2-40B4-BE49-F238E27FC236}">
                  <a16:creationId xmlns:a16="http://schemas.microsoft.com/office/drawing/2014/main" id="{D12AFEDC-6E00-D244-9992-B09AA70326D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01811" y="3403640"/>
              <a:ext cx="470179" cy="49568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a:extLst>
                <a:ext uri="{FF2B5EF4-FFF2-40B4-BE49-F238E27FC236}">
                  <a16:creationId xmlns:a16="http://schemas.microsoft.com/office/drawing/2014/main" id="{B8246EDE-14CD-C24F-A03B-8377FC25381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773054" y="3398195"/>
              <a:ext cx="475344" cy="50113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a:extLst>
                <a:ext uri="{FF2B5EF4-FFF2-40B4-BE49-F238E27FC236}">
                  <a16:creationId xmlns:a16="http://schemas.microsoft.com/office/drawing/2014/main" id="{E0E13BCC-EEEB-394C-8FFC-25FD1181A9DB}"/>
                </a:ext>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3511" r="30516"/>
            <a:stretch/>
          </p:blipFill>
          <p:spPr bwMode="auto">
            <a:xfrm>
              <a:off x="6236960" y="3398195"/>
              <a:ext cx="508611" cy="50113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a:extLst>
                <a:ext uri="{FF2B5EF4-FFF2-40B4-BE49-F238E27FC236}">
                  <a16:creationId xmlns:a16="http://schemas.microsoft.com/office/drawing/2014/main" id="{04D3AB17-92AF-DD44-881C-82E06A16797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745571" y="3398195"/>
              <a:ext cx="475343" cy="50113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6">
              <a:extLst>
                <a:ext uri="{FF2B5EF4-FFF2-40B4-BE49-F238E27FC236}">
                  <a16:creationId xmlns:a16="http://schemas.microsoft.com/office/drawing/2014/main" id="{BF5B9D96-F9E5-9E43-83BC-58B989B3FA8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220915" y="3398195"/>
              <a:ext cx="475343" cy="50113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8">
              <a:extLst>
                <a:ext uri="{FF2B5EF4-FFF2-40B4-BE49-F238E27FC236}">
                  <a16:creationId xmlns:a16="http://schemas.microsoft.com/office/drawing/2014/main" id="{D0ED4B3F-E05B-7044-9E24-9C9C358D31D3}"/>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696258" y="3393926"/>
              <a:ext cx="479393" cy="505402"/>
            </a:xfrm>
            <a:prstGeom prst="rect">
              <a:avLst/>
            </a:prstGeom>
            <a:noFill/>
            <a:extLst>
              <a:ext uri="{909E8E84-426E-40DD-AFC4-6F175D3DCCD1}">
                <a14:hiddenFill xmlns:a14="http://schemas.microsoft.com/office/drawing/2010/main">
                  <a:solidFill>
                    <a:srgbClr val="FFFFFF"/>
                  </a:solidFill>
                </a14:hiddenFill>
              </a:ext>
            </a:extLst>
          </p:spPr>
        </p:pic>
        <p:sp>
          <p:nvSpPr>
            <p:cNvPr id="62" name="左大括号 61">
              <a:extLst>
                <a:ext uri="{FF2B5EF4-FFF2-40B4-BE49-F238E27FC236}">
                  <a16:creationId xmlns:a16="http://schemas.microsoft.com/office/drawing/2014/main" id="{BCE3475D-D5B3-CD47-B7F8-F7A428582879}"/>
                </a:ext>
              </a:extLst>
            </p:cNvPr>
            <p:cNvSpPr/>
            <p:nvPr/>
          </p:nvSpPr>
          <p:spPr>
            <a:xfrm rot="16200000">
              <a:off x="5620729" y="3696751"/>
              <a:ext cx="198681" cy="614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3" name="左大括号 62">
              <a:extLst>
                <a:ext uri="{FF2B5EF4-FFF2-40B4-BE49-F238E27FC236}">
                  <a16:creationId xmlns:a16="http://schemas.microsoft.com/office/drawing/2014/main" id="{93AE2AC5-710D-3347-8D86-10A092EE12B3}"/>
                </a:ext>
              </a:extLst>
            </p:cNvPr>
            <p:cNvSpPr/>
            <p:nvPr/>
          </p:nvSpPr>
          <p:spPr>
            <a:xfrm rot="16200000">
              <a:off x="6634918" y="3701025"/>
              <a:ext cx="198681" cy="614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4" name="左大括号 63">
              <a:extLst>
                <a:ext uri="{FF2B5EF4-FFF2-40B4-BE49-F238E27FC236}">
                  <a16:creationId xmlns:a16="http://schemas.microsoft.com/office/drawing/2014/main" id="{EB3FB75E-7B19-0143-B344-6382BA5A5176}"/>
                </a:ext>
              </a:extLst>
            </p:cNvPr>
            <p:cNvSpPr/>
            <p:nvPr/>
          </p:nvSpPr>
          <p:spPr>
            <a:xfrm rot="16200000">
              <a:off x="7649108" y="3694669"/>
              <a:ext cx="198681" cy="614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5" name="文本框 64">
              <a:extLst>
                <a:ext uri="{FF2B5EF4-FFF2-40B4-BE49-F238E27FC236}">
                  <a16:creationId xmlns:a16="http://schemas.microsoft.com/office/drawing/2014/main" id="{D1F099DF-420D-0E42-9C12-B3B9BD8F1E9F}"/>
                </a:ext>
              </a:extLst>
            </p:cNvPr>
            <p:cNvSpPr txBox="1"/>
            <p:nvPr/>
          </p:nvSpPr>
          <p:spPr>
            <a:xfrm>
              <a:off x="5507001" y="3986438"/>
              <a:ext cx="438390" cy="242579"/>
            </a:xfrm>
            <a:prstGeom prst="rect">
              <a:avLst/>
            </a:prstGeom>
            <a:noFill/>
          </p:spPr>
          <p:txBody>
            <a:bodyPr wrap="none" rtlCol="0">
              <a:spAutoFit/>
            </a:bodyPr>
            <a:lstStyle/>
            <a:p>
              <a:r>
                <a:rPr kumimoji="1" lang="en-US" altLang="zh-CN" sz="1200" dirty="0">
                  <a:solidFill>
                    <a:schemeClr val="accent6">
                      <a:lumMod val="50000"/>
                    </a:schemeClr>
                  </a:solidFill>
                </a:rPr>
                <a:t>TOP</a:t>
              </a:r>
              <a:endParaRPr kumimoji="1" lang="zh-CN" altLang="en-US" sz="1200" dirty="0">
                <a:solidFill>
                  <a:schemeClr val="accent6">
                    <a:lumMod val="50000"/>
                  </a:schemeClr>
                </a:solidFill>
              </a:endParaRPr>
            </a:p>
          </p:txBody>
        </p:sp>
        <p:sp>
          <p:nvSpPr>
            <p:cNvPr id="66" name="文本框 65">
              <a:extLst>
                <a:ext uri="{FF2B5EF4-FFF2-40B4-BE49-F238E27FC236}">
                  <a16:creationId xmlns:a16="http://schemas.microsoft.com/office/drawing/2014/main" id="{533C31D1-C875-4F4D-B93E-01BE3AE7B39B}"/>
                </a:ext>
              </a:extLst>
            </p:cNvPr>
            <p:cNvSpPr txBox="1"/>
            <p:nvPr/>
          </p:nvSpPr>
          <p:spPr>
            <a:xfrm>
              <a:off x="6552564" y="3980082"/>
              <a:ext cx="431528" cy="242579"/>
            </a:xfrm>
            <a:prstGeom prst="rect">
              <a:avLst/>
            </a:prstGeom>
            <a:noFill/>
          </p:spPr>
          <p:txBody>
            <a:bodyPr wrap="none" rtlCol="0">
              <a:spAutoFit/>
            </a:bodyPr>
            <a:lstStyle/>
            <a:p>
              <a:r>
                <a:rPr kumimoji="1" lang="en-US" altLang="zh-CN" sz="1200" dirty="0">
                  <a:solidFill>
                    <a:schemeClr val="accent6">
                      <a:lumMod val="50000"/>
                    </a:schemeClr>
                  </a:solidFill>
                </a:rPr>
                <a:t>JNG</a:t>
              </a:r>
              <a:endParaRPr kumimoji="1" lang="zh-CN" altLang="en-US" sz="1200" dirty="0">
                <a:solidFill>
                  <a:schemeClr val="accent6">
                    <a:lumMod val="50000"/>
                  </a:schemeClr>
                </a:solidFill>
              </a:endParaRPr>
            </a:p>
          </p:txBody>
        </p:sp>
        <p:sp>
          <p:nvSpPr>
            <p:cNvPr id="67" name="文本框 66">
              <a:extLst>
                <a:ext uri="{FF2B5EF4-FFF2-40B4-BE49-F238E27FC236}">
                  <a16:creationId xmlns:a16="http://schemas.microsoft.com/office/drawing/2014/main" id="{7CDBF4FD-B0C9-1949-8948-E54F0903C894}"/>
                </a:ext>
              </a:extLst>
            </p:cNvPr>
            <p:cNvSpPr txBox="1"/>
            <p:nvPr/>
          </p:nvSpPr>
          <p:spPr>
            <a:xfrm>
              <a:off x="7540023" y="3980105"/>
              <a:ext cx="449162" cy="242579"/>
            </a:xfrm>
            <a:prstGeom prst="rect">
              <a:avLst/>
            </a:prstGeom>
            <a:noFill/>
          </p:spPr>
          <p:txBody>
            <a:bodyPr wrap="none" rtlCol="0">
              <a:spAutoFit/>
            </a:bodyPr>
            <a:lstStyle/>
            <a:p>
              <a:r>
                <a:rPr kumimoji="1" lang="en-US" altLang="zh-CN" sz="1200" dirty="0">
                  <a:solidFill>
                    <a:schemeClr val="accent6">
                      <a:lumMod val="50000"/>
                    </a:schemeClr>
                  </a:solidFill>
                </a:rPr>
                <a:t>MID</a:t>
              </a:r>
              <a:endParaRPr kumimoji="1" lang="zh-CN" altLang="en-US" sz="1200" dirty="0">
                <a:solidFill>
                  <a:schemeClr val="accent6">
                    <a:lumMod val="50000"/>
                  </a:schemeClr>
                </a:solidFill>
              </a:endParaRPr>
            </a:p>
          </p:txBody>
        </p:sp>
      </p:grpSp>
      <p:grpSp>
        <p:nvGrpSpPr>
          <p:cNvPr id="5" name="组合 4">
            <a:extLst>
              <a:ext uri="{FF2B5EF4-FFF2-40B4-BE49-F238E27FC236}">
                <a16:creationId xmlns:a16="http://schemas.microsoft.com/office/drawing/2014/main" id="{330FF468-92ED-6D4E-BC5D-7C413BE4D275}"/>
              </a:ext>
            </a:extLst>
          </p:cNvPr>
          <p:cNvGrpSpPr/>
          <p:nvPr/>
        </p:nvGrpSpPr>
        <p:grpSpPr>
          <a:xfrm>
            <a:off x="496246" y="1514913"/>
            <a:ext cx="8054175" cy="1663549"/>
            <a:chOff x="496246" y="1514913"/>
            <a:chExt cx="8054175" cy="1663549"/>
          </a:xfrm>
        </p:grpSpPr>
        <p:grpSp>
          <p:nvGrpSpPr>
            <p:cNvPr id="9" name="组合 8"/>
            <p:cNvGrpSpPr/>
            <p:nvPr/>
          </p:nvGrpSpPr>
          <p:grpSpPr>
            <a:xfrm>
              <a:off x="496246" y="1514913"/>
              <a:ext cx="8054175" cy="1596705"/>
              <a:chOff x="452519" y="1915363"/>
              <a:chExt cx="8054175" cy="1592922"/>
            </a:xfrm>
          </p:grpSpPr>
          <p:grpSp>
            <p:nvGrpSpPr>
              <p:cNvPr id="6" name="组合 5"/>
              <p:cNvGrpSpPr/>
              <p:nvPr/>
            </p:nvGrpSpPr>
            <p:grpSpPr>
              <a:xfrm>
                <a:off x="505915" y="2182133"/>
                <a:ext cx="7986827" cy="1326152"/>
                <a:chOff x="397067" y="1243924"/>
                <a:chExt cx="7986827" cy="1326152"/>
              </a:xfrm>
            </p:grpSpPr>
            <p:grpSp>
              <p:nvGrpSpPr>
                <p:cNvPr id="26" name="组合 25">
                  <a:extLst>
                    <a:ext uri="{FF2B5EF4-FFF2-40B4-BE49-F238E27FC236}">
                      <a16:creationId xmlns:a16="http://schemas.microsoft.com/office/drawing/2014/main" id="{3332F651-496E-0147-9E86-ADF8054773E5}"/>
                    </a:ext>
                  </a:extLst>
                </p:cNvPr>
                <p:cNvGrpSpPr/>
                <p:nvPr/>
              </p:nvGrpSpPr>
              <p:grpSpPr>
                <a:xfrm>
                  <a:off x="397067" y="1256624"/>
                  <a:ext cx="1391146" cy="1313452"/>
                  <a:chOff x="158431" y="2258813"/>
                  <a:chExt cx="1903732" cy="1711518"/>
                </a:xfrm>
              </p:grpSpPr>
              <p:pic>
                <p:nvPicPr>
                  <p:cNvPr id="41" name="Picture 4" descr="How design choices in League of Legends most iconic map dictate the tempo  of the game | Scholarly Gamers">
                    <a:extLst>
                      <a:ext uri="{FF2B5EF4-FFF2-40B4-BE49-F238E27FC236}">
                        <a16:creationId xmlns:a16="http://schemas.microsoft.com/office/drawing/2014/main" id="{C6867A81-7906-9F4B-A0A8-85E27E3315C5}"/>
                      </a:ext>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18398" r="18672"/>
                  <a:stretch/>
                </p:blipFill>
                <p:spPr bwMode="auto">
                  <a:xfrm>
                    <a:off x="158431" y="2258813"/>
                    <a:ext cx="1903732" cy="1700872"/>
                  </a:xfrm>
                  <a:prstGeom prst="rect">
                    <a:avLst/>
                  </a:prstGeom>
                  <a:noFill/>
                  <a:extLst>
                    <a:ext uri="{909E8E84-426E-40DD-AFC4-6F175D3DCCD1}">
                      <a14:hiddenFill xmlns:a14="http://schemas.microsoft.com/office/drawing/2010/main">
                        <a:solidFill>
                          <a:srgbClr val="FFFFFF"/>
                        </a:solidFill>
                      </a14:hiddenFill>
                    </a:ext>
                  </a:extLst>
                </p:spPr>
              </p:pic>
              <p:sp>
                <p:nvSpPr>
                  <p:cNvPr id="42" name="直角三角形 41">
                    <a:extLst>
                      <a:ext uri="{FF2B5EF4-FFF2-40B4-BE49-F238E27FC236}">
                        <a16:creationId xmlns:a16="http://schemas.microsoft.com/office/drawing/2014/main" id="{9D0082B4-707A-3547-A82D-3022754B7FA7}"/>
                      </a:ext>
                    </a:extLst>
                  </p:cNvPr>
                  <p:cNvSpPr/>
                  <p:nvPr/>
                </p:nvSpPr>
                <p:spPr>
                  <a:xfrm>
                    <a:off x="158431" y="2258816"/>
                    <a:ext cx="1903732" cy="1711515"/>
                  </a:xfrm>
                  <a:prstGeom prst="rtTriangle">
                    <a:avLst/>
                  </a:prstGeom>
                  <a:solidFill>
                    <a:srgbClr val="00B0F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2" name="组合 1"/>
                <p:cNvGrpSpPr/>
                <p:nvPr/>
              </p:nvGrpSpPr>
              <p:grpSpPr>
                <a:xfrm>
                  <a:off x="6901349" y="1243924"/>
                  <a:ext cx="1482545" cy="1320312"/>
                  <a:chOff x="7655123" y="1097226"/>
                  <a:chExt cx="1947862" cy="1743375"/>
                </a:xfrm>
              </p:grpSpPr>
              <p:pic>
                <p:nvPicPr>
                  <p:cNvPr id="25" name="Picture 4" descr="How design choices in League of Legends most iconic map dictate the tempo  of the game | Scholarly Gamers">
                    <a:extLst>
                      <a:ext uri="{FF2B5EF4-FFF2-40B4-BE49-F238E27FC236}">
                        <a16:creationId xmlns:a16="http://schemas.microsoft.com/office/drawing/2014/main" id="{5A7CF2B8-2FD5-E740-A5E1-A42BBABE4182}"/>
                      </a:ext>
                    </a:extLst>
                  </p:cNvPr>
                  <p:cNvPicPr>
                    <a:picLocks noChangeAspect="1" noChangeArrowheads="1"/>
                  </p:cNvPicPr>
                  <p:nvPr/>
                </p:nvPicPr>
                <p:blipFill rotWithShape="1">
                  <a:blip r:embed="rId25" cstate="print">
                    <a:extLst>
                      <a:ext uri="{28A0092B-C50C-407E-A947-70E740481C1C}">
                        <a14:useLocalDpi xmlns:a14="http://schemas.microsoft.com/office/drawing/2010/main" val="0"/>
                      </a:ext>
                    </a:extLst>
                  </a:blip>
                  <a:srcRect l="18398" r="18672"/>
                  <a:stretch/>
                </p:blipFill>
                <p:spPr bwMode="auto">
                  <a:xfrm>
                    <a:off x="7655123" y="1100301"/>
                    <a:ext cx="1947862" cy="1740300"/>
                  </a:xfrm>
                  <a:prstGeom prst="rect">
                    <a:avLst/>
                  </a:prstGeom>
                  <a:noFill/>
                  <a:extLst>
                    <a:ext uri="{909E8E84-426E-40DD-AFC4-6F175D3DCCD1}">
                      <a14:hiddenFill xmlns:a14="http://schemas.microsoft.com/office/drawing/2010/main">
                        <a:solidFill>
                          <a:srgbClr val="FFFFFF"/>
                        </a:solidFill>
                      </a14:hiddenFill>
                    </a:ext>
                  </a:extLst>
                </p:spPr>
              </p:pic>
              <p:sp>
                <p:nvSpPr>
                  <p:cNvPr id="43" name="直角三角形 42">
                    <a:extLst>
                      <a:ext uri="{FF2B5EF4-FFF2-40B4-BE49-F238E27FC236}">
                        <a16:creationId xmlns:a16="http://schemas.microsoft.com/office/drawing/2014/main" id="{F4FE187C-48D6-8640-8ABB-76F4EA9E33C2}"/>
                      </a:ext>
                    </a:extLst>
                  </p:cNvPr>
                  <p:cNvSpPr/>
                  <p:nvPr/>
                </p:nvSpPr>
                <p:spPr>
                  <a:xfrm rot="10800000">
                    <a:off x="7655123" y="1097226"/>
                    <a:ext cx="1947862" cy="1740299"/>
                  </a:xfrm>
                  <a:prstGeom prst="rtTriangle">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sp>
            <p:nvSpPr>
              <p:cNvPr id="8" name="矩形 7"/>
              <p:cNvSpPr/>
              <p:nvPr/>
            </p:nvSpPr>
            <p:spPr>
              <a:xfrm>
                <a:off x="452519" y="1915363"/>
                <a:ext cx="8054175" cy="276999"/>
              </a:xfrm>
              <a:prstGeom prst="rect">
                <a:avLst/>
              </a:prstGeom>
            </p:spPr>
            <p:txBody>
              <a:bodyPr wrap="square">
                <a:spAutoFit/>
              </a:bodyPr>
              <a:lstStyle/>
              <a:p>
                <a:r>
                  <a:rPr lang="en-US" altLang="zh-CN" sz="1200" dirty="0"/>
                  <a:t>Figure: Combination of the top 5 winning rates for each side (441 possibilities in total)</a:t>
                </a:r>
              </a:p>
            </p:txBody>
          </p:sp>
        </p:grpSp>
        <p:pic>
          <p:nvPicPr>
            <p:cNvPr id="4" name="图片 3">
              <a:extLst>
                <a:ext uri="{FF2B5EF4-FFF2-40B4-BE49-F238E27FC236}">
                  <a16:creationId xmlns:a16="http://schemas.microsoft.com/office/drawing/2014/main" id="{05FB5FBB-6B4D-AC4D-962F-3E3BD32D9396}"/>
                </a:ext>
              </a:extLst>
            </p:cNvPr>
            <p:cNvPicPr>
              <a:picLocks noChangeAspect="1"/>
            </p:cNvPicPr>
            <p:nvPr/>
          </p:nvPicPr>
          <p:blipFill>
            <a:blip r:embed="rId26"/>
            <a:stretch>
              <a:fillRect/>
            </a:stretch>
          </p:blipFill>
          <p:spPr>
            <a:xfrm>
              <a:off x="1993279" y="1745885"/>
              <a:ext cx="5179318" cy="1432577"/>
            </a:xfrm>
            <a:prstGeom prst="rect">
              <a:avLst/>
            </a:prstGeom>
          </p:spPr>
        </p:pic>
      </p:grpSp>
      <p:cxnSp>
        <p:nvCxnSpPr>
          <p:cNvPr id="16" name="直线连接符 15">
            <a:extLst>
              <a:ext uri="{FF2B5EF4-FFF2-40B4-BE49-F238E27FC236}">
                <a16:creationId xmlns:a16="http://schemas.microsoft.com/office/drawing/2014/main" id="{E9B0484C-3AA3-1A4A-A08F-2F64C3E9D89A}"/>
              </a:ext>
            </a:extLst>
          </p:cNvPr>
          <p:cNvCxnSpPr/>
          <p:nvPr/>
        </p:nvCxnSpPr>
        <p:spPr>
          <a:xfrm>
            <a:off x="568961" y="4222661"/>
            <a:ext cx="79639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42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224012"/>
            <a:ext cx="9001125" cy="2580678"/>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4" name="矩形 3"/>
          <p:cNvSpPr/>
          <p:nvPr/>
        </p:nvSpPr>
        <p:spPr>
          <a:xfrm>
            <a:off x="947118" y="1547855"/>
            <a:ext cx="7230053" cy="829399"/>
          </a:xfrm>
          <a:prstGeom prst="rect">
            <a:avLst/>
          </a:prstGeom>
        </p:spPr>
        <p:txBody>
          <a:bodyPr wrap="square" lIns="89858" tIns="44929" rIns="89858" bIns="44929">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Thanks for your time</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483803" y="2425472"/>
            <a:ext cx="6120680" cy="1169551"/>
            <a:chOff x="1476226" y="3409249"/>
            <a:chExt cx="6120680" cy="632246"/>
          </a:xfrm>
        </p:grpSpPr>
        <p:cxnSp>
          <p:nvCxnSpPr>
            <p:cNvPr id="12" name="直接连接符 11"/>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934388" y="3466799"/>
              <a:ext cx="3204356" cy="256526"/>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34388" y="3409249"/>
              <a:ext cx="3240360" cy="632246"/>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Annan Chen	</a:t>
              </a:r>
              <a:r>
                <a:rPr lang="en-US" altLang="zh-CN" sz="1400" dirty="0">
                  <a:solidFill>
                    <a:schemeClr val="bg1"/>
                  </a:solidFill>
                </a:rPr>
                <a:t>ac4619 </a:t>
              </a:r>
            </a:p>
            <a:p>
              <a:r>
                <a:rPr lang="en-US" altLang="zh-CN" sz="1400" dirty="0" err="1">
                  <a:solidFill>
                    <a:schemeClr val="bg1"/>
                  </a:solidFill>
                  <a:latin typeface="微软雅黑" panose="020B0503020204020204" pitchFamily="34" charset="-122"/>
                  <a:ea typeface="微软雅黑" panose="020B0503020204020204" pitchFamily="34" charset="-122"/>
                </a:rPr>
                <a:t>Jiepeng</a:t>
              </a:r>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err="1">
                  <a:solidFill>
                    <a:schemeClr val="bg1"/>
                  </a:solidFill>
                  <a:latin typeface="微软雅黑" panose="020B0503020204020204" pitchFamily="34" charset="-122"/>
                  <a:ea typeface="微软雅黑" panose="020B0503020204020204" pitchFamily="34" charset="-122"/>
                </a:rPr>
                <a:t>Lian</a:t>
              </a:r>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rPr>
                <a:t>jl5521</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Jing Xiao 	</a:t>
              </a:r>
              <a:r>
                <a:rPr lang="en-US" altLang="zh-CN" sz="1400" dirty="0">
                  <a:solidFill>
                    <a:schemeClr val="bg1"/>
                  </a:solidFill>
                </a:rPr>
                <a:t>jx2422</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err="1">
                  <a:solidFill>
                    <a:schemeClr val="bg1"/>
                  </a:solidFill>
                  <a:latin typeface="微软雅黑" panose="020B0503020204020204" pitchFamily="34" charset="-122"/>
                  <a:ea typeface="微软雅黑" panose="020B0503020204020204" pitchFamily="34" charset="-122"/>
                </a:rPr>
                <a:t>Qingyuan</a:t>
              </a:r>
              <a:r>
                <a:rPr lang="en-US" altLang="zh-CN" sz="1400" dirty="0">
                  <a:solidFill>
                    <a:schemeClr val="bg1"/>
                  </a:solidFill>
                  <a:latin typeface="微软雅黑" panose="020B0503020204020204" pitchFamily="34" charset="-122"/>
                  <a:ea typeface="微软雅黑" panose="020B0503020204020204" pitchFamily="34" charset="-122"/>
                </a:rPr>
                <a:t> Ren	</a:t>
              </a:r>
              <a:r>
                <a:rPr lang="en-US" altLang="zh-CN" sz="1400" dirty="0">
                  <a:solidFill>
                    <a:schemeClr val="bg1"/>
                  </a:solidFill>
                </a:rPr>
                <a:t>qr2130</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err="1">
                  <a:solidFill>
                    <a:schemeClr val="bg1"/>
                  </a:solidFill>
                  <a:latin typeface="微软雅黑" panose="020B0503020204020204" pitchFamily="34" charset="-122"/>
                  <a:ea typeface="微软雅黑" panose="020B0503020204020204" pitchFamily="34" charset="-122"/>
                </a:rPr>
                <a:t>Zezuan</a:t>
              </a:r>
              <a:r>
                <a:rPr lang="en-US" altLang="zh-CN" sz="1400" dirty="0">
                  <a:solidFill>
                    <a:schemeClr val="bg1"/>
                  </a:solidFill>
                  <a:latin typeface="微软雅黑" panose="020B0503020204020204" pitchFamily="34" charset="-122"/>
                  <a:ea typeface="微软雅黑" panose="020B0503020204020204" pitchFamily="34" charset="-122"/>
                </a:rPr>
                <a:t> Zhang	</a:t>
              </a:r>
              <a:r>
                <a:rPr lang="en-US" altLang="zh-CN" sz="1400" dirty="0">
                  <a:solidFill>
                    <a:schemeClr val="bg1"/>
                  </a:solidFill>
                </a:rPr>
                <a:t>zz2705</a:t>
              </a:r>
              <a:r>
                <a:rPr lang="en-US" altLang="zh-CN" sz="1200" dirty="0">
                  <a:solidFill>
                    <a:schemeClr val="bg1"/>
                  </a:solidFill>
                  <a:latin typeface="微软雅黑" panose="020B0503020204020204" pitchFamily="34" charset="-122"/>
                  <a:ea typeface="微软雅黑" panose="020B0503020204020204" pitchFamily="34" charset="-122"/>
                </a:rPr>
                <a:t> </a:t>
              </a:r>
            </a:p>
          </p:txBody>
        </p:sp>
      </p:gr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6506" y="4258558"/>
            <a:ext cx="1008112" cy="726434"/>
          </a:xfrm>
          <a:prstGeom prst="rect">
            <a:avLst/>
          </a:prstGeom>
        </p:spPr>
      </p:pic>
    </p:spTree>
    <p:extLst>
      <p:ext uri="{BB962C8B-B14F-4D97-AF65-F5344CB8AC3E}">
        <p14:creationId xmlns:p14="http://schemas.microsoft.com/office/powerpoint/2010/main" val="28835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473" y="344356"/>
            <a:ext cx="366837" cy="365183"/>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3" name="矩形 2"/>
          <p:cNvSpPr/>
          <p:nvPr/>
        </p:nvSpPr>
        <p:spPr>
          <a:xfrm>
            <a:off x="499212" y="540163"/>
            <a:ext cx="244558" cy="2434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4" name="MH_Other_1"/>
          <p:cNvSpPr/>
          <p:nvPr>
            <p:custDataLst>
              <p:tags r:id="rId2"/>
            </p:custDataLst>
          </p:nvPr>
        </p:nvSpPr>
        <p:spPr>
          <a:xfrm flipV="1">
            <a:off x="1335405" y="1582715"/>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2"/>
          <p:cNvSpPr/>
          <p:nvPr>
            <p:custDataLst>
              <p:tags r:id="rId3"/>
            </p:custDataLst>
          </p:nvPr>
        </p:nvSpPr>
        <p:spPr>
          <a:xfrm>
            <a:off x="1335405" y="117554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3"/>
          <p:cNvSpPr/>
          <p:nvPr>
            <p:custDataLst>
              <p:tags r:id="rId4"/>
            </p:custDataLst>
          </p:nvPr>
        </p:nvSpPr>
        <p:spPr>
          <a:xfrm flipV="1">
            <a:off x="1335405" y="2264054"/>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4"/>
          <p:cNvSpPr/>
          <p:nvPr>
            <p:custDataLst>
              <p:tags r:id="rId5"/>
            </p:custDataLst>
          </p:nvPr>
        </p:nvSpPr>
        <p:spPr>
          <a:xfrm>
            <a:off x="1335405" y="1856884"/>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5"/>
          <p:cNvSpPr/>
          <p:nvPr>
            <p:custDataLst>
              <p:tags r:id="rId6"/>
            </p:custDataLst>
          </p:nvPr>
        </p:nvSpPr>
        <p:spPr>
          <a:xfrm flipV="1">
            <a:off x="1335405" y="2944225"/>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6"/>
          <p:cNvSpPr/>
          <p:nvPr>
            <p:custDataLst>
              <p:tags r:id="rId7"/>
            </p:custDataLst>
          </p:nvPr>
        </p:nvSpPr>
        <p:spPr>
          <a:xfrm>
            <a:off x="1335405" y="2538222"/>
            <a:ext cx="82037" cy="73501"/>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7"/>
          <p:cNvSpPr/>
          <p:nvPr>
            <p:custDataLst>
              <p:tags r:id="rId8"/>
            </p:custDataLst>
          </p:nvPr>
        </p:nvSpPr>
        <p:spPr>
          <a:xfrm flipV="1">
            <a:off x="1335405" y="3625563"/>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8"/>
          <p:cNvSpPr/>
          <p:nvPr>
            <p:custDataLst>
              <p:tags r:id="rId9"/>
            </p:custDataLst>
          </p:nvPr>
        </p:nvSpPr>
        <p:spPr>
          <a:xfrm>
            <a:off x="1335405" y="3218394"/>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9"/>
          <p:cNvSpPr/>
          <p:nvPr>
            <p:custDataLst>
              <p:tags r:id="rId10"/>
            </p:custDataLst>
          </p:nvPr>
        </p:nvSpPr>
        <p:spPr>
          <a:xfrm>
            <a:off x="716611" y="1250213"/>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_10"/>
          <p:cNvSpPr/>
          <p:nvPr>
            <p:custDataLst>
              <p:tags r:id="rId11"/>
            </p:custDataLst>
          </p:nvPr>
        </p:nvSpPr>
        <p:spPr>
          <a:xfrm>
            <a:off x="716611" y="1931551"/>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2"/>
            </p:custDataLst>
          </p:nvPr>
        </p:nvSpPr>
        <p:spPr>
          <a:xfrm>
            <a:off x="716611" y="2612708"/>
            <a:ext cx="1205105" cy="406184"/>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_12"/>
          <p:cNvSpPr/>
          <p:nvPr>
            <p:custDataLst>
              <p:tags r:id="rId13"/>
            </p:custDataLst>
          </p:nvPr>
        </p:nvSpPr>
        <p:spPr>
          <a:xfrm>
            <a:off x="716611" y="3293061"/>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1"/>
          <p:cNvSpPr/>
          <p:nvPr>
            <p:custDataLst>
              <p:tags r:id="rId14"/>
            </p:custDataLst>
          </p:nvPr>
        </p:nvSpPr>
        <p:spPr>
          <a:xfrm>
            <a:off x="510360" y="1250213"/>
            <a:ext cx="825045" cy="407170"/>
          </a:xfrm>
          <a:prstGeom prst="rect">
            <a:avLst/>
          </a:prstGeom>
          <a:solidFill>
            <a:srgbClr val="2367A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2"/>
          <p:cNvSpPr/>
          <p:nvPr>
            <p:custDataLst>
              <p:tags r:id="rId15"/>
            </p:custDataLst>
          </p:nvPr>
        </p:nvSpPr>
        <p:spPr>
          <a:xfrm>
            <a:off x="510360" y="1931551"/>
            <a:ext cx="825045" cy="407170"/>
          </a:xfrm>
          <a:prstGeom prst="rect">
            <a:avLst/>
          </a:prstGeom>
          <a:solidFill>
            <a:srgbClr val="2367A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3"/>
          <p:cNvSpPr/>
          <p:nvPr>
            <p:custDataLst>
              <p:tags r:id="rId16"/>
            </p:custDataLst>
          </p:nvPr>
        </p:nvSpPr>
        <p:spPr>
          <a:xfrm>
            <a:off x="510360" y="2612708"/>
            <a:ext cx="825045" cy="406184"/>
          </a:xfrm>
          <a:prstGeom prst="rect">
            <a:avLst/>
          </a:prstGeom>
          <a:solidFill>
            <a:srgbClr val="2367A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SubTitle_4"/>
          <p:cNvSpPr/>
          <p:nvPr>
            <p:custDataLst>
              <p:tags r:id="rId17"/>
            </p:custDataLst>
          </p:nvPr>
        </p:nvSpPr>
        <p:spPr>
          <a:xfrm>
            <a:off x="510360" y="3293061"/>
            <a:ext cx="825045" cy="407169"/>
          </a:xfrm>
          <a:prstGeom prst="rect">
            <a:avLst/>
          </a:prstGeom>
          <a:solidFill>
            <a:srgbClr val="2367A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18"/>
            </p:custDataLst>
          </p:nvPr>
        </p:nvSpPr>
        <p:spPr>
          <a:xfrm>
            <a:off x="2221218" y="1299909"/>
            <a:ext cx="641749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2367AF"/>
                </a:solidFill>
                <a:latin typeface="Arial" panose="020B0604020202020204" pitchFamily="34" charset="0"/>
                <a:ea typeface="微软雅黑" panose="020B0503020204020204" pitchFamily="34" charset="-122"/>
                <a:sym typeface="Arial" panose="020B0604020202020204" pitchFamily="34" charset="0"/>
              </a:rPr>
              <a:t>Introduction</a:t>
            </a:r>
          </a:p>
        </p:txBody>
      </p:sp>
      <p:sp>
        <p:nvSpPr>
          <p:cNvPr id="21" name="MH_Entry_2"/>
          <p:cNvSpPr/>
          <p:nvPr>
            <p:custDataLst>
              <p:tags r:id="rId19"/>
            </p:custDataLst>
          </p:nvPr>
        </p:nvSpPr>
        <p:spPr>
          <a:xfrm>
            <a:off x="2221218" y="1999964"/>
            <a:ext cx="641749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2367AF"/>
                </a:solidFill>
                <a:latin typeface="Arial" panose="020B0604020202020204" pitchFamily="34" charset="0"/>
                <a:ea typeface="微软雅黑" panose="020B0503020204020204" pitchFamily="34" charset="-122"/>
                <a:sym typeface="Arial" panose="020B0604020202020204" pitchFamily="34" charset="0"/>
              </a:rPr>
              <a:t>Data Description and Preprocessing</a:t>
            </a:r>
            <a:endParaRPr lang="zh-CN" altLang="en-US" sz="900" dirty="0">
              <a:solidFill>
                <a:srgbClr val="2367A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3"/>
          <p:cNvSpPr/>
          <p:nvPr>
            <p:custDataLst>
              <p:tags r:id="rId20"/>
            </p:custDataLst>
          </p:nvPr>
        </p:nvSpPr>
        <p:spPr>
          <a:xfrm>
            <a:off x="2230002" y="2694397"/>
            <a:ext cx="6408712"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2367AF"/>
                </a:solidFill>
                <a:latin typeface="Arial" panose="020B0604020202020204" pitchFamily="34" charset="0"/>
                <a:ea typeface="微软雅黑" panose="020B0503020204020204" pitchFamily="34" charset="-122"/>
                <a:sym typeface="Arial" panose="020B0604020202020204" pitchFamily="34" charset="0"/>
              </a:rPr>
              <a:t>Champions Clustering</a:t>
            </a:r>
            <a:endParaRPr lang="zh-CN" altLang="en-US" sz="900" dirty="0">
              <a:solidFill>
                <a:srgbClr val="2367A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4"/>
          <p:cNvSpPr/>
          <p:nvPr>
            <p:custDataLst>
              <p:tags r:id="rId21"/>
            </p:custDataLst>
          </p:nvPr>
        </p:nvSpPr>
        <p:spPr>
          <a:xfrm>
            <a:off x="2230002" y="3379542"/>
            <a:ext cx="6192688"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2367AF"/>
                </a:solidFill>
                <a:latin typeface="Arial" panose="020B0604020202020204" pitchFamily="34" charset="0"/>
                <a:ea typeface="微软雅黑" panose="020B0503020204020204" pitchFamily="34" charset="-122"/>
                <a:sym typeface="Arial" panose="020B0604020202020204" pitchFamily="34" charset="0"/>
              </a:rPr>
              <a:t>Game Result Prediction</a:t>
            </a:r>
            <a:endParaRPr lang="zh-CN" altLang="en-US" sz="900" dirty="0">
              <a:solidFill>
                <a:srgbClr val="2367A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22"/>
            </p:custDataLst>
          </p:nvPr>
        </p:nvSpPr>
        <p:spPr>
          <a:xfrm rot="16200000">
            <a:off x="2171763" y="-781959"/>
            <a:ext cx="677108" cy="2644243"/>
          </a:xfrm>
          <a:prstGeom prst="rect">
            <a:avLst/>
          </a:prstGeom>
          <a:noFill/>
        </p:spPr>
        <p:txBody>
          <a:bodyPr vert="eaVert" wrap="square" lIns="0" tIns="0" rIns="0" bIns="0" rtlCol="0" anchor="ctr" anchorCtr="0">
            <a:spAutoFit/>
          </a:bodyPr>
          <a:lstStyle/>
          <a:p>
            <a:pPr algn="ctr" defTabSz="638367" fontAlgn="base">
              <a:spcBef>
                <a:spcPct val="0"/>
              </a:spcBef>
              <a:spcAft>
                <a:spcPct val="0"/>
              </a:spcAft>
            </a:pPr>
            <a:r>
              <a:rPr lang="en-US" altLang="zh-CN" sz="4400" b="1" dirty="0">
                <a:solidFill>
                  <a:srgbClr val="2367A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5900" b="1" dirty="0">
              <a:solidFill>
                <a:srgbClr val="2367A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7"/>
          <p:cNvSpPr/>
          <p:nvPr>
            <p:custDataLst>
              <p:tags r:id="rId23"/>
            </p:custDataLst>
          </p:nvPr>
        </p:nvSpPr>
        <p:spPr>
          <a:xfrm flipV="1">
            <a:off x="1335405" y="4300372"/>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Other_8"/>
          <p:cNvSpPr/>
          <p:nvPr>
            <p:custDataLst>
              <p:tags r:id="rId24"/>
            </p:custDataLst>
          </p:nvPr>
        </p:nvSpPr>
        <p:spPr>
          <a:xfrm>
            <a:off x="1335405" y="3893203"/>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12"/>
          <p:cNvSpPr/>
          <p:nvPr>
            <p:custDataLst>
              <p:tags r:id="rId25"/>
            </p:custDataLst>
          </p:nvPr>
        </p:nvSpPr>
        <p:spPr>
          <a:xfrm>
            <a:off x="716611" y="3967870"/>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SubTitle_4"/>
          <p:cNvSpPr/>
          <p:nvPr>
            <p:custDataLst>
              <p:tags r:id="rId26"/>
            </p:custDataLst>
          </p:nvPr>
        </p:nvSpPr>
        <p:spPr>
          <a:xfrm>
            <a:off x="510360" y="3967870"/>
            <a:ext cx="825045" cy="407169"/>
          </a:xfrm>
          <a:prstGeom prst="rect">
            <a:avLst/>
          </a:prstGeom>
          <a:solidFill>
            <a:srgbClr val="2367A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Entry_4"/>
          <p:cNvSpPr/>
          <p:nvPr>
            <p:custDataLst>
              <p:tags r:id="rId27"/>
            </p:custDataLst>
          </p:nvPr>
        </p:nvSpPr>
        <p:spPr>
          <a:xfrm>
            <a:off x="2230002" y="4054351"/>
            <a:ext cx="5976664"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2367AF"/>
                </a:solidFill>
                <a:latin typeface="Arial" panose="020B0604020202020204" pitchFamily="34" charset="0"/>
                <a:ea typeface="微软雅黑" panose="020B0503020204020204" pitchFamily="34" charset="-122"/>
                <a:sym typeface="Arial" panose="020B0604020202020204" pitchFamily="34" charset="0"/>
              </a:rPr>
              <a:t>Recommendation and Insight</a:t>
            </a:r>
            <a:endParaRPr lang="zh-CN" altLang="en-US" sz="900" dirty="0">
              <a:solidFill>
                <a:srgbClr val="2367A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101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Introduction</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 name="矩形 2"/>
          <p:cNvSpPr/>
          <p:nvPr/>
        </p:nvSpPr>
        <p:spPr>
          <a:xfrm>
            <a:off x="505737" y="1142528"/>
            <a:ext cx="8349209" cy="570284"/>
          </a:xfrm>
          <a:prstGeom prst="rect">
            <a:avLst/>
          </a:prstGeom>
        </p:spPr>
        <p:txBody>
          <a:bodyPr wrap="square">
            <a:spAutoFit/>
          </a:bodyPr>
          <a:lstStyle/>
          <a:p>
            <a:pPr>
              <a:lnSpc>
                <a:spcPct val="150000"/>
              </a:lnSpc>
            </a:pPr>
            <a:r>
              <a:rPr lang="en-US" altLang="zh-CN" sz="1100" dirty="0">
                <a:solidFill>
                  <a:srgbClr val="2367AF"/>
                </a:solidFill>
                <a:latin typeface="微软雅黑" panose="020B0503020204020204" pitchFamily="34" charset="-122"/>
                <a:ea typeface="微软雅黑" panose="020B0503020204020204" pitchFamily="34" charset="-122"/>
              </a:rPr>
              <a:t>League of Legends is a PC-side MOBA game popular all over the world. Players can accumulate levels and money by killing monsters, minions and opponent heroes in the game, and finally winning the game by destroying the enemy base.</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sp>
        <p:nvSpPr>
          <p:cNvPr id="11" name="Rectangle 32"/>
          <p:cNvSpPr>
            <a:spLocks noChangeArrowheads="1"/>
          </p:cNvSpPr>
          <p:nvPr/>
        </p:nvSpPr>
        <p:spPr bwMode="auto">
          <a:xfrm>
            <a:off x="505737" y="908898"/>
            <a:ext cx="2340000" cy="216000"/>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r>
              <a:rPr lang="en-US" altLang="zh-CN" sz="1200" b="1" dirty="0">
                <a:solidFill>
                  <a:schemeClr val="bg1"/>
                </a:solidFill>
                <a:latin typeface="微软雅黑" pitchFamily="34" charset="-122"/>
                <a:ea typeface="微软雅黑" pitchFamily="34" charset="-122"/>
              </a:rPr>
              <a:t>About League of Legend</a:t>
            </a:r>
            <a:endParaRPr lang="zh-CN" altLang="en-US" sz="1200" b="1" dirty="0">
              <a:solidFill>
                <a:schemeClr val="bg1"/>
              </a:solidFill>
              <a:latin typeface="微软雅黑" pitchFamily="34" charset="-122"/>
              <a:ea typeface="微软雅黑" pitchFamily="34" charset="-122"/>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3382" y="3600276"/>
            <a:ext cx="3157660" cy="1234839"/>
          </a:xfrm>
          <a:prstGeom prst="rect">
            <a:avLst/>
          </a:prstGeom>
        </p:spPr>
      </p:pic>
      <p:sp>
        <p:nvSpPr>
          <p:cNvPr id="14" name="Rectangle 32"/>
          <p:cNvSpPr>
            <a:spLocks noChangeArrowheads="1"/>
          </p:cNvSpPr>
          <p:nvPr/>
        </p:nvSpPr>
        <p:spPr bwMode="auto">
          <a:xfrm>
            <a:off x="505737" y="1819991"/>
            <a:ext cx="2340000" cy="216000"/>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r>
              <a:rPr lang="en-US" altLang="zh-CN" sz="1200" b="1" dirty="0">
                <a:solidFill>
                  <a:schemeClr val="bg1"/>
                </a:solidFill>
                <a:latin typeface="微软雅黑" pitchFamily="34" charset="-122"/>
                <a:ea typeface="微软雅黑" pitchFamily="34" charset="-122"/>
              </a:rPr>
              <a:t>About LOL Business Market</a:t>
            </a:r>
            <a:endParaRPr lang="zh-CN" altLang="en-US" sz="1200" b="1" dirty="0">
              <a:solidFill>
                <a:schemeClr val="bg1"/>
              </a:solidFill>
              <a:latin typeface="微软雅黑" pitchFamily="34" charset="-122"/>
              <a:ea typeface="微软雅黑" pitchFamily="34" charset="-122"/>
            </a:endParaRPr>
          </a:p>
        </p:txBody>
      </p:sp>
      <p:sp>
        <p:nvSpPr>
          <p:cNvPr id="15" name="矩形 14"/>
          <p:cNvSpPr/>
          <p:nvPr/>
        </p:nvSpPr>
        <p:spPr>
          <a:xfrm>
            <a:off x="505737" y="2066446"/>
            <a:ext cx="8349209" cy="1078116"/>
          </a:xfrm>
          <a:prstGeom prst="rect">
            <a:avLst/>
          </a:prstGeom>
        </p:spPr>
        <p:txBody>
          <a:bodyPr wrap="square">
            <a:spAutoFit/>
          </a:bodyPr>
          <a:lstStyle/>
          <a:p>
            <a:pPr>
              <a:lnSpc>
                <a:spcPct val="150000"/>
              </a:lnSpc>
            </a:pPr>
            <a:r>
              <a:rPr lang="en-US" altLang="zh-CN" sz="1100" dirty="0">
                <a:solidFill>
                  <a:srgbClr val="2367AF"/>
                </a:solidFill>
                <a:latin typeface="微软雅黑" panose="020B0503020204020204" pitchFamily="34" charset="-122"/>
                <a:ea typeface="微软雅黑" panose="020B0503020204020204" pitchFamily="34" charset="-122"/>
              </a:rPr>
              <a:t>There are mass user base and rich business chains, including worldwide professional competitions and regional leagues (LCS, LEC, LCK, LPL, </a:t>
            </a:r>
            <a:r>
              <a:rPr lang="en-US" altLang="zh-CN" sz="1100" dirty="0" err="1">
                <a:solidFill>
                  <a:srgbClr val="2367AF"/>
                </a:solidFill>
                <a:latin typeface="微软雅黑" panose="020B0503020204020204" pitchFamily="34" charset="-122"/>
                <a:ea typeface="微软雅黑" panose="020B0503020204020204" pitchFamily="34" charset="-122"/>
              </a:rPr>
              <a:t>etc</a:t>
            </a:r>
            <a:r>
              <a:rPr lang="en-US" altLang="zh-CN" sz="1100" dirty="0">
                <a:solidFill>
                  <a:srgbClr val="2367AF"/>
                </a:solidFill>
                <a:latin typeface="微软雅黑" panose="020B0503020204020204" pitchFamily="34" charset="-122"/>
                <a:ea typeface="微软雅黑" panose="020B0503020204020204" pitchFamily="34" charset="-122"/>
              </a:rPr>
              <a:t> ). The winners of the competition could receive up to millions of dollar award. Various betting companies or live stream activities closely following the detailed results of each competition. The outstanding team and players could attract various advertisement endorsement and commercial activities.</a:t>
            </a:r>
          </a:p>
        </p:txBody>
      </p:sp>
      <p:sp>
        <p:nvSpPr>
          <p:cNvPr id="16" name="Rectangle 32"/>
          <p:cNvSpPr>
            <a:spLocks noChangeArrowheads="1"/>
          </p:cNvSpPr>
          <p:nvPr/>
        </p:nvSpPr>
        <p:spPr bwMode="auto">
          <a:xfrm>
            <a:off x="505737" y="3240236"/>
            <a:ext cx="2340000" cy="216000"/>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r>
              <a:rPr lang="en-US" altLang="zh-CN" sz="1200" b="1" dirty="0">
                <a:solidFill>
                  <a:schemeClr val="bg1"/>
                </a:solidFill>
                <a:latin typeface="微软雅黑" pitchFamily="34" charset="-122"/>
                <a:ea typeface="微软雅黑" pitchFamily="34" charset="-122"/>
              </a:rPr>
              <a:t>About our research plan</a:t>
            </a:r>
            <a:endParaRPr lang="zh-CN" altLang="en-US" sz="1200" b="1" dirty="0">
              <a:solidFill>
                <a:schemeClr val="bg1"/>
              </a:solidFill>
              <a:latin typeface="微软雅黑" pitchFamily="34" charset="-122"/>
              <a:ea typeface="微软雅黑" pitchFamily="34" charset="-122"/>
            </a:endParaRPr>
          </a:p>
        </p:txBody>
      </p:sp>
      <p:sp>
        <p:nvSpPr>
          <p:cNvPr id="17" name="矩形 16"/>
          <p:cNvSpPr/>
          <p:nvPr/>
        </p:nvSpPr>
        <p:spPr>
          <a:xfrm>
            <a:off x="485369" y="3511326"/>
            <a:ext cx="5178013" cy="1615827"/>
          </a:xfrm>
          <a:prstGeom prst="rect">
            <a:avLst/>
          </a:prstGeom>
        </p:spPr>
        <p:txBody>
          <a:bodyPr wrap="square">
            <a:spAutoFit/>
          </a:bodyPr>
          <a:lstStyle/>
          <a:p>
            <a:pPr>
              <a:lnSpc>
                <a:spcPct val="150000"/>
              </a:lnSpc>
            </a:pPr>
            <a:r>
              <a:rPr lang="en-US" altLang="zh-CN" sz="1100" dirty="0">
                <a:solidFill>
                  <a:srgbClr val="2367AF"/>
                </a:solidFill>
                <a:latin typeface="微软雅黑" panose="020B0503020204020204" pitchFamily="34" charset="-122"/>
                <a:ea typeface="微软雅黑" panose="020B0503020204020204" pitchFamily="34" charset="-122"/>
              </a:rPr>
              <a:t>Originally all 152 champions are in 6 categories: Tank, Mage, Marksman, Assassin, Fighter and Support. In this project, we want to dig deeper into </a:t>
            </a:r>
            <a:r>
              <a:rPr lang="en-US" altLang="zh-CN" sz="1100" dirty="0">
                <a:solidFill>
                  <a:schemeClr val="bg2">
                    <a:lumMod val="25000"/>
                  </a:schemeClr>
                </a:solidFill>
                <a:latin typeface="微软雅黑" panose="020B0503020204020204" pitchFamily="34" charset="-122"/>
                <a:ea typeface="微软雅黑" panose="020B0503020204020204" pitchFamily="34" charset="-122"/>
              </a:rPr>
              <a:t>clustering champions based on their performance in a professional match</a:t>
            </a:r>
            <a:r>
              <a:rPr lang="en-US" altLang="zh-CN" sz="1100" dirty="0">
                <a:solidFill>
                  <a:srgbClr val="2367AF"/>
                </a:solidFill>
                <a:latin typeface="微软雅黑" panose="020B0503020204020204" pitchFamily="34" charset="-122"/>
                <a:ea typeface="微软雅黑" panose="020B0503020204020204" pitchFamily="34" charset="-122"/>
              </a:rPr>
              <a:t>, and provide valuable insights by suggesting </a:t>
            </a:r>
            <a:r>
              <a:rPr lang="en-US" altLang="zh-CN" sz="1100" dirty="0">
                <a:solidFill>
                  <a:schemeClr val="bg2">
                    <a:lumMod val="25000"/>
                  </a:schemeClr>
                </a:solidFill>
                <a:latin typeface="微软雅黑" panose="020B0503020204020204" pitchFamily="34" charset="-122"/>
                <a:ea typeface="微软雅黑" panose="020B0503020204020204" pitchFamily="34" charset="-122"/>
              </a:rPr>
              <a:t>champions selection and predicting games results</a:t>
            </a:r>
            <a:r>
              <a:rPr lang="en-US" altLang="zh-CN" sz="1100" dirty="0">
                <a:solidFill>
                  <a:srgbClr val="2367AF"/>
                </a:solidFill>
                <a:latin typeface="微软雅黑" panose="020B0503020204020204" pitchFamily="34" charset="-122"/>
                <a:ea typeface="微软雅黑" panose="020B0503020204020204" pitchFamily="34" charset="-122"/>
              </a:rPr>
              <a:t> at an early stage.</a:t>
            </a:r>
          </a:p>
          <a:p>
            <a:pPr>
              <a:lnSpc>
                <a:spcPct val="150000"/>
              </a:lnSpc>
            </a:pPr>
            <a:endParaRPr lang="en-US" altLang="zh-CN" sz="1100" dirty="0">
              <a:solidFill>
                <a:srgbClr val="2367A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52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Data Description and Preprocessing</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 name="矩形 2"/>
          <p:cNvSpPr/>
          <p:nvPr/>
        </p:nvSpPr>
        <p:spPr>
          <a:xfrm>
            <a:off x="500646" y="922707"/>
            <a:ext cx="8354300" cy="2123658"/>
          </a:xfrm>
          <a:prstGeom prst="rect">
            <a:avLst/>
          </a:prstGeom>
        </p:spPr>
        <p:txBody>
          <a:bodyPr wrap="square">
            <a:spAutoFit/>
          </a:bodyPr>
          <a:lstStyle/>
          <a:p>
            <a:pPr indent="449290">
              <a:lnSpc>
                <a:spcPct val="150000"/>
              </a:lnSpc>
            </a:pPr>
            <a:r>
              <a:rPr lang="en-US" altLang="zh-CN" sz="1100" dirty="0">
                <a:solidFill>
                  <a:srgbClr val="2367AF"/>
                </a:solidFill>
                <a:latin typeface="微软雅黑" panose="020B0503020204020204" pitchFamily="34" charset="-122"/>
                <a:ea typeface="微软雅黑" panose="020B0503020204020204" pitchFamily="34" charset="-122"/>
              </a:rPr>
              <a:t>The datasets </a:t>
            </a:r>
            <a:r>
              <a:rPr lang="en-US" altLang="zh-CN" sz="1100" dirty="0">
                <a:solidFill>
                  <a:schemeClr val="bg2">
                    <a:lumMod val="25000"/>
                  </a:schemeClr>
                </a:solidFill>
                <a:latin typeface="微软雅黑" panose="020B0503020204020204" pitchFamily="34" charset="-122"/>
                <a:ea typeface="微软雅黑" panose="020B0503020204020204" pitchFamily="34" charset="-122"/>
              </a:rPr>
              <a:t>(https://oracleselixir.com/tools/downloads) </a:t>
            </a:r>
            <a:r>
              <a:rPr lang="en-US" altLang="zh-CN" sz="1100" dirty="0">
                <a:solidFill>
                  <a:srgbClr val="2367AF"/>
                </a:solidFill>
                <a:latin typeface="微软雅黑" panose="020B0503020204020204" pitchFamily="34" charset="-122"/>
                <a:ea typeface="微软雅黑" panose="020B0503020204020204" pitchFamily="34" charset="-122"/>
              </a:rPr>
              <a:t>we used include in-game features for all professional games during 2014 to 2020. More specifically, we pick all professional match data in 2020 because of timeliness - the game and champions might change after updates and new versions. </a:t>
            </a:r>
          </a:p>
          <a:p>
            <a:pPr indent="449290">
              <a:lnSpc>
                <a:spcPct val="150000"/>
              </a:lnSpc>
            </a:pPr>
            <a:r>
              <a:rPr lang="en-US" altLang="zh-CN" sz="1100" dirty="0">
                <a:solidFill>
                  <a:srgbClr val="2367AF"/>
                </a:solidFill>
                <a:latin typeface="微软雅黑" panose="020B0503020204020204" pitchFamily="34" charset="-122"/>
                <a:ea typeface="微软雅黑" panose="020B0503020204020204" pitchFamily="34" charset="-122"/>
              </a:rPr>
              <a:t>This dataset contains 77424 rows with 105 columns. Each 12 rows indicates 1 match (10 player-level data &amp; 2 team-level data). We also do several data preprocessing steps to make the data more structural as desired (separating team level and champions level data, removing collinear and non-numerical features, combining each two team-level observations to one row . After data preprocessing we come to 6369 rows with 102 columns. We would use team-level dataset for predicting results, and use champion-level dataset for clustering. </a:t>
            </a:r>
          </a:p>
        </p:txBody>
      </p:sp>
      <p:graphicFrame>
        <p:nvGraphicFramePr>
          <p:cNvPr id="4" name="表格 3"/>
          <p:cNvGraphicFramePr>
            <a:graphicFrameLocks noGrp="1"/>
          </p:cNvGraphicFramePr>
          <p:nvPr>
            <p:extLst>
              <p:ext uri="{D42A27DB-BD31-4B8C-83A1-F6EECF244321}">
                <p14:modId xmlns:p14="http://schemas.microsoft.com/office/powerpoint/2010/main" val="571384886"/>
              </p:ext>
            </p:extLst>
          </p:nvPr>
        </p:nvGraphicFramePr>
        <p:xfrm>
          <a:off x="480725" y="3019582"/>
          <a:ext cx="8248388" cy="1916210"/>
        </p:xfrm>
        <a:graphic>
          <a:graphicData uri="http://schemas.openxmlformats.org/drawingml/2006/table">
            <a:tbl>
              <a:tblPr firstRow="1" bandRow="1">
                <a:tableStyleId>{5C22544A-7EE6-4342-B048-85BDC9FD1C3A}</a:tableStyleId>
              </a:tblPr>
              <a:tblGrid>
                <a:gridCol w="1263612">
                  <a:extLst>
                    <a:ext uri="{9D8B030D-6E8A-4147-A177-3AD203B41FA5}">
                      <a16:colId xmlns:a16="http://schemas.microsoft.com/office/drawing/2014/main" val="20000"/>
                    </a:ext>
                  </a:extLst>
                </a:gridCol>
                <a:gridCol w="2828233">
                  <a:extLst>
                    <a:ext uri="{9D8B030D-6E8A-4147-A177-3AD203B41FA5}">
                      <a16:colId xmlns:a16="http://schemas.microsoft.com/office/drawing/2014/main" val="2353482607"/>
                    </a:ext>
                  </a:extLst>
                </a:gridCol>
                <a:gridCol w="4156543">
                  <a:extLst>
                    <a:ext uri="{9D8B030D-6E8A-4147-A177-3AD203B41FA5}">
                      <a16:colId xmlns:a16="http://schemas.microsoft.com/office/drawing/2014/main" val="20001"/>
                    </a:ext>
                  </a:extLst>
                </a:gridCol>
              </a:tblGrid>
              <a:tr h="361730">
                <a:tc gridSpan="2">
                  <a:txBody>
                    <a:bodyPr/>
                    <a:lstStyle/>
                    <a:p>
                      <a:r>
                        <a:rPr lang="en-US" altLang="zh-CN" dirty="0"/>
                        <a:t>Observations </a:t>
                      </a:r>
                      <a:r>
                        <a:rPr lang="en-US" altLang="zh-CN" baseline="0" dirty="0"/>
                        <a:t> N = 77,424</a:t>
                      </a:r>
                      <a:endParaRPr lang="zh-CN" altLang="en-US" dirty="0"/>
                    </a:p>
                  </a:txBody>
                  <a:tcPr/>
                </a:tc>
                <a:tc hMerge="1">
                  <a:txBody>
                    <a:bodyPr/>
                    <a:lstStyle/>
                    <a:p>
                      <a:endParaRPr lang="zh-CN" altLang="en-US"/>
                    </a:p>
                  </a:txBody>
                  <a:tcPr/>
                </a:tc>
                <a:tc>
                  <a:txBody>
                    <a:bodyPr/>
                    <a:lstStyle/>
                    <a:p>
                      <a:pPr algn="ctr"/>
                      <a:r>
                        <a:rPr lang="en-US" altLang="zh-CN" dirty="0"/>
                        <a:t>Features (k=105)</a:t>
                      </a:r>
                      <a:endParaRPr lang="zh-CN" altLang="en-US" dirty="0"/>
                    </a:p>
                  </a:txBody>
                  <a:tcPr/>
                </a:tc>
                <a:extLst>
                  <a:ext uri="{0D108BD9-81ED-4DB2-BD59-A6C34878D82A}">
                    <a16:rowId xmlns:a16="http://schemas.microsoft.com/office/drawing/2014/main" val="10000"/>
                  </a:ext>
                </a:extLst>
              </a:tr>
              <a:tr h="368355">
                <a:tc rowSpan="3">
                  <a:txBody>
                    <a:bodyPr/>
                    <a:lstStyle/>
                    <a:p>
                      <a:pPr algn="l"/>
                      <a:r>
                        <a:rPr lang="en-US" altLang="zh-CN" sz="1400" dirty="0"/>
                        <a:t>6,452</a:t>
                      </a:r>
                      <a:r>
                        <a:rPr lang="en-US" altLang="zh-CN" sz="1400" baseline="0" dirty="0"/>
                        <a:t> games in 2020 professional matches</a:t>
                      </a:r>
                      <a:endParaRPr lang="zh-CN" altLang="en-US" sz="1400" dirty="0"/>
                    </a:p>
                  </a:txBody>
                  <a:tcPr anchor="ct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sz="1400" dirty="0"/>
                        <a:t>Individual </a:t>
                      </a:r>
                      <a:r>
                        <a:rPr lang="en-US" altLang="zh-CN" sz="1400" baseline="0" dirty="0"/>
                        <a:t>level: </a:t>
                      </a:r>
                      <a:r>
                        <a:rPr lang="en-US" altLang="zh-CN" sz="1400" dirty="0"/>
                        <a:t>Blue side</a:t>
                      </a:r>
                      <a:r>
                        <a:rPr lang="en-US" altLang="zh-CN" sz="1400" baseline="0" dirty="0"/>
                        <a:t>s players</a:t>
                      </a:r>
                      <a:endParaRPr lang="zh-CN" altLang="en-US" sz="1400" dirty="0"/>
                    </a:p>
                    <a:p>
                      <a:r>
                        <a:rPr lang="en-US" altLang="zh-CN" sz="1400" dirty="0"/>
                        <a:t>(5 in each game, N = 32,260)</a:t>
                      </a:r>
                      <a:endParaRPr lang="zh-CN" altLang="en-US" sz="1400" dirty="0"/>
                    </a:p>
                  </a:txBody>
                  <a:tcPr>
                    <a:solidFill>
                      <a:schemeClr val="accent1">
                        <a:lumMod val="20000"/>
                        <a:lumOff val="80000"/>
                      </a:schemeClr>
                    </a:solidFill>
                  </a:tcPr>
                </a:tc>
                <a:tc rowSpan="2">
                  <a:txBody>
                    <a:bodyPr/>
                    <a:lstStyle/>
                    <a:p>
                      <a:r>
                        <a:rPr lang="en-US" altLang="zh-CN" sz="1400" dirty="0"/>
                        <a:t>Champion selected,</a:t>
                      </a:r>
                      <a:r>
                        <a:rPr lang="en-US" altLang="zh-CN" sz="1400" baseline="0" dirty="0"/>
                        <a:t> game result</a:t>
                      </a:r>
                    </a:p>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sz="1400" baseline="0" dirty="0"/>
                        <a:t>kills/deaths/assists, </a:t>
                      </a:r>
                      <a:r>
                        <a:rPr lang="en-US" altLang="zh-CN" sz="1400" dirty="0"/>
                        <a:t>gold difference, experience, creep score, vision score, etc. </a:t>
                      </a:r>
                      <a:r>
                        <a:rPr lang="en-US" altLang="zh-CN" sz="1400" baseline="0" dirty="0"/>
                        <a:t>……</a:t>
                      </a:r>
                      <a:endParaRPr lang="zh-CN" altLang="en-US" sz="1400" dirty="0"/>
                    </a:p>
                  </a:txBody>
                  <a:tcPr anchor="ctr">
                    <a:solidFill>
                      <a:schemeClr val="accent1">
                        <a:lumMod val="20000"/>
                        <a:lumOff val="80000"/>
                      </a:schemeClr>
                    </a:solidFill>
                  </a:tcPr>
                </a:tc>
                <a:extLst>
                  <a:ext uri="{0D108BD9-81ED-4DB2-BD59-A6C34878D82A}">
                    <a16:rowId xmlns:a16="http://schemas.microsoft.com/office/drawing/2014/main" val="10001"/>
                  </a:ext>
                </a:extLst>
              </a:tr>
              <a:tr h="518160">
                <a:tc vMerge="1">
                  <a:txBody>
                    <a:bodyPr/>
                    <a:lstStyle/>
                    <a:p>
                      <a:endParaRPr lang="zh-CN" altLang="en-US" sz="1400" dirty="0"/>
                    </a:p>
                  </a:txBody>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sz="1400" dirty="0"/>
                        <a:t>Individual </a:t>
                      </a:r>
                      <a:r>
                        <a:rPr lang="en-US" altLang="zh-CN" sz="1400" baseline="0" dirty="0"/>
                        <a:t>level: </a:t>
                      </a:r>
                      <a:r>
                        <a:rPr lang="en-US" altLang="zh-CN" sz="1400" dirty="0"/>
                        <a:t>Red side</a:t>
                      </a:r>
                      <a:r>
                        <a:rPr lang="en-US" altLang="zh-CN" sz="1400" baseline="0" dirty="0"/>
                        <a:t>s players</a:t>
                      </a:r>
                    </a:p>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sz="1400" dirty="0"/>
                        <a:t>(5 in each game, N = 32,260)</a:t>
                      </a:r>
                      <a:endParaRPr lang="zh-CN" altLang="en-US" sz="1400" dirty="0"/>
                    </a:p>
                  </a:txBody>
                  <a:tcPr>
                    <a:solidFill>
                      <a:schemeClr val="accent1">
                        <a:lumMod val="20000"/>
                        <a:lumOff val="80000"/>
                      </a:schemeClr>
                    </a:solidFill>
                  </a:tcPr>
                </a:tc>
                <a:tc vMerge="1">
                  <a:txBody>
                    <a:bodyPr/>
                    <a:lstStyle/>
                    <a:p>
                      <a:endParaRPr lang="zh-CN" altLang="en-US"/>
                    </a:p>
                  </a:txBody>
                  <a:tcPr/>
                </a:tc>
                <a:extLst>
                  <a:ext uri="{0D108BD9-81ED-4DB2-BD59-A6C34878D82A}">
                    <a16:rowId xmlns:a16="http://schemas.microsoft.com/office/drawing/2014/main" val="3883744051"/>
                  </a:ext>
                </a:extLst>
              </a:tr>
              <a:tr h="368355">
                <a:tc vMerge="1">
                  <a:txBody>
                    <a:bodyPr/>
                    <a:lstStyle/>
                    <a:p>
                      <a:endParaRPr lang="zh-CN" altLang="en-US" sz="1400" dirty="0"/>
                    </a:p>
                  </a:txBody>
                  <a:tcPr/>
                </a:tc>
                <a:tc>
                  <a:txBody>
                    <a:bodyPr/>
                    <a:lstStyle/>
                    <a:p>
                      <a:r>
                        <a:rPr lang="en-US" altLang="zh-CN" sz="1400" dirty="0"/>
                        <a:t>Team </a:t>
                      </a:r>
                      <a:r>
                        <a:rPr lang="en-US" altLang="zh-CN" sz="1400" baseline="0" dirty="0"/>
                        <a:t>level integrated performance</a:t>
                      </a:r>
                    </a:p>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sz="1400" dirty="0"/>
                        <a:t>(2 in each game, N = 12,904)</a:t>
                      </a:r>
                      <a:endParaRPr lang="zh-CN" altLang="en-US" sz="1400" dirty="0"/>
                    </a:p>
                  </a:txBody>
                  <a:tcPr/>
                </a:tc>
                <a:tc>
                  <a:txBody>
                    <a:bodyPr/>
                    <a:lstStyle/>
                    <a:p>
                      <a:r>
                        <a:rPr lang="en-US" altLang="zh-CN" sz="1400" dirty="0"/>
                        <a:t>5</a:t>
                      </a:r>
                      <a:r>
                        <a:rPr lang="en-US" altLang="zh-CN" sz="1400" baseline="0" dirty="0"/>
                        <a:t> banned champions, game result</a:t>
                      </a:r>
                    </a:p>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sz="1400" baseline="0" dirty="0"/>
                        <a:t>team kills/deaths/assist, gold</a:t>
                      </a:r>
                      <a:r>
                        <a:rPr lang="en-US" altLang="zh-CN" sz="1400" dirty="0"/>
                        <a:t>, experience, etc. </a:t>
                      </a:r>
                      <a:r>
                        <a:rPr lang="en-US" altLang="zh-CN" sz="1400" baseline="0" dirty="0"/>
                        <a:t>……</a:t>
                      </a:r>
                      <a:endParaRPr lang="zh-CN" altLang="en-US" sz="1400" dirty="0"/>
                    </a:p>
                  </a:txBody>
                  <a:tcPr anchor="ctr"/>
                </a:tc>
                <a:extLst>
                  <a:ext uri="{0D108BD9-81ED-4DB2-BD59-A6C34878D82A}">
                    <a16:rowId xmlns:a16="http://schemas.microsoft.com/office/drawing/2014/main" val="1510297481"/>
                  </a:ext>
                </a:extLst>
              </a:tr>
            </a:tbl>
          </a:graphicData>
        </a:graphic>
      </p:graphicFrame>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spTree>
    <p:extLst>
      <p:ext uri="{BB962C8B-B14F-4D97-AF65-F5344CB8AC3E}">
        <p14:creationId xmlns:p14="http://schemas.microsoft.com/office/powerpoint/2010/main" val="86197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Data Description and Preprocessing</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sp>
        <p:nvSpPr>
          <p:cNvPr id="9" name="矩形 8"/>
          <p:cNvSpPr/>
          <p:nvPr/>
        </p:nvSpPr>
        <p:spPr>
          <a:xfrm>
            <a:off x="491449" y="834419"/>
            <a:ext cx="4197313" cy="369332"/>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Figure: Champion pick rate (Who is popular?)</a:t>
            </a:r>
            <a:endParaRPr lang="en-US" altLang="zh-CN" sz="1100" dirty="0">
              <a:solidFill>
                <a:srgbClr val="2367AF"/>
              </a:solidFill>
              <a:latin typeface="微软雅黑" panose="020B0503020204020204" pitchFamily="34" charset="-122"/>
              <a:ea typeface="微软雅黑" panose="020B0503020204020204" pitchFamily="34" charset="-122"/>
            </a:endParaRPr>
          </a:p>
        </p:txBody>
      </p:sp>
      <p:sp>
        <p:nvSpPr>
          <p:cNvPr id="11" name="矩形 10"/>
          <p:cNvSpPr/>
          <p:nvPr/>
        </p:nvSpPr>
        <p:spPr>
          <a:xfrm>
            <a:off x="4754011" y="834419"/>
            <a:ext cx="4197313" cy="336695"/>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Figure: Champion ban rate (Who is threatening?)</a:t>
            </a:r>
            <a:endParaRPr lang="en-US" altLang="zh-CN" sz="1100" dirty="0">
              <a:solidFill>
                <a:srgbClr val="2367AF"/>
              </a:solidFill>
              <a:latin typeface="微软雅黑" panose="020B0503020204020204" pitchFamily="34" charset="-122"/>
              <a:ea typeface="微软雅黑" panose="020B0503020204020204" pitchFamily="34" charset="-122"/>
            </a:endParaRPr>
          </a:p>
        </p:txBody>
      </p:sp>
      <p:graphicFrame>
        <p:nvGraphicFramePr>
          <p:cNvPr id="12" name="图表 11"/>
          <p:cNvGraphicFramePr>
            <a:graphicFrameLocks/>
          </p:cNvGraphicFramePr>
          <p:nvPr/>
        </p:nvGraphicFramePr>
        <p:xfrm>
          <a:off x="335061" y="1171114"/>
          <a:ext cx="4165501" cy="19971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a:graphicFrameLocks/>
          </p:cNvGraphicFramePr>
          <p:nvPr/>
        </p:nvGraphicFramePr>
        <p:xfrm>
          <a:off x="287131" y="2873177"/>
          <a:ext cx="4401631" cy="216713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图表 13"/>
          <p:cNvGraphicFramePr>
            <a:graphicFrameLocks/>
          </p:cNvGraphicFramePr>
          <p:nvPr/>
        </p:nvGraphicFramePr>
        <p:xfrm>
          <a:off x="4548492" y="1171114"/>
          <a:ext cx="4254375" cy="18735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图表 14"/>
          <p:cNvGraphicFramePr>
            <a:graphicFrameLocks/>
          </p:cNvGraphicFramePr>
          <p:nvPr/>
        </p:nvGraphicFramePr>
        <p:xfrm>
          <a:off x="4566667" y="2905814"/>
          <a:ext cx="4236200" cy="210918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4410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Data Description and Preprocessing</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sp>
        <p:nvSpPr>
          <p:cNvPr id="7" name="矩形 6"/>
          <p:cNvSpPr/>
          <p:nvPr/>
        </p:nvSpPr>
        <p:spPr>
          <a:xfrm>
            <a:off x="491449" y="834419"/>
            <a:ext cx="7537505" cy="369332"/>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Figure: The overall performance difference between win and loss team</a:t>
            </a:r>
            <a:endParaRPr lang="en-US" altLang="zh-CN" sz="1100" dirty="0">
              <a:solidFill>
                <a:srgbClr val="2367AF"/>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91053" y="1229083"/>
            <a:ext cx="8678355" cy="1887247"/>
            <a:chOff x="191053" y="1229083"/>
            <a:chExt cx="8678355" cy="1887247"/>
          </a:xfrm>
        </p:grpSpPr>
        <p:pic>
          <p:nvPicPr>
            <p:cNvPr id="2" name="图片 1"/>
            <p:cNvPicPr>
              <a:picLocks noChangeAspect="1"/>
            </p:cNvPicPr>
            <p:nvPr/>
          </p:nvPicPr>
          <p:blipFill>
            <a:blip r:embed="rId4"/>
            <a:stretch>
              <a:fillRect/>
            </a:stretch>
          </p:blipFill>
          <p:spPr>
            <a:xfrm>
              <a:off x="191053" y="1245471"/>
              <a:ext cx="2341651" cy="1870859"/>
            </a:xfrm>
            <a:prstGeom prst="rect">
              <a:avLst/>
            </a:prstGeom>
          </p:spPr>
        </p:pic>
        <p:pic>
          <p:nvPicPr>
            <p:cNvPr id="3" name="图片 2"/>
            <p:cNvPicPr>
              <a:picLocks noChangeAspect="1"/>
            </p:cNvPicPr>
            <p:nvPr/>
          </p:nvPicPr>
          <p:blipFill>
            <a:blip r:embed="rId5"/>
            <a:stretch>
              <a:fillRect/>
            </a:stretch>
          </p:blipFill>
          <p:spPr>
            <a:xfrm>
              <a:off x="2244672" y="1259411"/>
              <a:ext cx="2324203" cy="1856919"/>
            </a:xfrm>
            <a:prstGeom prst="rect">
              <a:avLst/>
            </a:prstGeom>
          </p:spPr>
        </p:pic>
        <p:pic>
          <p:nvPicPr>
            <p:cNvPr id="4" name="图片 3"/>
            <p:cNvPicPr>
              <a:picLocks noChangeAspect="1"/>
            </p:cNvPicPr>
            <p:nvPr/>
          </p:nvPicPr>
          <p:blipFill>
            <a:blip r:embed="rId6"/>
            <a:stretch>
              <a:fillRect/>
            </a:stretch>
          </p:blipFill>
          <p:spPr>
            <a:xfrm>
              <a:off x="4404912" y="1259411"/>
              <a:ext cx="2324202" cy="1856918"/>
            </a:xfrm>
            <a:prstGeom prst="rect">
              <a:avLst/>
            </a:prstGeom>
          </p:spPr>
        </p:pic>
        <p:pic>
          <p:nvPicPr>
            <p:cNvPr id="6" name="图片 5"/>
            <p:cNvPicPr>
              <a:picLocks noChangeAspect="1"/>
            </p:cNvPicPr>
            <p:nvPr/>
          </p:nvPicPr>
          <p:blipFill>
            <a:blip r:embed="rId7"/>
            <a:stretch>
              <a:fillRect/>
            </a:stretch>
          </p:blipFill>
          <p:spPr>
            <a:xfrm>
              <a:off x="6527048" y="1229083"/>
              <a:ext cx="2342360" cy="1871425"/>
            </a:xfrm>
            <a:prstGeom prst="rect">
              <a:avLst/>
            </a:prstGeom>
          </p:spPr>
        </p:pic>
      </p:grpSp>
      <p:sp>
        <p:nvSpPr>
          <p:cNvPr id="14" name="矩形 13"/>
          <p:cNvSpPr/>
          <p:nvPr/>
        </p:nvSpPr>
        <p:spPr>
          <a:xfrm>
            <a:off x="1116186" y="1250970"/>
            <a:ext cx="7537505" cy="336695"/>
          </a:xfrm>
          <a:prstGeom prst="rect">
            <a:avLst/>
          </a:prstGeom>
        </p:spPr>
        <p:txBody>
          <a:bodyPr wrap="square">
            <a:spAutoFit/>
          </a:bodyPr>
          <a:lstStyle/>
          <a:p>
            <a:pPr>
              <a:lnSpc>
                <a:spcPct val="150000"/>
              </a:lnSpc>
            </a:pPr>
            <a:r>
              <a:rPr lang="en-US" altLang="zh-CN" sz="1200" b="1" dirty="0">
                <a:solidFill>
                  <a:schemeClr val="accent6">
                    <a:lumMod val="50000"/>
                  </a:schemeClr>
                </a:solidFill>
                <a:latin typeface="微软雅黑" panose="020B0503020204020204" pitchFamily="34" charset="-122"/>
                <a:ea typeface="微软雅黑" panose="020B0503020204020204" pitchFamily="34" charset="-122"/>
              </a:rPr>
              <a:t>Kills		       deaths		 assists		     golds per minute</a:t>
            </a:r>
            <a:endParaRPr lang="en-US" altLang="zh-CN" sz="110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8"/>
          <a:stretch>
            <a:fillRect/>
          </a:stretch>
        </p:blipFill>
        <p:spPr>
          <a:xfrm>
            <a:off x="364819" y="3100508"/>
            <a:ext cx="2388138" cy="1908000"/>
          </a:xfrm>
          <a:prstGeom prst="rect">
            <a:avLst/>
          </a:prstGeom>
        </p:spPr>
      </p:pic>
      <p:pic>
        <p:nvPicPr>
          <p:cNvPr id="11" name="图片 10"/>
          <p:cNvPicPr>
            <a:picLocks noChangeAspect="1"/>
          </p:cNvPicPr>
          <p:nvPr/>
        </p:nvPicPr>
        <p:blipFill>
          <a:blip r:embed="rId9"/>
          <a:stretch>
            <a:fillRect/>
          </a:stretch>
        </p:blipFill>
        <p:spPr>
          <a:xfrm>
            <a:off x="3263416" y="3132313"/>
            <a:ext cx="2388138" cy="1908000"/>
          </a:xfrm>
          <a:prstGeom prst="rect">
            <a:avLst/>
          </a:prstGeom>
        </p:spPr>
      </p:pic>
      <p:pic>
        <p:nvPicPr>
          <p:cNvPr id="12" name="图片 11"/>
          <p:cNvPicPr>
            <a:picLocks noChangeAspect="1"/>
          </p:cNvPicPr>
          <p:nvPr/>
        </p:nvPicPr>
        <p:blipFill>
          <a:blip r:embed="rId10"/>
          <a:stretch>
            <a:fillRect/>
          </a:stretch>
        </p:blipFill>
        <p:spPr>
          <a:xfrm>
            <a:off x="6273403" y="3088637"/>
            <a:ext cx="2388154" cy="1908000"/>
          </a:xfrm>
          <a:prstGeom prst="rect">
            <a:avLst/>
          </a:prstGeom>
        </p:spPr>
      </p:pic>
      <p:sp>
        <p:nvSpPr>
          <p:cNvPr id="19" name="矩形 18"/>
          <p:cNvSpPr/>
          <p:nvPr/>
        </p:nvSpPr>
        <p:spPr>
          <a:xfrm>
            <a:off x="1044178" y="2957562"/>
            <a:ext cx="7537505" cy="369332"/>
          </a:xfrm>
          <a:prstGeom prst="rect">
            <a:avLst/>
          </a:prstGeom>
          <a:solidFill>
            <a:schemeClr val="bg1"/>
          </a:solidFill>
        </p:spPr>
        <p:txBody>
          <a:bodyPr wrap="square">
            <a:spAutoFit/>
          </a:bodyPr>
          <a:lstStyle/>
          <a:p>
            <a:pPr>
              <a:lnSpc>
                <a:spcPct val="150000"/>
              </a:lnSpc>
            </a:pPr>
            <a:r>
              <a:rPr lang="en-US" altLang="zh-CN" sz="1200" b="1" dirty="0">
                <a:solidFill>
                  <a:schemeClr val="accent6">
                    <a:lumMod val="50000"/>
                  </a:schemeClr>
                </a:solidFill>
                <a:latin typeface="微软雅黑" panose="020B0503020204020204" pitchFamily="34" charset="-122"/>
                <a:ea typeface="微软雅黑" panose="020B0503020204020204" pitchFamily="34" charset="-122"/>
              </a:rPr>
              <a:t>dragons				barons			            towers</a:t>
            </a:r>
            <a:endParaRPr lang="en-US" altLang="zh-CN" sz="110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575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Champions Clustering</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 name="矩形 2"/>
          <p:cNvSpPr/>
          <p:nvPr/>
        </p:nvSpPr>
        <p:spPr>
          <a:xfrm>
            <a:off x="500646" y="857438"/>
            <a:ext cx="8354300" cy="877163"/>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Purpose: Using player level data, clustering the champions for further prediction.</a:t>
            </a:r>
          </a:p>
          <a:p>
            <a:pPr>
              <a:lnSpc>
                <a:spcPct val="150000"/>
              </a:lnSpc>
            </a:pPr>
            <a:endParaRPr lang="en-US" altLang="zh-CN" sz="1100" dirty="0">
              <a:solidFill>
                <a:srgbClr val="2367AF"/>
              </a:solidFill>
              <a:latin typeface="微软雅黑" panose="020B0503020204020204" pitchFamily="34" charset="-122"/>
              <a:ea typeface="微软雅黑" panose="020B0503020204020204" pitchFamily="34" charset="-122"/>
            </a:endParaRPr>
          </a:p>
          <a:p>
            <a:pPr>
              <a:lnSpc>
                <a:spcPct val="150000"/>
              </a:lnSpc>
            </a:pPr>
            <a:r>
              <a:rPr lang="en-US" altLang="zh-CN" sz="1100" dirty="0">
                <a:solidFill>
                  <a:srgbClr val="2367AF"/>
                </a:solidFill>
                <a:latin typeface="微软雅黑" panose="020B0503020204020204" pitchFamily="34" charset="-122"/>
                <a:ea typeface="微软雅黑" panose="020B0503020204020204" pitchFamily="34" charset="-122"/>
              </a:rPr>
              <a:t> </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grpSp>
        <p:nvGrpSpPr>
          <p:cNvPr id="7" name="组合 6"/>
          <p:cNvGrpSpPr/>
          <p:nvPr/>
        </p:nvGrpSpPr>
        <p:grpSpPr>
          <a:xfrm>
            <a:off x="566887" y="1396032"/>
            <a:ext cx="8256595" cy="2567198"/>
            <a:chOff x="566887" y="1396032"/>
            <a:chExt cx="8256595" cy="2567198"/>
          </a:xfrm>
        </p:grpSpPr>
        <p:sp>
          <p:nvSpPr>
            <p:cNvPr id="5" name="矩形 4"/>
            <p:cNvSpPr/>
            <p:nvPr/>
          </p:nvSpPr>
          <p:spPr>
            <a:xfrm>
              <a:off x="568961" y="1734601"/>
              <a:ext cx="8254521" cy="2228629"/>
            </a:xfrm>
            <a:prstGeom prst="rect">
              <a:avLst/>
            </a:prstGeom>
            <a:noFill/>
          </p:spPr>
          <p:txBody>
            <a:bodyPr wrap="square" lIns="67381" tIns="33690" rIns="67381" bIns="33690" rtlCol="0">
              <a:spAutoFit/>
            </a:bodyPr>
            <a:lstStyle/>
            <a:p>
              <a:pPr algn="just">
                <a:lnSpc>
                  <a:spcPct val="130000"/>
                </a:lnSpc>
              </a:pPr>
              <a:r>
                <a:rPr lang="en-US" altLang="zh-CN" sz="1200" dirty="0">
                  <a:latin typeface="微软雅黑" pitchFamily="34" charset="-122"/>
                  <a:ea typeface="微软雅黑" pitchFamily="34" charset="-122"/>
                </a:rPr>
                <a:t>Grouping by champion and getting the mean of every feature, we got the 54 features for each champion.</a:t>
              </a:r>
            </a:p>
            <a:p>
              <a:pPr algn="just">
                <a:lnSpc>
                  <a:spcPct val="130000"/>
                </a:lnSpc>
              </a:pPr>
              <a:endParaRPr lang="en-US" altLang="zh-CN" sz="1200" dirty="0">
                <a:latin typeface="微软雅黑" pitchFamily="34" charset="-122"/>
                <a:ea typeface="微软雅黑" pitchFamily="34" charset="-122"/>
              </a:endParaRPr>
            </a:p>
            <a:p>
              <a:pPr algn="just">
                <a:lnSpc>
                  <a:spcPct val="130000"/>
                </a:lnSpc>
              </a:pPr>
              <a:endParaRPr lang="en-US" altLang="zh-CN" sz="1200" dirty="0">
                <a:latin typeface="微软雅黑" pitchFamily="34" charset="-122"/>
                <a:ea typeface="微软雅黑" pitchFamily="34" charset="-122"/>
              </a:endParaRPr>
            </a:p>
            <a:p>
              <a:pPr algn="just">
                <a:lnSpc>
                  <a:spcPct val="130000"/>
                </a:lnSpc>
              </a:pPr>
              <a:r>
                <a:rPr lang="en-US" altLang="zh-CN" sz="1200" dirty="0">
                  <a:latin typeface="微软雅黑" pitchFamily="34" charset="-122"/>
                  <a:ea typeface="微软雅黑" pitchFamily="34" charset="-122"/>
                </a:rPr>
                <a:t>Split the whole data into the “win” and “loss” part to see how these champions performed in win or loss games. Thus, we got total 108(54 x 2) features for each champion and did PCA based on this dataset.</a:t>
              </a:r>
            </a:p>
            <a:p>
              <a:pPr algn="just">
                <a:lnSpc>
                  <a:spcPct val="130000"/>
                </a:lnSpc>
              </a:pPr>
              <a:endParaRPr lang="en-US" altLang="zh-CN" sz="1200" dirty="0">
                <a:latin typeface="微软雅黑" pitchFamily="34" charset="-122"/>
                <a:ea typeface="微软雅黑" pitchFamily="34" charset="-122"/>
              </a:endParaRPr>
            </a:p>
            <a:p>
              <a:pPr algn="just">
                <a:lnSpc>
                  <a:spcPct val="130000"/>
                </a:lnSpc>
              </a:pPr>
              <a:endParaRPr lang="en-US" altLang="zh-CN" sz="1200" dirty="0">
                <a:latin typeface="微软雅黑" pitchFamily="34" charset="-122"/>
                <a:ea typeface="微软雅黑" pitchFamily="34" charset="-122"/>
              </a:endParaRPr>
            </a:p>
            <a:p>
              <a:pPr algn="just">
                <a:lnSpc>
                  <a:spcPct val="130000"/>
                </a:lnSpc>
              </a:pPr>
              <a:r>
                <a:rPr lang="en-US" altLang="zh-CN" sz="1200" dirty="0">
                  <a:latin typeface="微软雅黑" pitchFamily="34" charset="-122"/>
                  <a:ea typeface="微软雅黑" pitchFamily="34" charset="-122"/>
                </a:rPr>
                <a:t>Letting the cumulative proportion of variance explained go over 90%, we chose 4 principle components, and the final cumulative </a:t>
              </a:r>
              <a:r>
                <a:rPr lang="en-US" altLang="zh-CN" sz="1200" dirty="0" err="1">
                  <a:latin typeface="微软雅黑" pitchFamily="34" charset="-122"/>
                  <a:ea typeface="微软雅黑" pitchFamily="34" charset="-122"/>
                </a:rPr>
                <a:t>var</a:t>
              </a:r>
              <a:r>
                <a:rPr lang="en-US" altLang="zh-CN" sz="1200" dirty="0">
                  <a:latin typeface="微软雅黑" pitchFamily="34" charset="-122"/>
                  <a:ea typeface="微软雅黑" pitchFamily="34" charset="-122"/>
                </a:rPr>
                <a:t> explained is 94.05%. We have loadings of the four factors as shown in next page.</a:t>
              </a:r>
            </a:p>
          </p:txBody>
        </p:sp>
        <p:sp>
          <p:nvSpPr>
            <p:cNvPr id="9" name="Rectangle 32"/>
            <p:cNvSpPr>
              <a:spLocks noChangeArrowheads="1"/>
            </p:cNvSpPr>
            <p:nvPr/>
          </p:nvSpPr>
          <p:spPr bwMode="auto">
            <a:xfrm>
              <a:off x="566887" y="1445661"/>
              <a:ext cx="950510" cy="208846"/>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pPr algn="ctr"/>
              <a:r>
                <a:rPr lang="en-US" altLang="zh-CN" sz="1200" b="1" dirty="0">
                  <a:solidFill>
                    <a:schemeClr val="bg1"/>
                  </a:solidFill>
                  <a:latin typeface="微软雅黑" pitchFamily="34" charset="-122"/>
                  <a:ea typeface="微软雅黑" pitchFamily="34" charset="-122"/>
                </a:rPr>
                <a:t>Step 1</a:t>
              </a:r>
              <a:endParaRPr lang="zh-CN" altLang="en-US" sz="1200" b="1" dirty="0">
                <a:solidFill>
                  <a:schemeClr val="bg1"/>
                </a:solidFill>
                <a:latin typeface="微软雅黑" pitchFamily="34" charset="-122"/>
                <a:ea typeface="微软雅黑" pitchFamily="34" charset="-122"/>
              </a:endParaRPr>
            </a:p>
          </p:txBody>
        </p:sp>
        <p:sp>
          <p:nvSpPr>
            <p:cNvPr id="11" name="TextBox 8"/>
            <p:cNvSpPr txBox="1"/>
            <p:nvPr/>
          </p:nvSpPr>
          <p:spPr>
            <a:xfrm>
              <a:off x="1762184" y="1396032"/>
              <a:ext cx="4968552" cy="308104"/>
            </a:xfrm>
            <a:prstGeom prst="rect">
              <a:avLst/>
            </a:prstGeom>
            <a:noFill/>
          </p:spPr>
          <p:txBody>
            <a:bodyPr wrap="square" lIns="67381" tIns="33690" rIns="67381" bIns="33690" rtlCol="0">
              <a:spAutoFit/>
            </a:bodyPr>
            <a:lstStyle/>
            <a:p>
              <a:pPr algn="just">
                <a:lnSpc>
                  <a:spcPct val="130000"/>
                </a:lnSpc>
              </a:pPr>
              <a:r>
                <a:rPr lang="en-US" altLang="zh-CN" sz="1200" dirty="0">
                  <a:solidFill>
                    <a:srgbClr val="2367AF"/>
                  </a:solidFill>
                  <a:latin typeface="微软雅黑" pitchFamily="34" charset="-122"/>
                  <a:ea typeface="微软雅黑" pitchFamily="34" charset="-122"/>
                </a:rPr>
                <a:t>Aggregate mean performance of players for each champion </a:t>
              </a:r>
              <a:endParaRPr lang="zh-CN" altLang="en-US" sz="1200" dirty="0">
                <a:solidFill>
                  <a:srgbClr val="2367AF"/>
                </a:solidFill>
                <a:latin typeface="微软雅黑" pitchFamily="34" charset="-122"/>
                <a:ea typeface="微软雅黑" pitchFamily="34" charset="-122"/>
              </a:endParaRPr>
            </a:p>
          </p:txBody>
        </p:sp>
        <p:sp>
          <p:nvSpPr>
            <p:cNvPr id="12" name="Rectangle 32"/>
            <p:cNvSpPr>
              <a:spLocks noChangeArrowheads="1"/>
            </p:cNvSpPr>
            <p:nvPr/>
          </p:nvSpPr>
          <p:spPr bwMode="auto">
            <a:xfrm>
              <a:off x="566887" y="2153417"/>
              <a:ext cx="950510" cy="208846"/>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pPr algn="ctr"/>
              <a:r>
                <a:rPr lang="en-US" altLang="zh-CN" sz="1200" b="1" dirty="0">
                  <a:solidFill>
                    <a:schemeClr val="bg1"/>
                  </a:solidFill>
                  <a:latin typeface="微软雅黑" pitchFamily="34" charset="-122"/>
                  <a:ea typeface="微软雅黑" pitchFamily="34" charset="-122"/>
                </a:rPr>
                <a:t>Step 2</a:t>
              </a:r>
              <a:endParaRPr lang="zh-CN" altLang="en-US" sz="1200" b="1" dirty="0">
                <a:solidFill>
                  <a:schemeClr val="bg1"/>
                </a:solidFill>
                <a:latin typeface="微软雅黑" pitchFamily="34" charset="-122"/>
                <a:ea typeface="微软雅黑" pitchFamily="34" charset="-122"/>
              </a:endParaRPr>
            </a:p>
          </p:txBody>
        </p:sp>
        <p:sp>
          <p:nvSpPr>
            <p:cNvPr id="13" name="TextBox 8"/>
            <p:cNvSpPr txBox="1"/>
            <p:nvPr/>
          </p:nvSpPr>
          <p:spPr>
            <a:xfrm>
              <a:off x="1762184" y="2103788"/>
              <a:ext cx="5688632" cy="308104"/>
            </a:xfrm>
            <a:prstGeom prst="rect">
              <a:avLst/>
            </a:prstGeom>
            <a:noFill/>
          </p:spPr>
          <p:txBody>
            <a:bodyPr wrap="square" lIns="67381" tIns="33690" rIns="67381" bIns="33690" rtlCol="0">
              <a:spAutoFit/>
            </a:bodyPr>
            <a:lstStyle/>
            <a:p>
              <a:pPr algn="just">
                <a:lnSpc>
                  <a:spcPct val="130000"/>
                </a:lnSpc>
              </a:pPr>
              <a:r>
                <a:rPr lang="en-US" altLang="zh-CN" sz="1200" dirty="0">
                  <a:solidFill>
                    <a:srgbClr val="2367AF"/>
                  </a:solidFill>
                  <a:latin typeface="微软雅黑" pitchFamily="34" charset="-122"/>
                  <a:ea typeface="微软雅黑" pitchFamily="34" charset="-122"/>
                </a:rPr>
                <a:t>Calculating mean “win” and “loss” performance for each champion </a:t>
              </a:r>
              <a:endParaRPr lang="zh-CN" altLang="en-US" sz="1200" dirty="0">
                <a:solidFill>
                  <a:srgbClr val="2367AF"/>
                </a:solidFill>
                <a:latin typeface="微软雅黑" pitchFamily="34" charset="-122"/>
                <a:ea typeface="微软雅黑" pitchFamily="34" charset="-122"/>
              </a:endParaRPr>
            </a:p>
          </p:txBody>
        </p:sp>
        <p:sp>
          <p:nvSpPr>
            <p:cNvPr id="15" name="Rectangle 32"/>
            <p:cNvSpPr>
              <a:spLocks noChangeArrowheads="1"/>
            </p:cNvSpPr>
            <p:nvPr/>
          </p:nvSpPr>
          <p:spPr bwMode="auto">
            <a:xfrm>
              <a:off x="566887" y="3107952"/>
              <a:ext cx="950510" cy="208846"/>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pPr algn="ctr"/>
              <a:r>
                <a:rPr lang="en-US" altLang="zh-CN" sz="1200" b="1" dirty="0">
                  <a:solidFill>
                    <a:schemeClr val="bg1"/>
                  </a:solidFill>
                  <a:latin typeface="微软雅黑" pitchFamily="34" charset="-122"/>
                  <a:ea typeface="微软雅黑" pitchFamily="34" charset="-122"/>
                </a:rPr>
                <a:t>Step 3</a:t>
              </a:r>
              <a:endParaRPr lang="zh-CN" altLang="en-US" sz="1200" b="1" dirty="0">
                <a:solidFill>
                  <a:schemeClr val="bg1"/>
                </a:solidFill>
                <a:latin typeface="微软雅黑" pitchFamily="34" charset="-122"/>
                <a:ea typeface="微软雅黑" pitchFamily="34" charset="-122"/>
              </a:endParaRPr>
            </a:p>
          </p:txBody>
        </p:sp>
        <p:sp>
          <p:nvSpPr>
            <p:cNvPr id="16" name="TextBox 8"/>
            <p:cNvSpPr txBox="1"/>
            <p:nvPr/>
          </p:nvSpPr>
          <p:spPr>
            <a:xfrm>
              <a:off x="1762184" y="3070025"/>
              <a:ext cx="4067752" cy="284700"/>
            </a:xfrm>
            <a:prstGeom prst="rect">
              <a:avLst/>
            </a:prstGeom>
            <a:noFill/>
          </p:spPr>
          <p:txBody>
            <a:bodyPr wrap="square" lIns="67381" tIns="33690" rIns="67381" bIns="33690" rtlCol="0">
              <a:spAutoFit/>
            </a:bodyPr>
            <a:lstStyle/>
            <a:p>
              <a:pPr algn="just">
                <a:lnSpc>
                  <a:spcPct val="130000"/>
                </a:lnSpc>
              </a:pPr>
              <a:r>
                <a:rPr lang="en-US" altLang="zh-CN" sz="1200" dirty="0">
                  <a:solidFill>
                    <a:srgbClr val="2367AF"/>
                  </a:solidFill>
                  <a:latin typeface="微软雅黑" pitchFamily="34" charset="-122"/>
                  <a:ea typeface="微软雅黑" pitchFamily="34" charset="-122"/>
                </a:rPr>
                <a:t>Decomposing the features using the PCA method </a:t>
              </a:r>
              <a:endParaRPr lang="zh-CN" altLang="en-US" sz="1200" dirty="0">
                <a:solidFill>
                  <a:srgbClr val="2367A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770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Champions Clustering</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 name="矩形 2"/>
          <p:cNvSpPr/>
          <p:nvPr/>
        </p:nvSpPr>
        <p:spPr>
          <a:xfrm>
            <a:off x="505915" y="748176"/>
            <a:ext cx="8354300" cy="336695"/>
          </a:xfrm>
          <a:prstGeom prst="rect">
            <a:avLst/>
          </a:prstGeom>
        </p:spPr>
        <p:txBody>
          <a:bodyPr wrap="square">
            <a:spAutoFit/>
          </a:bodyPr>
          <a:lstStyle/>
          <a:p>
            <a:pPr>
              <a:lnSpc>
                <a:spcPct val="150000"/>
              </a:lnSpc>
            </a:pPr>
            <a:r>
              <a:rPr lang="en-US" altLang="zh-CN" sz="1200" b="1" dirty="0">
                <a:solidFill>
                  <a:srgbClr val="2367AF"/>
                </a:solidFill>
                <a:latin typeface="微软雅黑" panose="020B0503020204020204" pitchFamily="34" charset="-122"/>
                <a:ea typeface="微软雅黑" panose="020B0503020204020204" pitchFamily="34" charset="-122"/>
              </a:rPr>
              <a:t>Result: Four feature factors			Results: Clustering result when k = 20</a:t>
            </a:r>
            <a:endParaRPr lang="en-US" altLang="zh-CN" sz="1100" dirty="0">
              <a:solidFill>
                <a:srgbClr val="2367AF"/>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78447903"/>
              </p:ext>
            </p:extLst>
          </p:nvPr>
        </p:nvGraphicFramePr>
        <p:xfrm>
          <a:off x="568961" y="1187662"/>
          <a:ext cx="3643568" cy="3776623"/>
        </p:xfrm>
        <a:graphic>
          <a:graphicData uri="http://schemas.openxmlformats.org/drawingml/2006/table">
            <a:tbl>
              <a:tblPr/>
              <a:tblGrid>
                <a:gridCol w="455446">
                  <a:extLst>
                    <a:ext uri="{9D8B030D-6E8A-4147-A177-3AD203B41FA5}">
                      <a16:colId xmlns:a16="http://schemas.microsoft.com/office/drawing/2014/main" val="662713997"/>
                    </a:ext>
                  </a:extLst>
                </a:gridCol>
                <a:gridCol w="455446">
                  <a:extLst>
                    <a:ext uri="{9D8B030D-6E8A-4147-A177-3AD203B41FA5}">
                      <a16:colId xmlns:a16="http://schemas.microsoft.com/office/drawing/2014/main" val="982389206"/>
                    </a:ext>
                  </a:extLst>
                </a:gridCol>
                <a:gridCol w="455446">
                  <a:extLst>
                    <a:ext uri="{9D8B030D-6E8A-4147-A177-3AD203B41FA5}">
                      <a16:colId xmlns:a16="http://schemas.microsoft.com/office/drawing/2014/main" val="1157887552"/>
                    </a:ext>
                  </a:extLst>
                </a:gridCol>
                <a:gridCol w="455446">
                  <a:extLst>
                    <a:ext uri="{9D8B030D-6E8A-4147-A177-3AD203B41FA5}">
                      <a16:colId xmlns:a16="http://schemas.microsoft.com/office/drawing/2014/main" val="3482024454"/>
                    </a:ext>
                  </a:extLst>
                </a:gridCol>
                <a:gridCol w="455446">
                  <a:extLst>
                    <a:ext uri="{9D8B030D-6E8A-4147-A177-3AD203B41FA5}">
                      <a16:colId xmlns:a16="http://schemas.microsoft.com/office/drawing/2014/main" val="3920453390"/>
                    </a:ext>
                  </a:extLst>
                </a:gridCol>
                <a:gridCol w="455446">
                  <a:extLst>
                    <a:ext uri="{9D8B030D-6E8A-4147-A177-3AD203B41FA5}">
                      <a16:colId xmlns:a16="http://schemas.microsoft.com/office/drawing/2014/main" val="415819986"/>
                    </a:ext>
                  </a:extLst>
                </a:gridCol>
                <a:gridCol w="455446">
                  <a:extLst>
                    <a:ext uri="{9D8B030D-6E8A-4147-A177-3AD203B41FA5}">
                      <a16:colId xmlns:a16="http://schemas.microsoft.com/office/drawing/2014/main" val="542447019"/>
                    </a:ext>
                  </a:extLst>
                </a:gridCol>
                <a:gridCol w="455446">
                  <a:extLst>
                    <a:ext uri="{9D8B030D-6E8A-4147-A177-3AD203B41FA5}">
                      <a16:colId xmlns:a16="http://schemas.microsoft.com/office/drawing/2014/main" val="3034047276"/>
                    </a:ext>
                  </a:extLst>
                </a:gridCol>
              </a:tblGrid>
              <a:tr h="191790">
                <a:tc gridSpan="2">
                  <a:txBody>
                    <a:bodyPr/>
                    <a:lstStyle/>
                    <a:p>
                      <a:pPr algn="ctr" rtl="0" fontAlgn="ctr">
                        <a:spcBef>
                          <a:spcPts val="0"/>
                        </a:spcBef>
                        <a:spcAft>
                          <a:spcPts val="0"/>
                        </a:spcAft>
                      </a:pPr>
                      <a:r>
                        <a:rPr lang="en-US" sz="1050" b="0" i="0" u="none" strike="noStrike" dirty="0">
                          <a:solidFill>
                            <a:srgbClr val="000000"/>
                          </a:solidFill>
                          <a:effectLst/>
                          <a:latin typeface="Arial" panose="020B0604020202020204" pitchFamily="34" charset="0"/>
                        </a:rPr>
                        <a:t>F1</a:t>
                      </a:r>
                      <a:endParaRPr lang="en-US" sz="1400" dirty="0">
                        <a:effectLst/>
                      </a:endParaRPr>
                    </a:p>
                  </a:txBody>
                  <a:tcPr marL="6999" marR="6999" marT="6999" marB="349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spcBef>
                          <a:spcPts val="0"/>
                        </a:spcBef>
                        <a:spcAft>
                          <a:spcPts val="0"/>
                        </a:spcAft>
                      </a:pPr>
                      <a:r>
                        <a:rPr lang="en-US" sz="1050" b="0" i="0" u="none" strike="noStrike">
                          <a:solidFill>
                            <a:srgbClr val="000000"/>
                          </a:solidFill>
                          <a:effectLst/>
                          <a:latin typeface="Arial" panose="020B0604020202020204" pitchFamily="34" charset="0"/>
                        </a:rPr>
                        <a:t>F2</a:t>
                      </a:r>
                      <a:endParaRPr lang="en-US" sz="1400">
                        <a:effectLst/>
                      </a:endParaRPr>
                    </a:p>
                  </a:txBody>
                  <a:tcPr marL="6999" marR="6999" marT="6999" marB="349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spcBef>
                          <a:spcPts val="0"/>
                        </a:spcBef>
                        <a:spcAft>
                          <a:spcPts val="0"/>
                        </a:spcAft>
                      </a:pPr>
                      <a:r>
                        <a:rPr lang="en-US" sz="1050" b="0" i="0" u="none" strike="noStrike">
                          <a:solidFill>
                            <a:srgbClr val="000000"/>
                          </a:solidFill>
                          <a:effectLst/>
                          <a:latin typeface="Arial" panose="020B0604020202020204" pitchFamily="34" charset="0"/>
                        </a:rPr>
                        <a:t>F3</a:t>
                      </a:r>
                      <a:endParaRPr lang="en-US" sz="1400">
                        <a:effectLst/>
                      </a:endParaRPr>
                    </a:p>
                  </a:txBody>
                  <a:tcPr marL="6999" marR="6999" marT="6999" marB="349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spcBef>
                          <a:spcPts val="0"/>
                        </a:spcBef>
                        <a:spcAft>
                          <a:spcPts val="0"/>
                        </a:spcAft>
                      </a:pPr>
                      <a:r>
                        <a:rPr lang="en-US" sz="1050" b="0" i="0" u="none" strike="noStrike">
                          <a:solidFill>
                            <a:srgbClr val="000000"/>
                          </a:solidFill>
                          <a:effectLst/>
                          <a:latin typeface="Arial" panose="020B0604020202020204" pitchFamily="34" charset="0"/>
                        </a:rPr>
                        <a:t>F4</a:t>
                      </a:r>
                      <a:endParaRPr lang="en-US" sz="1400">
                        <a:effectLst/>
                      </a:endParaRPr>
                    </a:p>
                  </a:txBody>
                  <a:tcPr marL="6999" marR="6999" marT="6999" marB="349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4102082014"/>
                  </a:ext>
                </a:extLst>
              </a:tr>
              <a:tr h="430525">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damagetochampions</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0.653</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damagetochampions</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0.506</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damagetochampions</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0.532</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earnedgold</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0.527</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0771432"/>
                  </a:ext>
                </a:extLst>
              </a:tr>
              <a:tr h="430525">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damagetochampions_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0.521</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earnedgold</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0.325</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damagetochampions</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0.465</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earnedgold</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0.486</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6682773"/>
                  </a:ext>
                </a:extLst>
              </a:tr>
              <a:tr h="300306">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totalgold</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0.188</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totalgold</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0.295</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totalgold</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0.311</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xpat15</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0.227</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30933"/>
                  </a:ext>
                </a:extLst>
              </a:tr>
              <a:tr h="300306">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goldspent</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0.146</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opp_xpat15</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0.258</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goldspent</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0.300</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xpat15_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0.227</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457464"/>
                  </a:ext>
                </a:extLst>
              </a:tr>
              <a:tr h="302994">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totalgold</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0.142</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xpat15_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0.256</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earnedgold</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0.295</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opp_goldat15</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0.224</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677318"/>
                  </a:ext>
                </a:extLst>
              </a:tr>
              <a:tr h="302994">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opp_goldat15_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0.142</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xpat15</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0.255</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opp_xpat15</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0.202</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opp_goldat15_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0.213</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164892"/>
                  </a:ext>
                </a:extLst>
              </a:tr>
              <a:tr h="302994">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opp_xpat15_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0.141</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opp_xpat15_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0.243</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opp_xpat15_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0.185</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opp_goldat10</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0.178</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201134"/>
                  </a:ext>
                </a:extLst>
              </a:tr>
              <a:tr h="430525">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opp_goldat15</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0.130</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damagetochampions</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0.238</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xpat15</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0.145</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opp_xpat15</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0.170</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646395"/>
                  </a:ext>
                </a:extLst>
              </a:tr>
              <a:tr h="300306">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opp_xpat15</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0.130</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goldspent</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0.233</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opp_xpat10</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0.133</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opp_xpat15_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0.159</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059211"/>
                  </a:ext>
                </a:extLst>
              </a:tr>
              <a:tr h="302994">
                <a:tc>
                  <a:txBody>
                    <a:bodyPr/>
                    <a:lstStyle/>
                    <a:p>
                      <a:pPr algn="ctr" rtl="0" fontAlgn="ctr">
                        <a:spcBef>
                          <a:spcPts val="0"/>
                        </a:spcBef>
                        <a:spcAft>
                          <a:spcPts val="0"/>
                        </a:spcAft>
                      </a:pPr>
                      <a:r>
                        <a:rPr lang="en-US" sz="900" b="0" i="0" u="none" strike="noStrike" dirty="0" err="1">
                          <a:solidFill>
                            <a:srgbClr val="000000"/>
                          </a:solidFill>
                          <a:effectLst/>
                          <a:latin typeface="Arial" panose="020B0604020202020204" pitchFamily="34" charset="0"/>
                        </a:rPr>
                        <a:t>goldspent</a:t>
                      </a:r>
                      <a:r>
                        <a:rPr lang="en-US" sz="900" b="0" i="0" u="none" strike="noStrike" dirty="0">
                          <a:solidFill>
                            <a:srgbClr val="000000"/>
                          </a:solidFill>
                          <a:effectLst/>
                          <a:latin typeface="Arial" panose="020B0604020202020204" pitchFamily="34" charset="0"/>
                        </a:rPr>
                        <a:t>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0.129</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opp_xpat10</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0.191</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dirty="0">
                          <a:solidFill>
                            <a:srgbClr val="000000"/>
                          </a:solidFill>
                          <a:effectLst/>
                          <a:latin typeface="Arial" panose="020B0604020202020204" pitchFamily="34" charset="0"/>
                        </a:rPr>
                        <a:t>xpat15_</a:t>
                      </a:r>
                      <a:endParaRPr lang="en-US" sz="1100" dirty="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a:solidFill>
                            <a:srgbClr val="000000"/>
                          </a:solidFill>
                          <a:effectLst/>
                          <a:latin typeface="Arial" panose="020B0604020202020204" pitchFamily="34" charset="0"/>
                        </a:rPr>
                        <a:t>0.133</a:t>
                      </a:r>
                      <a:endParaRPr lang="zh-CN" altLang="en-US" sz="110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0" i="0" u="none" strike="noStrike">
                          <a:solidFill>
                            <a:srgbClr val="000000"/>
                          </a:solidFill>
                          <a:effectLst/>
                          <a:latin typeface="Arial" panose="020B0604020202020204" pitchFamily="34" charset="0"/>
                        </a:rPr>
                        <a:t>opp_goldat10_</a:t>
                      </a:r>
                      <a:endParaRPr lang="en-US" sz="1100">
                        <a:effectLst/>
                      </a:endParaRPr>
                    </a:p>
                  </a:txBody>
                  <a:tcPr marL="6999" marR="6999" marT="6999" marB="34994"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zh-CN" sz="900" b="0" i="0" u="none" strike="noStrike" dirty="0">
                          <a:solidFill>
                            <a:srgbClr val="000000"/>
                          </a:solidFill>
                          <a:effectLst/>
                          <a:latin typeface="Arial" panose="020B0604020202020204" pitchFamily="34" charset="0"/>
                        </a:rPr>
                        <a:t>0.148</a:t>
                      </a:r>
                      <a:endParaRPr lang="zh-CN" altLang="en-US" sz="1100" dirty="0">
                        <a:effectLst/>
                      </a:endParaRPr>
                    </a:p>
                  </a:txBody>
                  <a:tcPr marL="6999" marR="6999" marT="6999" marB="34994"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282007"/>
                  </a:ext>
                </a:extLst>
              </a:tr>
            </a:tbl>
          </a:graphicData>
        </a:graphic>
      </p:graphicFrame>
      <p:sp>
        <p:nvSpPr>
          <p:cNvPr id="8" name="矩形 7"/>
          <p:cNvSpPr/>
          <p:nvPr/>
        </p:nvSpPr>
        <p:spPr>
          <a:xfrm>
            <a:off x="675557" y="1125501"/>
            <a:ext cx="691241" cy="261610"/>
          </a:xfrm>
          <a:prstGeom prst="rect">
            <a:avLst/>
          </a:prstGeom>
          <a:solidFill>
            <a:schemeClr val="accent6">
              <a:lumMod val="40000"/>
              <a:lumOff val="60000"/>
            </a:schemeClr>
          </a:solidFill>
        </p:spPr>
        <p:txBody>
          <a:bodyPr wrap="square">
            <a:spAutoFit/>
          </a:bodyPr>
          <a:lstStyle/>
          <a:p>
            <a:r>
              <a:rPr lang="en-US" altLang="zh-CN" sz="1100" dirty="0"/>
              <a:t>damage</a:t>
            </a:r>
            <a:endParaRPr lang="zh-CN" altLang="en-US" sz="1100" dirty="0"/>
          </a:p>
        </p:txBody>
      </p:sp>
      <p:sp>
        <p:nvSpPr>
          <p:cNvPr id="14" name="椭圆 13"/>
          <p:cNvSpPr/>
          <p:nvPr/>
        </p:nvSpPr>
        <p:spPr>
          <a:xfrm>
            <a:off x="1454641" y="2880196"/>
            <a:ext cx="936104" cy="720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25897" y="1057800"/>
            <a:ext cx="842511" cy="430887"/>
          </a:xfrm>
          <a:prstGeom prst="rect">
            <a:avLst/>
          </a:prstGeom>
          <a:solidFill>
            <a:schemeClr val="accent6">
              <a:lumMod val="40000"/>
              <a:lumOff val="60000"/>
            </a:schemeClr>
          </a:solidFill>
        </p:spPr>
        <p:txBody>
          <a:bodyPr wrap="square">
            <a:spAutoFit/>
          </a:bodyPr>
          <a:lstStyle/>
          <a:p>
            <a:r>
              <a:rPr lang="en-US" altLang="zh-CN" sz="1100" dirty="0"/>
              <a:t>Economy-experience</a:t>
            </a:r>
            <a:endParaRPr lang="zh-CN" altLang="en-US" sz="1100" dirty="0"/>
          </a:p>
        </p:txBody>
      </p:sp>
      <p:sp>
        <p:nvSpPr>
          <p:cNvPr id="23" name="椭圆 22"/>
          <p:cNvSpPr/>
          <p:nvPr/>
        </p:nvSpPr>
        <p:spPr>
          <a:xfrm>
            <a:off x="468114" y="1367186"/>
            <a:ext cx="1057783" cy="9369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445323" y="1057800"/>
            <a:ext cx="842511" cy="430887"/>
          </a:xfrm>
          <a:prstGeom prst="rect">
            <a:avLst/>
          </a:prstGeom>
          <a:solidFill>
            <a:schemeClr val="accent6">
              <a:lumMod val="40000"/>
              <a:lumOff val="60000"/>
            </a:schemeClr>
          </a:solidFill>
        </p:spPr>
        <p:txBody>
          <a:bodyPr wrap="square">
            <a:spAutoFit/>
          </a:bodyPr>
          <a:lstStyle/>
          <a:p>
            <a:r>
              <a:rPr lang="en-US" altLang="zh-CN" sz="1100" dirty="0"/>
              <a:t>Win-loss difference</a:t>
            </a:r>
            <a:endParaRPr lang="zh-CN" altLang="en-US" sz="1100" dirty="0"/>
          </a:p>
        </p:txBody>
      </p:sp>
      <p:sp>
        <p:nvSpPr>
          <p:cNvPr id="25" name="矩形 24"/>
          <p:cNvSpPr/>
          <p:nvPr/>
        </p:nvSpPr>
        <p:spPr>
          <a:xfrm>
            <a:off x="3388390" y="1147652"/>
            <a:ext cx="767509" cy="261610"/>
          </a:xfrm>
          <a:prstGeom prst="rect">
            <a:avLst/>
          </a:prstGeom>
          <a:solidFill>
            <a:schemeClr val="accent6">
              <a:lumMod val="40000"/>
              <a:lumOff val="60000"/>
            </a:schemeClr>
          </a:solidFill>
        </p:spPr>
        <p:txBody>
          <a:bodyPr wrap="square">
            <a:spAutoFit/>
          </a:bodyPr>
          <a:lstStyle/>
          <a:p>
            <a:r>
              <a:rPr lang="en-US" altLang="zh-CN" sz="1100" dirty="0"/>
              <a:t>enemy</a:t>
            </a:r>
            <a:endParaRPr lang="zh-CN" altLang="en-US" sz="1100" dirty="0"/>
          </a:p>
        </p:txBody>
      </p:sp>
      <p:sp>
        <p:nvSpPr>
          <p:cNvPr id="26" name="椭圆 25"/>
          <p:cNvSpPr/>
          <p:nvPr/>
        </p:nvSpPr>
        <p:spPr>
          <a:xfrm>
            <a:off x="3204418" y="2826733"/>
            <a:ext cx="576064" cy="21375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566230577"/>
              </p:ext>
            </p:extLst>
          </p:nvPr>
        </p:nvGraphicFramePr>
        <p:xfrm>
          <a:off x="4578160" y="1167034"/>
          <a:ext cx="4242882" cy="3807828"/>
        </p:xfrm>
        <a:graphic>
          <a:graphicData uri="http://schemas.openxmlformats.org/drawingml/2006/table">
            <a:tbl>
              <a:tblPr/>
              <a:tblGrid>
                <a:gridCol w="606126">
                  <a:extLst>
                    <a:ext uri="{9D8B030D-6E8A-4147-A177-3AD203B41FA5}">
                      <a16:colId xmlns:a16="http://schemas.microsoft.com/office/drawing/2014/main" val="1767922699"/>
                    </a:ext>
                  </a:extLst>
                </a:gridCol>
                <a:gridCol w="606126">
                  <a:extLst>
                    <a:ext uri="{9D8B030D-6E8A-4147-A177-3AD203B41FA5}">
                      <a16:colId xmlns:a16="http://schemas.microsoft.com/office/drawing/2014/main" val="1662904595"/>
                    </a:ext>
                  </a:extLst>
                </a:gridCol>
                <a:gridCol w="606126">
                  <a:extLst>
                    <a:ext uri="{9D8B030D-6E8A-4147-A177-3AD203B41FA5}">
                      <a16:colId xmlns:a16="http://schemas.microsoft.com/office/drawing/2014/main" val="1389613491"/>
                    </a:ext>
                  </a:extLst>
                </a:gridCol>
                <a:gridCol w="606126">
                  <a:extLst>
                    <a:ext uri="{9D8B030D-6E8A-4147-A177-3AD203B41FA5}">
                      <a16:colId xmlns:a16="http://schemas.microsoft.com/office/drawing/2014/main" val="784215655"/>
                    </a:ext>
                  </a:extLst>
                </a:gridCol>
                <a:gridCol w="606126">
                  <a:extLst>
                    <a:ext uri="{9D8B030D-6E8A-4147-A177-3AD203B41FA5}">
                      <a16:colId xmlns:a16="http://schemas.microsoft.com/office/drawing/2014/main" val="1270331140"/>
                    </a:ext>
                  </a:extLst>
                </a:gridCol>
                <a:gridCol w="606126">
                  <a:extLst>
                    <a:ext uri="{9D8B030D-6E8A-4147-A177-3AD203B41FA5}">
                      <a16:colId xmlns:a16="http://schemas.microsoft.com/office/drawing/2014/main" val="1757960065"/>
                    </a:ext>
                  </a:extLst>
                </a:gridCol>
                <a:gridCol w="606126">
                  <a:extLst>
                    <a:ext uri="{9D8B030D-6E8A-4147-A177-3AD203B41FA5}">
                      <a16:colId xmlns:a16="http://schemas.microsoft.com/office/drawing/2014/main" val="3827194903"/>
                    </a:ext>
                  </a:extLst>
                </a:gridCol>
              </a:tblGrid>
              <a:tr h="177051">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0</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2</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3</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4</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5</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6</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256955"/>
                  </a:ext>
                </a:extLst>
              </a:tr>
              <a:tr h="1223966">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'Senna' 'Twitch' 'Jinx' 'Taliyah' '</a:t>
                      </a:r>
                      <a:r>
                        <a:rPr lang="en-US" sz="600" b="0" i="0" u="none" strike="noStrike" dirty="0" err="1">
                          <a:solidFill>
                            <a:srgbClr val="000000"/>
                          </a:solidFill>
                          <a:effectLst/>
                          <a:latin typeface="Arial" panose="020B0604020202020204" pitchFamily="34" charset="0"/>
                        </a:rPr>
                        <a:t>Vayne</a:t>
                      </a:r>
                      <a:r>
                        <a:rPr lang="en-US" sz="600" b="0" i="0" u="none" strike="noStrike" dirty="0">
                          <a:solidFill>
                            <a:srgbClr val="000000"/>
                          </a:solidFill>
                          <a:effectLst/>
                          <a:latin typeface="Arial" panose="020B0604020202020204" pitchFamily="34" charset="0"/>
                        </a:rPr>
                        <a:t>'</a:t>
                      </a: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'Karma' 'Lux' '</a:t>
                      </a:r>
                      <a:r>
                        <a:rPr lang="en-US" sz="600" b="0" i="0" u="none" strike="noStrike" dirty="0" err="1">
                          <a:solidFill>
                            <a:srgbClr val="000000"/>
                          </a:solidFill>
                          <a:effectLst/>
                          <a:latin typeface="Arial" panose="020B0604020202020204" pitchFamily="34" charset="0"/>
                        </a:rPr>
                        <a:t>Nunu</a:t>
                      </a:r>
                      <a:r>
                        <a:rPr lang="en-US" sz="600" b="0" i="0" u="none" strike="noStrike" dirty="0">
                          <a:solidFill>
                            <a:srgbClr val="000000"/>
                          </a:solidFill>
                          <a:effectLst/>
                          <a:latin typeface="Arial" panose="020B0604020202020204" pitchFamily="34" charset="0"/>
                        </a:rPr>
                        <a:t> &amp; </a:t>
                      </a:r>
                      <a:r>
                        <a:rPr lang="en-US" sz="600" b="0" i="0" u="none" strike="noStrike" dirty="0" err="1">
                          <a:solidFill>
                            <a:srgbClr val="000000"/>
                          </a:solidFill>
                          <a:effectLst/>
                          <a:latin typeface="Arial" panose="020B0604020202020204" pitchFamily="34" charset="0"/>
                        </a:rPr>
                        <a:t>Willump</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Volibear</a:t>
                      </a:r>
                      <a:r>
                        <a:rPr lang="en-US" sz="600" b="0" i="0" u="none" strike="noStrike" dirty="0">
                          <a:solidFill>
                            <a:srgbClr val="000000"/>
                          </a:solidFill>
                          <a:effectLst/>
                          <a:latin typeface="Arial" panose="020B0604020202020204" pitchFamily="34" charset="0"/>
                        </a:rPr>
                        <a:t>' 'Xin Zhao' 'Bard' '</a:t>
                      </a:r>
                      <a:r>
                        <a:rPr lang="en-US" sz="600" b="0" i="0" u="none" strike="noStrike" dirty="0" err="1">
                          <a:solidFill>
                            <a:srgbClr val="000000"/>
                          </a:solidFill>
                          <a:effectLst/>
                          <a:latin typeface="Arial" panose="020B0604020202020204" pitchFamily="34" charset="0"/>
                        </a:rPr>
                        <a:t>Blitzcrank</a:t>
                      </a:r>
                      <a:r>
                        <a:rPr lang="en-US" sz="600" b="0" i="0" u="none" strike="noStrike" dirty="0">
                          <a:solidFill>
                            <a:srgbClr val="000000"/>
                          </a:solidFill>
                          <a:effectLst/>
                          <a:latin typeface="Arial" panose="020B0604020202020204" pitchFamily="34" charset="0"/>
                        </a:rPr>
                        <a:t>'</a:t>
                      </a:r>
                      <a:endParaRPr lang="en-US" sz="800" dirty="0">
                        <a:effectLst/>
                      </a:endParaRPr>
                    </a:p>
                    <a:p>
                      <a:pPr rtl="0" fontAlgn="t">
                        <a:spcBef>
                          <a:spcPts val="0"/>
                        </a:spcBef>
                        <a:spcAft>
                          <a:spcPts val="0"/>
                        </a:spcAft>
                      </a:pPr>
                      <a:r>
                        <a:rPr lang="en-US" sz="600" b="0" i="0" u="none" strike="noStrike" dirty="0">
                          <a:solidFill>
                            <a:srgbClr val="000000"/>
                          </a:solidFill>
                          <a:effectLst/>
                          <a:latin typeface="Arial" panose="020B0604020202020204" pitchFamily="34" charset="0"/>
                        </a:rPr>
                        <a:t> 'Morgana' '</a:t>
                      </a:r>
                      <a:r>
                        <a:rPr lang="en-US" sz="600" b="0" i="0" u="none" strike="noStrike" dirty="0" err="1">
                          <a:solidFill>
                            <a:srgbClr val="000000"/>
                          </a:solidFill>
                          <a:effectLst/>
                          <a:latin typeface="Arial" panose="020B0604020202020204" pitchFamily="34" charset="0"/>
                        </a:rPr>
                        <a:t>Soraka</a:t>
                      </a:r>
                      <a:r>
                        <a:rPr lang="en-US" sz="600" b="0" i="0" u="none" strike="noStrike" dirty="0">
                          <a:solidFill>
                            <a:srgbClr val="000000"/>
                          </a:solidFill>
                          <a:effectLst/>
                          <a:latin typeface="Arial" panose="020B0604020202020204" pitchFamily="34" charset="0"/>
                        </a:rPr>
                        <a:t>'</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a:t>
                      </a:r>
                      <a:r>
                        <a:rPr lang="en-US" sz="600" b="0" i="0" u="none" strike="noStrike" dirty="0" err="1">
                          <a:solidFill>
                            <a:srgbClr val="000000"/>
                          </a:solidFill>
                          <a:effectLst/>
                          <a:latin typeface="Arial" panose="020B0604020202020204" pitchFamily="34" charset="0"/>
                        </a:rPr>
                        <a:t>Fiora</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Irelia</a:t>
                      </a:r>
                      <a:r>
                        <a:rPr lang="en-US" sz="600" b="0" i="0" u="none" strike="noStrike" dirty="0">
                          <a:solidFill>
                            <a:srgbClr val="000000"/>
                          </a:solidFill>
                          <a:effectLst/>
                          <a:latin typeface="Arial" panose="020B0604020202020204" pitchFamily="34" charset="0"/>
                        </a:rPr>
                        <a:t>' 'Twisted Fate' '</a:t>
                      </a:r>
                      <a:r>
                        <a:rPr lang="en-US" sz="600" b="0" i="0" u="none" strike="noStrike" dirty="0" err="1">
                          <a:solidFill>
                            <a:srgbClr val="000000"/>
                          </a:solidFill>
                          <a:effectLst/>
                          <a:latin typeface="Arial" panose="020B0604020202020204" pitchFamily="34" charset="0"/>
                        </a:rPr>
                        <a:t>Jax</a:t>
                      </a:r>
                      <a:r>
                        <a:rPr lang="en-US" sz="600" b="0" i="0" u="none" strike="noStrike" dirty="0">
                          <a:solidFill>
                            <a:srgbClr val="000000"/>
                          </a:solidFill>
                          <a:effectLst/>
                          <a:latin typeface="Arial" panose="020B0604020202020204" pitchFamily="34" charset="0"/>
                        </a:rPr>
                        <a:t>' 'Riven' '</a:t>
                      </a:r>
                      <a:r>
                        <a:rPr lang="en-US" sz="600" b="0" i="0" u="none" strike="noStrike" dirty="0" err="1">
                          <a:solidFill>
                            <a:srgbClr val="000000"/>
                          </a:solidFill>
                          <a:effectLst/>
                          <a:latin typeface="Arial" panose="020B0604020202020204" pitchFamily="34" charset="0"/>
                        </a:rPr>
                        <a:t>Tristana</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Tryndamere</a:t>
                      </a:r>
                      <a:r>
                        <a:rPr lang="en-US" sz="600" b="0" i="0" u="none" strike="noStrike" dirty="0">
                          <a:solidFill>
                            <a:srgbClr val="000000"/>
                          </a:solidFill>
                          <a:effectLst/>
                          <a:latin typeface="Arial" panose="020B0604020202020204" pitchFamily="34" charset="0"/>
                        </a:rPr>
                        <a:t>'</a:t>
                      </a:r>
                      <a:endParaRPr lang="en-US" sz="800" dirty="0">
                        <a:effectLst/>
                      </a:endParaRPr>
                    </a:p>
                    <a:p>
                      <a:pPr rtl="0" fontAlgn="t">
                        <a:spcBef>
                          <a:spcPts val="0"/>
                        </a:spcBef>
                        <a:spcAft>
                          <a:spcPts val="0"/>
                        </a:spcAft>
                      </a:pPr>
                      <a:r>
                        <a:rPr lang="en-US" sz="600" b="0" i="0" u="none" strike="noStrike" dirty="0">
                          <a:solidFill>
                            <a:srgbClr val="000000"/>
                          </a:solidFill>
                          <a:effectLst/>
                          <a:latin typeface="Arial" panose="020B0604020202020204" pitchFamily="34" charset="0"/>
                        </a:rPr>
                        <a:t> 'Camille' '</a:t>
                      </a:r>
                      <a:r>
                        <a:rPr lang="en-US" sz="600" b="0" i="0" u="none" strike="noStrike" dirty="0" err="1">
                          <a:solidFill>
                            <a:srgbClr val="000000"/>
                          </a:solidFill>
                          <a:effectLst/>
                          <a:latin typeface="Arial" panose="020B0604020202020204" pitchFamily="34" charset="0"/>
                        </a:rPr>
                        <a:t>Aatrox</a:t>
                      </a:r>
                      <a:r>
                        <a:rPr lang="en-US" sz="600" b="0" i="0" u="none" strike="noStrike" dirty="0">
                          <a:solidFill>
                            <a:srgbClr val="000000"/>
                          </a:solidFill>
                          <a:effectLst/>
                          <a:latin typeface="Arial" panose="020B0604020202020204" pitchFamily="34" charset="0"/>
                        </a:rPr>
                        <a:t>'</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'Jayce' 'Quinn' 'Corki' 'Zoe' 'Vladimir' 'Syndra' 'Rumble' 'LeBlanc'</a:t>
                      </a:r>
                      <a:endParaRPr lang="en-US" sz="800">
                        <a:effectLst/>
                      </a:endParaRPr>
                    </a:p>
                    <a:p>
                      <a:pPr rtl="0" fontAlgn="t">
                        <a:spcBef>
                          <a:spcPts val="0"/>
                        </a:spcBef>
                        <a:spcAft>
                          <a:spcPts val="0"/>
                        </a:spcAft>
                      </a:pPr>
                      <a:r>
                        <a:rPr lang="en-US" sz="600" b="0" i="0" u="none" strike="noStrike">
                          <a:solidFill>
                            <a:srgbClr val="000000"/>
                          </a:solidFill>
                          <a:effectLst/>
                          <a:latin typeface="Arial" panose="020B0604020202020204" pitchFamily="34" charset="0"/>
                        </a:rPr>
                        <a:t> "Vel'Koz" 'Viktor' 'Swain'</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'Thresh' 'Trundle' '</a:t>
                      </a:r>
                      <a:r>
                        <a:rPr lang="en-US" sz="600" b="0" i="0" u="none" strike="noStrike" dirty="0" err="1">
                          <a:solidFill>
                            <a:srgbClr val="000000"/>
                          </a:solidFill>
                          <a:effectLst/>
                          <a:latin typeface="Arial" panose="020B0604020202020204" pitchFamily="34" charset="0"/>
                        </a:rPr>
                        <a:t>Skarner</a:t>
                      </a:r>
                      <a:r>
                        <a:rPr lang="en-US" sz="600" b="0" i="0" u="none" strike="noStrike" dirty="0">
                          <a:solidFill>
                            <a:srgbClr val="000000"/>
                          </a:solidFill>
                          <a:effectLst/>
                          <a:latin typeface="Arial" panose="020B0604020202020204" pitchFamily="34" charset="0"/>
                        </a:rPr>
                        <a:t>' 'Lulu' '</a:t>
                      </a:r>
                      <a:r>
                        <a:rPr lang="en-US" sz="600" b="0" i="0" u="none" strike="noStrike" dirty="0" err="1">
                          <a:solidFill>
                            <a:srgbClr val="000000"/>
                          </a:solidFill>
                          <a:effectLst/>
                          <a:latin typeface="Arial" panose="020B0604020202020204" pitchFamily="34" charset="0"/>
                        </a:rPr>
                        <a:t>Jarvan</a:t>
                      </a:r>
                      <a:r>
                        <a:rPr lang="en-US" sz="600" b="0" i="0" u="none" strike="noStrike" dirty="0">
                          <a:solidFill>
                            <a:srgbClr val="000000"/>
                          </a:solidFill>
                          <a:effectLst/>
                          <a:latin typeface="Arial" panose="020B0604020202020204" pitchFamily="34" charset="0"/>
                        </a:rPr>
                        <a:t> IV' '</a:t>
                      </a:r>
                      <a:r>
                        <a:rPr lang="en-US" sz="600" b="0" i="0" u="none" strike="noStrike" dirty="0" err="1">
                          <a:solidFill>
                            <a:srgbClr val="000000"/>
                          </a:solidFill>
                          <a:effectLst/>
                          <a:latin typeface="Arial" panose="020B0604020202020204" pitchFamily="34" charset="0"/>
                        </a:rPr>
                        <a:t>Taric</a:t>
                      </a:r>
                      <a:r>
                        <a:rPr lang="en-US" sz="600" b="0" i="0" u="none" strike="noStrike" dirty="0">
                          <a:solidFill>
                            <a:srgbClr val="000000"/>
                          </a:solidFill>
                          <a:effectLst/>
                          <a:latin typeface="Arial" panose="020B0604020202020204" pitchFamily="34" charset="0"/>
                        </a:rPr>
                        <a:t>' 'Leona'</a:t>
                      </a:r>
                      <a:endParaRPr lang="en-US" sz="800" dirty="0">
                        <a:effectLst/>
                      </a:endParaRPr>
                    </a:p>
                    <a:p>
                      <a:pPr rtl="0" fontAlgn="t">
                        <a:spcBef>
                          <a:spcPts val="0"/>
                        </a:spcBef>
                        <a:spcAft>
                          <a:spcPts val="0"/>
                        </a:spcAft>
                      </a:pP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Tahm</a:t>
                      </a:r>
                      <a:r>
                        <a:rPr lang="en-US" sz="600" b="0" i="0" u="none" strike="noStrike" dirty="0">
                          <a:solidFill>
                            <a:srgbClr val="000000"/>
                          </a:solidFill>
                          <a:effectLst/>
                          <a:latin typeface="Arial" panose="020B0604020202020204" pitchFamily="34" charset="0"/>
                        </a:rPr>
                        <a:t> Kench'</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'Sejuani' 'Pyke' 'Lee Sin' "Rek'Sai"</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'Lucian' 'Dr. Mundo' 'Talon' 'Akali' 'Ekko' 'Aurelion Sol' 'Diana'</a:t>
                      </a:r>
                      <a:endParaRPr lang="en-US" sz="800">
                        <a:effectLst/>
                      </a:endParaRPr>
                    </a:p>
                    <a:p>
                      <a:pPr rtl="0" fontAlgn="t">
                        <a:spcBef>
                          <a:spcPts val="0"/>
                        </a:spcBef>
                        <a:spcAft>
                          <a:spcPts val="0"/>
                        </a:spcAft>
                      </a:pPr>
                      <a:r>
                        <a:rPr lang="en-US" sz="600" b="0" i="0" u="none" strike="noStrike">
                          <a:solidFill>
                            <a:srgbClr val="000000"/>
                          </a:solidFill>
                          <a:effectLst/>
                          <a:latin typeface="Arial" panose="020B0604020202020204" pitchFamily="34" charset="0"/>
                        </a:rPr>
                        <a:t> 'Yorick' 'Cassiopeia' 'Sylas' 'Ahri' 'Ryze' 'Qiyana' 'Orianna' "Cho'Gath"</a:t>
                      </a: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630473"/>
                  </a:ext>
                </a:extLst>
              </a:tr>
              <a:tr h="177051">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7</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8</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9</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10</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11</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12</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13</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4044769"/>
                  </a:ext>
                </a:extLst>
              </a:tr>
              <a:tr h="1145171">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'Sivir' 'Varus' 'Caitlyn' 'Aphelios'</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'Malphite' 'Mordekaiser' 'Gnar' 'Neeko' 'Yuumi' 'Singed' 'Lissandra'</a:t>
                      </a:r>
                      <a:endParaRPr lang="en-US" sz="800">
                        <a:effectLst/>
                      </a:endParaRPr>
                    </a:p>
                    <a:p>
                      <a:pPr rtl="0" fontAlgn="t">
                        <a:spcBef>
                          <a:spcPts val="0"/>
                        </a:spcBef>
                        <a:spcAft>
                          <a:spcPts val="0"/>
                        </a:spcAft>
                      </a:pPr>
                      <a:r>
                        <a:rPr lang="en-US" sz="600" b="0" i="0" u="none" strike="noStrike">
                          <a:solidFill>
                            <a:srgbClr val="000000"/>
                          </a:solidFill>
                          <a:effectLst/>
                          <a:latin typeface="Arial" panose="020B0604020202020204" pitchFamily="34" charset="0"/>
                        </a:rPr>
                        <a:t>'Fiddlesticks' 'Zilean' 'Kennen' 'Maokai' 'Malzahar'</a:t>
                      </a: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'Zyra' 'Karthus' 'Xerath' 'Heimerdinger' 'Ziggs' 'Illaoi'</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'Sion' '</a:t>
                      </a:r>
                      <a:r>
                        <a:rPr lang="en-US" sz="600" b="0" i="0" u="none" strike="noStrike" dirty="0" err="1">
                          <a:solidFill>
                            <a:srgbClr val="000000"/>
                          </a:solidFill>
                          <a:effectLst/>
                          <a:latin typeface="Arial" panose="020B0604020202020204" pitchFamily="34" charset="0"/>
                        </a:rPr>
                        <a:t>Urgot</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Kled</a:t>
                      </a:r>
                      <a:r>
                        <a:rPr lang="en-US" sz="600" b="0" i="0" u="none" strike="noStrike" dirty="0">
                          <a:solidFill>
                            <a:srgbClr val="000000"/>
                          </a:solidFill>
                          <a:effectLst/>
                          <a:latin typeface="Arial" panose="020B0604020202020204" pitchFamily="34" charset="0"/>
                        </a:rPr>
                        <a:t>' 'Shen' '</a:t>
                      </a:r>
                      <a:r>
                        <a:rPr lang="en-US" sz="600" b="0" i="0" u="none" strike="noStrike" dirty="0" err="1">
                          <a:solidFill>
                            <a:srgbClr val="000000"/>
                          </a:solidFill>
                          <a:effectLst/>
                          <a:latin typeface="Arial" panose="020B0604020202020204" pitchFamily="34" charset="0"/>
                        </a:rPr>
                        <a:t>Ornn</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Renekton</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Galio</a:t>
                      </a:r>
                      <a:r>
                        <a:rPr lang="en-US" sz="600" b="0" i="0" u="none" strike="noStrike" dirty="0">
                          <a:solidFill>
                            <a:srgbClr val="000000"/>
                          </a:solidFill>
                          <a:effectLst/>
                          <a:latin typeface="Arial" panose="020B0604020202020204" pitchFamily="34" charset="0"/>
                        </a:rPr>
                        <a:t>' 'Poppy' '</a:t>
                      </a:r>
                      <a:r>
                        <a:rPr lang="en-US" sz="600" b="0" i="0" u="none" strike="noStrike" dirty="0" err="1">
                          <a:solidFill>
                            <a:srgbClr val="000000"/>
                          </a:solidFill>
                          <a:effectLst/>
                          <a:latin typeface="Arial" panose="020B0604020202020204" pitchFamily="34" charset="0"/>
                        </a:rPr>
                        <a:t>Wukong</a:t>
                      </a:r>
                      <a:r>
                        <a:rPr lang="en-US" sz="600" b="0" i="0" u="none" strike="noStrike" dirty="0">
                          <a:solidFill>
                            <a:srgbClr val="000000"/>
                          </a:solidFill>
                          <a:effectLst/>
                          <a:latin typeface="Arial" panose="020B0604020202020204" pitchFamily="34" charset="0"/>
                        </a:rPr>
                        <a:t>'</a:t>
                      </a:r>
                      <a:endParaRPr lang="en-US" sz="800" dirty="0">
                        <a:effectLst/>
                      </a:endParaRPr>
                    </a:p>
                    <a:p>
                      <a:pPr rtl="0" fontAlgn="t">
                        <a:spcBef>
                          <a:spcPts val="0"/>
                        </a:spcBef>
                        <a:spcAft>
                          <a:spcPts val="0"/>
                        </a:spcAft>
                      </a:pPr>
                      <a:r>
                        <a:rPr lang="en-US" sz="600" b="0" i="0" u="none" strike="noStrike" dirty="0">
                          <a:solidFill>
                            <a:srgbClr val="000000"/>
                          </a:solidFill>
                          <a:effectLst/>
                          <a:latin typeface="Arial" panose="020B0604020202020204" pitchFamily="34" charset="0"/>
                        </a:rPr>
                        <a:t> 'Darius' 'Sett'</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'Draven' 'Miss Fortune' 'Ashe' '</a:t>
                      </a:r>
                      <a:r>
                        <a:rPr lang="en-US" sz="600" b="0" i="0" u="none" strike="noStrike" dirty="0" err="1">
                          <a:solidFill>
                            <a:srgbClr val="000000"/>
                          </a:solidFill>
                          <a:effectLst/>
                          <a:latin typeface="Arial" panose="020B0604020202020204" pitchFamily="34" charset="0"/>
                        </a:rPr>
                        <a:t>Jhin</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Kai'Sa</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Kalista</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Xayah</a:t>
                      </a:r>
                      <a:r>
                        <a:rPr lang="en-US" sz="600" b="0" i="0" u="none" strike="noStrike" dirty="0">
                          <a:solidFill>
                            <a:srgbClr val="000000"/>
                          </a:solidFill>
                          <a:effectLst/>
                          <a:latin typeface="Arial" panose="020B0604020202020204" pitchFamily="34" charset="0"/>
                        </a:rPr>
                        <a:t>'</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'Janna' 'Vi' 'Anivia' 'Sona'</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'Garen'</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1212090"/>
                  </a:ext>
                </a:extLst>
              </a:tr>
              <a:tr h="177051">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14</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15</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16</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17</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18</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19</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rgbClr val="000000"/>
                          </a:solidFill>
                          <a:effectLst/>
                          <a:latin typeface="Arial" panose="020B0604020202020204" pitchFamily="34" charset="0"/>
                        </a:rPr>
                        <a:t>Cluster 20</a:t>
                      </a:r>
                      <a:endParaRPr lang="en-US" sz="10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263265"/>
                  </a:ext>
                </a:extLst>
              </a:tr>
              <a:tr h="896963">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'Gangplank' 'Evelynn' 'Azir' 'Lillia' 'Zed' 'Kayle'</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'Nocturne' 'Olaf' 'Fizz' 'Zac' 'Yasuo' 'Hecarim' 'Pantheon'</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'Veigar' 'Kassadin'</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a:t>
                      </a:r>
                      <a:r>
                        <a:rPr lang="en-US" sz="600" b="0" i="0" u="none" strike="noStrike" dirty="0" err="1">
                          <a:solidFill>
                            <a:srgbClr val="000000"/>
                          </a:solidFill>
                          <a:effectLst/>
                          <a:latin typeface="Arial" panose="020B0604020202020204" pitchFamily="34" charset="0"/>
                        </a:rPr>
                        <a:t>Kha'Zix</a:t>
                      </a:r>
                      <a:r>
                        <a:rPr lang="en-US" sz="600" b="0" i="0" u="none" strike="noStrike" dirty="0">
                          <a:solidFill>
                            <a:srgbClr val="000000"/>
                          </a:solidFill>
                          <a:effectLst/>
                          <a:latin typeface="Arial" panose="020B0604020202020204" pitchFamily="34" charset="0"/>
                        </a:rPr>
                        <a:t>" 'Graves' '</a:t>
                      </a:r>
                      <a:r>
                        <a:rPr lang="en-US" sz="600" b="0" i="0" u="none" strike="noStrike" dirty="0" err="1">
                          <a:solidFill>
                            <a:srgbClr val="000000"/>
                          </a:solidFill>
                          <a:effectLst/>
                          <a:latin typeface="Arial" panose="020B0604020202020204" pitchFamily="34" charset="0"/>
                        </a:rPr>
                        <a:t>Nidalee</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Gragas</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Kayn</a:t>
                      </a:r>
                      <a:r>
                        <a:rPr lang="en-US" sz="600" b="0" i="0" u="none" strike="noStrike" dirty="0">
                          <a:solidFill>
                            <a:srgbClr val="000000"/>
                          </a:solidFill>
                          <a:effectLst/>
                          <a:latin typeface="Arial" panose="020B0604020202020204" pitchFamily="34" charset="0"/>
                        </a:rPr>
                        <a:t>' 'Elise' 'Kindred'</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a:solidFill>
                            <a:srgbClr val="000000"/>
                          </a:solidFill>
                          <a:effectLst/>
                          <a:latin typeface="Arial" panose="020B0604020202020204" pitchFamily="34" charset="0"/>
                        </a:rPr>
                        <a:t>"Kog'Maw" 'Shyvana' 'Ezreal'</a:t>
                      </a:r>
                      <a:endParaRPr lang="en-US" sz="800">
                        <a:effectLst/>
                      </a:endParaRPr>
                    </a:p>
                    <a:p>
                      <a:pPr fontAlgn="t"/>
                      <a:br>
                        <a:rPr lang="en-US" sz="800">
                          <a:effectLst/>
                        </a:rPr>
                      </a:br>
                      <a:endParaRPr lang="en-US" sz="80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a:t>
                      </a:r>
                      <a:r>
                        <a:rPr lang="en-US" sz="600" b="0" i="0" u="none" strike="noStrike" dirty="0" err="1">
                          <a:solidFill>
                            <a:srgbClr val="000000"/>
                          </a:solidFill>
                          <a:effectLst/>
                          <a:latin typeface="Arial" panose="020B0604020202020204" pitchFamily="34" charset="0"/>
                        </a:rPr>
                        <a:t>Alistar</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Rakan</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Ivern</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Braum</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Nami</a:t>
                      </a:r>
                      <a:r>
                        <a:rPr lang="en-US" sz="600" b="0" i="0" u="none" strike="noStrike" dirty="0">
                          <a:solidFill>
                            <a:srgbClr val="000000"/>
                          </a:solidFill>
                          <a:effectLst/>
                          <a:latin typeface="Arial" panose="020B0604020202020204" pitchFamily="34" charset="0"/>
                        </a:rPr>
                        <a:t>' 'Nautilus'</a:t>
                      </a:r>
                      <a:endParaRPr lang="en-US" sz="800" dirty="0">
                        <a:effectLst/>
                      </a:endParaRPr>
                    </a:p>
                    <a:p>
                      <a:pPr fontAlgn="t"/>
                      <a:br>
                        <a:rPr lang="en-US" sz="800" dirty="0">
                          <a:effectLst/>
                        </a:rPr>
                      </a:b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600" b="0" i="0" u="none" strike="noStrike" dirty="0">
                          <a:solidFill>
                            <a:srgbClr val="000000"/>
                          </a:solidFill>
                          <a:effectLst/>
                          <a:latin typeface="Arial" panose="020B0604020202020204" pitchFamily="34" charset="0"/>
                        </a:rPr>
                        <a:t>'Master Yi' '</a:t>
                      </a:r>
                      <a:r>
                        <a:rPr lang="en-US" sz="600" b="0" i="0" u="none" strike="noStrike" dirty="0" err="1">
                          <a:solidFill>
                            <a:srgbClr val="000000"/>
                          </a:solidFill>
                          <a:effectLst/>
                          <a:latin typeface="Arial" panose="020B0604020202020204" pitchFamily="34" charset="0"/>
                        </a:rPr>
                        <a:t>Rengar</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Amumu</a:t>
                      </a:r>
                      <a:r>
                        <a:rPr lang="en-US" sz="600" b="0" i="0" u="none" strike="noStrike" dirty="0">
                          <a:solidFill>
                            <a:srgbClr val="000000"/>
                          </a:solidFill>
                          <a:effectLst/>
                          <a:latin typeface="Arial" panose="020B0604020202020204" pitchFamily="34" charset="0"/>
                        </a:rPr>
                        <a:t>' 'Brand' 'Katarina' '</a:t>
                      </a:r>
                      <a:r>
                        <a:rPr lang="en-US" sz="600" b="0" i="0" u="none" strike="noStrike" dirty="0" err="1">
                          <a:solidFill>
                            <a:srgbClr val="000000"/>
                          </a:solidFill>
                          <a:effectLst/>
                          <a:latin typeface="Arial" panose="020B0604020202020204" pitchFamily="34" charset="0"/>
                        </a:rPr>
                        <a:t>Shaco</a:t>
                      </a: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Teemo</a:t>
                      </a:r>
                      <a:r>
                        <a:rPr lang="en-US" sz="600" b="0" i="0" u="none" strike="noStrike" dirty="0">
                          <a:solidFill>
                            <a:srgbClr val="000000"/>
                          </a:solidFill>
                          <a:effectLst/>
                          <a:latin typeface="Arial" panose="020B0604020202020204" pitchFamily="34" charset="0"/>
                        </a:rPr>
                        <a:t>' 'Warwick'</a:t>
                      </a:r>
                      <a:endParaRPr lang="en-US" sz="800" dirty="0">
                        <a:effectLst/>
                      </a:endParaRPr>
                    </a:p>
                    <a:p>
                      <a:pPr rtl="0" fontAlgn="t">
                        <a:spcBef>
                          <a:spcPts val="0"/>
                        </a:spcBef>
                        <a:spcAft>
                          <a:spcPts val="0"/>
                        </a:spcAft>
                      </a:pPr>
                      <a:r>
                        <a:rPr lang="en-US" sz="600" b="0" i="0" u="none" strike="noStrike" dirty="0">
                          <a:solidFill>
                            <a:srgbClr val="000000"/>
                          </a:solidFill>
                          <a:effectLst/>
                          <a:latin typeface="Arial" panose="020B0604020202020204" pitchFamily="34" charset="0"/>
                        </a:rPr>
                        <a:t> '</a:t>
                      </a:r>
                      <a:r>
                        <a:rPr lang="en-US" sz="600" b="0" i="0" u="none" strike="noStrike" dirty="0" err="1">
                          <a:solidFill>
                            <a:srgbClr val="000000"/>
                          </a:solidFill>
                          <a:effectLst/>
                          <a:latin typeface="Arial" panose="020B0604020202020204" pitchFamily="34" charset="0"/>
                        </a:rPr>
                        <a:t>Rammus</a:t>
                      </a:r>
                      <a:r>
                        <a:rPr lang="en-US" sz="600" b="0" i="0" u="none" strike="noStrike" dirty="0">
                          <a:solidFill>
                            <a:srgbClr val="000000"/>
                          </a:solidFill>
                          <a:effectLst/>
                          <a:latin typeface="Arial" panose="020B0604020202020204" pitchFamily="34" charset="0"/>
                        </a:rPr>
                        <a:t>' 'Annie'</a:t>
                      </a:r>
                      <a:endParaRPr lang="en-US" sz="800" dirty="0">
                        <a:effectLst/>
                      </a:endParaRPr>
                    </a:p>
                  </a:txBody>
                  <a:tcPr marL="29328" marR="29328" marT="29328" marB="293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9023584"/>
                  </a:ext>
                </a:extLst>
              </a:tr>
            </a:tbl>
          </a:graphicData>
        </a:graphic>
      </p:graphicFrame>
    </p:spTree>
    <p:extLst>
      <p:ext uri="{BB962C8B-B14F-4D97-AF65-F5344CB8AC3E}">
        <p14:creationId xmlns:p14="http://schemas.microsoft.com/office/powerpoint/2010/main" val="28353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315160"/>
            <a:ext cx="292359"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316990"/>
            <a:ext cx="5803809"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Game Result Prediction</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854946" y="315143"/>
            <a:ext cx="146180" cy="493944"/>
          </a:xfrm>
          <a:prstGeom prst="rect">
            <a:avLst/>
          </a:prstGeom>
          <a:solidFill>
            <a:srgbClr val="2367A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8228" y="-1"/>
            <a:ext cx="1122814" cy="809087"/>
          </a:xfrm>
          <a:prstGeom prst="rect">
            <a:avLst/>
          </a:prstGeom>
        </p:spPr>
      </p:pic>
      <p:sp>
        <p:nvSpPr>
          <p:cNvPr id="9" name="Rectangle 32"/>
          <p:cNvSpPr>
            <a:spLocks noChangeArrowheads="1"/>
          </p:cNvSpPr>
          <p:nvPr/>
        </p:nvSpPr>
        <p:spPr bwMode="auto">
          <a:xfrm>
            <a:off x="571152" y="875064"/>
            <a:ext cx="4937522" cy="243235"/>
          </a:xfrm>
          <a:prstGeom prst="rect">
            <a:avLst/>
          </a:prstGeom>
          <a:solidFill>
            <a:srgbClr val="2367AF"/>
          </a:solidFill>
          <a:ln>
            <a:noFill/>
          </a:ln>
        </p:spPr>
        <p:txBody>
          <a:bodyPr vert="horz" wrap="square" lIns="67394" tIns="33697" rIns="67394" bIns="33697" numCol="1" anchor="ctr" anchorCtr="0" compatLnSpc="1">
            <a:prstTxWarp prst="textNoShape">
              <a:avLst/>
            </a:prstTxWarp>
          </a:bodyPr>
          <a:lstStyle/>
          <a:p>
            <a:pPr algn="ctr"/>
            <a:r>
              <a:rPr lang="en-US" altLang="zh-CN" sz="1200" b="1" dirty="0">
                <a:solidFill>
                  <a:schemeClr val="bg1"/>
                </a:solidFill>
                <a:latin typeface="微软雅黑" pitchFamily="34" charset="-122"/>
                <a:ea typeface="微软雅黑" pitchFamily="34" charset="-122"/>
              </a:rPr>
              <a:t>Game Result Prediction Based on In-game Features</a:t>
            </a:r>
            <a:endParaRPr lang="zh-CN" altLang="en-US" sz="1200" b="1" dirty="0">
              <a:solidFill>
                <a:schemeClr val="bg1"/>
              </a:solidFill>
              <a:latin typeface="微软雅黑" pitchFamily="34" charset="-122"/>
              <a:ea typeface="微软雅黑" pitchFamily="34" charset="-122"/>
            </a:endParaRPr>
          </a:p>
        </p:txBody>
      </p:sp>
      <p:sp>
        <p:nvSpPr>
          <p:cNvPr id="11" name="TextBox 8"/>
          <p:cNvSpPr txBox="1"/>
          <p:nvPr/>
        </p:nvSpPr>
        <p:spPr>
          <a:xfrm>
            <a:off x="612133" y="2952204"/>
            <a:ext cx="8136905" cy="1988564"/>
          </a:xfrm>
          <a:prstGeom prst="rect">
            <a:avLst/>
          </a:prstGeom>
          <a:noFill/>
        </p:spPr>
        <p:txBody>
          <a:bodyPr wrap="square" lIns="67381" tIns="33690" rIns="67381" bIns="33690" rtlCol="0">
            <a:spAutoFit/>
          </a:bodyPr>
          <a:lstStyle/>
          <a:p>
            <a:pPr algn="just">
              <a:lnSpc>
                <a:spcPct val="130000"/>
              </a:lnSpc>
            </a:pPr>
            <a:r>
              <a:rPr lang="en-US" altLang="zh-CN" sz="1200" b="1" dirty="0">
                <a:solidFill>
                  <a:srgbClr val="2367AF"/>
                </a:solidFill>
                <a:latin typeface="微软雅黑" pitchFamily="34" charset="-122"/>
                <a:ea typeface="微软雅黑" pitchFamily="34" charset="-122"/>
              </a:rPr>
              <a:t>The overall accuracy based on in-game features is very high! Why?</a:t>
            </a:r>
          </a:p>
          <a:p>
            <a:pPr algn="just">
              <a:lnSpc>
                <a:spcPct val="130000"/>
              </a:lnSpc>
            </a:pPr>
            <a:r>
              <a:rPr lang="en-US" altLang="zh-CN" sz="1200" dirty="0">
                <a:solidFill>
                  <a:srgbClr val="2367AF"/>
                </a:solidFill>
                <a:latin typeface="微软雅黑" pitchFamily="34" charset="-122"/>
                <a:ea typeface="微软雅黑" pitchFamily="34" charset="-122"/>
              </a:rPr>
              <a:t>It is not surprising to see such a high prediction accuracy since some features are collected at the end of the game, which have already indicated which team would win. </a:t>
            </a:r>
          </a:p>
          <a:p>
            <a:pPr algn="just">
              <a:lnSpc>
                <a:spcPct val="130000"/>
              </a:lnSpc>
            </a:pPr>
            <a:endParaRPr lang="en-US" altLang="zh-CN" sz="1200" dirty="0">
              <a:solidFill>
                <a:srgbClr val="2367AF"/>
              </a:solidFill>
              <a:latin typeface="微软雅黑" pitchFamily="34" charset="-122"/>
              <a:ea typeface="微软雅黑" pitchFamily="34" charset="-122"/>
            </a:endParaRPr>
          </a:p>
          <a:p>
            <a:pPr algn="just">
              <a:lnSpc>
                <a:spcPct val="130000"/>
              </a:lnSpc>
            </a:pPr>
            <a:r>
              <a:rPr lang="en-US" altLang="zh-CN" sz="1200" b="1" dirty="0">
                <a:solidFill>
                  <a:schemeClr val="bg1">
                    <a:lumMod val="50000"/>
                  </a:schemeClr>
                </a:solidFill>
                <a:latin typeface="微软雅黑" pitchFamily="34" charset="-122"/>
                <a:ea typeface="微软雅黑" pitchFamily="34" charset="-122"/>
              </a:rPr>
              <a:t>“snowballing” effect: </a:t>
            </a:r>
            <a:r>
              <a:rPr lang="en-US" altLang="zh-CN" sz="1200" dirty="0">
                <a:solidFill>
                  <a:schemeClr val="bg1">
                    <a:lumMod val="50000"/>
                  </a:schemeClr>
                </a:solidFill>
                <a:latin typeface="微软雅黑" pitchFamily="34" charset="-122"/>
                <a:ea typeface="微软雅黑" pitchFamily="34" charset="-122"/>
              </a:rPr>
              <a:t>For example, one feature that shows up huge in both logistic regression and tree-based models is the </a:t>
            </a:r>
            <a:r>
              <a:rPr lang="en-US" altLang="zh-CN" sz="1200" b="1" dirty="0">
                <a:solidFill>
                  <a:schemeClr val="bg1">
                    <a:lumMod val="50000"/>
                  </a:schemeClr>
                </a:solidFill>
                <a:latin typeface="微软雅黑" pitchFamily="34" charset="-122"/>
                <a:ea typeface="微软雅黑" pitchFamily="34" charset="-122"/>
              </a:rPr>
              <a:t>earned gold per minute</a:t>
            </a:r>
            <a:r>
              <a:rPr lang="en-US" altLang="zh-CN" sz="1200" dirty="0">
                <a:solidFill>
                  <a:schemeClr val="bg1">
                    <a:lumMod val="50000"/>
                  </a:schemeClr>
                </a:solidFill>
                <a:latin typeface="微软雅黑" pitchFamily="34" charset="-122"/>
                <a:ea typeface="微软雅黑" pitchFamily="34" charset="-122"/>
              </a:rPr>
              <a:t>. During a game, a team with advantage would try to keep the enemy team away from minions and objects, preventing them from obtaining money and buffs. The team that falls behind is typically getting more and more difficult to come back behind. </a:t>
            </a:r>
            <a:endParaRPr lang="zh-CN" altLang="en-US" sz="1200" dirty="0">
              <a:solidFill>
                <a:schemeClr val="bg1">
                  <a:lumMod val="50000"/>
                </a:schemeClr>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B68002DF-0BC0-F047-830C-62A0B7C486B9}"/>
              </a:ext>
            </a:extLst>
          </p:cNvPr>
          <p:cNvSpPr txBox="1"/>
          <p:nvPr/>
        </p:nvSpPr>
        <p:spPr>
          <a:xfrm>
            <a:off x="548924" y="1278114"/>
            <a:ext cx="7241149" cy="523220"/>
          </a:xfrm>
          <a:prstGeom prst="rect">
            <a:avLst/>
          </a:prstGeom>
          <a:noFill/>
        </p:spPr>
        <p:txBody>
          <a:bodyPr wrap="none" rtlCol="0">
            <a:spAutoFit/>
          </a:bodyPr>
          <a:lstStyle/>
          <a:p>
            <a:r>
              <a:rPr kumimoji="1" lang="en-US" altLang="zh-CN" sz="1400" dirty="0"/>
              <a:t>Methods: logistic regression with LASSO, decision tree, KNN, random forest, SVM, neural network</a:t>
            </a:r>
          </a:p>
          <a:p>
            <a:r>
              <a:rPr kumimoji="1" lang="en-US" altLang="zh-CN" sz="1400" dirty="0"/>
              <a:t>Train</a:t>
            </a:r>
            <a:r>
              <a:rPr kumimoji="1" lang="zh-CN" altLang="en-US" sz="1400" dirty="0"/>
              <a:t> </a:t>
            </a:r>
            <a:r>
              <a:rPr kumimoji="1" lang="en-US" altLang="zh-CN" sz="1400" dirty="0"/>
              <a:t>:</a:t>
            </a:r>
            <a:r>
              <a:rPr kumimoji="1" lang="zh-CN" altLang="en-US" sz="1400" dirty="0"/>
              <a:t> </a:t>
            </a:r>
            <a:r>
              <a:rPr kumimoji="1" lang="en-US" altLang="zh-CN" sz="1400" dirty="0"/>
              <a:t>Validation</a:t>
            </a:r>
            <a:r>
              <a:rPr kumimoji="1" lang="zh-CN" altLang="en-US" sz="1400" dirty="0"/>
              <a:t> </a:t>
            </a:r>
            <a:r>
              <a:rPr kumimoji="1" lang="en-US" altLang="zh-CN" sz="1400" dirty="0"/>
              <a:t>:</a:t>
            </a:r>
            <a:r>
              <a:rPr kumimoji="1" lang="zh-CN" altLang="en-US" sz="1400" dirty="0"/>
              <a:t> </a:t>
            </a:r>
            <a:r>
              <a:rPr kumimoji="1" lang="en-US" altLang="zh-CN" sz="1400" dirty="0"/>
              <a:t>Test</a:t>
            </a:r>
            <a:r>
              <a:rPr kumimoji="1" lang="zh-CN" altLang="en-US" sz="1400" dirty="0"/>
              <a:t> </a:t>
            </a:r>
            <a:r>
              <a:rPr kumimoji="1" lang="en-US" altLang="zh-CN" sz="1400" dirty="0"/>
              <a:t>Set</a:t>
            </a:r>
            <a:r>
              <a:rPr kumimoji="1" lang="zh-CN" altLang="en-US" sz="1400" dirty="0"/>
              <a:t> </a:t>
            </a:r>
            <a:r>
              <a:rPr kumimoji="1" lang="en-US" altLang="zh-CN" sz="1400" dirty="0"/>
              <a:t>=</a:t>
            </a:r>
            <a:r>
              <a:rPr kumimoji="1" lang="zh-CN" altLang="en-US" sz="1400" dirty="0"/>
              <a:t> </a:t>
            </a:r>
            <a:r>
              <a:rPr kumimoji="1" lang="en-US" altLang="zh-CN" sz="1400" dirty="0"/>
              <a:t>0.6</a:t>
            </a:r>
            <a:r>
              <a:rPr kumimoji="1" lang="zh-CN" altLang="en-US" sz="1400" dirty="0"/>
              <a:t> </a:t>
            </a:r>
            <a:r>
              <a:rPr kumimoji="1" lang="en-US" altLang="zh-CN" sz="1400" dirty="0"/>
              <a:t>:</a:t>
            </a:r>
            <a:r>
              <a:rPr kumimoji="1" lang="zh-CN" altLang="en-US" sz="1400" dirty="0"/>
              <a:t> </a:t>
            </a:r>
            <a:r>
              <a:rPr kumimoji="1" lang="en-US" altLang="zh-CN" sz="1400" dirty="0"/>
              <a:t>0.2</a:t>
            </a:r>
            <a:r>
              <a:rPr kumimoji="1" lang="zh-CN" altLang="en-US" sz="1400" dirty="0"/>
              <a:t> </a:t>
            </a:r>
            <a:r>
              <a:rPr kumimoji="1" lang="en-US" altLang="zh-CN" sz="1400" dirty="0"/>
              <a:t>:</a:t>
            </a:r>
            <a:r>
              <a:rPr kumimoji="1" lang="zh-CN" altLang="en-US" sz="1400" dirty="0"/>
              <a:t> </a:t>
            </a:r>
            <a:r>
              <a:rPr kumimoji="1" lang="en-US" altLang="zh-CN" sz="1400" dirty="0"/>
              <a:t>0.2</a:t>
            </a:r>
            <a:endParaRPr kumimoji="1" lang="zh-CN" altLang="en-US" sz="1400" dirty="0"/>
          </a:p>
        </p:txBody>
      </p:sp>
      <p:graphicFrame>
        <p:nvGraphicFramePr>
          <p:cNvPr id="2" name="表格 1"/>
          <p:cNvGraphicFramePr>
            <a:graphicFrameLocks noGrp="1"/>
          </p:cNvGraphicFramePr>
          <p:nvPr>
            <p:extLst>
              <p:ext uri="{D42A27DB-BD31-4B8C-83A1-F6EECF244321}">
                <p14:modId xmlns:p14="http://schemas.microsoft.com/office/powerpoint/2010/main" val="3519859287"/>
              </p:ext>
            </p:extLst>
          </p:nvPr>
        </p:nvGraphicFramePr>
        <p:xfrm>
          <a:off x="612133" y="1790224"/>
          <a:ext cx="7272804" cy="1076960"/>
        </p:xfrm>
        <a:graphic>
          <a:graphicData uri="http://schemas.openxmlformats.org/drawingml/2006/table">
            <a:tbl>
              <a:tblPr/>
              <a:tblGrid>
                <a:gridCol w="1038972">
                  <a:extLst>
                    <a:ext uri="{9D8B030D-6E8A-4147-A177-3AD203B41FA5}">
                      <a16:colId xmlns:a16="http://schemas.microsoft.com/office/drawing/2014/main" val="2929555418"/>
                    </a:ext>
                  </a:extLst>
                </a:gridCol>
                <a:gridCol w="1038972">
                  <a:extLst>
                    <a:ext uri="{9D8B030D-6E8A-4147-A177-3AD203B41FA5}">
                      <a16:colId xmlns:a16="http://schemas.microsoft.com/office/drawing/2014/main" val="2872471263"/>
                    </a:ext>
                  </a:extLst>
                </a:gridCol>
                <a:gridCol w="1038972">
                  <a:extLst>
                    <a:ext uri="{9D8B030D-6E8A-4147-A177-3AD203B41FA5}">
                      <a16:colId xmlns:a16="http://schemas.microsoft.com/office/drawing/2014/main" val="339551257"/>
                    </a:ext>
                  </a:extLst>
                </a:gridCol>
                <a:gridCol w="1038972">
                  <a:extLst>
                    <a:ext uri="{9D8B030D-6E8A-4147-A177-3AD203B41FA5}">
                      <a16:colId xmlns:a16="http://schemas.microsoft.com/office/drawing/2014/main" val="276414126"/>
                    </a:ext>
                  </a:extLst>
                </a:gridCol>
                <a:gridCol w="1038972">
                  <a:extLst>
                    <a:ext uri="{9D8B030D-6E8A-4147-A177-3AD203B41FA5}">
                      <a16:colId xmlns:a16="http://schemas.microsoft.com/office/drawing/2014/main" val="2082068271"/>
                    </a:ext>
                  </a:extLst>
                </a:gridCol>
                <a:gridCol w="1038972">
                  <a:extLst>
                    <a:ext uri="{9D8B030D-6E8A-4147-A177-3AD203B41FA5}">
                      <a16:colId xmlns:a16="http://schemas.microsoft.com/office/drawing/2014/main" val="2766709556"/>
                    </a:ext>
                  </a:extLst>
                </a:gridCol>
                <a:gridCol w="1038972">
                  <a:extLst>
                    <a:ext uri="{9D8B030D-6E8A-4147-A177-3AD203B41FA5}">
                      <a16:colId xmlns:a16="http://schemas.microsoft.com/office/drawing/2014/main" val="3530653992"/>
                    </a:ext>
                  </a:extLst>
                </a:gridCol>
              </a:tblGrid>
              <a:tr h="595868">
                <a:tc>
                  <a:txBody>
                    <a:bodyPr/>
                    <a:lstStyle/>
                    <a:p>
                      <a:pPr algn="ctr" fontAlgn="t"/>
                      <a:br>
                        <a:rPr lang="zh-CN" altLang="en-US" dirty="0">
                          <a:effectLst/>
                        </a:rPr>
                      </a:b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Logistic with </a:t>
                      </a:r>
                      <a:endParaRPr lang="en-US" dirty="0">
                        <a:effectLst/>
                      </a:endParaRPr>
                    </a:p>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Lasso penalty </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Decision Trees</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SVM</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KNN</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Random Forest</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Neural Network</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7477218"/>
                  </a:ext>
                </a:extLst>
              </a:tr>
              <a:tr h="448132">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Accuracy in </a:t>
                      </a:r>
                      <a:endParaRPr lang="en-US">
                        <a:effectLst/>
                      </a:endParaRPr>
                    </a:p>
                    <a:p>
                      <a:pPr algn="ctr" rtl="0" fontAlgn="t">
                        <a:spcBef>
                          <a:spcPts val="0"/>
                        </a:spcBef>
                        <a:spcAft>
                          <a:spcPts val="0"/>
                        </a:spcAft>
                      </a:pPr>
                      <a:r>
                        <a:rPr lang="en-US" sz="1100" b="0" i="0" u="none" strike="noStrike">
                          <a:solidFill>
                            <a:srgbClr val="000000"/>
                          </a:solidFill>
                          <a:effectLst/>
                          <a:latin typeface="Arial" panose="020B0604020202020204" pitchFamily="34" charset="0"/>
                        </a:rPr>
                        <a:t>Test set</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a:solidFill>
                            <a:srgbClr val="000000"/>
                          </a:solidFill>
                          <a:effectLst/>
                          <a:latin typeface="Arial" panose="020B0604020202020204" pitchFamily="34" charset="0"/>
                        </a:rPr>
                        <a:t>98.81%</a:t>
                      </a:r>
                      <a:endParaRPr lang="zh-CN" alt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a:solidFill>
                            <a:srgbClr val="000000"/>
                          </a:solidFill>
                          <a:effectLst/>
                          <a:latin typeface="Arial" panose="020B0604020202020204" pitchFamily="34" charset="0"/>
                        </a:rPr>
                        <a:t>98.18%</a:t>
                      </a:r>
                      <a:endParaRPr lang="zh-CN" alt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99.13%</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a:solidFill>
                            <a:srgbClr val="000000"/>
                          </a:solidFill>
                          <a:effectLst/>
                          <a:latin typeface="Arial" panose="020B0604020202020204" pitchFamily="34" charset="0"/>
                        </a:rPr>
                        <a:t>96.86%</a:t>
                      </a:r>
                      <a:endParaRPr lang="zh-CN" alt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99.06%</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98.74%</a:t>
                      </a:r>
                      <a:endParaRPr lang="zh-CN" alt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598732"/>
                  </a:ext>
                </a:extLst>
              </a:tr>
            </a:tbl>
          </a:graphicData>
        </a:graphic>
      </p:graphicFrame>
    </p:spTree>
    <p:extLst>
      <p:ext uri="{BB962C8B-B14F-4D97-AF65-F5344CB8AC3E}">
        <p14:creationId xmlns:p14="http://schemas.microsoft.com/office/powerpoint/2010/main" val="1001901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TIMING" val="|3.3|2.5|1.4|1|1.8|1"/>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3138</Words>
  <Application>Microsoft Macintosh PowerPoint</Application>
  <PresentationFormat>自定义</PresentationFormat>
  <Paragraphs>330</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微软雅黑</vt:lpstr>
      <vt:lpstr>Times New Roman Uni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http:/www.ypppt.com</cp:keywords>
  <cp:lastModifiedBy/>
  <cp:revision>1</cp:revision>
  <dcterms:modified xsi:type="dcterms:W3CDTF">2020-12-08T16:30:06Z</dcterms:modified>
</cp:coreProperties>
</file>