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852" y="72"/>
      </p:cViewPr>
      <p:guideLst>
        <p:guide orient="horz" pos="2160"/>
        <p:guide pos="36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9709DD-03AA-46C8-A90B-7D9D7AABC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D47E54-DBE6-4D52-8BD6-1CFFD0D99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4881A5-DD7A-4664-B93B-4E2CC222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0F77-6E58-4505-A79E-6E9DA052B952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39033B-440D-4CB3-A924-C353D35D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4E0700-32CB-4CAC-834E-FBFC97101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E4A6-FF22-45EC-9353-F47F39991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68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E697DA-CE67-4060-BADD-57370729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3F0068A-9E90-4203-A4B8-DE3724C4C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00C370-0BA4-460D-B54F-FC824468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0F77-6E58-4505-A79E-6E9DA052B952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E5C06C-C325-4D7C-BE39-0E477675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C91896-BD67-4B04-A57D-979B32F9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E4A6-FF22-45EC-9353-F47F39991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82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FD66638-976A-420B-8224-5EE7ED940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477168C-1236-4996-9EBE-42A65A848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0B2219-755F-41EE-A74F-B7493F31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0F77-6E58-4505-A79E-6E9DA052B952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A2D9B9-3BCD-4F97-83FF-70DFCBB6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FE55D2-11EB-4FAB-8A4F-24585414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E4A6-FF22-45EC-9353-F47F39991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31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4EA14B-7186-48F9-B96C-5B474720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5A0E01-9DD0-4AD8-A5EB-D55FBABDC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8C6CA2-CD79-4301-8E56-7544D219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0F77-6E58-4505-A79E-6E9DA052B952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54C057-B755-4F71-8374-73829F77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921370-69CC-463C-96E8-05BED75E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E4A6-FF22-45EC-9353-F47F39991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35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1528D-A539-43EB-9516-89E14229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6BC0BA-CE70-4C66-859E-CC1600903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EEF655-B998-4FDA-91CD-F563BAB9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0F77-6E58-4505-A79E-6E9DA052B952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C48234-6871-433A-8A25-5A7535FB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D70D75-8E11-49AF-9A72-5034FDCD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E4A6-FF22-45EC-9353-F47F39991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93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341034-508A-41CD-AC69-E5426BA1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F8C194-93FB-419A-B639-87ADC8FA6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3E5390-2530-4B03-BEE1-D59DB6273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AB19BB-63A4-4DCF-81D9-E79DA68B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0F77-6E58-4505-A79E-6E9DA052B952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E8D9E1-4AF4-42AC-9493-53DBA1D1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7AFBAE-C3C1-4A34-961D-71ED0BD4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E4A6-FF22-45EC-9353-F47F39991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32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140467-BC1F-408A-BB7E-FB2A0A82D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31EE22-98C2-4767-A085-6E9462684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8DB9770-EE28-4730-AA1C-C25F54C93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CA469D6-39ED-4E40-96A3-DEC881D13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CDE2A3F-71CD-41D8-B1B4-602F46F0C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6112A14-E9C3-4038-AE48-87F99FAD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0F77-6E58-4505-A79E-6E9DA052B952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F645ECD-C7D4-4514-B256-FCD084B2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19FCF3C-6053-4A53-BE67-8CF7EA27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E4A6-FF22-45EC-9353-F47F39991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39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241B7A-8F85-4AD5-BC78-E221FD72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73F7F6-4AA1-4FC7-8473-79FABF3B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0F77-6E58-4505-A79E-6E9DA052B952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3E11F64-5247-4DCC-9529-594F7D7CC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F1B4439-8CB2-4C30-94D4-35452CEC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E4A6-FF22-45EC-9353-F47F39991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74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A5A2C1A-45CE-4576-BE37-5F43B2F7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0F77-6E58-4505-A79E-6E9DA052B952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131563D-573B-4F0C-8058-0B0F7A112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2E7018-49BF-4129-ACE8-926A4626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E4A6-FF22-45EC-9353-F47F39991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92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C2EB38-B3A2-47FC-BC43-533F6F1B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43FA10-E57B-4323-98B2-BA552FFA6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F846C0-3FD7-4943-93D4-9D4810FB7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8A8561-4871-48E0-B357-77E68327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0F77-6E58-4505-A79E-6E9DA052B952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19011B-F865-476F-8BD8-394BE721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9871C5-854F-4226-B88B-8831CDC5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E4A6-FF22-45EC-9353-F47F39991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12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B2D307-671B-4B73-B780-E7F6B3135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97E0E95-6477-46F3-BB68-7F9C97A55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D225F20-B7C1-4DB0-9993-EB3D9023C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E96644-7506-4B92-A5BF-D3D063FB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0F77-6E58-4505-A79E-6E9DA052B952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97EBF8-2D9F-4470-ADC6-6773645D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957427-496B-4B2B-819C-3E764D9F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E4A6-FF22-45EC-9353-F47F39991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05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4C9019C-2F56-4930-9E1B-C2ABD18E9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B706F0-976F-4FF9-8B6A-9DC5B49C5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AC1864-F666-409E-9820-E8326294C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B0F77-6E58-4505-A79E-6E9DA052B952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EB9786-A6E8-456B-B740-E94C89B02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A7E68D-9F87-4862-849B-7DC856FFC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3E4A6-FF22-45EC-9353-F47F39991E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75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2762484-0994-4D41-B822-0F12689C6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53" y="1130336"/>
            <a:ext cx="10877493" cy="4752879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7B33F690-3F97-4FA4-AEEA-7DF2C96F04F3}"/>
              </a:ext>
            </a:extLst>
          </p:cNvPr>
          <p:cNvSpPr/>
          <p:nvPr/>
        </p:nvSpPr>
        <p:spPr>
          <a:xfrm>
            <a:off x="2467155" y="2682814"/>
            <a:ext cx="224287" cy="224287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C9549A86-3AC7-48B9-90A7-4A6005E77D5C}"/>
              </a:ext>
            </a:extLst>
          </p:cNvPr>
          <p:cNvSpPr/>
          <p:nvPr/>
        </p:nvSpPr>
        <p:spPr>
          <a:xfrm>
            <a:off x="4379674" y="2654235"/>
            <a:ext cx="224287" cy="224287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1927E4EE-BA50-481A-AA9F-36E7AFEA1F82}"/>
              </a:ext>
            </a:extLst>
          </p:cNvPr>
          <p:cNvSpPr/>
          <p:nvPr/>
        </p:nvSpPr>
        <p:spPr>
          <a:xfrm>
            <a:off x="2609850" y="2895600"/>
            <a:ext cx="84014" cy="476250"/>
          </a:xfrm>
          <a:custGeom>
            <a:avLst/>
            <a:gdLst>
              <a:gd name="connsiteX0" fmla="*/ 14288 w 84014"/>
              <a:gd name="connsiteY0" fmla="*/ 0 h 476250"/>
              <a:gd name="connsiteX1" fmla="*/ 61913 w 84014"/>
              <a:gd name="connsiteY1" fmla="*/ 147638 h 476250"/>
              <a:gd name="connsiteX2" fmla="*/ 80963 w 84014"/>
              <a:gd name="connsiteY2" fmla="*/ 338138 h 476250"/>
              <a:gd name="connsiteX3" fmla="*/ 0 w 84014"/>
              <a:gd name="connsiteY3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014" h="476250">
                <a:moveTo>
                  <a:pt x="14288" y="0"/>
                </a:moveTo>
                <a:cubicBezTo>
                  <a:pt x="32544" y="45641"/>
                  <a:pt x="50801" y="91282"/>
                  <a:pt x="61913" y="147638"/>
                </a:cubicBezTo>
                <a:cubicBezTo>
                  <a:pt x="73025" y="203994"/>
                  <a:pt x="91282" y="283369"/>
                  <a:pt x="80963" y="338138"/>
                </a:cubicBezTo>
                <a:cubicBezTo>
                  <a:pt x="70644" y="392907"/>
                  <a:pt x="35322" y="434578"/>
                  <a:pt x="0" y="476250"/>
                </a:cubicBezTo>
              </a:path>
            </a:pathLst>
          </a:custGeom>
          <a:noFill/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CC3BF04-C8DF-46B8-8035-AD7FE31BEA20}"/>
              </a:ext>
            </a:extLst>
          </p:cNvPr>
          <p:cNvCxnSpPr>
            <a:cxnSpLocks/>
          </p:cNvCxnSpPr>
          <p:nvPr/>
        </p:nvCxnSpPr>
        <p:spPr>
          <a:xfrm>
            <a:off x="2405063" y="3506775"/>
            <a:ext cx="20478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79F0FD0-6125-4FAF-AD1E-650282F4163B}"/>
              </a:ext>
            </a:extLst>
          </p:cNvPr>
          <p:cNvCxnSpPr>
            <a:cxnSpLocks/>
          </p:cNvCxnSpPr>
          <p:nvPr/>
        </p:nvCxnSpPr>
        <p:spPr>
          <a:xfrm>
            <a:off x="4033838" y="3506775"/>
            <a:ext cx="20478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E512436-29FA-45A6-BB66-51865516A241}"/>
              </a:ext>
            </a:extLst>
          </p:cNvPr>
          <p:cNvCxnSpPr>
            <a:stCxn id="7" idx="4"/>
          </p:cNvCxnSpPr>
          <p:nvPr/>
        </p:nvCxnSpPr>
        <p:spPr>
          <a:xfrm flipH="1">
            <a:off x="4200525" y="2878522"/>
            <a:ext cx="291293" cy="493328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19A70D03-1465-4C2A-8EA4-24A5D0C87DD0}"/>
              </a:ext>
            </a:extLst>
          </p:cNvPr>
          <p:cNvSpPr/>
          <p:nvPr/>
        </p:nvSpPr>
        <p:spPr>
          <a:xfrm>
            <a:off x="1645920" y="1188723"/>
            <a:ext cx="9814560" cy="11810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84DBEAD-78E6-410A-A45E-B434303E073A}"/>
              </a:ext>
            </a:extLst>
          </p:cNvPr>
          <p:cNvSpPr txBox="1"/>
          <p:nvPr/>
        </p:nvSpPr>
        <p:spPr>
          <a:xfrm>
            <a:off x="9509760" y="990025"/>
            <a:ext cx="18135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Backbone CNN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30D2518-8C00-42ED-83DF-1378004E5EE1}"/>
              </a:ext>
            </a:extLst>
          </p:cNvPr>
          <p:cNvSpPr txBox="1"/>
          <p:nvPr/>
        </p:nvSpPr>
        <p:spPr>
          <a:xfrm>
            <a:off x="657253" y="568284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0070C0"/>
                </a:solidFill>
              </a:rPr>
              <a:t>負責辨識影像中的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1FEDD2D-B862-4918-9033-6E351BF64A96}"/>
              </a:ext>
            </a:extLst>
          </p:cNvPr>
          <p:cNvSpPr txBox="1"/>
          <p:nvPr/>
        </p:nvSpPr>
        <p:spPr>
          <a:xfrm>
            <a:off x="2467155" y="444215"/>
            <a:ext cx="950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70C0"/>
                </a:solidFill>
              </a:rPr>
              <a:t>遠物</a:t>
            </a:r>
            <a:endParaRPr lang="en-US" altLang="zh-TW" sz="1600" b="1" dirty="0">
              <a:solidFill>
                <a:srgbClr val="0070C0"/>
              </a:solidFill>
            </a:endParaRPr>
          </a:p>
          <a:p>
            <a:pPr algn="ctr"/>
            <a:r>
              <a:rPr lang="en-US" altLang="zh-TW" sz="1600" b="1" dirty="0">
                <a:solidFill>
                  <a:srgbClr val="0070C0"/>
                </a:solidFill>
              </a:rPr>
              <a:t>(</a:t>
            </a:r>
            <a:r>
              <a:rPr lang="zh-TW" altLang="en-US" sz="1600" b="1" dirty="0">
                <a:solidFill>
                  <a:srgbClr val="0070C0"/>
                </a:solidFill>
              </a:rPr>
              <a:t>小物體</a:t>
            </a:r>
            <a:r>
              <a:rPr lang="en-US" altLang="zh-TW" sz="1600" b="1" dirty="0">
                <a:solidFill>
                  <a:srgbClr val="0070C0"/>
                </a:solidFill>
              </a:rPr>
              <a:t>)</a:t>
            </a:r>
            <a:endParaRPr lang="zh-TW" altLang="en-US" sz="1600" b="1" dirty="0">
              <a:solidFill>
                <a:srgbClr val="0070C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2C87BEB-AF32-4A70-9228-43487D0FBE43}"/>
              </a:ext>
            </a:extLst>
          </p:cNvPr>
          <p:cNvSpPr txBox="1"/>
          <p:nvPr/>
        </p:nvSpPr>
        <p:spPr>
          <a:xfrm>
            <a:off x="10416540" y="444214"/>
            <a:ext cx="950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70C0"/>
                </a:solidFill>
              </a:rPr>
              <a:t>近物</a:t>
            </a:r>
            <a:endParaRPr lang="en-US" altLang="zh-TW" sz="1600" b="1" dirty="0">
              <a:solidFill>
                <a:srgbClr val="0070C0"/>
              </a:solidFill>
            </a:endParaRPr>
          </a:p>
          <a:p>
            <a:pPr algn="ctr"/>
            <a:r>
              <a:rPr lang="en-US" altLang="zh-TW" sz="1600" b="1" dirty="0">
                <a:solidFill>
                  <a:srgbClr val="0070C0"/>
                </a:solidFill>
              </a:rPr>
              <a:t>(</a:t>
            </a:r>
            <a:r>
              <a:rPr lang="zh-TW" altLang="en-US" sz="1600" b="1" dirty="0">
                <a:solidFill>
                  <a:srgbClr val="0070C0"/>
                </a:solidFill>
              </a:rPr>
              <a:t>大物體</a:t>
            </a:r>
            <a:r>
              <a:rPr lang="en-US" altLang="zh-TW" sz="1600" b="1" dirty="0">
                <a:solidFill>
                  <a:srgbClr val="0070C0"/>
                </a:solidFill>
              </a:rPr>
              <a:t>)</a:t>
            </a:r>
            <a:endParaRPr lang="zh-TW" altLang="en-US" sz="1600" b="1" dirty="0">
              <a:solidFill>
                <a:srgbClr val="0070C0"/>
              </a:solidFill>
            </a:endParaRPr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E13A4589-BA2C-4C88-818B-BAC6430D1CA5}"/>
              </a:ext>
            </a:extLst>
          </p:cNvPr>
          <p:cNvSpPr/>
          <p:nvPr/>
        </p:nvSpPr>
        <p:spPr>
          <a:xfrm>
            <a:off x="3418056" y="658009"/>
            <a:ext cx="6998484" cy="147295"/>
          </a:xfrm>
          <a:prstGeom prst="rightArrow">
            <a:avLst>
              <a:gd name="adj1" fmla="val 50000"/>
              <a:gd name="adj2" fmla="val 189886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3AF6784-DB20-4BF6-B5F1-1DBA836C2A62}"/>
              </a:ext>
            </a:extLst>
          </p:cNvPr>
          <p:cNvSpPr txBox="1"/>
          <p:nvPr/>
        </p:nvSpPr>
        <p:spPr>
          <a:xfrm>
            <a:off x="4303309" y="2392729"/>
            <a:ext cx="3848100" cy="276999"/>
          </a:xfrm>
          <a:prstGeom prst="rect">
            <a:avLst/>
          </a:prstGeom>
          <a:solidFill>
            <a:srgbClr val="FF0000">
              <a:alpha val="42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bg1"/>
                </a:solidFill>
              </a:rPr>
              <a:t>最重要的三路</a:t>
            </a:r>
            <a:r>
              <a:rPr lang="en-US" altLang="zh-TW" sz="1200" b="1" dirty="0">
                <a:solidFill>
                  <a:schemeClr val="bg1"/>
                </a:solidFill>
              </a:rPr>
              <a:t>(</a:t>
            </a:r>
            <a:r>
              <a:rPr lang="zh-TW" altLang="en-US" sz="1200" b="1" dirty="0">
                <a:solidFill>
                  <a:schemeClr val="bg1"/>
                </a:solidFill>
              </a:rPr>
              <a:t>尺寸最廣泛</a:t>
            </a:r>
            <a:r>
              <a:rPr lang="en-US" altLang="zh-TW" sz="1200" b="1" dirty="0">
                <a:solidFill>
                  <a:schemeClr val="bg1"/>
                </a:solidFill>
              </a:rPr>
              <a:t>)</a:t>
            </a:r>
            <a:endParaRPr lang="zh-TW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62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57049E5-BF02-4495-846C-697E7B2E5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399671"/>
              </p:ext>
            </p:extLst>
          </p:nvPr>
        </p:nvGraphicFramePr>
        <p:xfrm>
          <a:off x="625885" y="1901484"/>
          <a:ext cx="11019541" cy="68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976">
                  <a:extLst>
                    <a:ext uri="{9D8B030D-6E8A-4147-A177-3AD203B41FA5}">
                      <a16:colId xmlns:a16="http://schemas.microsoft.com/office/drawing/2014/main" val="777131951"/>
                    </a:ext>
                  </a:extLst>
                </a:gridCol>
                <a:gridCol w="579976">
                  <a:extLst>
                    <a:ext uri="{9D8B030D-6E8A-4147-A177-3AD203B41FA5}">
                      <a16:colId xmlns:a16="http://schemas.microsoft.com/office/drawing/2014/main" val="4152876982"/>
                    </a:ext>
                  </a:extLst>
                </a:gridCol>
                <a:gridCol w="579976">
                  <a:extLst>
                    <a:ext uri="{9D8B030D-6E8A-4147-A177-3AD203B41FA5}">
                      <a16:colId xmlns:a16="http://schemas.microsoft.com/office/drawing/2014/main" val="958452679"/>
                    </a:ext>
                  </a:extLst>
                </a:gridCol>
                <a:gridCol w="579976">
                  <a:extLst>
                    <a:ext uri="{9D8B030D-6E8A-4147-A177-3AD203B41FA5}">
                      <a16:colId xmlns:a16="http://schemas.microsoft.com/office/drawing/2014/main" val="999643969"/>
                    </a:ext>
                  </a:extLst>
                </a:gridCol>
                <a:gridCol w="579976">
                  <a:extLst>
                    <a:ext uri="{9D8B030D-6E8A-4147-A177-3AD203B41FA5}">
                      <a16:colId xmlns:a16="http://schemas.microsoft.com/office/drawing/2014/main" val="1836346215"/>
                    </a:ext>
                  </a:extLst>
                </a:gridCol>
                <a:gridCol w="579976">
                  <a:extLst>
                    <a:ext uri="{9D8B030D-6E8A-4147-A177-3AD203B41FA5}">
                      <a16:colId xmlns:a16="http://schemas.microsoft.com/office/drawing/2014/main" val="1251272215"/>
                    </a:ext>
                  </a:extLst>
                </a:gridCol>
                <a:gridCol w="579976">
                  <a:extLst>
                    <a:ext uri="{9D8B030D-6E8A-4147-A177-3AD203B41FA5}">
                      <a16:colId xmlns:a16="http://schemas.microsoft.com/office/drawing/2014/main" val="653747074"/>
                    </a:ext>
                  </a:extLst>
                </a:gridCol>
                <a:gridCol w="4639805">
                  <a:extLst>
                    <a:ext uri="{9D8B030D-6E8A-4147-A177-3AD203B41FA5}">
                      <a16:colId xmlns:a16="http://schemas.microsoft.com/office/drawing/2014/main" val="2359876976"/>
                    </a:ext>
                  </a:extLst>
                </a:gridCol>
                <a:gridCol w="579976">
                  <a:extLst>
                    <a:ext uri="{9D8B030D-6E8A-4147-A177-3AD203B41FA5}">
                      <a16:colId xmlns:a16="http://schemas.microsoft.com/office/drawing/2014/main" val="3086734861"/>
                    </a:ext>
                  </a:extLst>
                </a:gridCol>
                <a:gridCol w="579976">
                  <a:extLst>
                    <a:ext uri="{9D8B030D-6E8A-4147-A177-3AD203B41FA5}">
                      <a16:colId xmlns:a16="http://schemas.microsoft.com/office/drawing/2014/main" val="3872219713"/>
                    </a:ext>
                  </a:extLst>
                </a:gridCol>
                <a:gridCol w="579976">
                  <a:extLst>
                    <a:ext uri="{9D8B030D-6E8A-4147-A177-3AD203B41FA5}">
                      <a16:colId xmlns:a16="http://schemas.microsoft.com/office/drawing/2014/main" val="1129156151"/>
                    </a:ext>
                  </a:extLst>
                </a:gridCol>
                <a:gridCol w="579976">
                  <a:extLst>
                    <a:ext uri="{9D8B030D-6E8A-4147-A177-3AD203B41FA5}">
                      <a16:colId xmlns:a16="http://schemas.microsoft.com/office/drawing/2014/main" val="2709509976"/>
                    </a:ext>
                  </a:extLst>
                </a:gridCol>
              </a:tblGrid>
              <a:tr h="5656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39480" marR="139480" marT="69740" marB="69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39480" marR="139480" marT="69740" marB="69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39480" marR="139480" marT="69740" marB="69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39480" marR="139480" marT="69740" marB="69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39480" marR="139480" marT="69740" marB="69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39480" marR="139480" marT="69740" marB="69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39480" marR="139480" marT="69740" marB="69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39480" marR="139480" marT="69740" marB="69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39480" marR="139480" marT="69740" marB="69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39480" marR="139480" marT="69740" marB="69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39480" marR="139480" marT="69740" marB="69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39480" marR="139480" marT="69740" marB="69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506744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AA13D894-3656-4342-B850-A95F42F18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482" y="3680535"/>
            <a:ext cx="2509663" cy="252784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B8B414C-E783-4654-A0A0-E44E663F1212}"/>
              </a:ext>
            </a:extLst>
          </p:cNvPr>
          <p:cNvSpPr txBox="1"/>
          <p:nvPr/>
        </p:nvSpPr>
        <p:spPr>
          <a:xfrm>
            <a:off x="625885" y="1593707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bb47</a:t>
            </a:r>
            <a:endParaRPr lang="zh-TW" altLang="en-US" sz="1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FA26F89-1B4D-4121-9B54-B35CA779D338}"/>
              </a:ext>
            </a:extLst>
          </p:cNvPr>
          <p:cNvSpPr txBox="1"/>
          <p:nvPr/>
        </p:nvSpPr>
        <p:spPr>
          <a:xfrm>
            <a:off x="1214508" y="1593706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bb20</a:t>
            </a:r>
            <a:endParaRPr lang="zh-TW" altLang="en-US" sz="1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CA484C-5A2D-46FB-AB82-F36861CCA482}"/>
              </a:ext>
            </a:extLst>
          </p:cNvPr>
          <p:cNvSpPr txBox="1"/>
          <p:nvPr/>
        </p:nvSpPr>
        <p:spPr>
          <a:xfrm>
            <a:off x="1803131" y="1591525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bb15</a:t>
            </a:r>
            <a:endParaRPr lang="zh-TW" altLang="en-US" sz="1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D225E41-D2E1-4151-A16A-BFC00C4E0B3B}"/>
              </a:ext>
            </a:extLst>
          </p:cNvPr>
          <p:cNvSpPr txBox="1"/>
          <p:nvPr/>
        </p:nvSpPr>
        <p:spPr>
          <a:xfrm>
            <a:off x="2383293" y="1589343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bb7</a:t>
            </a:r>
            <a:endParaRPr lang="zh-TW" altLang="en-US" sz="1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1CC01B0-FA56-4499-BCE8-D223450C10BD}"/>
              </a:ext>
            </a:extLst>
          </p:cNvPr>
          <p:cNvSpPr txBox="1"/>
          <p:nvPr/>
        </p:nvSpPr>
        <p:spPr>
          <a:xfrm>
            <a:off x="9336184" y="158934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bb1</a:t>
            </a:r>
            <a:endParaRPr lang="zh-TW" altLang="en-US" sz="1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7335DFD-20F3-46AE-B4AF-039A02C5F8DD}"/>
              </a:ext>
            </a:extLst>
          </p:cNvPr>
          <p:cNvSpPr txBox="1"/>
          <p:nvPr/>
        </p:nvSpPr>
        <p:spPr>
          <a:xfrm>
            <a:off x="9916346" y="158934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bb4</a:t>
            </a:r>
            <a:endParaRPr lang="zh-TW" altLang="en-US" sz="1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8DD92F3-FF61-4CEF-A647-55EFC491D382}"/>
              </a:ext>
            </a:extLst>
          </p:cNvPr>
          <p:cNvSpPr txBox="1"/>
          <p:nvPr/>
        </p:nvSpPr>
        <p:spPr>
          <a:xfrm>
            <a:off x="10496508" y="158934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bb8</a:t>
            </a:r>
            <a:endParaRPr lang="zh-TW" altLang="en-US" sz="1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C5CEC99-BF28-489E-A870-C18B6504C129}"/>
              </a:ext>
            </a:extLst>
          </p:cNvPr>
          <p:cNvSpPr txBox="1"/>
          <p:nvPr/>
        </p:nvSpPr>
        <p:spPr>
          <a:xfrm>
            <a:off x="11070967" y="1587056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bb98</a:t>
            </a:r>
            <a:endParaRPr lang="zh-TW" altLang="en-US" sz="1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4A94B3F-165A-4CD2-87C7-210BDE67E643}"/>
              </a:ext>
            </a:extLst>
          </p:cNvPr>
          <p:cNvSpPr txBox="1"/>
          <p:nvPr/>
        </p:nvSpPr>
        <p:spPr>
          <a:xfrm>
            <a:off x="11544669" y="2430674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(1x98)</a:t>
            </a:r>
            <a:endParaRPr lang="zh-TW" altLang="en-US" sz="1400" dirty="0"/>
          </a:p>
        </p:txBody>
      </p:sp>
      <p:sp>
        <p:nvSpPr>
          <p:cNvPr id="13" name="手繪多邊形: 圖案 12">
            <a:extLst>
              <a:ext uri="{FF2B5EF4-FFF2-40B4-BE49-F238E27FC236}">
                <a16:creationId xmlns:a16="http://schemas.microsoft.com/office/drawing/2014/main" id="{4BB71026-A233-4537-85B5-2F3364A1EEC3}"/>
              </a:ext>
            </a:extLst>
          </p:cNvPr>
          <p:cNvSpPr/>
          <p:nvPr/>
        </p:nvSpPr>
        <p:spPr>
          <a:xfrm>
            <a:off x="895417" y="2467155"/>
            <a:ext cx="786726" cy="2251494"/>
          </a:xfrm>
          <a:custGeom>
            <a:avLst/>
            <a:gdLst>
              <a:gd name="connsiteX0" fmla="*/ 1723 w 786726"/>
              <a:gd name="connsiteY0" fmla="*/ 0 h 2251494"/>
              <a:gd name="connsiteX1" fmla="*/ 53481 w 786726"/>
              <a:gd name="connsiteY1" fmla="*/ 319177 h 2251494"/>
              <a:gd name="connsiteX2" fmla="*/ 355406 w 786726"/>
              <a:gd name="connsiteY2" fmla="*/ 776377 h 2251494"/>
              <a:gd name="connsiteX3" fmla="*/ 622825 w 786726"/>
              <a:gd name="connsiteY3" fmla="*/ 1388853 h 2251494"/>
              <a:gd name="connsiteX4" fmla="*/ 786726 w 786726"/>
              <a:gd name="connsiteY4" fmla="*/ 2251494 h 225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726" h="2251494">
                <a:moveTo>
                  <a:pt x="1723" y="0"/>
                </a:moveTo>
                <a:cubicBezTo>
                  <a:pt x="-1872" y="94890"/>
                  <a:pt x="-5466" y="189781"/>
                  <a:pt x="53481" y="319177"/>
                </a:cubicBezTo>
                <a:cubicBezTo>
                  <a:pt x="112428" y="448573"/>
                  <a:pt x="260515" y="598098"/>
                  <a:pt x="355406" y="776377"/>
                </a:cubicBezTo>
                <a:cubicBezTo>
                  <a:pt x="450297" y="954656"/>
                  <a:pt x="550938" y="1143000"/>
                  <a:pt x="622825" y="1388853"/>
                </a:cubicBezTo>
                <a:cubicBezTo>
                  <a:pt x="694712" y="1634706"/>
                  <a:pt x="740719" y="1943100"/>
                  <a:pt x="786726" y="2251494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856BB06F-A910-4D5D-8ED0-57CB103A6BB1}"/>
              </a:ext>
            </a:extLst>
          </p:cNvPr>
          <p:cNvSpPr/>
          <p:nvPr/>
        </p:nvSpPr>
        <p:spPr>
          <a:xfrm>
            <a:off x="1478846" y="2467155"/>
            <a:ext cx="703630" cy="1785668"/>
          </a:xfrm>
          <a:custGeom>
            <a:avLst/>
            <a:gdLst>
              <a:gd name="connsiteX0" fmla="*/ 4890 w 703630"/>
              <a:gd name="connsiteY0" fmla="*/ 0 h 1785668"/>
              <a:gd name="connsiteX1" fmla="*/ 30769 w 703630"/>
              <a:gd name="connsiteY1" fmla="*/ 353683 h 1785668"/>
              <a:gd name="connsiteX2" fmla="*/ 237803 w 703630"/>
              <a:gd name="connsiteY2" fmla="*/ 629728 h 1785668"/>
              <a:gd name="connsiteX3" fmla="*/ 496596 w 703630"/>
              <a:gd name="connsiteY3" fmla="*/ 1017917 h 1785668"/>
              <a:gd name="connsiteX4" fmla="*/ 703630 w 703630"/>
              <a:gd name="connsiteY4" fmla="*/ 1785668 h 1785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630" h="1785668">
                <a:moveTo>
                  <a:pt x="4890" y="0"/>
                </a:moveTo>
                <a:cubicBezTo>
                  <a:pt x="-1580" y="124364"/>
                  <a:pt x="-8050" y="248728"/>
                  <a:pt x="30769" y="353683"/>
                </a:cubicBezTo>
                <a:cubicBezTo>
                  <a:pt x="69588" y="458638"/>
                  <a:pt x="160165" y="519022"/>
                  <a:pt x="237803" y="629728"/>
                </a:cubicBezTo>
                <a:cubicBezTo>
                  <a:pt x="315441" y="740434"/>
                  <a:pt x="418958" y="825260"/>
                  <a:pt x="496596" y="1017917"/>
                </a:cubicBezTo>
                <a:cubicBezTo>
                  <a:pt x="574234" y="1210574"/>
                  <a:pt x="638932" y="1498121"/>
                  <a:pt x="703630" y="1785668"/>
                </a:cubicBezTo>
              </a:path>
            </a:pathLst>
          </a:cu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9124D74-8362-4B9B-920C-BBEC58C8A9BE}"/>
              </a:ext>
            </a:extLst>
          </p:cNvPr>
          <p:cNvCxnSpPr/>
          <p:nvPr/>
        </p:nvCxnSpPr>
        <p:spPr>
          <a:xfrm>
            <a:off x="625885" y="1414732"/>
            <a:ext cx="1323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81EF8C1-1028-4DBC-A082-9CEF19753A8D}"/>
              </a:ext>
            </a:extLst>
          </p:cNvPr>
          <p:cNvSpPr txBox="1"/>
          <p:nvPr/>
        </p:nvSpPr>
        <p:spPr>
          <a:xfrm>
            <a:off x="1362966" y="1034202"/>
            <a:ext cx="90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sorting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B943504-B444-4C62-853D-757421374FDF}"/>
              </a:ext>
            </a:extLst>
          </p:cNvPr>
          <p:cNvSpPr txBox="1"/>
          <p:nvPr/>
        </p:nvSpPr>
        <p:spPr>
          <a:xfrm>
            <a:off x="-21596" y="1903459"/>
            <a:ext cx="649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/>
              <a:t>Class:</a:t>
            </a:r>
          </a:p>
          <a:p>
            <a:pPr algn="ctr"/>
            <a:r>
              <a:rPr lang="en-US" altLang="zh-TW" sz="1400" b="1" dirty="0"/>
              <a:t>dog</a:t>
            </a:r>
            <a:endParaRPr lang="zh-TW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3403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2CEB30A-DE32-47D1-AC62-E39073E62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58" y="0"/>
            <a:ext cx="11026083" cy="6858000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3651F862-F743-4694-948A-BB455393E025}"/>
              </a:ext>
            </a:extLst>
          </p:cNvPr>
          <p:cNvSpPr/>
          <p:nvPr/>
        </p:nvSpPr>
        <p:spPr>
          <a:xfrm>
            <a:off x="7065034" y="2907102"/>
            <a:ext cx="396815" cy="310551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75911B2-A89D-40DD-AB96-1BC519E0257B}"/>
              </a:ext>
            </a:extLst>
          </p:cNvPr>
          <p:cNvSpPr txBox="1"/>
          <p:nvPr/>
        </p:nvSpPr>
        <p:spPr>
          <a:xfrm>
            <a:off x="6702724" y="3217653"/>
            <a:ext cx="1028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1"/>
                </a:solidFill>
              </a:rPr>
              <a:t>PASCAL</a:t>
            </a:r>
          </a:p>
          <a:p>
            <a:pPr algn="ctr"/>
            <a:r>
              <a:rPr lang="en-US" altLang="zh-TW" b="1" dirty="0">
                <a:solidFill>
                  <a:schemeClr val="accent1"/>
                </a:solidFill>
              </a:rPr>
              <a:t>20 +1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BC65981-4371-4DD5-822B-2AF00C88BA8A}"/>
              </a:ext>
            </a:extLst>
          </p:cNvPr>
          <p:cNvSpPr txBox="1"/>
          <p:nvPr/>
        </p:nvSpPr>
        <p:spPr>
          <a:xfrm>
            <a:off x="3979953" y="4032849"/>
            <a:ext cx="21706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1"/>
                </a:solidFill>
              </a:rPr>
              <a:t>最後一層</a:t>
            </a:r>
            <a:r>
              <a:rPr lang="en-US" altLang="zh-TW" b="1" dirty="0" err="1">
                <a:solidFill>
                  <a:schemeClr val="accent1"/>
                </a:solidFill>
              </a:rPr>
              <a:t>softmax</a:t>
            </a:r>
            <a:r>
              <a:rPr lang="zh-TW" altLang="en-US" b="1" dirty="0">
                <a:solidFill>
                  <a:schemeClr val="accent1"/>
                </a:solidFill>
              </a:rPr>
              <a:t>出來有</a:t>
            </a:r>
            <a:r>
              <a:rPr lang="en-US" altLang="zh-TW" b="1" dirty="0">
                <a:solidFill>
                  <a:schemeClr val="accent1"/>
                </a:solidFill>
              </a:rPr>
              <a:t>21</a:t>
            </a:r>
            <a:r>
              <a:rPr lang="zh-TW" altLang="en-US" b="1" dirty="0">
                <a:solidFill>
                  <a:schemeClr val="accent1"/>
                </a:solidFill>
              </a:rPr>
              <a:t>層的深度</a:t>
            </a:r>
            <a:endParaRPr lang="en-US" altLang="zh-TW" b="1" dirty="0">
              <a:solidFill>
                <a:schemeClr val="accent1"/>
              </a:solidFill>
            </a:endParaRPr>
          </a:p>
          <a:p>
            <a:r>
              <a:rPr lang="zh-TW" altLang="en-US" b="1" dirty="0">
                <a:solidFill>
                  <a:schemeClr val="accent1"/>
                </a:solidFill>
              </a:rPr>
              <a:t>每一層就是每一個類別的在每個</a:t>
            </a:r>
            <a:r>
              <a:rPr lang="en-US" altLang="zh-TW" b="1" dirty="0">
                <a:solidFill>
                  <a:schemeClr val="accent1"/>
                </a:solidFill>
              </a:rPr>
              <a:t>pixel</a:t>
            </a:r>
            <a:r>
              <a:rPr lang="zh-TW" altLang="en-US" b="1" dirty="0">
                <a:solidFill>
                  <a:schemeClr val="accent1"/>
                </a:solidFill>
              </a:rPr>
              <a:t>上的機率</a:t>
            </a:r>
            <a:endParaRPr lang="en-US" altLang="zh-TW" b="1" dirty="0">
              <a:solidFill>
                <a:schemeClr val="accent1"/>
              </a:solidFill>
            </a:endParaRPr>
          </a:p>
          <a:p>
            <a:endParaRPr lang="en-US" altLang="zh-TW" b="1" dirty="0">
              <a:solidFill>
                <a:schemeClr val="accent1"/>
              </a:solidFill>
            </a:endParaRPr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BCACE955-9BC7-47C7-B7ED-95AC21F40F9B}"/>
              </a:ext>
            </a:extLst>
          </p:cNvPr>
          <p:cNvSpPr/>
          <p:nvPr/>
        </p:nvSpPr>
        <p:spPr>
          <a:xfrm>
            <a:off x="7254815" y="3812875"/>
            <a:ext cx="207034" cy="603850"/>
          </a:xfrm>
          <a:custGeom>
            <a:avLst/>
            <a:gdLst>
              <a:gd name="connsiteX0" fmla="*/ 0 w 207034"/>
              <a:gd name="connsiteY0" fmla="*/ 0 h 603850"/>
              <a:gd name="connsiteX1" fmla="*/ 43132 w 207034"/>
              <a:gd name="connsiteY1" fmla="*/ 327804 h 603850"/>
              <a:gd name="connsiteX2" fmla="*/ 207034 w 207034"/>
              <a:gd name="connsiteY2" fmla="*/ 603850 h 60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34" h="603850">
                <a:moveTo>
                  <a:pt x="0" y="0"/>
                </a:moveTo>
                <a:cubicBezTo>
                  <a:pt x="4313" y="113581"/>
                  <a:pt x="8626" y="227162"/>
                  <a:pt x="43132" y="327804"/>
                </a:cubicBezTo>
                <a:cubicBezTo>
                  <a:pt x="77638" y="428446"/>
                  <a:pt x="142336" y="516148"/>
                  <a:pt x="207034" y="603850"/>
                </a:cubicBez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07CA1DB1-89ED-4DEC-94C9-70C8C469AD6C}"/>
              </a:ext>
            </a:extLst>
          </p:cNvPr>
          <p:cNvSpPr/>
          <p:nvPr/>
        </p:nvSpPr>
        <p:spPr>
          <a:xfrm>
            <a:off x="6159260" y="4132053"/>
            <a:ext cx="1086929" cy="215660"/>
          </a:xfrm>
          <a:custGeom>
            <a:avLst/>
            <a:gdLst>
              <a:gd name="connsiteX0" fmla="*/ 0 w 1086929"/>
              <a:gd name="connsiteY0" fmla="*/ 215660 h 215660"/>
              <a:gd name="connsiteX1" fmla="*/ 439948 w 1086929"/>
              <a:gd name="connsiteY1" fmla="*/ 155275 h 215660"/>
              <a:gd name="connsiteX2" fmla="*/ 983412 w 1086929"/>
              <a:gd name="connsiteY2" fmla="*/ 25879 h 215660"/>
              <a:gd name="connsiteX3" fmla="*/ 1086929 w 1086929"/>
              <a:gd name="connsiteY3" fmla="*/ 0 h 21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6929" h="215660">
                <a:moveTo>
                  <a:pt x="0" y="215660"/>
                </a:moveTo>
                <a:cubicBezTo>
                  <a:pt x="138023" y="201282"/>
                  <a:pt x="276046" y="186905"/>
                  <a:pt x="439948" y="155275"/>
                </a:cubicBezTo>
                <a:cubicBezTo>
                  <a:pt x="603850" y="123645"/>
                  <a:pt x="983412" y="25879"/>
                  <a:pt x="983412" y="25879"/>
                </a:cubicBezTo>
                <a:lnTo>
                  <a:pt x="1086929" y="0"/>
                </a:lnTo>
              </a:path>
            </a:pathLst>
          </a:cu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28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78F0907-35E8-4F93-BB8E-7276AE9C1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458" y="0"/>
            <a:ext cx="8973084" cy="68580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506BA67-F4D8-40F7-BC3E-F914765F2084}"/>
              </a:ext>
            </a:extLst>
          </p:cNvPr>
          <p:cNvSpPr txBox="1"/>
          <p:nvPr/>
        </p:nvSpPr>
        <p:spPr>
          <a:xfrm>
            <a:off x="5732136" y="3969061"/>
            <a:ext cx="1724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</a:rPr>
              <a:t>←</a:t>
            </a:r>
            <a:r>
              <a:rPr lang="en-US" altLang="zh-TW" sz="3200" dirty="0">
                <a:solidFill>
                  <a:srgbClr val="FF0000"/>
                </a:solidFill>
              </a:rPr>
              <a:t>(b</a:t>
            </a:r>
            <a:r>
              <a:rPr lang="en-US" altLang="zh-TW" sz="3200" baseline="-25000" dirty="0">
                <a:solidFill>
                  <a:srgbClr val="FF0000"/>
                </a:solidFill>
              </a:rPr>
              <a:t>x</a:t>
            </a:r>
            <a:r>
              <a:rPr lang="en-US" altLang="zh-TW" sz="3200" dirty="0">
                <a:solidFill>
                  <a:srgbClr val="FF0000"/>
                </a:solidFill>
              </a:rPr>
              <a:t>, b</a:t>
            </a:r>
            <a:r>
              <a:rPr lang="en-US" altLang="zh-TW" sz="3200" baseline="-25000" dirty="0">
                <a:solidFill>
                  <a:srgbClr val="FF0000"/>
                </a:solidFill>
              </a:rPr>
              <a:t>y</a:t>
            </a:r>
            <a:r>
              <a:rPr lang="en-US" altLang="zh-TW" sz="3200" dirty="0">
                <a:solidFill>
                  <a:srgbClr val="FF0000"/>
                </a:solidFill>
              </a:rPr>
              <a:t>)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37A0CF5D-ED59-4C89-A0A7-76C35FDA2AB1}"/>
              </a:ext>
            </a:extLst>
          </p:cNvPr>
          <p:cNvCxnSpPr/>
          <p:nvPr/>
        </p:nvCxnSpPr>
        <p:spPr>
          <a:xfrm>
            <a:off x="1975449" y="1216325"/>
            <a:ext cx="0" cy="304512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F3927729-331C-4441-935E-61515FE33510}"/>
              </a:ext>
            </a:extLst>
          </p:cNvPr>
          <p:cNvSpPr txBox="1"/>
          <p:nvPr/>
        </p:nvSpPr>
        <p:spPr>
          <a:xfrm>
            <a:off x="1393430" y="2338777"/>
            <a:ext cx="546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b</a:t>
            </a:r>
            <a:r>
              <a:rPr lang="en-US" altLang="zh-TW" sz="3200" baseline="-25000" dirty="0">
                <a:solidFill>
                  <a:srgbClr val="FF0000"/>
                </a:solidFill>
              </a:rPr>
              <a:t>x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B819D78-0783-4919-B001-B0CB7EE983F9}"/>
              </a:ext>
            </a:extLst>
          </p:cNvPr>
          <p:cNvCxnSpPr>
            <a:cxnSpLocks/>
          </p:cNvCxnSpPr>
          <p:nvPr/>
        </p:nvCxnSpPr>
        <p:spPr>
          <a:xfrm>
            <a:off x="2886974" y="471578"/>
            <a:ext cx="284866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0006DAB-6BEE-4100-90F1-5D8011B9599D}"/>
              </a:ext>
            </a:extLst>
          </p:cNvPr>
          <p:cNvSpPr txBox="1"/>
          <p:nvPr/>
        </p:nvSpPr>
        <p:spPr>
          <a:xfrm>
            <a:off x="4031421" y="122591"/>
            <a:ext cx="55976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b</a:t>
            </a:r>
            <a:r>
              <a:rPr lang="en-US" altLang="zh-TW" sz="3200" baseline="-25000" dirty="0">
                <a:solidFill>
                  <a:srgbClr val="FF0000"/>
                </a:solidFill>
              </a:rPr>
              <a:t>y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F8C184F-1F3C-4287-8D66-3B688AB20F85}"/>
              </a:ext>
            </a:extLst>
          </p:cNvPr>
          <p:cNvCxnSpPr>
            <a:cxnSpLocks/>
          </p:cNvCxnSpPr>
          <p:nvPr/>
        </p:nvCxnSpPr>
        <p:spPr>
          <a:xfrm>
            <a:off x="6001109" y="2648309"/>
            <a:ext cx="121920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DAD8981-8507-4592-BC3C-6FCD993E6014}"/>
              </a:ext>
            </a:extLst>
          </p:cNvPr>
          <p:cNvCxnSpPr>
            <a:cxnSpLocks/>
          </p:cNvCxnSpPr>
          <p:nvPr/>
        </p:nvCxnSpPr>
        <p:spPr>
          <a:xfrm flipH="1">
            <a:off x="4247071" y="2648309"/>
            <a:ext cx="121920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F6209A0-CA0C-43AB-BCD7-EBBA7C37C13A}"/>
              </a:ext>
            </a:extLst>
          </p:cNvPr>
          <p:cNvCxnSpPr>
            <a:cxnSpLocks/>
          </p:cNvCxnSpPr>
          <p:nvPr/>
        </p:nvCxnSpPr>
        <p:spPr>
          <a:xfrm>
            <a:off x="4533276" y="4364966"/>
            <a:ext cx="0" cy="182017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5007CE5-BF86-4E44-BBA1-29D62CD7B638}"/>
              </a:ext>
            </a:extLst>
          </p:cNvPr>
          <p:cNvCxnSpPr>
            <a:cxnSpLocks/>
          </p:cNvCxnSpPr>
          <p:nvPr/>
        </p:nvCxnSpPr>
        <p:spPr>
          <a:xfrm flipV="1">
            <a:off x="4529634" y="2424022"/>
            <a:ext cx="0" cy="133709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物件 20">
            <a:extLst>
              <a:ext uri="{FF2B5EF4-FFF2-40B4-BE49-F238E27FC236}">
                <a16:creationId xmlns:a16="http://schemas.microsoft.com/office/drawing/2014/main" id="{AE7374FB-C338-4EF3-B45F-EAD099483D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323729"/>
              </p:ext>
            </p:extLst>
          </p:nvPr>
        </p:nvGraphicFramePr>
        <p:xfrm>
          <a:off x="7997779" y="5657453"/>
          <a:ext cx="1985559" cy="661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4" imgW="723600" imgH="241200" progId="Equation.DSMT4">
                  <p:embed/>
                </p:oleObj>
              </mc:Choice>
              <mc:Fallback>
                <p:oleObj name="Equation" r:id="rId4" imgW="723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97779" y="5657453"/>
                        <a:ext cx="1985559" cy="6618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字方塊 21">
            <a:extLst>
              <a:ext uri="{FF2B5EF4-FFF2-40B4-BE49-F238E27FC236}">
                <a16:creationId xmlns:a16="http://schemas.microsoft.com/office/drawing/2014/main" id="{C0E97D04-198D-415F-B330-62827C35E228}"/>
              </a:ext>
            </a:extLst>
          </p:cNvPr>
          <p:cNvSpPr txBox="1"/>
          <p:nvPr/>
        </p:nvSpPr>
        <p:spPr>
          <a:xfrm>
            <a:off x="6445591" y="596239"/>
            <a:ext cx="2310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Feature Map</a:t>
            </a:r>
            <a:endParaRPr lang="zh-TW" altLang="en-US" sz="2800" b="1" dirty="0"/>
          </a:p>
        </p:txBody>
      </p:sp>
      <p:sp>
        <p:nvSpPr>
          <p:cNvPr id="25" name="手繪多邊形: 圖案 24">
            <a:extLst>
              <a:ext uri="{FF2B5EF4-FFF2-40B4-BE49-F238E27FC236}">
                <a16:creationId xmlns:a16="http://schemas.microsoft.com/office/drawing/2014/main" id="{F750A62B-ABF4-478A-A612-4136BC842863}"/>
              </a:ext>
            </a:extLst>
          </p:cNvPr>
          <p:cNvSpPr/>
          <p:nvPr/>
        </p:nvSpPr>
        <p:spPr>
          <a:xfrm>
            <a:off x="8712679" y="857849"/>
            <a:ext cx="319178" cy="203200"/>
          </a:xfrm>
          <a:custGeom>
            <a:avLst/>
            <a:gdLst>
              <a:gd name="connsiteX0" fmla="*/ 0 w 319178"/>
              <a:gd name="connsiteY0" fmla="*/ 30672 h 203200"/>
              <a:gd name="connsiteX1" fmla="*/ 258793 w 319178"/>
              <a:gd name="connsiteY1" fmla="*/ 13419 h 203200"/>
              <a:gd name="connsiteX2" fmla="*/ 319178 w 319178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178" h="203200">
                <a:moveTo>
                  <a:pt x="0" y="30672"/>
                </a:moveTo>
                <a:cubicBezTo>
                  <a:pt x="102798" y="7668"/>
                  <a:pt x="205597" y="-15336"/>
                  <a:pt x="258793" y="13419"/>
                </a:cubicBezTo>
                <a:cubicBezTo>
                  <a:pt x="311989" y="42174"/>
                  <a:pt x="315583" y="122687"/>
                  <a:pt x="319178" y="2032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04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FD10805-F3BA-4974-B600-E0775482001C}"/>
              </a:ext>
            </a:extLst>
          </p:cNvPr>
          <p:cNvSpPr txBox="1"/>
          <p:nvPr/>
        </p:nvSpPr>
        <p:spPr>
          <a:xfrm>
            <a:off x="745245" y="4114799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 x W x 3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82329E3-21EB-4AC7-A5DC-2748282633BE}"/>
              </a:ext>
            </a:extLst>
          </p:cNvPr>
          <p:cNvSpPr txBox="1"/>
          <p:nvPr/>
        </p:nvSpPr>
        <p:spPr>
          <a:xfrm>
            <a:off x="5960119" y="4114799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 x W x C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76376B9-AB7E-4194-A545-CB424B72D2B4}"/>
              </a:ext>
            </a:extLst>
          </p:cNvPr>
          <p:cNvSpPr txBox="1"/>
          <p:nvPr/>
        </p:nvSpPr>
        <p:spPr>
          <a:xfrm>
            <a:off x="6870962" y="1014045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Channel-wise</a:t>
            </a:r>
          </a:p>
          <a:p>
            <a:pPr algn="ctr"/>
            <a:r>
              <a:rPr lang="en-US" altLang="zh-TW" dirty="0"/>
              <a:t>argmax</a:t>
            </a:r>
            <a:endParaRPr lang="zh-TW" altLang="en-US" dirty="0"/>
          </a:p>
        </p:txBody>
      </p:sp>
      <p:pic>
        <p:nvPicPr>
          <p:cNvPr id="2050" name="Picture 2" descr="Foo">
            <a:extLst>
              <a:ext uri="{FF2B5EF4-FFF2-40B4-BE49-F238E27FC236}">
                <a16:creationId xmlns:a16="http://schemas.microsoft.com/office/drawing/2014/main" id="{2436B6F9-3F45-43BE-BC56-F92AC23AC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" t="1646" r="56004" b="51614"/>
          <a:stretch/>
        </p:blipFill>
        <p:spPr bwMode="auto">
          <a:xfrm>
            <a:off x="318690" y="2191109"/>
            <a:ext cx="2022021" cy="176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oo">
            <a:extLst>
              <a:ext uri="{FF2B5EF4-FFF2-40B4-BE49-F238E27FC236}">
                <a16:creationId xmlns:a16="http://schemas.microsoft.com/office/drawing/2014/main" id="{20564B29-F75F-4917-88F8-7BF22470AD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" t="51173" r="56004" b="1960"/>
          <a:stretch/>
        </p:blipFill>
        <p:spPr bwMode="auto">
          <a:xfrm>
            <a:off x="7997356" y="2104846"/>
            <a:ext cx="2022021" cy="176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梯形 8">
            <a:extLst>
              <a:ext uri="{FF2B5EF4-FFF2-40B4-BE49-F238E27FC236}">
                <a16:creationId xmlns:a16="http://schemas.microsoft.com/office/drawing/2014/main" id="{F01850F8-A204-4044-AF48-E72A81073151}"/>
              </a:ext>
            </a:extLst>
          </p:cNvPr>
          <p:cNvSpPr/>
          <p:nvPr/>
        </p:nvSpPr>
        <p:spPr>
          <a:xfrm rot="5400000">
            <a:off x="2272614" y="2397804"/>
            <a:ext cx="1768671" cy="1345721"/>
          </a:xfrm>
          <a:prstGeom prst="trapezoid">
            <a:avLst>
              <a:gd name="adj" fmla="val 40385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8E091C7-ADC4-4B5C-8179-0DE75619B200}"/>
              </a:ext>
            </a:extLst>
          </p:cNvPr>
          <p:cNvSpPr txBox="1"/>
          <p:nvPr/>
        </p:nvSpPr>
        <p:spPr>
          <a:xfrm>
            <a:off x="2788163" y="2885998"/>
            <a:ext cx="749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conv.</a:t>
            </a:r>
            <a:endParaRPr lang="zh-TW" altLang="en-US" b="1" dirty="0"/>
          </a:p>
        </p:txBody>
      </p:sp>
      <p:sp>
        <p:nvSpPr>
          <p:cNvPr id="13" name="梯形 12">
            <a:extLst>
              <a:ext uri="{FF2B5EF4-FFF2-40B4-BE49-F238E27FC236}">
                <a16:creationId xmlns:a16="http://schemas.microsoft.com/office/drawing/2014/main" id="{8098A74C-0950-45D8-8E5B-A902B91F5D2B}"/>
              </a:ext>
            </a:extLst>
          </p:cNvPr>
          <p:cNvSpPr/>
          <p:nvPr/>
        </p:nvSpPr>
        <p:spPr>
          <a:xfrm rot="16200000" flipH="1">
            <a:off x="3749734" y="2397804"/>
            <a:ext cx="1768671" cy="1345721"/>
          </a:xfrm>
          <a:prstGeom prst="trapezoid">
            <a:avLst>
              <a:gd name="adj" fmla="val 40385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AA81F0B-E535-4338-BAAB-010C524E5E8B}"/>
              </a:ext>
            </a:extLst>
          </p:cNvPr>
          <p:cNvSpPr txBox="1"/>
          <p:nvPr/>
        </p:nvSpPr>
        <p:spPr>
          <a:xfrm>
            <a:off x="4065355" y="2885998"/>
            <a:ext cx="111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de-conv.</a:t>
            </a:r>
            <a:endParaRPr lang="zh-TW" altLang="en-US" b="1" dirty="0"/>
          </a:p>
        </p:txBody>
      </p:sp>
      <p:sp>
        <p:nvSpPr>
          <p:cNvPr id="12" name="立方體 11">
            <a:extLst>
              <a:ext uri="{FF2B5EF4-FFF2-40B4-BE49-F238E27FC236}">
                <a16:creationId xmlns:a16="http://schemas.microsoft.com/office/drawing/2014/main" id="{C5FEFB64-C850-42E4-B227-7C8D4F7BE230}"/>
              </a:ext>
            </a:extLst>
          </p:cNvPr>
          <p:cNvSpPr/>
          <p:nvPr/>
        </p:nvSpPr>
        <p:spPr>
          <a:xfrm>
            <a:off x="6030482" y="1820175"/>
            <a:ext cx="1303162" cy="2134825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72C050F-1669-4B48-841A-6C2D4C5E3799}"/>
              </a:ext>
            </a:extLst>
          </p:cNvPr>
          <p:cNvSpPr txBox="1"/>
          <p:nvPr/>
        </p:nvSpPr>
        <p:spPr>
          <a:xfrm>
            <a:off x="8432727" y="4114799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 x W x 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0C3E35F-A6C6-403E-AA0D-8397AC55FF07}"/>
              </a:ext>
            </a:extLst>
          </p:cNvPr>
          <p:cNvSpPr txBox="1"/>
          <p:nvPr/>
        </p:nvSpPr>
        <p:spPr>
          <a:xfrm>
            <a:off x="5084222" y="1014045"/>
            <a:ext cx="1191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pixel-wise</a:t>
            </a:r>
          </a:p>
          <a:p>
            <a:pPr algn="ctr"/>
            <a:r>
              <a:rPr lang="en-US" altLang="zh-TW" dirty="0" err="1"/>
              <a:t>softmax</a:t>
            </a:r>
            <a:endParaRPr lang="zh-TW" altLang="en-US" dirty="0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53C1C97A-9473-4F54-A5A7-7D02DFEE27EB}"/>
              </a:ext>
            </a:extLst>
          </p:cNvPr>
          <p:cNvSpPr/>
          <p:nvPr/>
        </p:nvSpPr>
        <p:spPr>
          <a:xfrm>
            <a:off x="5460521" y="2885998"/>
            <a:ext cx="438562" cy="452425"/>
          </a:xfrm>
          <a:prstGeom prst="rightArrow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C5C76E52-197F-440C-ACF2-2A97C7726B3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5679802" y="1660376"/>
            <a:ext cx="0" cy="108282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C906B96B-5896-4B15-AC7B-54C667827ACD}"/>
              </a:ext>
            </a:extLst>
          </p:cNvPr>
          <p:cNvSpPr/>
          <p:nvPr/>
        </p:nvSpPr>
        <p:spPr>
          <a:xfrm>
            <a:off x="7451776" y="2885997"/>
            <a:ext cx="438562" cy="452425"/>
          </a:xfrm>
          <a:prstGeom prst="rightArrow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4BC3F26A-00E1-47FA-8FEF-E4162C48C783}"/>
              </a:ext>
            </a:extLst>
          </p:cNvPr>
          <p:cNvCxnSpPr>
            <a:cxnSpLocks/>
          </p:cNvCxnSpPr>
          <p:nvPr/>
        </p:nvCxnSpPr>
        <p:spPr>
          <a:xfrm>
            <a:off x="7680429" y="1660376"/>
            <a:ext cx="0" cy="108282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295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邊形 1">
            <a:extLst>
              <a:ext uri="{FF2B5EF4-FFF2-40B4-BE49-F238E27FC236}">
                <a16:creationId xmlns:a16="http://schemas.microsoft.com/office/drawing/2014/main" id="{4678679E-8039-4CB9-9887-2DDCD26E1768}"/>
              </a:ext>
            </a:extLst>
          </p:cNvPr>
          <p:cNvSpPr/>
          <p:nvPr/>
        </p:nvSpPr>
        <p:spPr>
          <a:xfrm>
            <a:off x="1655343" y="3890513"/>
            <a:ext cx="2881223" cy="465827"/>
          </a:xfrm>
          <a:prstGeom prst="parallelogram">
            <a:avLst>
              <a:gd name="adj" fmla="val 204847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平行四邊形 2">
            <a:extLst>
              <a:ext uri="{FF2B5EF4-FFF2-40B4-BE49-F238E27FC236}">
                <a16:creationId xmlns:a16="http://schemas.microsoft.com/office/drawing/2014/main" id="{1E0A9FB8-EC89-42C7-B54A-B60A20BE48C9}"/>
              </a:ext>
            </a:extLst>
          </p:cNvPr>
          <p:cNvSpPr/>
          <p:nvPr/>
        </p:nvSpPr>
        <p:spPr>
          <a:xfrm>
            <a:off x="1957267" y="3318293"/>
            <a:ext cx="2265872" cy="366339"/>
          </a:xfrm>
          <a:prstGeom prst="parallelogram">
            <a:avLst>
              <a:gd name="adj" fmla="val 204847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平行四邊形 3">
            <a:extLst>
              <a:ext uri="{FF2B5EF4-FFF2-40B4-BE49-F238E27FC236}">
                <a16:creationId xmlns:a16="http://schemas.microsoft.com/office/drawing/2014/main" id="{F084B984-AFEB-48AE-84E5-EE6AF6BC00F5}"/>
              </a:ext>
            </a:extLst>
          </p:cNvPr>
          <p:cNvSpPr/>
          <p:nvPr/>
        </p:nvSpPr>
        <p:spPr>
          <a:xfrm>
            <a:off x="2207433" y="2746074"/>
            <a:ext cx="1788543" cy="289166"/>
          </a:xfrm>
          <a:prstGeom prst="parallelogram">
            <a:avLst>
              <a:gd name="adj" fmla="val 204847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平行四邊形 4">
            <a:extLst>
              <a:ext uri="{FF2B5EF4-FFF2-40B4-BE49-F238E27FC236}">
                <a16:creationId xmlns:a16="http://schemas.microsoft.com/office/drawing/2014/main" id="{3318C270-1D91-4824-817A-215BFFE0C500}"/>
              </a:ext>
            </a:extLst>
          </p:cNvPr>
          <p:cNvSpPr/>
          <p:nvPr/>
        </p:nvSpPr>
        <p:spPr>
          <a:xfrm>
            <a:off x="2526611" y="2811159"/>
            <a:ext cx="983410" cy="158995"/>
          </a:xfrm>
          <a:prstGeom prst="parallelogram">
            <a:avLst>
              <a:gd name="adj" fmla="val 20484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平行四邊形 5">
            <a:extLst>
              <a:ext uri="{FF2B5EF4-FFF2-40B4-BE49-F238E27FC236}">
                <a16:creationId xmlns:a16="http://schemas.microsoft.com/office/drawing/2014/main" id="{F737DD36-1F52-47CF-A17D-5EBD55349524}"/>
              </a:ext>
            </a:extLst>
          </p:cNvPr>
          <p:cNvSpPr/>
          <p:nvPr/>
        </p:nvSpPr>
        <p:spPr>
          <a:xfrm>
            <a:off x="2704890" y="3349502"/>
            <a:ext cx="983410" cy="158995"/>
          </a:xfrm>
          <a:prstGeom prst="parallelogram">
            <a:avLst>
              <a:gd name="adj" fmla="val 20484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平行四邊形 6">
            <a:extLst>
              <a:ext uri="{FF2B5EF4-FFF2-40B4-BE49-F238E27FC236}">
                <a16:creationId xmlns:a16="http://schemas.microsoft.com/office/drawing/2014/main" id="{F878B21B-B6EF-402B-BC3C-CCB4E10C6994}"/>
              </a:ext>
            </a:extLst>
          </p:cNvPr>
          <p:cNvSpPr/>
          <p:nvPr/>
        </p:nvSpPr>
        <p:spPr>
          <a:xfrm>
            <a:off x="2883170" y="4123426"/>
            <a:ext cx="983410" cy="158995"/>
          </a:xfrm>
          <a:prstGeom prst="parallelogram">
            <a:avLst>
              <a:gd name="adj" fmla="val 20484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62FDB71-783E-42E2-9398-E38D1F0D0AC1}"/>
              </a:ext>
            </a:extLst>
          </p:cNvPr>
          <p:cNvCxnSpPr>
            <a:stCxn id="5" idx="2"/>
          </p:cNvCxnSpPr>
          <p:nvPr/>
        </p:nvCxnSpPr>
        <p:spPr>
          <a:xfrm flipV="1">
            <a:off x="3347173" y="2890656"/>
            <a:ext cx="2388465" cy="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F6DC271-7CF8-42D3-A378-F1BCBB2461DE}"/>
              </a:ext>
            </a:extLst>
          </p:cNvPr>
          <p:cNvCxnSpPr>
            <a:cxnSpLocks/>
          </p:cNvCxnSpPr>
          <p:nvPr/>
        </p:nvCxnSpPr>
        <p:spPr>
          <a:xfrm flipV="1">
            <a:off x="3510021" y="3431091"/>
            <a:ext cx="2225617" cy="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E688B76-350C-402B-A39A-178A637F6C1A}"/>
              </a:ext>
            </a:extLst>
          </p:cNvPr>
          <p:cNvCxnSpPr>
            <a:cxnSpLocks/>
          </p:cNvCxnSpPr>
          <p:nvPr/>
        </p:nvCxnSpPr>
        <p:spPr>
          <a:xfrm flipV="1">
            <a:off x="3688300" y="4220779"/>
            <a:ext cx="2047338" cy="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梯形 13">
            <a:extLst>
              <a:ext uri="{FF2B5EF4-FFF2-40B4-BE49-F238E27FC236}">
                <a16:creationId xmlns:a16="http://schemas.microsoft.com/office/drawing/2014/main" id="{87D3BA68-F920-4F1E-B60D-2D33F1C1CDC3}"/>
              </a:ext>
            </a:extLst>
          </p:cNvPr>
          <p:cNvSpPr/>
          <p:nvPr/>
        </p:nvSpPr>
        <p:spPr>
          <a:xfrm rot="5400000">
            <a:off x="5840083" y="2735913"/>
            <a:ext cx="1788543" cy="1545167"/>
          </a:xfrm>
          <a:prstGeom prst="trapezoid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9C072A1-0A50-4626-867A-0FEAF6F9DDD1}"/>
              </a:ext>
            </a:extLst>
          </p:cNvPr>
          <p:cNvSpPr txBox="1"/>
          <p:nvPr/>
        </p:nvSpPr>
        <p:spPr>
          <a:xfrm>
            <a:off x="6148360" y="3315300"/>
            <a:ext cx="117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Conv. Net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180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43C7E03-E1B4-464E-8B5C-6C7B8EB32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781181"/>
              </p:ext>
            </p:extLst>
          </p:nvPr>
        </p:nvGraphicFramePr>
        <p:xfrm>
          <a:off x="7966030" y="3514793"/>
          <a:ext cx="1159798" cy="1089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99">
                  <a:extLst>
                    <a:ext uri="{9D8B030D-6E8A-4147-A177-3AD203B41FA5}">
                      <a16:colId xmlns:a16="http://schemas.microsoft.com/office/drawing/2014/main" val="1290362192"/>
                    </a:ext>
                  </a:extLst>
                </a:gridCol>
                <a:gridCol w="579899">
                  <a:extLst>
                    <a:ext uri="{9D8B030D-6E8A-4147-A177-3AD203B41FA5}">
                      <a16:colId xmlns:a16="http://schemas.microsoft.com/office/drawing/2014/main" val="2376598320"/>
                    </a:ext>
                  </a:extLst>
                </a:gridCol>
              </a:tblGrid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462708"/>
                  </a:ext>
                </a:extLst>
              </a:tr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21001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7264549-7D03-4F1C-BCC9-0745A3C5F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671762"/>
              </p:ext>
            </p:extLst>
          </p:nvPr>
        </p:nvGraphicFramePr>
        <p:xfrm>
          <a:off x="7774486" y="3232940"/>
          <a:ext cx="1159798" cy="1089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99">
                  <a:extLst>
                    <a:ext uri="{9D8B030D-6E8A-4147-A177-3AD203B41FA5}">
                      <a16:colId xmlns:a16="http://schemas.microsoft.com/office/drawing/2014/main" val="1146721506"/>
                    </a:ext>
                  </a:extLst>
                </a:gridCol>
                <a:gridCol w="579899">
                  <a:extLst>
                    <a:ext uri="{9D8B030D-6E8A-4147-A177-3AD203B41FA5}">
                      <a16:colId xmlns:a16="http://schemas.microsoft.com/office/drawing/2014/main" val="2582484513"/>
                    </a:ext>
                  </a:extLst>
                </a:gridCol>
              </a:tblGrid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973294"/>
                  </a:ext>
                </a:extLst>
              </a:tr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22899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6A032D6-C837-4F7C-AB78-D97558F4D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66332"/>
              </p:ext>
            </p:extLst>
          </p:nvPr>
        </p:nvGraphicFramePr>
        <p:xfrm>
          <a:off x="7582942" y="2969806"/>
          <a:ext cx="1159798" cy="1089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99">
                  <a:extLst>
                    <a:ext uri="{9D8B030D-6E8A-4147-A177-3AD203B41FA5}">
                      <a16:colId xmlns:a16="http://schemas.microsoft.com/office/drawing/2014/main" val="828902542"/>
                    </a:ext>
                  </a:extLst>
                </a:gridCol>
                <a:gridCol w="579899">
                  <a:extLst>
                    <a:ext uri="{9D8B030D-6E8A-4147-A177-3AD203B41FA5}">
                      <a16:colId xmlns:a16="http://schemas.microsoft.com/office/drawing/2014/main" val="1834742516"/>
                    </a:ext>
                  </a:extLst>
                </a:gridCol>
              </a:tblGrid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553847"/>
                  </a:ext>
                </a:extLst>
              </a:tr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zh-TW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zh-TW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80022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CE969B9-BDD8-4DA0-AE7D-85E3ABA93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150086"/>
              </p:ext>
            </p:extLst>
          </p:nvPr>
        </p:nvGraphicFramePr>
        <p:xfrm>
          <a:off x="863077" y="2533453"/>
          <a:ext cx="2319596" cy="2179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99">
                  <a:extLst>
                    <a:ext uri="{9D8B030D-6E8A-4147-A177-3AD203B41FA5}">
                      <a16:colId xmlns:a16="http://schemas.microsoft.com/office/drawing/2014/main" val="3052429630"/>
                    </a:ext>
                  </a:extLst>
                </a:gridCol>
                <a:gridCol w="579899">
                  <a:extLst>
                    <a:ext uri="{9D8B030D-6E8A-4147-A177-3AD203B41FA5}">
                      <a16:colId xmlns:a16="http://schemas.microsoft.com/office/drawing/2014/main" val="2421277830"/>
                    </a:ext>
                  </a:extLst>
                </a:gridCol>
                <a:gridCol w="579899">
                  <a:extLst>
                    <a:ext uri="{9D8B030D-6E8A-4147-A177-3AD203B41FA5}">
                      <a16:colId xmlns:a16="http://schemas.microsoft.com/office/drawing/2014/main" val="2968006532"/>
                    </a:ext>
                  </a:extLst>
                </a:gridCol>
                <a:gridCol w="579899">
                  <a:extLst>
                    <a:ext uri="{9D8B030D-6E8A-4147-A177-3AD203B41FA5}">
                      <a16:colId xmlns:a16="http://schemas.microsoft.com/office/drawing/2014/main" val="4148160966"/>
                    </a:ext>
                  </a:extLst>
                </a:gridCol>
              </a:tblGrid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621834"/>
                  </a:ext>
                </a:extLst>
              </a:tr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zh-TW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zh-TW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zh-TW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015747"/>
                  </a:ext>
                </a:extLst>
              </a:tr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zh-TW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zh-TW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endParaRPr lang="zh-TW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lang="zh-TW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694560"/>
                  </a:ext>
                </a:extLst>
              </a:tr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endParaRPr lang="zh-TW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endParaRPr lang="zh-TW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  <a:endParaRPr lang="zh-TW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  <a:endParaRPr lang="zh-TW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280196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C03EFF3-5E7A-4EF3-9529-03A742AF8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426045"/>
              </p:ext>
            </p:extLst>
          </p:nvPr>
        </p:nvGraphicFramePr>
        <p:xfrm>
          <a:off x="3996178" y="2489856"/>
          <a:ext cx="1159798" cy="1089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99">
                  <a:extLst>
                    <a:ext uri="{9D8B030D-6E8A-4147-A177-3AD203B41FA5}">
                      <a16:colId xmlns:a16="http://schemas.microsoft.com/office/drawing/2014/main" val="3039137248"/>
                    </a:ext>
                  </a:extLst>
                </a:gridCol>
                <a:gridCol w="579899">
                  <a:extLst>
                    <a:ext uri="{9D8B030D-6E8A-4147-A177-3AD203B41FA5}">
                      <a16:colId xmlns:a16="http://schemas.microsoft.com/office/drawing/2014/main" val="4132285861"/>
                    </a:ext>
                  </a:extLst>
                </a:gridCol>
              </a:tblGrid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995750"/>
                  </a:ext>
                </a:extLst>
              </a:tr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zh-TW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6669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1FA2329-C4AB-42FB-A4EE-9D6339CF9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179498"/>
              </p:ext>
            </p:extLst>
          </p:nvPr>
        </p:nvGraphicFramePr>
        <p:xfrm>
          <a:off x="5289857" y="2489856"/>
          <a:ext cx="1159798" cy="1089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99">
                  <a:extLst>
                    <a:ext uri="{9D8B030D-6E8A-4147-A177-3AD203B41FA5}">
                      <a16:colId xmlns:a16="http://schemas.microsoft.com/office/drawing/2014/main" val="828902542"/>
                    </a:ext>
                  </a:extLst>
                </a:gridCol>
                <a:gridCol w="579899">
                  <a:extLst>
                    <a:ext uri="{9D8B030D-6E8A-4147-A177-3AD203B41FA5}">
                      <a16:colId xmlns:a16="http://schemas.microsoft.com/office/drawing/2014/main" val="1834742516"/>
                    </a:ext>
                  </a:extLst>
                </a:gridCol>
              </a:tblGrid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553847"/>
                  </a:ext>
                </a:extLst>
              </a:tr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zh-TW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zh-TW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8002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8F40193-6B54-4E7F-BA2A-D30C674EF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348322"/>
              </p:ext>
            </p:extLst>
          </p:nvPr>
        </p:nvGraphicFramePr>
        <p:xfrm>
          <a:off x="3996178" y="3692134"/>
          <a:ext cx="1159798" cy="1089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99">
                  <a:extLst>
                    <a:ext uri="{9D8B030D-6E8A-4147-A177-3AD203B41FA5}">
                      <a16:colId xmlns:a16="http://schemas.microsoft.com/office/drawing/2014/main" val="1146721506"/>
                    </a:ext>
                  </a:extLst>
                </a:gridCol>
                <a:gridCol w="579899">
                  <a:extLst>
                    <a:ext uri="{9D8B030D-6E8A-4147-A177-3AD203B41FA5}">
                      <a16:colId xmlns:a16="http://schemas.microsoft.com/office/drawing/2014/main" val="2582484513"/>
                    </a:ext>
                  </a:extLst>
                </a:gridCol>
              </a:tblGrid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973294"/>
                  </a:ext>
                </a:extLst>
              </a:tr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228997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C9F2374-578D-449B-AD7F-29A431827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48437"/>
              </p:ext>
            </p:extLst>
          </p:nvPr>
        </p:nvGraphicFramePr>
        <p:xfrm>
          <a:off x="5289857" y="3692134"/>
          <a:ext cx="1159798" cy="1089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99">
                  <a:extLst>
                    <a:ext uri="{9D8B030D-6E8A-4147-A177-3AD203B41FA5}">
                      <a16:colId xmlns:a16="http://schemas.microsoft.com/office/drawing/2014/main" val="1290362192"/>
                    </a:ext>
                  </a:extLst>
                </a:gridCol>
                <a:gridCol w="579899">
                  <a:extLst>
                    <a:ext uri="{9D8B030D-6E8A-4147-A177-3AD203B41FA5}">
                      <a16:colId xmlns:a16="http://schemas.microsoft.com/office/drawing/2014/main" val="2376598320"/>
                    </a:ext>
                  </a:extLst>
                </a:gridCol>
              </a:tblGrid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462708"/>
                  </a:ext>
                </a:extLst>
              </a:tr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210015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0A3F663-017F-4C17-9C8A-A87801004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537147"/>
              </p:ext>
            </p:extLst>
          </p:nvPr>
        </p:nvGraphicFramePr>
        <p:xfrm>
          <a:off x="7391398" y="2706672"/>
          <a:ext cx="1159798" cy="1089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99">
                  <a:extLst>
                    <a:ext uri="{9D8B030D-6E8A-4147-A177-3AD203B41FA5}">
                      <a16:colId xmlns:a16="http://schemas.microsoft.com/office/drawing/2014/main" val="3039137248"/>
                    </a:ext>
                  </a:extLst>
                </a:gridCol>
                <a:gridCol w="579899">
                  <a:extLst>
                    <a:ext uri="{9D8B030D-6E8A-4147-A177-3AD203B41FA5}">
                      <a16:colId xmlns:a16="http://schemas.microsoft.com/office/drawing/2014/main" val="4132285861"/>
                    </a:ext>
                  </a:extLst>
                </a:gridCol>
              </a:tblGrid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zh-TW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995750"/>
                  </a:ext>
                </a:extLst>
              </a:tr>
              <a:tr h="54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zh-TW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zh-TW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6157" marR="76157" marT="38078" marB="3807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66694"/>
                  </a:ext>
                </a:extLst>
              </a:tr>
            </a:tbl>
          </a:graphicData>
        </a:graphic>
      </p:graphicFrame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E61DCCBC-79D1-498B-B508-CC2F7AE82329}"/>
              </a:ext>
            </a:extLst>
          </p:cNvPr>
          <p:cNvSpPr/>
          <p:nvPr/>
        </p:nvSpPr>
        <p:spPr>
          <a:xfrm>
            <a:off x="3314440" y="3514793"/>
            <a:ext cx="490194" cy="207390"/>
          </a:xfrm>
          <a:prstGeom prst="rightArrow">
            <a:avLst>
              <a:gd name="adj1" fmla="val 43876"/>
              <a:gd name="adj2" fmla="val 9745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B5FADB36-159E-499A-B601-3B4B9AE60729}"/>
              </a:ext>
            </a:extLst>
          </p:cNvPr>
          <p:cNvSpPr/>
          <p:nvPr/>
        </p:nvSpPr>
        <p:spPr>
          <a:xfrm>
            <a:off x="6709660" y="3514793"/>
            <a:ext cx="490194" cy="207390"/>
          </a:xfrm>
          <a:prstGeom prst="rightArrow">
            <a:avLst>
              <a:gd name="adj1" fmla="val 43876"/>
              <a:gd name="adj2" fmla="val 9745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023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D29C90-A799-484A-B443-7244B5DCC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799086"/>
              </p:ext>
            </p:extLst>
          </p:nvPr>
        </p:nvGraphicFramePr>
        <p:xfrm>
          <a:off x="2242103" y="573871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621B467-0BB5-481E-985F-9289BA78A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88293"/>
              </p:ext>
            </p:extLst>
          </p:nvPr>
        </p:nvGraphicFramePr>
        <p:xfrm>
          <a:off x="2330895" y="662663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B4F9B6DD-8922-4282-BC0F-BE53DA9C2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10965"/>
              </p:ext>
            </p:extLst>
          </p:nvPr>
        </p:nvGraphicFramePr>
        <p:xfrm>
          <a:off x="2419903" y="751671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CFAAC52F-8A42-47D9-B0A4-9EB2E3A79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909426"/>
              </p:ext>
            </p:extLst>
          </p:nvPr>
        </p:nvGraphicFramePr>
        <p:xfrm>
          <a:off x="2508695" y="840463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E4D939C1-8760-4DA1-B11E-40C0A6E57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605464"/>
              </p:ext>
            </p:extLst>
          </p:nvPr>
        </p:nvGraphicFramePr>
        <p:xfrm>
          <a:off x="2585003" y="925238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4558A23E-227A-40EE-B9A9-62817F17F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55330"/>
              </p:ext>
            </p:extLst>
          </p:nvPr>
        </p:nvGraphicFramePr>
        <p:xfrm>
          <a:off x="2673795" y="1014030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3C932A82-A961-48DB-A78E-913EA7C24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070368"/>
              </p:ext>
            </p:extLst>
          </p:nvPr>
        </p:nvGraphicFramePr>
        <p:xfrm>
          <a:off x="918671" y="2666123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1E907A34-F6A8-4C46-87C3-8A6F471F3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156785"/>
              </p:ext>
            </p:extLst>
          </p:nvPr>
        </p:nvGraphicFramePr>
        <p:xfrm>
          <a:off x="1007463" y="2754915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8E909BBD-FDEE-4811-91FB-4C954E5EC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711215"/>
              </p:ext>
            </p:extLst>
          </p:nvPr>
        </p:nvGraphicFramePr>
        <p:xfrm>
          <a:off x="1096471" y="2843923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53" name="表格 52">
            <a:extLst>
              <a:ext uri="{FF2B5EF4-FFF2-40B4-BE49-F238E27FC236}">
                <a16:creationId xmlns:a16="http://schemas.microsoft.com/office/drawing/2014/main" id="{2285DDD6-4406-4CE9-8E63-A218A3CA0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005138"/>
              </p:ext>
            </p:extLst>
          </p:nvPr>
        </p:nvGraphicFramePr>
        <p:xfrm>
          <a:off x="1185263" y="2932715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CF9C1900-8684-4261-93FA-27BBA7CEC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037039"/>
              </p:ext>
            </p:extLst>
          </p:nvPr>
        </p:nvGraphicFramePr>
        <p:xfrm>
          <a:off x="1261571" y="3017490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B55D13FF-F999-4093-A331-8BF0EC353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698752"/>
              </p:ext>
            </p:extLst>
          </p:nvPr>
        </p:nvGraphicFramePr>
        <p:xfrm>
          <a:off x="1350363" y="3106282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E103F748-0CA0-48F2-9ECA-87C60C0BE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203657"/>
              </p:ext>
            </p:extLst>
          </p:nvPr>
        </p:nvGraphicFramePr>
        <p:xfrm>
          <a:off x="2553698" y="2666123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763A3699-1EA1-44FA-A60B-7E82E3114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254655"/>
              </p:ext>
            </p:extLst>
          </p:nvPr>
        </p:nvGraphicFramePr>
        <p:xfrm>
          <a:off x="2642490" y="2754915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72D31BC7-697D-491D-8D75-12D7224AF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543002"/>
              </p:ext>
            </p:extLst>
          </p:nvPr>
        </p:nvGraphicFramePr>
        <p:xfrm>
          <a:off x="2731498" y="2843923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45F44666-2A29-4B13-AB6A-B75BC08DE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575151"/>
              </p:ext>
            </p:extLst>
          </p:nvPr>
        </p:nvGraphicFramePr>
        <p:xfrm>
          <a:off x="2820290" y="2932715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7A3D26F6-C49E-45D4-80F0-1EF3A9F82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395928"/>
              </p:ext>
            </p:extLst>
          </p:nvPr>
        </p:nvGraphicFramePr>
        <p:xfrm>
          <a:off x="2896598" y="3017490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B227C263-4C05-45BE-918E-D381F436B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800858"/>
              </p:ext>
            </p:extLst>
          </p:nvPr>
        </p:nvGraphicFramePr>
        <p:xfrm>
          <a:off x="2985390" y="3106282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A3890E1E-71F3-4641-BCD7-DA2AE15A0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20807"/>
              </p:ext>
            </p:extLst>
          </p:nvPr>
        </p:nvGraphicFramePr>
        <p:xfrm>
          <a:off x="4196696" y="2666123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F648AA7C-CCEA-42E6-BCB6-98D0C1DCE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794649"/>
              </p:ext>
            </p:extLst>
          </p:nvPr>
        </p:nvGraphicFramePr>
        <p:xfrm>
          <a:off x="4285488" y="2754915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0B6CAC42-8A4D-4C33-A7B3-85ACC3C49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98431"/>
              </p:ext>
            </p:extLst>
          </p:nvPr>
        </p:nvGraphicFramePr>
        <p:xfrm>
          <a:off x="4374496" y="2843923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23FC79AD-B03A-4682-B566-EFD1B8339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009379"/>
              </p:ext>
            </p:extLst>
          </p:nvPr>
        </p:nvGraphicFramePr>
        <p:xfrm>
          <a:off x="4463288" y="2932715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6C13779E-4523-426B-AB74-F41712F51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55091"/>
              </p:ext>
            </p:extLst>
          </p:nvPr>
        </p:nvGraphicFramePr>
        <p:xfrm>
          <a:off x="4539596" y="3017490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CAE3CC6E-80C3-4495-BB66-D88AB06E0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583437"/>
              </p:ext>
            </p:extLst>
          </p:nvPr>
        </p:nvGraphicFramePr>
        <p:xfrm>
          <a:off x="4628388" y="3106282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93EACE5A-1A94-4B2B-9954-BEDD4B051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149295"/>
              </p:ext>
            </p:extLst>
          </p:nvPr>
        </p:nvGraphicFramePr>
        <p:xfrm>
          <a:off x="8105765" y="573871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BD7FC327-3EB2-4F71-89FA-8B44B53BC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559719"/>
              </p:ext>
            </p:extLst>
          </p:nvPr>
        </p:nvGraphicFramePr>
        <p:xfrm>
          <a:off x="8194557" y="662663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013B188D-D701-4718-B50D-44E90F641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824147"/>
              </p:ext>
            </p:extLst>
          </p:nvPr>
        </p:nvGraphicFramePr>
        <p:xfrm>
          <a:off x="8283565" y="751671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F43B6A01-730C-4419-9EA9-4F7393D41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2945"/>
              </p:ext>
            </p:extLst>
          </p:nvPr>
        </p:nvGraphicFramePr>
        <p:xfrm>
          <a:off x="8372357" y="840463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id="{7CEDAA53-313E-4E10-9693-5AE96FF20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441343"/>
              </p:ext>
            </p:extLst>
          </p:nvPr>
        </p:nvGraphicFramePr>
        <p:xfrm>
          <a:off x="8448665" y="925238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C2B1D02E-46FF-4493-A3A2-7A2D6B47C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703423"/>
              </p:ext>
            </p:extLst>
          </p:nvPr>
        </p:nvGraphicFramePr>
        <p:xfrm>
          <a:off x="8537457" y="1014030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74" name="表格 73">
            <a:extLst>
              <a:ext uri="{FF2B5EF4-FFF2-40B4-BE49-F238E27FC236}">
                <a16:creationId xmlns:a16="http://schemas.microsoft.com/office/drawing/2014/main" id="{6D023138-38A8-4342-AB36-3B113D369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322458"/>
              </p:ext>
            </p:extLst>
          </p:nvPr>
        </p:nvGraphicFramePr>
        <p:xfrm>
          <a:off x="6782333" y="2666123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75" name="表格 74">
            <a:extLst>
              <a:ext uri="{FF2B5EF4-FFF2-40B4-BE49-F238E27FC236}">
                <a16:creationId xmlns:a16="http://schemas.microsoft.com/office/drawing/2014/main" id="{24611716-BBC3-4674-9D44-4705978FB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95226"/>
              </p:ext>
            </p:extLst>
          </p:nvPr>
        </p:nvGraphicFramePr>
        <p:xfrm>
          <a:off x="6871125" y="2754915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id="{EBCF297F-5563-4652-81F8-3926A6E73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499438"/>
              </p:ext>
            </p:extLst>
          </p:nvPr>
        </p:nvGraphicFramePr>
        <p:xfrm>
          <a:off x="6960133" y="2843923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77" name="表格 76">
            <a:extLst>
              <a:ext uri="{FF2B5EF4-FFF2-40B4-BE49-F238E27FC236}">
                <a16:creationId xmlns:a16="http://schemas.microsoft.com/office/drawing/2014/main" id="{139C93D8-4FF3-40AB-9399-8BE4186C8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803151"/>
              </p:ext>
            </p:extLst>
          </p:nvPr>
        </p:nvGraphicFramePr>
        <p:xfrm>
          <a:off x="7048925" y="2932715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B86A6BB5-E55D-4D59-AA0C-197CB76E4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723010"/>
              </p:ext>
            </p:extLst>
          </p:nvPr>
        </p:nvGraphicFramePr>
        <p:xfrm>
          <a:off x="7125233" y="3017490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79" name="表格 78">
            <a:extLst>
              <a:ext uri="{FF2B5EF4-FFF2-40B4-BE49-F238E27FC236}">
                <a16:creationId xmlns:a16="http://schemas.microsoft.com/office/drawing/2014/main" id="{94A33F17-7757-4C85-BB38-6A0E17570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065184"/>
              </p:ext>
            </p:extLst>
          </p:nvPr>
        </p:nvGraphicFramePr>
        <p:xfrm>
          <a:off x="7214025" y="3106282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69D7C8A5-6A74-470B-A2CF-171AAAAA5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065921"/>
              </p:ext>
            </p:extLst>
          </p:nvPr>
        </p:nvGraphicFramePr>
        <p:xfrm>
          <a:off x="8417360" y="2666123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8211FEEE-4EC3-4413-9718-82D529688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95851"/>
              </p:ext>
            </p:extLst>
          </p:nvPr>
        </p:nvGraphicFramePr>
        <p:xfrm>
          <a:off x="8506152" y="2754915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82" name="表格 81">
            <a:extLst>
              <a:ext uri="{FF2B5EF4-FFF2-40B4-BE49-F238E27FC236}">
                <a16:creationId xmlns:a16="http://schemas.microsoft.com/office/drawing/2014/main" id="{0A9F0122-A171-4A00-87E3-219C33014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064130"/>
              </p:ext>
            </p:extLst>
          </p:nvPr>
        </p:nvGraphicFramePr>
        <p:xfrm>
          <a:off x="8595160" y="2843923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83" name="表格 82">
            <a:extLst>
              <a:ext uri="{FF2B5EF4-FFF2-40B4-BE49-F238E27FC236}">
                <a16:creationId xmlns:a16="http://schemas.microsoft.com/office/drawing/2014/main" id="{54BDD01A-4EBB-45A3-898A-C790DBB72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310491"/>
              </p:ext>
            </p:extLst>
          </p:nvPr>
        </p:nvGraphicFramePr>
        <p:xfrm>
          <a:off x="8683952" y="2932715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84" name="表格 83">
            <a:extLst>
              <a:ext uri="{FF2B5EF4-FFF2-40B4-BE49-F238E27FC236}">
                <a16:creationId xmlns:a16="http://schemas.microsoft.com/office/drawing/2014/main" id="{EE0F3864-A169-4A09-A0EE-0E780B879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665147"/>
              </p:ext>
            </p:extLst>
          </p:nvPr>
        </p:nvGraphicFramePr>
        <p:xfrm>
          <a:off x="8760260" y="3017490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85" name="表格 84">
            <a:extLst>
              <a:ext uri="{FF2B5EF4-FFF2-40B4-BE49-F238E27FC236}">
                <a16:creationId xmlns:a16="http://schemas.microsoft.com/office/drawing/2014/main" id="{BA695589-3016-4DF4-9746-E1A620E07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362912"/>
              </p:ext>
            </p:extLst>
          </p:nvPr>
        </p:nvGraphicFramePr>
        <p:xfrm>
          <a:off x="8849052" y="3106282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86" name="表格 85">
            <a:extLst>
              <a:ext uri="{FF2B5EF4-FFF2-40B4-BE49-F238E27FC236}">
                <a16:creationId xmlns:a16="http://schemas.microsoft.com/office/drawing/2014/main" id="{536D7444-3FF5-4634-9623-47CA6ABC4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647681"/>
              </p:ext>
            </p:extLst>
          </p:nvPr>
        </p:nvGraphicFramePr>
        <p:xfrm>
          <a:off x="10060358" y="2666123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87" name="表格 86">
            <a:extLst>
              <a:ext uri="{FF2B5EF4-FFF2-40B4-BE49-F238E27FC236}">
                <a16:creationId xmlns:a16="http://schemas.microsoft.com/office/drawing/2014/main" id="{B1C626EF-B35D-45B8-8275-191E56BBE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76745"/>
              </p:ext>
            </p:extLst>
          </p:nvPr>
        </p:nvGraphicFramePr>
        <p:xfrm>
          <a:off x="10149150" y="2754915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88" name="表格 87">
            <a:extLst>
              <a:ext uri="{FF2B5EF4-FFF2-40B4-BE49-F238E27FC236}">
                <a16:creationId xmlns:a16="http://schemas.microsoft.com/office/drawing/2014/main" id="{8AE673BD-798D-4B58-8EB7-7ECE1E1A0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05737"/>
              </p:ext>
            </p:extLst>
          </p:nvPr>
        </p:nvGraphicFramePr>
        <p:xfrm>
          <a:off x="10238158" y="2843923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89" name="表格 88">
            <a:extLst>
              <a:ext uri="{FF2B5EF4-FFF2-40B4-BE49-F238E27FC236}">
                <a16:creationId xmlns:a16="http://schemas.microsoft.com/office/drawing/2014/main" id="{9E69F731-29C4-4198-B00B-405C45367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724484"/>
              </p:ext>
            </p:extLst>
          </p:nvPr>
        </p:nvGraphicFramePr>
        <p:xfrm>
          <a:off x="10326950" y="2932715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90" name="表格 89">
            <a:extLst>
              <a:ext uri="{FF2B5EF4-FFF2-40B4-BE49-F238E27FC236}">
                <a16:creationId xmlns:a16="http://schemas.microsoft.com/office/drawing/2014/main" id="{D9FF972F-8805-4B41-A708-6141265A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526107"/>
              </p:ext>
            </p:extLst>
          </p:nvPr>
        </p:nvGraphicFramePr>
        <p:xfrm>
          <a:off x="10403258" y="3017490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graphicFrame>
        <p:nvGraphicFramePr>
          <p:cNvPr id="91" name="表格 90">
            <a:extLst>
              <a:ext uri="{FF2B5EF4-FFF2-40B4-BE49-F238E27FC236}">
                <a16:creationId xmlns:a16="http://schemas.microsoft.com/office/drawing/2014/main" id="{1A873028-3D7A-4196-9C60-CEEEA6C6D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692349"/>
              </p:ext>
            </p:extLst>
          </p:nvPr>
        </p:nvGraphicFramePr>
        <p:xfrm>
          <a:off x="10492050" y="3106282"/>
          <a:ext cx="1069540" cy="101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">
                  <a:extLst>
                    <a:ext uri="{9D8B030D-6E8A-4147-A177-3AD203B41FA5}">
                      <a16:colId xmlns:a16="http://schemas.microsoft.com/office/drawing/2014/main" val="3523360922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61815148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3941571035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16845246"/>
                    </a:ext>
                  </a:extLst>
                </a:gridCol>
                <a:gridCol w="213908">
                  <a:extLst>
                    <a:ext uri="{9D8B030D-6E8A-4147-A177-3AD203B41FA5}">
                      <a16:colId xmlns:a16="http://schemas.microsoft.com/office/drawing/2014/main" val="275165657"/>
                    </a:ext>
                  </a:extLst>
                </a:gridCol>
              </a:tblGrid>
              <a:tr h="203595"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75186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295973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9702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67218"/>
                  </a:ext>
                </a:extLst>
              </a:tr>
              <a:tr h="203595">
                <a:tc>
                  <a:txBody>
                    <a:bodyPr/>
                    <a:lstStyle/>
                    <a:p>
                      <a:endParaRPr lang="zh-TW" altLang="en-US" sz="60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600" dirty="0"/>
                    </a:p>
                  </a:txBody>
                  <a:tcPr marL="31683" marR="31683" marT="15842" marB="1584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24758"/>
                  </a:ext>
                </a:extLst>
              </a:tr>
            </a:tbl>
          </a:graphicData>
        </a:graphic>
      </p:graphicFrame>
      <p:sp>
        <p:nvSpPr>
          <p:cNvPr id="92" name="文字方塊 91">
            <a:extLst>
              <a:ext uri="{FF2B5EF4-FFF2-40B4-BE49-F238E27FC236}">
                <a16:creationId xmlns:a16="http://schemas.microsoft.com/office/drawing/2014/main" id="{CB7C32AA-6768-4DC3-8975-26A4986B4805}"/>
              </a:ext>
            </a:extLst>
          </p:cNvPr>
          <p:cNvSpPr txBox="1"/>
          <p:nvPr/>
        </p:nvSpPr>
        <p:spPr>
          <a:xfrm>
            <a:off x="2151949" y="9785"/>
            <a:ext cx="154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Localization</a:t>
            </a:r>
            <a:endParaRPr lang="zh-TW" altLang="en-US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4359DCFF-C79C-4895-B574-E25A00E20C94}"/>
              </a:ext>
            </a:extLst>
          </p:cNvPr>
          <p:cNvSpPr txBox="1"/>
          <p:nvPr/>
        </p:nvSpPr>
        <p:spPr>
          <a:xfrm>
            <a:off x="7971490" y="9785"/>
            <a:ext cx="175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Classification</a:t>
            </a:r>
            <a:endParaRPr lang="zh-TW" altLang="en-US" dirty="0"/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5EAF9DAA-F400-4385-93A9-F4AC26C8BE87}"/>
              </a:ext>
            </a:extLst>
          </p:cNvPr>
          <p:cNvCxnSpPr/>
          <p:nvPr/>
        </p:nvCxnSpPr>
        <p:spPr>
          <a:xfrm flipH="1">
            <a:off x="1631241" y="2133600"/>
            <a:ext cx="1100257" cy="39793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5CB699F1-6D6B-4BEE-BD5E-C7C9181940CB}"/>
              </a:ext>
            </a:extLst>
          </p:cNvPr>
          <p:cNvCxnSpPr>
            <a:cxnSpLocks/>
          </p:cNvCxnSpPr>
          <p:nvPr/>
        </p:nvCxnSpPr>
        <p:spPr>
          <a:xfrm>
            <a:off x="3177260" y="2149990"/>
            <a:ext cx="0" cy="40588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FAFAD31D-A3DD-4AE0-A64D-45551C03333B}"/>
              </a:ext>
            </a:extLst>
          </p:cNvPr>
          <p:cNvCxnSpPr>
            <a:cxnSpLocks/>
          </p:cNvCxnSpPr>
          <p:nvPr/>
        </p:nvCxnSpPr>
        <p:spPr>
          <a:xfrm>
            <a:off x="3575488" y="2133600"/>
            <a:ext cx="1100257" cy="39793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F67DE7A5-9641-47B5-9E49-28B64F256F25}"/>
              </a:ext>
            </a:extLst>
          </p:cNvPr>
          <p:cNvCxnSpPr/>
          <p:nvPr/>
        </p:nvCxnSpPr>
        <p:spPr>
          <a:xfrm flipH="1">
            <a:off x="7542653" y="2133600"/>
            <a:ext cx="1100257" cy="39793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2C31467F-442C-4AFB-83EA-6EA9C72D0004}"/>
              </a:ext>
            </a:extLst>
          </p:cNvPr>
          <p:cNvCxnSpPr>
            <a:cxnSpLocks/>
          </p:cNvCxnSpPr>
          <p:nvPr/>
        </p:nvCxnSpPr>
        <p:spPr>
          <a:xfrm>
            <a:off x="9088672" y="2149990"/>
            <a:ext cx="0" cy="40588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EA27E9CE-D4F5-4EB9-93CE-4263908BC641}"/>
              </a:ext>
            </a:extLst>
          </p:cNvPr>
          <p:cNvCxnSpPr>
            <a:cxnSpLocks/>
          </p:cNvCxnSpPr>
          <p:nvPr/>
        </p:nvCxnSpPr>
        <p:spPr>
          <a:xfrm>
            <a:off x="9486900" y="2133600"/>
            <a:ext cx="1100257" cy="39793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302A4452-C788-449A-AC1C-BF1133978AA9}"/>
              </a:ext>
            </a:extLst>
          </p:cNvPr>
          <p:cNvSpPr txBox="1"/>
          <p:nvPr/>
        </p:nvSpPr>
        <p:spPr>
          <a:xfrm>
            <a:off x="1604843" y="1981265"/>
            <a:ext cx="576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DB1</a:t>
            </a:r>
            <a:endParaRPr lang="zh-TW" altLang="en-US" dirty="0"/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BBB3EF38-5EFD-4A55-AEEC-6F97BC6AAC2E}"/>
              </a:ext>
            </a:extLst>
          </p:cNvPr>
          <p:cNvSpPr txBox="1"/>
          <p:nvPr/>
        </p:nvSpPr>
        <p:spPr>
          <a:xfrm>
            <a:off x="2673795" y="2177190"/>
            <a:ext cx="576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DB2</a:t>
            </a:r>
            <a:endParaRPr lang="zh-TW" altLang="en-US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1A0DDDDF-2401-4B6E-A197-E08985E5233E}"/>
              </a:ext>
            </a:extLst>
          </p:cNvPr>
          <p:cNvSpPr txBox="1"/>
          <p:nvPr/>
        </p:nvSpPr>
        <p:spPr>
          <a:xfrm>
            <a:off x="3962603" y="1977660"/>
            <a:ext cx="576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DB3</a:t>
            </a:r>
            <a:endParaRPr lang="zh-TW" altLang="en-US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463E7A41-7292-44C8-9E32-473FF3CC7C03}"/>
              </a:ext>
            </a:extLst>
          </p:cNvPr>
          <p:cNvSpPr txBox="1"/>
          <p:nvPr/>
        </p:nvSpPr>
        <p:spPr>
          <a:xfrm>
            <a:off x="7527182" y="1981265"/>
            <a:ext cx="576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DB1</a:t>
            </a:r>
            <a:endParaRPr lang="zh-TW" altLang="en-US" dirty="0"/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DF84E091-B03E-4949-8A28-A95C56602905}"/>
              </a:ext>
            </a:extLst>
          </p:cNvPr>
          <p:cNvSpPr txBox="1"/>
          <p:nvPr/>
        </p:nvSpPr>
        <p:spPr>
          <a:xfrm>
            <a:off x="8596134" y="2177190"/>
            <a:ext cx="576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DB2</a:t>
            </a:r>
            <a:endParaRPr lang="zh-TW" altLang="en-US" dirty="0"/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0401FB73-91FF-4218-9334-9886CAD89EF2}"/>
              </a:ext>
            </a:extLst>
          </p:cNvPr>
          <p:cNvSpPr txBox="1"/>
          <p:nvPr/>
        </p:nvSpPr>
        <p:spPr>
          <a:xfrm>
            <a:off x="9884942" y="1977660"/>
            <a:ext cx="576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DB3</a:t>
            </a:r>
            <a:endParaRPr lang="zh-TW" altLang="en-US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663C8A1F-01A0-4B64-B17F-1EA2B6FA77E5}"/>
              </a:ext>
            </a:extLst>
          </p:cNvPr>
          <p:cNvSpPr/>
          <p:nvPr/>
        </p:nvSpPr>
        <p:spPr>
          <a:xfrm>
            <a:off x="3415300" y="3517900"/>
            <a:ext cx="207938" cy="1952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10393810-0CB9-418B-BF7C-AEC7D52154BA}"/>
              </a:ext>
            </a:extLst>
          </p:cNvPr>
          <p:cNvSpPr/>
          <p:nvPr/>
        </p:nvSpPr>
        <p:spPr>
          <a:xfrm>
            <a:off x="9276701" y="3518682"/>
            <a:ext cx="207938" cy="1952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E3427FCF-8BEF-472D-9046-25AC8592C9BD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3519269" y="3713163"/>
            <a:ext cx="0" cy="7234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4DE89564-291A-402E-B6B7-9AD7B131738E}"/>
              </a:ext>
            </a:extLst>
          </p:cNvPr>
          <p:cNvCxnSpPr>
            <a:cxnSpLocks/>
            <a:stCxn id="111" idx="2"/>
            <a:endCxn id="118" idx="0"/>
          </p:cNvCxnSpPr>
          <p:nvPr/>
        </p:nvCxnSpPr>
        <p:spPr>
          <a:xfrm flipH="1">
            <a:off x="9379879" y="3713945"/>
            <a:ext cx="791" cy="10505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7" name="表格 116">
            <a:extLst>
              <a:ext uri="{FF2B5EF4-FFF2-40B4-BE49-F238E27FC236}">
                <a16:creationId xmlns:a16="http://schemas.microsoft.com/office/drawing/2014/main" id="{B4071CDA-F88B-458C-B33F-C32262CB7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270382"/>
              </p:ext>
            </p:extLst>
          </p:nvPr>
        </p:nvGraphicFramePr>
        <p:xfrm>
          <a:off x="3303775" y="4535875"/>
          <a:ext cx="451213" cy="1794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13">
                  <a:extLst>
                    <a:ext uri="{9D8B030D-6E8A-4147-A177-3AD203B41FA5}">
                      <a16:colId xmlns:a16="http://schemas.microsoft.com/office/drawing/2014/main" val="1309001427"/>
                    </a:ext>
                  </a:extLst>
                </a:gridCol>
              </a:tblGrid>
              <a:tr h="4486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Bold" panose="020B0800000000000000" pitchFamily="34" charset="-120"/>
                          <a:ea typeface="Noto Sans CJK TC Bold" panose="020B0800000000000000" pitchFamily="34" charset="-120"/>
                        </a:rPr>
                        <a:t>dx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Bold" panose="020B0800000000000000" pitchFamily="34" charset="-120"/>
                        <a:ea typeface="Noto Sans CJK TC Bold" panose="020B0800000000000000" pitchFamily="34" charset="-120"/>
                      </a:endParaRPr>
                    </a:p>
                  </a:txBody>
                  <a:tcPr marL="69823" marR="69823" marT="34913" marB="3491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86435"/>
                  </a:ext>
                </a:extLst>
              </a:tr>
              <a:tr h="4486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Bold" panose="020B0800000000000000" pitchFamily="34" charset="-120"/>
                          <a:ea typeface="Noto Sans CJK TC Bold" panose="020B0800000000000000" pitchFamily="34" charset="-120"/>
                        </a:rPr>
                        <a:t>dy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Bold" panose="020B0800000000000000" pitchFamily="34" charset="-120"/>
                        <a:ea typeface="Noto Sans CJK TC Bold" panose="020B0800000000000000" pitchFamily="34" charset="-120"/>
                      </a:endParaRPr>
                    </a:p>
                  </a:txBody>
                  <a:tcPr marL="69823" marR="69823" marT="34913" marB="3491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673112"/>
                  </a:ext>
                </a:extLst>
              </a:tr>
              <a:tr h="4482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Bold" panose="020B0800000000000000" pitchFamily="34" charset="-120"/>
                          <a:ea typeface="Noto Sans CJK TC Bold" panose="020B0800000000000000" pitchFamily="34" charset="-120"/>
                        </a:rPr>
                        <a:t>dw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Bold" panose="020B0800000000000000" pitchFamily="34" charset="-120"/>
                        <a:ea typeface="Noto Sans CJK TC Bold" panose="020B0800000000000000" pitchFamily="34" charset="-120"/>
                      </a:endParaRPr>
                    </a:p>
                  </a:txBody>
                  <a:tcPr marL="69823" marR="69823" marT="34913" marB="3491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227481"/>
                  </a:ext>
                </a:extLst>
              </a:tr>
              <a:tr h="4486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Bold" panose="020B0800000000000000" pitchFamily="34" charset="-120"/>
                          <a:ea typeface="Noto Sans CJK TC Bold" panose="020B0800000000000000" pitchFamily="34" charset="-120"/>
                        </a:rPr>
                        <a:t>dh</a:t>
                      </a:r>
                      <a:endParaRPr lang="zh-TW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Bold" panose="020B0800000000000000" pitchFamily="34" charset="-120"/>
                        <a:ea typeface="Noto Sans CJK TC Bold" panose="020B0800000000000000" pitchFamily="34" charset="-120"/>
                      </a:endParaRPr>
                    </a:p>
                  </a:txBody>
                  <a:tcPr marL="69823" marR="69823" marT="34913" marB="3491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092285"/>
                  </a:ext>
                </a:extLst>
              </a:tr>
            </a:tbl>
          </a:graphicData>
        </a:graphic>
      </p:graphicFrame>
      <p:graphicFrame>
        <p:nvGraphicFramePr>
          <p:cNvPr id="118" name="表格 117">
            <a:extLst>
              <a:ext uri="{FF2B5EF4-FFF2-40B4-BE49-F238E27FC236}">
                <a16:creationId xmlns:a16="http://schemas.microsoft.com/office/drawing/2014/main" id="{2075C3A5-A817-4B27-8D37-D778D8C4D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562594"/>
              </p:ext>
            </p:extLst>
          </p:nvPr>
        </p:nvGraphicFramePr>
        <p:xfrm>
          <a:off x="9154273" y="4764474"/>
          <a:ext cx="451212" cy="2803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12">
                  <a:extLst>
                    <a:ext uri="{9D8B030D-6E8A-4147-A177-3AD203B41FA5}">
                      <a16:colId xmlns:a16="http://schemas.microsoft.com/office/drawing/2014/main" val="1309001427"/>
                    </a:ext>
                  </a:extLst>
                </a:gridCol>
              </a:tblGrid>
              <a:tr h="40049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Bold" panose="020B0800000000000000" pitchFamily="34" charset="-120"/>
                          <a:ea typeface="Noto Sans CJK TC Bold" panose="020B0800000000000000" pitchFamily="34" charset="-120"/>
                        </a:rPr>
                        <a:t>P</a:t>
                      </a:r>
                      <a:r>
                        <a:rPr lang="en-US" altLang="zh-TW" sz="1400" b="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Bold" panose="020B0800000000000000" pitchFamily="34" charset="-120"/>
                          <a:ea typeface="Noto Sans CJK TC Bold" panose="020B0800000000000000" pitchFamily="34" charset="-120"/>
                        </a:rPr>
                        <a:t>c1</a:t>
                      </a:r>
                      <a:endParaRPr lang="zh-TW" altLang="en-US" sz="1400" b="0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Bold" panose="020B0800000000000000" pitchFamily="34" charset="-120"/>
                        <a:ea typeface="Noto Sans CJK TC Bold" panose="020B0800000000000000" pitchFamily="34" charset="-120"/>
                      </a:endParaRPr>
                    </a:p>
                  </a:txBody>
                  <a:tcPr marL="62324" marR="62324" marT="31162" marB="31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86435"/>
                  </a:ext>
                </a:extLst>
              </a:tr>
              <a:tr h="40049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Bold" panose="020B0800000000000000" pitchFamily="34" charset="-120"/>
                          <a:ea typeface="Noto Sans CJK TC Bold" panose="020B0800000000000000" pitchFamily="34" charset="-120"/>
                        </a:rPr>
                        <a:t>P</a:t>
                      </a:r>
                      <a:r>
                        <a:rPr lang="en-US" altLang="zh-TW" sz="1400" b="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Bold" panose="020B0800000000000000" pitchFamily="34" charset="-120"/>
                          <a:ea typeface="Noto Sans CJK TC Bold" panose="020B0800000000000000" pitchFamily="34" charset="-120"/>
                        </a:rPr>
                        <a:t>c2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Bold" panose="020B0800000000000000" pitchFamily="34" charset="-120"/>
                        <a:ea typeface="Noto Sans CJK TC Bold" panose="020B0800000000000000" pitchFamily="34" charset="-120"/>
                      </a:endParaRPr>
                    </a:p>
                  </a:txBody>
                  <a:tcPr marL="62324" marR="62324" marT="31162" marB="31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673112"/>
                  </a:ext>
                </a:extLst>
              </a:tr>
              <a:tr h="40049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Bold" panose="020B0800000000000000" pitchFamily="34" charset="-120"/>
                          <a:ea typeface="Noto Sans CJK TC Bold" panose="020B0800000000000000" pitchFamily="34" charset="-120"/>
                        </a:rPr>
                        <a:t>P</a:t>
                      </a:r>
                      <a:r>
                        <a:rPr lang="en-US" altLang="zh-TW" sz="1400" b="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Bold" panose="020B0800000000000000" pitchFamily="34" charset="-120"/>
                          <a:ea typeface="Noto Sans CJK TC Bold" panose="020B0800000000000000" pitchFamily="34" charset="-120"/>
                        </a:rPr>
                        <a:t>c3</a:t>
                      </a:r>
                      <a:endParaRPr lang="zh-TW" altLang="en-US" sz="1400" b="0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Bold" panose="020B0800000000000000" pitchFamily="34" charset="-120"/>
                        <a:ea typeface="Noto Sans CJK TC Bold" panose="020B0800000000000000" pitchFamily="34" charset="-120"/>
                      </a:endParaRPr>
                    </a:p>
                  </a:txBody>
                  <a:tcPr marL="62324" marR="62324" marT="31162" marB="31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227481"/>
                  </a:ext>
                </a:extLst>
              </a:tr>
              <a:tr h="12014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Bold" panose="020B0800000000000000" pitchFamily="34" charset="-120"/>
                          <a:ea typeface="Noto Sans CJK TC Bold" panose="020B0800000000000000" pitchFamily="34" charset="-120"/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sz="2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Bold" panose="020B0800000000000000" pitchFamily="34" charset="-120"/>
                          <a:ea typeface="Noto Sans CJK TC Bold" panose="020B0800000000000000" pitchFamily="34" charset="-120"/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sz="2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Bold" panose="020B0800000000000000" pitchFamily="34" charset="-120"/>
                          <a:ea typeface="Noto Sans CJK TC Bold" panose="020B0800000000000000" pitchFamily="34" charset="-120"/>
                        </a:rPr>
                        <a:t>.</a:t>
                      </a:r>
                      <a:endParaRPr lang="zh-TW" altLang="en-US" sz="2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Bold" panose="020B0800000000000000" pitchFamily="34" charset="-120"/>
                        <a:ea typeface="Noto Sans CJK TC Bold" panose="020B0800000000000000" pitchFamily="34" charset="-120"/>
                      </a:endParaRPr>
                    </a:p>
                  </a:txBody>
                  <a:tcPr marL="62324" marR="62324" marT="31162" marB="31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092285"/>
                  </a:ext>
                </a:extLst>
              </a:tr>
              <a:tr h="40049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Bold" panose="020B0800000000000000" pitchFamily="34" charset="-120"/>
                          <a:ea typeface="Noto Sans CJK TC Bold" panose="020B0800000000000000" pitchFamily="34" charset="-120"/>
                        </a:rPr>
                        <a:t>P</a:t>
                      </a:r>
                      <a:r>
                        <a:rPr lang="en-US" altLang="zh-TW" sz="1400" b="0" baseline="-25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TC Bold" panose="020B0800000000000000" pitchFamily="34" charset="-120"/>
                          <a:ea typeface="Noto Sans CJK TC Bold" panose="020B0800000000000000" pitchFamily="34" charset="-120"/>
                        </a:rPr>
                        <a:t>cN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TC Bold" panose="020B0800000000000000" pitchFamily="34" charset="-120"/>
                        <a:ea typeface="Noto Sans CJK TC Bold" panose="020B0800000000000000" pitchFamily="34" charset="-120"/>
                      </a:endParaRPr>
                    </a:p>
                  </a:txBody>
                  <a:tcPr marL="62324" marR="62324" marT="31162" marB="31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291458"/>
                  </a:ext>
                </a:extLst>
              </a:tr>
            </a:tbl>
          </a:graphicData>
        </a:graphic>
      </p:graphicFrame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0601F7B3-C237-48AD-9979-B9019202B2F8}"/>
              </a:ext>
            </a:extLst>
          </p:cNvPr>
          <p:cNvSpPr txBox="1"/>
          <p:nvPr/>
        </p:nvSpPr>
        <p:spPr>
          <a:xfrm>
            <a:off x="8878280" y="4254280"/>
            <a:ext cx="999991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err="1"/>
              <a:t>softmax</a:t>
            </a:r>
            <a:endParaRPr lang="zh-TW" altLang="en-US" dirty="0"/>
          </a:p>
        </p:txBody>
      </p:sp>
      <p:pic>
        <p:nvPicPr>
          <p:cNvPr id="133" name="Picture 2" descr="Foo">
            <a:extLst>
              <a:ext uri="{FF2B5EF4-FFF2-40B4-BE49-F238E27FC236}">
                <a16:creationId xmlns:a16="http://schemas.microsoft.com/office/drawing/2014/main" id="{3E79E04B-CD1E-4AE5-85BF-BB0BCEBEA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" t="1646" r="56004" b="51614"/>
          <a:stretch/>
        </p:blipFill>
        <p:spPr bwMode="auto">
          <a:xfrm>
            <a:off x="-2440520" y="5793517"/>
            <a:ext cx="2440520" cy="212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矩形 133">
            <a:extLst>
              <a:ext uri="{FF2B5EF4-FFF2-40B4-BE49-F238E27FC236}">
                <a16:creationId xmlns:a16="http://schemas.microsoft.com/office/drawing/2014/main" id="{A2D2CF67-4A5D-49A4-B57F-AAC8FF0E9166}"/>
              </a:ext>
            </a:extLst>
          </p:cNvPr>
          <p:cNvSpPr/>
          <p:nvPr/>
        </p:nvSpPr>
        <p:spPr>
          <a:xfrm>
            <a:off x="-1765300" y="6330126"/>
            <a:ext cx="1270000" cy="1035874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E3C83582-32DF-4731-9F7B-25A18D90934C}"/>
              </a:ext>
            </a:extLst>
          </p:cNvPr>
          <p:cNvSpPr txBox="1"/>
          <p:nvPr/>
        </p:nvSpPr>
        <p:spPr>
          <a:xfrm>
            <a:off x="-1547068" y="5355829"/>
            <a:ext cx="83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accent2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DB2</a:t>
            </a:r>
            <a:endParaRPr lang="zh-TW" altLang="en-US" sz="2400" dirty="0">
              <a:solidFill>
                <a:schemeClr val="accent2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D0DD4C9C-B792-4828-BBEE-B8CA4046E83F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-1130300" y="5725161"/>
            <a:ext cx="0" cy="60496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4B72F63E-DAFA-42AD-AD9A-09BAAFFC7D20}"/>
              </a:ext>
            </a:extLst>
          </p:cNvPr>
          <p:cNvSpPr/>
          <p:nvPr/>
        </p:nvSpPr>
        <p:spPr>
          <a:xfrm>
            <a:off x="-2321116" y="6235700"/>
            <a:ext cx="1825816" cy="12827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09E77DD1-E490-480C-9EEF-F0DB84BA40A9}"/>
              </a:ext>
            </a:extLst>
          </p:cNvPr>
          <p:cNvCxnSpPr>
            <a:endCxn id="138" idx="3"/>
          </p:cNvCxnSpPr>
          <p:nvPr/>
        </p:nvCxnSpPr>
        <p:spPr>
          <a:xfrm flipH="1">
            <a:off x="-495300" y="5355829"/>
            <a:ext cx="3746088" cy="15212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C6F08F9E-24CA-446E-96E7-A0FB6B18DEF0}"/>
              </a:ext>
            </a:extLst>
          </p:cNvPr>
          <p:cNvSpPr txBox="1"/>
          <p:nvPr/>
        </p:nvSpPr>
        <p:spPr>
          <a:xfrm rot="20270189">
            <a:off x="500528" y="5719042"/>
            <a:ext cx="16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以偏差量修正</a:t>
            </a:r>
          </a:p>
        </p:txBody>
      </p:sp>
      <p:cxnSp>
        <p:nvCxnSpPr>
          <p:cNvPr id="142" name="直線單箭頭接點 141">
            <a:extLst>
              <a:ext uri="{FF2B5EF4-FFF2-40B4-BE49-F238E27FC236}">
                <a16:creationId xmlns:a16="http://schemas.microsoft.com/office/drawing/2014/main" id="{72805A0C-C862-4EE7-9815-5296C4B37B31}"/>
              </a:ext>
            </a:extLst>
          </p:cNvPr>
          <p:cNvCxnSpPr>
            <a:cxnSpLocks/>
            <a:stCxn id="118" idx="1"/>
            <a:endCxn id="138" idx="3"/>
          </p:cNvCxnSpPr>
          <p:nvPr/>
        </p:nvCxnSpPr>
        <p:spPr>
          <a:xfrm flipH="1">
            <a:off x="-495300" y="6166192"/>
            <a:ext cx="9649573" cy="7108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字方塊 144">
            <a:extLst>
              <a:ext uri="{FF2B5EF4-FFF2-40B4-BE49-F238E27FC236}">
                <a16:creationId xmlns:a16="http://schemas.microsoft.com/office/drawing/2014/main" id="{46FE5386-DE66-45C7-9D01-99D919ACF42F}"/>
              </a:ext>
            </a:extLst>
          </p:cNvPr>
          <p:cNvSpPr txBox="1"/>
          <p:nvPr/>
        </p:nvSpPr>
        <p:spPr>
          <a:xfrm rot="21353880">
            <a:off x="3218364" y="6548738"/>
            <a:ext cx="266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最高機率即判定為該類</a:t>
            </a:r>
          </a:p>
        </p:txBody>
      </p:sp>
    </p:spTree>
    <p:extLst>
      <p:ext uri="{BB962C8B-B14F-4D97-AF65-F5344CB8AC3E}">
        <p14:creationId xmlns:p14="http://schemas.microsoft.com/office/powerpoint/2010/main" val="91452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DA38E010-D912-4DC3-B58B-9992E62B792B}"/>
              </a:ext>
            </a:extLst>
          </p:cNvPr>
          <p:cNvSpPr/>
          <p:nvPr/>
        </p:nvSpPr>
        <p:spPr>
          <a:xfrm>
            <a:off x="210966" y="1028700"/>
            <a:ext cx="7863366" cy="3752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3B0DED9-4373-4DB2-B579-AA47344FE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662387"/>
              </p:ext>
            </p:extLst>
          </p:nvPr>
        </p:nvGraphicFramePr>
        <p:xfrm>
          <a:off x="-564551" y="5760720"/>
          <a:ext cx="2160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7439548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961340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161117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86040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064739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687114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279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9870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2647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1085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1846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312932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DE3426D-EE90-4620-9D57-31EBCCF22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295574"/>
              </p:ext>
            </p:extLst>
          </p:nvPr>
        </p:nvGraphicFramePr>
        <p:xfrm>
          <a:off x="2011392" y="5760720"/>
          <a:ext cx="1080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3885126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850740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5542304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9795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074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55237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C050AFA-DF6D-4ACE-A4B6-40E9B0D7F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341907"/>
              </p:ext>
            </p:extLst>
          </p:nvPr>
        </p:nvGraphicFramePr>
        <p:xfrm>
          <a:off x="3434751" y="5760720"/>
          <a:ext cx="1440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6949567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019056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35421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6469061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5105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169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0502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720299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197B4A0C-147C-4B3F-902C-01483DF56BDA}"/>
              </a:ext>
            </a:extLst>
          </p:cNvPr>
          <p:cNvGrpSpPr/>
          <p:nvPr/>
        </p:nvGrpSpPr>
        <p:grpSpPr>
          <a:xfrm>
            <a:off x="210966" y="2028664"/>
            <a:ext cx="3439567" cy="2231329"/>
            <a:chOff x="210966" y="2028664"/>
            <a:chExt cx="3439567" cy="2231329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DC667B11-6E72-4F63-B6F8-709F38CB6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966" y="2028664"/>
              <a:ext cx="2194750" cy="2231329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6D2DE3EE-22DC-48A5-90AB-115283EC2E2A}"/>
                </a:ext>
              </a:extLst>
            </p:cNvPr>
            <p:cNvCxnSpPr/>
            <p:nvPr/>
          </p:nvCxnSpPr>
          <p:spPr>
            <a:xfrm>
              <a:off x="1811547" y="2544792"/>
              <a:ext cx="1354347" cy="457200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3BBFC3F3-EE23-4174-BAF5-A1002C03ACC7}"/>
                </a:ext>
              </a:extLst>
            </p:cNvPr>
            <p:cNvCxnSpPr>
              <a:cxnSpLocks/>
            </p:cNvCxnSpPr>
            <p:nvPr/>
          </p:nvCxnSpPr>
          <p:spPr>
            <a:xfrm>
              <a:off x="1047750" y="3001992"/>
              <a:ext cx="1865103" cy="142336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FC8E8CD-9CB1-44C9-A625-179527D701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7750" y="3448855"/>
              <a:ext cx="1865103" cy="440584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44DA689A-D904-4AF9-81F6-0864D5073A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1547" y="3303247"/>
              <a:ext cx="1354347" cy="140845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AE9C8215-56E6-4FC5-A819-4D8FC1AA6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5173" y="2389693"/>
              <a:ext cx="1475360" cy="1499746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DEDE95CC-DC9F-4FDF-AE03-E765773B760B}"/>
              </a:ext>
            </a:extLst>
          </p:cNvPr>
          <p:cNvGrpSpPr/>
          <p:nvPr/>
        </p:nvGrpSpPr>
        <p:grpSpPr>
          <a:xfrm>
            <a:off x="4392421" y="2023901"/>
            <a:ext cx="3681911" cy="2231329"/>
            <a:chOff x="4392421" y="2023901"/>
            <a:chExt cx="3681911" cy="2231329"/>
          </a:xfrm>
        </p:grpSpPr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B7931A30-B060-42BE-8B99-06EBDCB70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2421" y="2389693"/>
              <a:ext cx="1475360" cy="1499746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B721DBEF-37DC-41A7-A049-79EB8C70D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7342" y="2544792"/>
              <a:ext cx="2092027" cy="457200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62CEB659-5729-4D38-9282-DD2C506687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0101" y="3001992"/>
              <a:ext cx="1589787" cy="142336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448E515A-5E95-478F-B574-8512D37837DC}"/>
                </a:ext>
              </a:extLst>
            </p:cNvPr>
            <p:cNvCxnSpPr>
              <a:cxnSpLocks/>
            </p:cNvCxnSpPr>
            <p:nvPr/>
          </p:nvCxnSpPr>
          <p:spPr>
            <a:xfrm>
              <a:off x="5130101" y="3448855"/>
              <a:ext cx="1589787" cy="440584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93F926F7-A645-4737-BB74-C32D2A37F437}"/>
                </a:ext>
              </a:extLst>
            </p:cNvPr>
            <p:cNvCxnSpPr>
              <a:cxnSpLocks/>
            </p:cNvCxnSpPr>
            <p:nvPr/>
          </p:nvCxnSpPr>
          <p:spPr>
            <a:xfrm>
              <a:off x="5377342" y="3303247"/>
              <a:ext cx="2092027" cy="140845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圖片 38">
              <a:extLst>
                <a:ext uri="{FF2B5EF4-FFF2-40B4-BE49-F238E27FC236}">
                  <a16:creationId xmlns:a16="http://schemas.microsoft.com/office/drawing/2014/main" id="{37E643F3-0459-46B2-94C7-15FBEB86E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79582" y="2023901"/>
              <a:ext cx="2194750" cy="2231329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</p:grp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5AE071F-B067-409E-A6E0-996ECD751FD9}"/>
              </a:ext>
            </a:extLst>
          </p:cNvPr>
          <p:cNvSpPr txBox="1"/>
          <p:nvPr/>
        </p:nvSpPr>
        <p:spPr>
          <a:xfrm>
            <a:off x="1139635" y="1216602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Convolution</a:t>
            </a:r>
            <a:endParaRPr lang="zh-TW" altLang="en-US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1F065CCF-D7AB-4667-8075-76C558247214}"/>
              </a:ext>
            </a:extLst>
          </p:cNvPr>
          <p:cNvSpPr txBox="1"/>
          <p:nvPr/>
        </p:nvSpPr>
        <p:spPr>
          <a:xfrm>
            <a:off x="5311072" y="1216602"/>
            <a:ext cx="184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Deconvolution</a:t>
            </a:r>
            <a:endParaRPr lang="zh-TW" altLang="en-US" dirty="0"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511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Noto Sans CJK TC Regular"/>
        <a:ea typeface="Noto Sans CJK TC Regular"/>
        <a:cs typeface=""/>
      </a:majorFont>
      <a:minorFont>
        <a:latin typeface="Noto Sans CJK TC Regular"/>
        <a:ea typeface="Noto Sans CJK TC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3853</TotalTime>
  <Words>195</Words>
  <Application>Microsoft Office PowerPoint</Application>
  <PresentationFormat>寬螢幕</PresentationFormat>
  <Paragraphs>118</Paragraphs>
  <Slides>9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Noto Sans CJK TC Bold</vt:lpstr>
      <vt:lpstr>Noto Sans CJK TC Regular</vt:lpstr>
      <vt:lpstr>Arial</vt:lpstr>
      <vt:lpstr>Office 佈景主題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Ivan</dc:creator>
  <cp:lastModifiedBy>Ivan</cp:lastModifiedBy>
  <cp:revision>35</cp:revision>
  <dcterms:created xsi:type="dcterms:W3CDTF">2019-08-21T08:06:10Z</dcterms:created>
  <dcterms:modified xsi:type="dcterms:W3CDTF">2019-10-16T02:54:55Z</dcterms:modified>
</cp:coreProperties>
</file>