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wmf"/></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13" r:id="rId2"/>
    <p:sldId id="257" r:id="rId3"/>
    <p:sldId id="300" r:id="rId4"/>
    <p:sldId id="307" r:id="rId5"/>
    <p:sldId id="267" r:id="rId6"/>
    <p:sldId id="269" r:id="rId7"/>
    <p:sldId id="268" r:id="rId8"/>
    <p:sldId id="270" r:id="rId9"/>
    <p:sldId id="272" r:id="rId10"/>
    <p:sldId id="308" r:id="rId11"/>
    <p:sldId id="274" r:id="rId12"/>
    <p:sldId id="275" r:id="rId13"/>
    <p:sldId id="276" r:id="rId14"/>
    <p:sldId id="279" r:id="rId15"/>
    <p:sldId id="277" r:id="rId16"/>
    <p:sldId id="278" r:id="rId17"/>
    <p:sldId id="280" r:id="rId18"/>
    <p:sldId id="309" r:id="rId19"/>
    <p:sldId id="283" r:id="rId20"/>
    <p:sldId id="284" r:id="rId21"/>
    <p:sldId id="285" r:id="rId22"/>
    <p:sldId id="287" r:id="rId23"/>
    <p:sldId id="288" r:id="rId24"/>
    <p:sldId id="310" r:id="rId25"/>
    <p:sldId id="290" r:id="rId26"/>
    <p:sldId id="291" r:id="rId27"/>
    <p:sldId id="293" r:id="rId28"/>
    <p:sldId id="259" r:id="rId29"/>
    <p:sldId id="260" r:id="rId30"/>
    <p:sldId id="262" r:id="rId31"/>
    <p:sldId id="261" r:id="rId32"/>
    <p:sldId id="263" r:id="rId33"/>
    <p:sldId id="265" r:id="rId34"/>
    <p:sldId id="295" r:id="rId35"/>
  </p:sldIdLst>
  <p:sldSz cx="12195175"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9F9F9"/>
    <a:srgbClr val="CED2D5"/>
    <a:srgbClr val="3CCCC7"/>
    <a:srgbClr val="25BFF1"/>
    <a:srgbClr val="2BA5A2"/>
    <a:srgbClr val="0C8CB4"/>
    <a:srgbClr val="BFBFBF"/>
    <a:srgbClr val="67B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autoAdjust="0"/>
    <p:restoredTop sz="94660" autoAdjust="0"/>
  </p:normalViewPr>
  <p:slideViewPr>
    <p:cSldViewPr>
      <p:cViewPr varScale="1">
        <p:scale>
          <a:sx n="90" d="100"/>
          <a:sy n="90" d="100"/>
        </p:scale>
        <p:origin x="224" y="736"/>
      </p:cViewPr>
      <p:guideLst>
        <p:guide orient="horz"/>
        <p:guide pos="768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172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628078998875"/>
          <c:y val="0.0"/>
          <c:w val="0.635222279817228"/>
          <c:h val="0.952833250464042"/>
        </c:manualLayout>
      </c:layout>
      <c:doughnutChart>
        <c:varyColors val="1"/>
        <c:ser>
          <c:idx val="0"/>
          <c:order val="0"/>
          <c:tx>
            <c:strRef>
              <c:f>Sheet1!$B$1</c:f>
              <c:strCache>
                <c:ptCount val="1"/>
                <c:pt idx="0">
                  <c:v>销售额</c:v>
                </c:pt>
              </c:strCache>
            </c:strRef>
          </c:tx>
          <c:dPt>
            <c:idx val="0"/>
            <c:bubble3D val="0"/>
            <c:spPr>
              <a:solidFill>
                <a:srgbClr val="3CCCC7"/>
              </a:solidFill>
              <a:ln w="12695">
                <a:solidFill>
                  <a:srgbClr val="FFFFFF"/>
                </a:solidFill>
                <a:prstDash val="solid"/>
              </a:ln>
            </c:spPr>
          </c:dPt>
          <c:dPt>
            <c:idx val="1"/>
            <c:bubble3D val="0"/>
            <c:spPr>
              <a:solidFill>
                <a:srgbClr val="2DB2B8"/>
              </a:solidFill>
              <a:ln w="12695">
                <a:solidFill>
                  <a:srgbClr val="FFFFFF"/>
                </a:solidFill>
                <a:prstDash val="solid"/>
              </a:ln>
            </c:spPr>
          </c:dPt>
          <c:dPt>
            <c:idx val="2"/>
            <c:bubble3D val="0"/>
            <c:spPr>
              <a:solidFill>
                <a:srgbClr val="25BFF1"/>
              </a:solidFill>
              <a:ln w="12695">
                <a:solidFill>
                  <a:srgbClr val="FFFFFF"/>
                </a:solidFill>
                <a:prstDash val="solid"/>
              </a:ln>
            </c:spPr>
          </c:dPt>
          <c:dLbls>
            <c:dLbl>
              <c:idx val="0"/>
              <c:tx>
                <c:rich>
                  <a:bodyPr/>
                  <a:lstStyle/>
                  <a:p>
                    <a:r>
                      <a:rPr lang="mr-IN" altLang="zh-CN" smtClean="0"/>
                      <a:t>65%</a:t>
                    </a:r>
                    <a:endParaRPr lang="mr-IN" altLang="zh-CN" dirty="0"/>
                  </a:p>
                </c:rich>
              </c:tx>
              <c:showLegendKey val="0"/>
              <c:showVal val="0"/>
              <c:showCatName val="0"/>
              <c:showSerName val="0"/>
              <c:showPercent val="0"/>
              <c:showBubbleSize val="0"/>
              <c:extLst>
                <c:ext xmlns:c15="http://schemas.microsoft.com/office/drawing/2012/chart" uri="{CE6537A1-D6FC-4f65-9D91-7224C49458BB}"/>
              </c:extLst>
            </c:dLbl>
            <c:dLbl>
              <c:idx val="2"/>
              <c:tx>
                <c:rich>
                  <a:bodyPr/>
                  <a:lstStyle/>
                  <a:p>
                    <a:r>
                      <a:rPr lang="mr-IN" altLang="zh-CN" smtClean="0"/>
                      <a:t>10%</a:t>
                    </a:r>
                    <a:endParaRPr lang="mr-IN" altLang="zh-CN" dirty="0"/>
                  </a:p>
                </c:rich>
              </c:tx>
              <c:showLegendKey val="0"/>
              <c:showVal val="0"/>
              <c:showCatName val="0"/>
              <c:showSerName val="0"/>
              <c:showPercent val="0"/>
              <c:showBubbleSize val="0"/>
              <c:extLst>
                <c:ext xmlns:c15="http://schemas.microsoft.com/office/drawing/2012/chart" uri="{CE6537A1-D6FC-4f65-9D91-7224C49458BB}"/>
              </c:extLst>
            </c:dLbl>
            <c:spPr>
              <a:noFill/>
              <a:ln w="25390">
                <a:noFill/>
              </a:ln>
            </c:spPr>
            <c:txPr>
              <a:bodyPr rot="0" spcFirstLastPara="0" vertOverflow="ellipsis" vert="horz" wrap="square" lIns="38100" tIns="19050" rIns="38100" bIns="19050" anchor="ctr" anchorCtr="1"/>
              <a:lstStyle/>
              <a:p>
                <a:pPr>
                  <a:defRPr lang="zh-CN" sz="1999" b="0" i="0" u="none" strike="noStrike" kern="1200" baseline="0">
                    <a:solidFill>
                      <a:schemeClr val="bg1"/>
                    </a:solidFill>
                    <a:latin typeface="方正兰亭黑简体" panose="02000000000000000000" pitchFamily="2" charset="-122"/>
                    <a:ea typeface="方正兰亭黑简体" panose="02000000000000000000" pitchFamily="2" charset="-122"/>
                    <a:cs typeface="+mn-cs"/>
                  </a:defRPr>
                </a:pPr>
                <a:endParaRPr lang="zh-CN"/>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第一季度</c:v>
                </c:pt>
                <c:pt idx="1">
                  <c:v>第二季度</c:v>
                </c:pt>
                <c:pt idx="2">
                  <c:v>第三季度</c:v>
                </c:pt>
              </c:strCache>
            </c:strRef>
          </c:cat>
          <c:val>
            <c:numRef>
              <c:f>Sheet1!$B$2:$B$4</c:f>
              <c:numCache>
                <c:formatCode>General</c:formatCode>
                <c:ptCount val="3"/>
                <c:pt idx="0">
                  <c:v>8.200000000000001</c:v>
                </c:pt>
                <c:pt idx="1">
                  <c:v>3.2</c:v>
                </c:pt>
                <c:pt idx="2">
                  <c:v>1.4</c:v>
                </c:pt>
              </c:numCache>
            </c:numRef>
          </c:val>
        </c:ser>
        <c:dLbls>
          <c:showLegendKey val="0"/>
          <c:showVal val="0"/>
          <c:showCatName val="0"/>
          <c:showSerName val="0"/>
          <c:showPercent val="0"/>
          <c:showBubbleSize val="0"/>
          <c:showLeaderLines val="0"/>
        </c:dLbls>
        <c:firstSliceAng val="0"/>
        <c:holeSize val="34"/>
      </c:doughnutChart>
      <c:spPr>
        <a:noFill/>
        <a:ln w="25390">
          <a:noFill/>
        </a:ln>
      </c:spPr>
    </c:plotArea>
    <c:plotVisOnly val="1"/>
    <c:dispBlanksAs val="zero"/>
    <c:showDLblsOverMax val="0"/>
  </c:chart>
  <c:spPr>
    <a:noFill/>
    <a:ln>
      <a:noFill/>
    </a:ln>
  </c:spPr>
  <c:txPr>
    <a:bodyPr/>
    <a:lstStyle/>
    <a:p>
      <a:pPr>
        <a:defRPr lang="zh-CN" sz="1999">
          <a:solidFill>
            <a:schemeClr val="bg1"/>
          </a:solidFill>
          <a:latin typeface="方正兰亭黑简体" panose="02000000000000000000" pitchFamily="2" charset="-122"/>
          <a:ea typeface="方正兰亭黑简体" panose="02000000000000000000" pitchFamily="2" charset="-122"/>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3BAA0DDE-0273-404D-AEA9-A52FA8E84C81}" type="datetimeFigureOut">
              <a:rPr lang="zh-CN" altLang="en-US"/>
              <a:pPr>
                <a:defRPr/>
              </a:pPr>
              <a:t>2018/10/18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80CFC22-2DE0-4953-AC84-FA804873C9A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53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88DB778-0017-447A-A245-CED84C3CCC41}" type="slidenum">
              <a:rPr lang="zh-CN" altLang="en-US"/>
              <a:pPr fontAlgn="base">
                <a:spcBef>
                  <a:spcPct val="0"/>
                </a:spcBef>
                <a:spcAft>
                  <a:spcPct val="0"/>
                </a:spcAft>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162CAB-CC18-49B6-B8CF-73B62472BF96}" type="slidenum">
              <a:rPr lang="zh-CN" altLang="en-US"/>
              <a:pPr fontAlgn="base">
                <a:spcBef>
                  <a:spcPct val="0"/>
                </a:spcBef>
                <a:spcAft>
                  <a:spcPct val="0"/>
                </a:spcAft>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076099-1A57-4BD3-AFB5-BFFF213A4F99}" type="slidenum">
              <a:rPr lang="zh-CN" altLang="en-US"/>
              <a:pPr fontAlgn="base">
                <a:spcBef>
                  <a:spcPct val="0"/>
                </a:spcBef>
                <a:spcAft>
                  <a:spcPct val="0"/>
                </a:spcAft>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D3B4DE-4FBA-4F76-B9DD-D95669AF13A9}" type="slidenum">
              <a:rPr lang="zh-CN" altLang="en-US"/>
              <a:pPr fontAlgn="base">
                <a:spcBef>
                  <a:spcPct val="0"/>
                </a:spcBef>
                <a:spcAft>
                  <a:spcPct val="0"/>
                </a:spcAft>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D5A2DD-86CF-45FE-8AB2-A02E2411EE70}" type="slidenum">
              <a:rPr lang="zh-CN" altLang="en-US"/>
              <a:pPr fontAlgn="base">
                <a:spcBef>
                  <a:spcPct val="0"/>
                </a:spcBef>
                <a:spcAft>
                  <a:spcPct val="0"/>
                </a:spcAft>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19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04BB59-E6F9-45A2-9CFE-23F6A4CBBE3D}" type="slidenum">
              <a:rPr lang="zh-CN" altLang="en-US"/>
              <a:pPr fontAlgn="base">
                <a:spcBef>
                  <a:spcPct val="0"/>
                </a:spcBef>
                <a:spcAft>
                  <a:spcPct val="0"/>
                </a:spcAft>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7B2C4F2-DECC-4876-9616-1EE29EBC80CB}" type="slidenum">
              <a:rPr lang="zh-CN" altLang="en-US"/>
              <a:pPr fontAlgn="base">
                <a:spcBef>
                  <a:spcPct val="0"/>
                </a:spcBef>
                <a:spcAft>
                  <a:spcPct val="0"/>
                </a:spcAft>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1E495D-2BF7-4296-84AF-7097A9757A6D}" type="slidenum">
              <a:rPr lang="zh-CN" altLang="en-US"/>
              <a:pPr fontAlgn="base">
                <a:spcBef>
                  <a:spcPct val="0"/>
                </a:spcBef>
                <a:spcAft>
                  <a:spcPct val="0"/>
                </a:spcAft>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4813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659E5A-D6DC-442E-8551-BEF5B9A6821F}" type="slidenum">
              <a:rPr lang="zh-CN" altLang="en-US"/>
              <a:pPr fontAlgn="base">
                <a:spcBef>
                  <a:spcPct val="0"/>
                </a:spcBef>
                <a:spcAft>
                  <a:spcPct val="0"/>
                </a:spcAft>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017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5B378D-1566-4A56-BF4C-E00A52D2E0BA}" type="slidenum">
              <a:rPr lang="zh-CN" altLang="en-US"/>
              <a:pPr fontAlgn="base">
                <a:spcBef>
                  <a:spcPct val="0"/>
                </a:spcBef>
                <a:spcAft>
                  <a:spcPct val="0"/>
                </a:spcAft>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222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261710-C1CD-41ED-9118-FFBF759836BA}" type="slidenum">
              <a:rPr lang="zh-CN" altLang="en-US"/>
              <a:pPr fontAlgn="base">
                <a:spcBef>
                  <a:spcPct val="0"/>
                </a:spcBef>
                <a:spcAft>
                  <a:spcPct val="0"/>
                </a:spcAft>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2F8E897-9B2B-45AD-AE7D-79305C1A7469}" type="slidenum">
              <a:rPr lang="zh-CN" altLang="en-US"/>
              <a:pPr fontAlgn="base">
                <a:spcBef>
                  <a:spcPct val="0"/>
                </a:spcBef>
                <a:spcAft>
                  <a:spcPct val="0"/>
                </a:spcAft>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416853-1856-4830-AD25-897F984CEB2D}" type="slidenum">
              <a:rPr lang="zh-CN" altLang="en-US"/>
              <a:pPr fontAlgn="base">
                <a:spcBef>
                  <a:spcPct val="0"/>
                </a:spcBef>
                <a:spcAft>
                  <a:spcPct val="0"/>
                </a:spcAft>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bwMode="auto">
          <a:noFill/>
          <a:ln>
            <a:solidFill>
              <a:srgbClr val="000000"/>
            </a:solidFill>
            <a:miter lim="800000"/>
            <a:headEnd/>
            <a:tailEnd/>
          </a:ln>
        </p:spPr>
      </p:sp>
      <p:sp>
        <p:nvSpPr>
          <p:cNvPr id="5632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63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A6908D-1AB8-485C-BDF9-3554DD9C19E8}" type="slidenum">
              <a:rPr lang="zh-CN" altLang="en-US"/>
              <a:pPr fontAlgn="base">
                <a:spcBef>
                  <a:spcPct val="0"/>
                </a:spcBef>
                <a:spcAft>
                  <a:spcPct val="0"/>
                </a:spcAft>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5837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C61CDF-E0FC-426D-BC80-A1769C04F01C}" type="slidenum">
              <a:rPr lang="zh-CN" altLang="en-US"/>
              <a:pPr fontAlgn="base">
                <a:spcBef>
                  <a:spcPct val="0"/>
                </a:spcBef>
                <a:spcAft>
                  <a:spcPct val="0"/>
                </a:spcAft>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bwMode="auto">
          <a:noFill/>
          <a:ln>
            <a:solidFill>
              <a:srgbClr val="000000"/>
            </a:solidFill>
            <a:miter lim="800000"/>
            <a:headEnd/>
            <a:tailEnd/>
          </a:ln>
        </p:spPr>
      </p:sp>
      <p:sp>
        <p:nvSpPr>
          <p:cNvPr id="6041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041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EBEAB6-75C9-4DE4-8885-02F2D2332AC3}" type="slidenum">
              <a:rPr lang="zh-CN" altLang="en-US"/>
              <a:pPr fontAlgn="base">
                <a:spcBef>
                  <a:spcPct val="0"/>
                </a:spcBef>
                <a:spcAft>
                  <a:spcPct val="0"/>
                </a:spcAft>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p:nvPr>
        </p:nvSpPr>
        <p:spPr bwMode="auto">
          <a:noFill/>
          <a:ln>
            <a:solidFill>
              <a:srgbClr val="000000"/>
            </a:solidFill>
            <a:miter lim="800000"/>
            <a:headEnd/>
            <a:tailEnd/>
          </a:ln>
        </p:spPr>
      </p:sp>
      <p:sp>
        <p:nvSpPr>
          <p:cNvPr id="6246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246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B3D5F5-0789-4DE6-BD5E-714726B9D1B2}" type="slidenum">
              <a:rPr lang="zh-CN" altLang="en-US"/>
              <a:pPr fontAlgn="base">
                <a:spcBef>
                  <a:spcPct val="0"/>
                </a:spcBef>
                <a:spcAft>
                  <a:spcPct val="0"/>
                </a:spcAft>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bwMode="auto">
          <a:noFill/>
          <a:ln>
            <a:solidFill>
              <a:srgbClr val="000000"/>
            </a:solidFill>
            <a:miter lim="800000"/>
            <a:headEnd/>
            <a:tailEnd/>
          </a:ln>
        </p:spPr>
      </p:sp>
      <p:sp>
        <p:nvSpPr>
          <p:cNvPr id="6451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D0ED52-DE0E-4023-8CB0-36658EDDE57D}" type="slidenum">
              <a:rPr lang="zh-CN" altLang="en-US"/>
              <a:pPr fontAlgn="base">
                <a:spcBef>
                  <a:spcPct val="0"/>
                </a:spcBef>
                <a:spcAft>
                  <a:spcPct val="0"/>
                </a:spcAft>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p:nvPr>
        </p:nvSpPr>
        <p:spPr bwMode="auto">
          <a:noFill/>
          <a:ln>
            <a:solidFill>
              <a:srgbClr val="000000"/>
            </a:solidFill>
            <a:miter lim="800000"/>
            <a:headEnd/>
            <a:tailEnd/>
          </a:ln>
        </p:spPr>
      </p:sp>
      <p:sp>
        <p:nvSpPr>
          <p:cNvPr id="6656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65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3526A68-4484-468B-B386-84DC3903B1B9}" type="slidenum">
              <a:rPr lang="zh-CN" altLang="en-US"/>
              <a:pPr fontAlgn="base">
                <a:spcBef>
                  <a:spcPct val="0"/>
                </a:spcBef>
                <a:spcAft>
                  <a:spcPct val="0"/>
                </a:spcAft>
              </a:pPr>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noFill/>
          <a:ln>
            <a:solidFill>
              <a:srgbClr val="000000"/>
            </a:solidFill>
            <a:miter lim="800000"/>
            <a:headEnd/>
            <a:tailEnd/>
          </a:ln>
        </p:spPr>
      </p:sp>
      <p:sp>
        <p:nvSpPr>
          <p:cNvPr id="686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86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4039C5-8BFB-465E-97E4-0222CC431BD0}" type="slidenum">
              <a:rPr lang="zh-CN" altLang="en-US"/>
              <a:pPr fontAlgn="base">
                <a:spcBef>
                  <a:spcPct val="0"/>
                </a:spcBef>
                <a:spcAft>
                  <a:spcPct val="0"/>
                </a:spcAft>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bwMode="auto">
          <a:noFill/>
          <a:ln>
            <a:solidFill>
              <a:srgbClr val="000000"/>
            </a:solidFill>
            <a:miter lim="800000"/>
            <a:headEnd/>
            <a:tailEnd/>
          </a:ln>
        </p:spPr>
      </p:sp>
      <p:sp>
        <p:nvSpPr>
          <p:cNvPr id="706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06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250B9A-3401-4255-B26E-AB52819FF862}" type="slidenum">
              <a:rPr lang="zh-CN" altLang="en-US"/>
              <a:pPr fontAlgn="base">
                <a:spcBef>
                  <a:spcPct val="0"/>
                </a:spcBef>
                <a:spcAft>
                  <a:spcPct val="0"/>
                </a:spcAft>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p:cNvSpPr>
          <p:nvPr>
            <p:ph type="sldImg"/>
          </p:nvPr>
        </p:nvSpPr>
        <p:spPr bwMode="auto">
          <a:noFill/>
          <a:ln>
            <a:solidFill>
              <a:srgbClr val="000000"/>
            </a:solidFill>
            <a:miter lim="800000"/>
            <a:headEnd/>
            <a:tailEnd/>
          </a:ln>
        </p:spPr>
      </p:sp>
      <p:sp>
        <p:nvSpPr>
          <p:cNvPr id="727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27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55CB3E-FBDF-488A-B0DA-573A2DC6ED8E}" type="slidenum">
              <a:rPr lang="zh-CN" altLang="en-US"/>
              <a:pPr fontAlgn="base">
                <a:spcBef>
                  <a:spcPct val="0"/>
                </a:spcBef>
                <a:spcAft>
                  <a:spcPct val="0"/>
                </a:spcAft>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CA91C7-1FC9-4B35-93D7-12207AFF1DDB}" type="slidenum">
              <a:rPr lang="zh-CN" altLang="en-US"/>
              <a:pPr fontAlgn="base">
                <a:spcBef>
                  <a:spcPct val="0"/>
                </a:spcBef>
                <a:spcAft>
                  <a:spcPct val="0"/>
                </a:spcAft>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bwMode="auto">
          <a:noFill/>
          <a:ln>
            <a:solidFill>
              <a:srgbClr val="000000"/>
            </a:solidFill>
            <a:miter lim="800000"/>
            <a:headEnd/>
            <a:tailEnd/>
          </a:ln>
        </p:spPr>
      </p:sp>
      <p:sp>
        <p:nvSpPr>
          <p:cNvPr id="747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47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C2A5BA-C34C-43D3-B4DA-95E571971843}" type="slidenum">
              <a:rPr lang="zh-CN" altLang="en-US"/>
              <a:pPr fontAlgn="base">
                <a:spcBef>
                  <a:spcPct val="0"/>
                </a:spcBef>
                <a:spcAft>
                  <a:spcPct val="0"/>
                </a:spcAft>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p:nvPr>
        </p:nvSpPr>
        <p:spPr bwMode="auto">
          <a:noFill/>
          <a:ln>
            <a:solidFill>
              <a:srgbClr val="000000"/>
            </a:solidFill>
            <a:miter lim="800000"/>
            <a:headEnd/>
            <a:tailEnd/>
          </a:ln>
        </p:spPr>
      </p:sp>
      <p:sp>
        <p:nvSpPr>
          <p:cNvPr id="768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68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0D8AFB-BC2E-4005-8B4D-4DAD6239E161}" type="slidenum">
              <a:rPr lang="zh-CN" altLang="en-US"/>
              <a:pPr fontAlgn="base">
                <a:spcBef>
                  <a:spcPct val="0"/>
                </a:spcBef>
                <a:spcAft>
                  <a:spcPct val="0"/>
                </a:spcAft>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bwMode="auto">
          <a:noFill/>
          <a:ln>
            <a:solidFill>
              <a:srgbClr val="000000"/>
            </a:solidFill>
            <a:miter lim="800000"/>
            <a:headEnd/>
            <a:tailEnd/>
          </a:ln>
        </p:spPr>
      </p:sp>
      <p:sp>
        <p:nvSpPr>
          <p:cNvPr id="788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788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9FC10F-B238-4888-A640-03C57FF03B7D}" type="slidenum">
              <a:rPr lang="zh-CN" altLang="en-US"/>
              <a:pPr fontAlgn="base">
                <a:spcBef>
                  <a:spcPct val="0"/>
                </a:spcBef>
                <a:spcAft>
                  <a:spcPct val="0"/>
                </a:spcAft>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p:cNvSpPr>
          <p:nvPr>
            <p:ph type="sldImg"/>
          </p:nvPr>
        </p:nvSpPr>
        <p:spPr bwMode="auto">
          <a:noFill/>
          <a:ln>
            <a:solidFill>
              <a:srgbClr val="000000"/>
            </a:solidFill>
            <a:miter lim="800000"/>
            <a:headEnd/>
            <a:tailEnd/>
          </a:ln>
        </p:spPr>
      </p:sp>
      <p:sp>
        <p:nvSpPr>
          <p:cNvPr id="808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08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6FEDF25-E6A9-49B5-85CB-4710587AA1DF}" type="slidenum">
              <a:rPr lang="zh-CN" altLang="en-US"/>
              <a:pPr fontAlgn="base">
                <a:spcBef>
                  <a:spcPct val="0"/>
                </a:spcBef>
                <a:spcAft>
                  <a:spcPct val="0"/>
                </a:spcAft>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p:cNvSpPr>
          <p:nvPr>
            <p:ph type="sldImg"/>
          </p:nvPr>
        </p:nvSpPr>
        <p:spPr bwMode="auto">
          <a:noFill/>
          <a:ln>
            <a:solidFill>
              <a:srgbClr val="000000"/>
            </a:solidFill>
            <a:miter lim="800000"/>
            <a:headEnd/>
            <a:tailEnd/>
          </a:ln>
        </p:spPr>
      </p:sp>
      <p:sp>
        <p:nvSpPr>
          <p:cNvPr id="829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829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081CF4-05BC-427E-A8F2-E9EC74D90419}" type="slidenum">
              <a:rPr lang="zh-CN" altLang="en-US"/>
              <a:pPr fontAlgn="base">
                <a:spcBef>
                  <a:spcPct val="0"/>
                </a:spcBef>
                <a:spcAft>
                  <a:spcPct val="0"/>
                </a:spcAft>
              </a:pPr>
              <a:t>34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15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4C0F82-C50F-4E1B-8F97-09F9BE693C10}" type="slidenum">
              <a:rPr lang="zh-CN" altLang="en-US"/>
              <a:pPr fontAlgn="base">
                <a:spcBef>
                  <a:spcPct val="0"/>
                </a:spcBef>
                <a:spcAft>
                  <a:spcPct val="0"/>
                </a:spcAft>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35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9B2350-0BC1-4E33-9E9D-7BED52469C3A}" type="slidenum">
              <a:rPr lang="zh-CN" altLang="en-US"/>
              <a:pPr fontAlgn="base">
                <a:spcBef>
                  <a:spcPct val="0"/>
                </a:spcBef>
                <a:spcAft>
                  <a:spcPct val="0"/>
                </a:spcAft>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56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52A886D-B23C-4D6D-A387-589FAE426AE9}" type="slidenum">
              <a:rPr lang="zh-CN" altLang="en-US"/>
              <a:pPr fontAlgn="base">
                <a:spcBef>
                  <a:spcPct val="0"/>
                </a:spcBef>
                <a:spcAft>
                  <a:spcPct val="0"/>
                </a:spcAft>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76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6A426A-0E2F-464F-A33C-8BC7F007F801}" type="slidenum">
              <a:rPr lang="zh-CN" altLang="en-US"/>
              <a:pPr fontAlgn="base">
                <a:spcBef>
                  <a:spcPct val="0"/>
                </a:spcBef>
                <a:spcAft>
                  <a:spcPct val="0"/>
                </a:spcAft>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2969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DF1A35-7C7E-4C60-88DC-AA63698FB6C7}" type="slidenum">
              <a:rPr lang="zh-CN" altLang="en-US"/>
              <a:pPr fontAlgn="base">
                <a:spcBef>
                  <a:spcPct val="0"/>
                </a:spcBef>
                <a:spcAft>
                  <a:spcPct val="0"/>
                </a:spcAft>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3174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06AD4C-5C63-4CED-A44E-AD71C51235AE}" type="slidenum">
              <a:rPr lang="zh-CN" altLang="en-US"/>
              <a:pPr fontAlgn="base">
                <a:spcBef>
                  <a:spcPct val="0"/>
                </a:spcBef>
                <a:spcAft>
                  <a:spcPct val="0"/>
                </a:spcAft>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E12D61D-7317-4B4F-B619-6D4604D4F2F9}" type="datetimeFigureOut">
              <a:rPr lang="zh-CN" altLang="en-US"/>
              <a:pPr>
                <a:defRPr/>
              </a:pPr>
              <a:t>2018/10/18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489855-4A42-4589-93D8-D9338B313611}"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35933D-989E-41E9-8126-345293B32FB3}" type="datetimeFigureOut">
              <a:rPr lang="zh-CN" altLang="en-US"/>
              <a:pPr>
                <a:defRPr/>
              </a:pPr>
              <a:t>2018/10/18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8E3F39-544B-4BA6-BD20-AEBB8C32FDAC}"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B4C0F03-33D8-4BFC-A1FA-9F6C289B6260}" type="datetimeFigureOut">
              <a:rPr lang="zh-CN" altLang="en-US"/>
              <a:pPr>
                <a:defRPr/>
              </a:pPr>
              <a:t>2018/10/18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890F08-5E52-49F1-AF0C-6C00D55BC965}"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1927E5F-0A81-4AFC-B9AB-AB185C2102C3}" type="datetimeFigureOut">
              <a:rPr lang="zh-CN" altLang="en-US"/>
              <a:pPr>
                <a:defRPr/>
              </a:pPr>
              <a:t>2018/10/18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8AED35-E968-4A4C-9615-8010E89D8EE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78AFE43-3B89-4559-BED8-599C9AF2401B}" type="datetimeFigureOut">
              <a:rPr lang="zh-CN" altLang="en-US"/>
              <a:pPr>
                <a:defRPr/>
              </a:pPr>
              <a:t>2018/10/18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0C032B-EFE2-4612-A33A-56A1320D64E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58DF42F-A002-468B-84CD-18C6ACBCD750}" type="datetimeFigureOut">
              <a:rPr lang="zh-CN" altLang="en-US"/>
              <a:pPr>
                <a:defRPr/>
              </a:pPr>
              <a:t>2018/10/18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E42FF49-9284-403D-83D3-1840D0130A71}"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10"/>
          <p:cNvSpPr/>
          <p:nvPr userDrawn="1"/>
        </p:nvSpPr>
        <p:spPr>
          <a:xfrm>
            <a:off x="92075" y="15875"/>
            <a:ext cx="774700" cy="246063"/>
          </a:xfrm>
          <a:prstGeom prst="rect">
            <a:avLst/>
          </a:prstGeom>
        </p:spPr>
        <p:txBody>
          <a:bodyPr>
            <a:spAutoFit/>
          </a:bodyPr>
          <a:lstStyle/>
          <a:p>
            <a:pPr fontAlgn="auto">
              <a:spcBef>
                <a:spcPts val="0"/>
              </a:spcBef>
              <a:spcAft>
                <a:spcPts val="0"/>
              </a:spcAft>
              <a:defRPr/>
            </a:pPr>
            <a:r>
              <a:rPr lang="en-US" altLang="zh-CN" sz="100" kern="0" dirty="0">
                <a:solidFill>
                  <a:schemeClr val="bg2"/>
                </a:solidFill>
                <a:latin typeface="+mn-lt"/>
                <a:ea typeface="+mn-ea"/>
              </a:rPr>
              <a:t>PPT</a:t>
            </a:r>
            <a:r>
              <a:rPr lang="zh-CN" altLang="en-US" sz="100" kern="0" dirty="0">
                <a:solidFill>
                  <a:schemeClr val="bg2"/>
                </a:solidFill>
                <a:latin typeface="+mn-lt"/>
                <a:ea typeface="+mn-ea"/>
              </a:rPr>
              <a:t>模板下载：</a:t>
            </a:r>
            <a:r>
              <a:rPr lang="en-US" altLang="zh-CN" sz="100" kern="0" dirty="0">
                <a:solidFill>
                  <a:schemeClr val="bg2"/>
                </a:solidFill>
                <a:latin typeface="+mn-lt"/>
                <a:ea typeface="+mn-ea"/>
              </a:rPr>
              <a:t>www.1ppt.com/moban/     </a:t>
            </a:r>
            <a:r>
              <a:rPr lang="zh-CN" altLang="en-US" sz="100" kern="0" dirty="0">
                <a:solidFill>
                  <a:schemeClr val="bg2"/>
                </a:solidFill>
                <a:latin typeface="+mn-lt"/>
                <a:ea typeface="+mn-ea"/>
              </a:rPr>
              <a:t>行业</a:t>
            </a:r>
            <a:r>
              <a:rPr lang="en-US" altLang="zh-CN" sz="100" kern="0" dirty="0">
                <a:solidFill>
                  <a:schemeClr val="bg2"/>
                </a:solidFill>
                <a:latin typeface="+mn-lt"/>
                <a:ea typeface="+mn-ea"/>
              </a:rPr>
              <a:t>PPT</a:t>
            </a:r>
            <a:r>
              <a:rPr lang="zh-CN" altLang="en-US" sz="100" kern="0" dirty="0">
                <a:solidFill>
                  <a:schemeClr val="bg2"/>
                </a:solidFill>
                <a:latin typeface="+mn-lt"/>
                <a:ea typeface="+mn-ea"/>
              </a:rPr>
              <a:t>模板：</a:t>
            </a:r>
            <a:r>
              <a:rPr lang="en-US" altLang="zh-CN" sz="100" kern="0" dirty="0">
                <a:solidFill>
                  <a:schemeClr val="bg2"/>
                </a:solidFill>
                <a:latin typeface="+mn-lt"/>
                <a:ea typeface="+mn-ea"/>
              </a:rPr>
              <a:t>www.1ppt.com/hangye/ </a:t>
            </a:r>
          </a:p>
          <a:p>
            <a:pPr fontAlgn="auto">
              <a:spcBef>
                <a:spcPts val="0"/>
              </a:spcBef>
              <a:spcAft>
                <a:spcPts val="0"/>
              </a:spcAft>
              <a:defRPr/>
            </a:pPr>
            <a:r>
              <a:rPr lang="zh-CN" altLang="en-US" sz="100" kern="0" dirty="0">
                <a:solidFill>
                  <a:schemeClr val="bg2"/>
                </a:solidFill>
                <a:latin typeface="+mn-lt"/>
                <a:ea typeface="+mn-ea"/>
              </a:rPr>
              <a:t>节日</a:t>
            </a:r>
            <a:r>
              <a:rPr lang="en-US" altLang="zh-CN" sz="100" kern="0" dirty="0">
                <a:solidFill>
                  <a:schemeClr val="bg2"/>
                </a:solidFill>
                <a:latin typeface="+mn-lt"/>
                <a:ea typeface="+mn-ea"/>
              </a:rPr>
              <a:t>PPT</a:t>
            </a:r>
            <a:r>
              <a:rPr lang="zh-CN" altLang="en-US" sz="100" kern="0" dirty="0">
                <a:solidFill>
                  <a:schemeClr val="bg2"/>
                </a:solidFill>
                <a:latin typeface="+mn-lt"/>
                <a:ea typeface="+mn-ea"/>
              </a:rPr>
              <a:t>模板：</a:t>
            </a:r>
            <a:r>
              <a:rPr lang="en-US" altLang="zh-CN" sz="100" kern="0" dirty="0">
                <a:solidFill>
                  <a:schemeClr val="bg2"/>
                </a:solidFill>
                <a:latin typeface="+mn-lt"/>
                <a:ea typeface="+mn-ea"/>
              </a:rPr>
              <a:t>www.1ppt.com/jieri/           PPT</a:t>
            </a:r>
            <a:r>
              <a:rPr lang="zh-CN" altLang="en-US" sz="100" kern="0" dirty="0">
                <a:solidFill>
                  <a:schemeClr val="bg2"/>
                </a:solidFill>
                <a:latin typeface="+mn-lt"/>
                <a:ea typeface="+mn-ea"/>
              </a:rPr>
              <a:t>素材下载：</a:t>
            </a:r>
            <a:r>
              <a:rPr lang="en-US" altLang="zh-CN" sz="100" kern="0" dirty="0">
                <a:solidFill>
                  <a:schemeClr val="bg2"/>
                </a:solidFill>
                <a:latin typeface="+mn-lt"/>
                <a:ea typeface="+mn-ea"/>
              </a:rPr>
              <a:t>www.1ppt.com/sucai/</a:t>
            </a:r>
          </a:p>
          <a:p>
            <a:pPr fontAlgn="auto">
              <a:spcBef>
                <a:spcPts val="0"/>
              </a:spcBef>
              <a:spcAft>
                <a:spcPts val="0"/>
              </a:spcAft>
              <a:defRPr/>
            </a:pPr>
            <a:r>
              <a:rPr lang="en-US" altLang="zh-CN" sz="100" kern="0" dirty="0">
                <a:solidFill>
                  <a:schemeClr val="bg2"/>
                </a:solidFill>
                <a:latin typeface="+mn-lt"/>
                <a:ea typeface="+mn-ea"/>
              </a:rPr>
              <a:t>PPT</a:t>
            </a:r>
            <a:r>
              <a:rPr lang="zh-CN" altLang="en-US" sz="100" kern="0" dirty="0">
                <a:solidFill>
                  <a:schemeClr val="bg2"/>
                </a:solidFill>
                <a:latin typeface="+mn-lt"/>
                <a:ea typeface="+mn-ea"/>
              </a:rPr>
              <a:t>背景图片：</a:t>
            </a:r>
            <a:r>
              <a:rPr lang="en-US" altLang="zh-CN" sz="100" kern="0" dirty="0">
                <a:solidFill>
                  <a:schemeClr val="bg2"/>
                </a:solidFill>
                <a:latin typeface="+mn-lt"/>
                <a:ea typeface="+mn-ea"/>
              </a:rPr>
              <a:t>www.1ppt.com/beijing/      PPT</a:t>
            </a:r>
            <a:r>
              <a:rPr lang="zh-CN" altLang="en-US" sz="100" kern="0" dirty="0">
                <a:solidFill>
                  <a:schemeClr val="bg2"/>
                </a:solidFill>
                <a:latin typeface="+mn-lt"/>
                <a:ea typeface="+mn-ea"/>
              </a:rPr>
              <a:t>图表下载：</a:t>
            </a:r>
            <a:r>
              <a:rPr lang="en-US" altLang="zh-CN" sz="100" kern="0" dirty="0">
                <a:solidFill>
                  <a:schemeClr val="bg2"/>
                </a:solidFill>
                <a:latin typeface="+mn-lt"/>
                <a:ea typeface="+mn-ea"/>
              </a:rPr>
              <a:t>www.1ppt.com/tubiao/      </a:t>
            </a:r>
          </a:p>
          <a:p>
            <a:pPr fontAlgn="auto">
              <a:spcBef>
                <a:spcPts val="0"/>
              </a:spcBef>
              <a:spcAft>
                <a:spcPts val="0"/>
              </a:spcAft>
              <a:defRPr/>
            </a:pPr>
            <a:r>
              <a:rPr lang="zh-CN" altLang="en-US" sz="100" kern="0" dirty="0">
                <a:solidFill>
                  <a:schemeClr val="bg2"/>
                </a:solidFill>
                <a:latin typeface="+mn-lt"/>
                <a:ea typeface="+mn-ea"/>
              </a:rPr>
              <a:t>优秀</a:t>
            </a:r>
            <a:r>
              <a:rPr lang="en-US" altLang="zh-CN" sz="100" kern="0" dirty="0">
                <a:solidFill>
                  <a:schemeClr val="bg2"/>
                </a:solidFill>
                <a:latin typeface="+mn-lt"/>
                <a:ea typeface="+mn-ea"/>
              </a:rPr>
              <a:t>PPT</a:t>
            </a:r>
            <a:r>
              <a:rPr lang="zh-CN" altLang="en-US" sz="100" kern="0" dirty="0">
                <a:solidFill>
                  <a:schemeClr val="bg2"/>
                </a:solidFill>
                <a:latin typeface="+mn-lt"/>
                <a:ea typeface="+mn-ea"/>
              </a:rPr>
              <a:t>下载：</a:t>
            </a:r>
            <a:r>
              <a:rPr lang="en-US" altLang="zh-CN" sz="100" kern="0" dirty="0">
                <a:solidFill>
                  <a:schemeClr val="bg2"/>
                </a:solidFill>
                <a:latin typeface="+mn-lt"/>
                <a:ea typeface="+mn-ea"/>
              </a:rPr>
              <a:t>www.1ppt.com/xiazai/        PPT</a:t>
            </a:r>
            <a:r>
              <a:rPr lang="zh-CN" altLang="en-US" sz="100" kern="0" dirty="0">
                <a:solidFill>
                  <a:schemeClr val="bg2"/>
                </a:solidFill>
                <a:latin typeface="+mn-lt"/>
                <a:ea typeface="+mn-ea"/>
              </a:rPr>
              <a:t>教程： </a:t>
            </a:r>
            <a:r>
              <a:rPr lang="en-US" altLang="zh-CN" sz="100" kern="0" dirty="0">
                <a:solidFill>
                  <a:schemeClr val="bg2"/>
                </a:solidFill>
                <a:latin typeface="+mn-lt"/>
                <a:ea typeface="+mn-ea"/>
              </a:rPr>
              <a:t>www.1ppt.com/powerpoint/      </a:t>
            </a:r>
          </a:p>
          <a:p>
            <a:pPr fontAlgn="auto">
              <a:spcBef>
                <a:spcPts val="0"/>
              </a:spcBef>
              <a:spcAft>
                <a:spcPts val="0"/>
              </a:spcAft>
              <a:defRPr/>
            </a:pPr>
            <a:r>
              <a:rPr lang="en-US" altLang="zh-CN" sz="100" kern="0" dirty="0">
                <a:solidFill>
                  <a:schemeClr val="bg2"/>
                </a:solidFill>
                <a:latin typeface="+mn-lt"/>
                <a:ea typeface="+mn-ea"/>
              </a:rPr>
              <a:t>Word</a:t>
            </a:r>
            <a:r>
              <a:rPr lang="zh-CN" altLang="en-US" sz="100" kern="0" dirty="0">
                <a:solidFill>
                  <a:schemeClr val="bg2"/>
                </a:solidFill>
                <a:latin typeface="+mn-lt"/>
                <a:ea typeface="+mn-ea"/>
              </a:rPr>
              <a:t>教程： </a:t>
            </a:r>
            <a:r>
              <a:rPr lang="en-US" altLang="zh-CN" sz="100" kern="0" dirty="0">
                <a:solidFill>
                  <a:schemeClr val="bg2"/>
                </a:solidFill>
                <a:latin typeface="+mn-lt"/>
                <a:ea typeface="+mn-ea"/>
              </a:rPr>
              <a:t>www.1ppt.com/word/              Excel</a:t>
            </a:r>
            <a:r>
              <a:rPr lang="zh-CN" altLang="en-US" sz="100" kern="0" dirty="0">
                <a:solidFill>
                  <a:schemeClr val="bg2"/>
                </a:solidFill>
                <a:latin typeface="+mn-lt"/>
                <a:ea typeface="+mn-ea"/>
              </a:rPr>
              <a:t>教程：</a:t>
            </a:r>
            <a:r>
              <a:rPr lang="en-US" altLang="zh-CN" sz="100" kern="0" dirty="0">
                <a:solidFill>
                  <a:schemeClr val="bg2"/>
                </a:solidFill>
                <a:latin typeface="+mn-lt"/>
                <a:ea typeface="+mn-ea"/>
              </a:rPr>
              <a:t>www.1ppt.com/excel/  </a:t>
            </a:r>
          </a:p>
          <a:p>
            <a:pPr fontAlgn="auto">
              <a:spcBef>
                <a:spcPts val="0"/>
              </a:spcBef>
              <a:spcAft>
                <a:spcPts val="0"/>
              </a:spcAft>
              <a:defRPr/>
            </a:pPr>
            <a:r>
              <a:rPr lang="zh-CN" altLang="en-US" sz="100" kern="0" dirty="0">
                <a:solidFill>
                  <a:schemeClr val="bg2"/>
                </a:solidFill>
                <a:latin typeface="+mn-lt"/>
                <a:ea typeface="+mn-ea"/>
              </a:rPr>
              <a:t>资料下载：</a:t>
            </a:r>
            <a:r>
              <a:rPr lang="en-US" altLang="zh-CN" sz="100" kern="0" dirty="0">
                <a:solidFill>
                  <a:schemeClr val="bg2"/>
                </a:solidFill>
                <a:latin typeface="+mn-lt"/>
                <a:ea typeface="+mn-ea"/>
              </a:rPr>
              <a:t>www.1ppt.com/ziliao/                PPT</a:t>
            </a:r>
            <a:r>
              <a:rPr lang="zh-CN" altLang="en-US" sz="100" kern="0" dirty="0">
                <a:solidFill>
                  <a:schemeClr val="bg2"/>
                </a:solidFill>
                <a:latin typeface="+mn-lt"/>
                <a:ea typeface="+mn-ea"/>
              </a:rPr>
              <a:t>课件下载：</a:t>
            </a:r>
            <a:r>
              <a:rPr lang="en-US" altLang="zh-CN" sz="100" kern="0" dirty="0">
                <a:solidFill>
                  <a:schemeClr val="bg2"/>
                </a:solidFill>
                <a:latin typeface="+mn-lt"/>
                <a:ea typeface="+mn-ea"/>
              </a:rPr>
              <a:t>www.1ppt.com/kejian/ </a:t>
            </a:r>
          </a:p>
          <a:p>
            <a:pPr fontAlgn="auto">
              <a:spcBef>
                <a:spcPts val="0"/>
              </a:spcBef>
              <a:spcAft>
                <a:spcPts val="0"/>
              </a:spcAft>
              <a:defRPr/>
            </a:pPr>
            <a:r>
              <a:rPr lang="zh-CN" altLang="en-US" sz="100" kern="0" dirty="0">
                <a:solidFill>
                  <a:schemeClr val="bg2"/>
                </a:solidFill>
                <a:latin typeface="+mn-lt"/>
                <a:ea typeface="+mn-ea"/>
              </a:rPr>
              <a:t>范文下载：</a:t>
            </a:r>
            <a:r>
              <a:rPr lang="en-US" altLang="zh-CN" sz="100" kern="0" dirty="0">
                <a:solidFill>
                  <a:schemeClr val="bg2"/>
                </a:solidFill>
                <a:latin typeface="+mn-lt"/>
                <a:ea typeface="+mn-ea"/>
              </a:rPr>
              <a:t>www.1ppt.com/fanwen/             </a:t>
            </a:r>
            <a:r>
              <a:rPr lang="zh-CN" altLang="en-US" sz="100" kern="0" dirty="0">
                <a:solidFill>
                  <a:schemeClr val="bg2"/>
                </a:solidFill>
                <a:latin typeface="+mn-lt"/>
                <a:ea typeface="+mn-ea"/>
              </a:rPr>
              <a:t>试卷下载：</a:t>
            </a:r>
            <a:r>
              <a:rPr lang="en-US" altLang="zh-CN" sz="100" kern="0" dirty="0">
                <a:solidFill>
                  <a:schemeClr val="bg2"/>
                </a:solidFill>
                <a:latin typeface="+mn-lt"/>
                <a:ea typeface="+mn-ea"/>
              </a:rPr>
              <a:t>www.1ppt.com/shiti/  </a:t>
            </a:r>
          </a:p>
          <a:p>
            <a:pPr fontAlgn="auto">
              <a:spcBef>
                <a:spcPts val="0"/>
              </a:spcBef>
              <a:spcAft>
                <a:spcPts val="0"/>
              </a:spcAft>
              <a:defRPr/>
            </a:pPr>
            <a:r>
              <a:rPr lang="zh-CN" altLang="en-US" sz="100" kern="0" dirty="0">
                <a:solidFill>
                  <a:schemeClr val="bg2"/>
                </a:solidFill>
                <a:latin typeface="+mn-lt"/>
                <a:ea typeface="+mn-ea"/>
              </a:rPr>
              <a:t>教案下载：</a:t>
            </a:r>
            <a:r>
              <a:rPr lang="en-US" altLang="zh-CN" sz="100" kern="0" dirty="0">
                <a:solidFill>
                  <a:schemeClr val="bg2"/>
                </a:solidFill>
                <a:latin typeface="+mn-lt"/>
                <a:ea typeface="+mn-ea"/>
              </a:rPr>
              <a:t>www.1ppt.com/jiaoan/        </a:t>
            </a:r>
          </a:p>
          <a:p>
            <a:pPr fontAlgn="auto">
              <a:spcBef>
                <a:spcPts val="0"/>
              </a:spcBef>
              <a:spcAft>
                <a:spcPts val="0"/>
              </a:spcAft>
              <a:defRPr/>
            </a:pPr>
            <a:r>
              <a:rPr lang="zh-CN" altLang="en-US" sz="100" kern="0" dirty="0">
                <a:solidFill>
                  <a:schemeClr val="bg2"/>
                </a:solidFill>
                <a:latin typeface="+mn-lt"/>
                <a:ea typeface="+mn-ea"/>
              </a:rPr>
              <a:t>字体下载：</a:t>
            </a:r>
            <a:r>
              <a:rPr lang="en-US" altLang="zh-CN" sz="100" kern="0" dirty="0">
                <a:solidFill>
                  <a:schemeClr val="bg2"/>
                </a:solidFill>
                <a:latin typeface="+mn-lt"/>
                <a:ea typeface="+mn-ea"/>
              </a:rPr>
              <a:t>www.1ppt.com/ziti/</a:t>
            </a:r>
          </a:p>
          <a:p>
            <a:pPr fontAlgn="auto">
              <a:spcBef>
                <a:spcPts val="0"/>
              </a:spcBef>
              <a:spcAft>
                <a:spcPts val="0"/>
              </a:spcAft>
              <a:defRPr/>
            </a:pPr>
            <a:r>
              <a:rPr lang="en-US" altLang="zh-CN" sz="100" kern="0" dirty="0">
                <a:solidFill>
                  <a:schemeClr val="bg2"/>
                </a:solidFill>
                <a:latin typeface="+mn-lt"/>
                <a:ea typeface="+mn-ea"/>
              </a:rPr>
              <a:t> </a:t>
            </a:r>
            <a:endParaRPr lang="zh-CN" altLang="en-US" sz="100" kern="0" dirty="0">
              <a:solidFill>
                <a:schemeClr val="bg2"/>
              </a:solidFill>
              <a:latin typeface="+mn-lt"/>
              <a:ea typeface="+mn-ea"/>
            </a:endParaRPr>
          </a:p>
        </p:txBody>
      </p:sp>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6"/>
          <p:cNvSpPr>
            <a:spLocks noGrp="1"/>
          </p:cNvSpPr>
          <p:nvPr>
            <p:ph type="dt" sz="half" idx="10"/>
          </p:nvPr>
        </p:nvSpPr>
        <p:spPr/>
        <p:txBody>
          <a:bodyPr/>
          <a:lstStyle>
            <a:lvl1pPr>
              <a:defRPr/>
            </a:lvl1pPr>
          </a:lstStyle>
          <a:p>
            <a:pPr>
              <a:defRPr/>
            </a:pPr>
            <a:fld id="{C3F6ACAB-B028-4ADD-9F32-73A723343D6C}" type="datetimeFigureOut">
              <a:rPr lang="zh-CN" altLang="en-US"/>
              <a:pPr>
                <a:defRPr/>
              </a:pPr>
              <a:t>2018/10/18</a:t>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pPr>
              <a:defRPr/>
            </a:pPr>
            <a:fld id="{E308D864-DA9F-4AA5-A5C5-A9383DE7A70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4A3B175-85AB-42EB-861C-D8FB913FFDA1}" type="datetimeFigureOut">
              <a:rPr lang="zh-CN" altLang="en-US"/>
              <a:pPr>
                <a:defRPr/>
              </a:pPr>
              <a:t>2018/10/18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76E98D0-27EC-4FAD-9063-51394F2D9B6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B6403C4-E9A1-4288-80DD-98EDB5BDC1C5}" type="datetimeFigureOut">
              <a:rPr lang="zh-CN" altLang="en-US"/>
              <a:pPr>
                <a:defRPr/>
              </a:pPr>
              <a:t>2018/10/18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22DB223-FE48-47E3-8F5B-92DAEF3C1A74}"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A4A43D-AA87-4ECE-9881-6B6DB1E83F3D}" type="datetimeFigureOut">
              <a:rPr lang="zh-CN" altLang="en-US"/>
              <a:pPr>
                <a:defRPr/>
              </a:pPr>
              <a:t>2018/10/18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1B8484-A0B9-4990-B9BC-279C7246562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FA11EF4-C7BB-45DD-B3A8-ED8F75C98E01}" type="datetimeFigureOut">
              <a:rPr lang="zh-CN" altLang="en-US"/>
              <a:pPr>
                <a:defRPr/>
              </a:pPr>
              <a:t>2018/10/18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BF150D-D0D9-4510-A317-DE65170F897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ED2D5"/>
            </a:gs>
            <a:gs pos="100000">
              <a:srgbClr val="F9F9F9"/>
            </a:gs>
          </a:gsLst>
          <a:lin ang="18000000"/>
        </a:gra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59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597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6388"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826AEE1-3802-4630-ADEC-08045B5533D1}" type="datetimeFigureOut">
              <a:rPr lang="zh-CN" altLang="en-US"/>
              <a:pPr>
                <a:defRPr/>
              </a:pPr>
              <a:t>2018/10/18</a:t>
            </a:fld>
            <a:endParaRPr lang="zh-CN" altLang="en-US"/>
          </a:p>
        </p:txBody>
      </p:sp>
      <p:sp>
        <p:nvSpPr>
          <p:cNvPr id="5" name="页脚占位符 4"/>
          <p:cNvSpPr>
            <a:spLocks noGrp="1"/>
          </p:cNvSpPr>
          <p:nvPr>
            <p:ph type="ftr" sz="quarter" idx="3"/>
          </p:nvPr>
        </p:nvSpPr>
        <p:spPr>
          <a:xfrm>
            <a:off x="4167188"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9188" y="6356350"/>
            <a:ext cx="2846387"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1C3B956C-DFC0-43C5-AF24-3244DFD7562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60" r:id="rId5"/>
    <p:sldLayoutId id="2147483655" r:id="rId6"/>
    <p:sldLayoutId id="2147483654" r:id="rId7"/>
    <p:sldLayoutId id="2147483653" r:id="rId8"/>
    <p:sldLayoutId id="2147483652" r:id="rId9"/>
    <p:sldLayoutId id="2147483651" r:id="rId10"/>
    <p:sldLayoutId id="214748365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chart" Target="../charts/char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jpeg"/><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组合 45"/>
          <p:cNvGrpSpPr>
            <a:grpSpLocks/>
          </p:cNvGrpSpPr>
          <p:nvPr/>
        </p:nvGrpSpPr>
        <p:grpSpPr bwMode="auto">
          <a:xfrm flipH="1">
            <a:off x="-23813" y="-26988"/>
            <a:ext cx="4033838" cy="2198688"/>
            <a:chOff x="5917425" y="3435846"/>
            <a:chExt cx="3226575" cy="1707654"/>
          </a:xfrm>
        </p:grpSpPr>
        <p:pic>
          <p:nvPicPr>
            <p:cNvPr id="14359"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pic>
          <p:nvPicPr>
            <p:cNvPr id="14360"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grpSp>
      <p:grpSp>
        <p:nvGrpSpPr>
          <p:cNvPr id="14338" name="组合 48"/>
          <p:cNvGrpSpPr>
            <a:grpSpLocks/>
          </p:cNvGrpSpPr>
          <p:nvPr/>
        </p:nvGrpSpPr>
        <p:grpSpPr bwMode="auto">
          <a:xfrm>
            <a:off x="7916863" y="4457700"/>
            <a:ext cx="4302125" cy="2276475"/>
            <a:chOff x="5917425" y="3435846"/>
            <a:chExt cx="3226575" cy="1707654"/>
          </a:xfrm>
        </p:grpSpPr>
        <p:pic>
          <p:nvPicPr>
            <p:cNvPr id="14357"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pic>
          <p:nvPicPr>
            <p:cNvPr id="14358"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grpSp>
      <p:sp>
        <p:nvSpPr>
          <p:cNvPr id="2" name="矩形 1"/>
          <p:cNvSpPr/>
          <p:nvPr/>
        </p:nvSpPr>
        <p:spPr>
          <a:xfrm rot="2615876">
            <a:off x="6497638" y="-438150"/>
            <a:ext cx="1871662" cy="18716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rot="2615876">
            <a:off x="8233858" y="20187"/>
            <a:ext cx="3531285" cy="3531285"/>
          </a:xfrm>
          <a:prstGeom prst="rect">
            <a:avLst/>
          </a:prstGeom>
          <a:blipFill dpi="0" rotWithShape="0">
            <a:blip r:embed="rId4" cstate="screen">
              <a:extLst/>
            </a:blip>
            <a:srcRect/>
            <a:stretch>
              <a:fillRect t="139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矩形 31"/>
          <p:cNvSpPr/>
          <p:nvPr/>
        </p:nvSpPr>
        <p:spPr>
          <a:xfrm rot="2615876">
            <a:off x="10482263" y="3346450"/>
            <a:ext cx="1871662" cy="18716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rot="2615876">
            <a:off x="7767638" y="3419475"/>
            <a:ext cx="1871662" cy="187166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矩形 33"/>
          <p:cNvSpPr/>
          <p:nvPr/>
        </p:nvSpPr>
        <p:spPr>
          <a:xfrm rot="2615876">
            <a:off x="9164638" y="4741863"/>
            <a:ext cx="1871662" cy="1873250"/>
          </a:xfrm>
          <a:prstGeom prst="rect">
            <a:avLst/>
          </a:prstGeom>
          <a:solidFill>
            <a:srgbClr val="67BF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35"/>
          <p:cNvSpPr/>
          <p:nvPr/>
        </p:nvSpPr>
        <p:spPr>
          <a:xfrm rot="2615876">
            <a:off x="10572750" y="6065838"/>
            <a:ext cx="1871663" cy="1871662"/>
          </a:xfrm>
          <a:prstGeom prst="rect">
            <a:avLst/>
          </a:prstGeom>
          <a:solidFill>
            <a:srgbClr val="2BA5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TextBox 36"/>
          <p:cNvSpPr txBox="1">
            <a:spLocks noChangeArrowheads="1"/>
          </p:cNvSpPr>
          <p:nvPr/>
        </p:nvSpPr>
        <p:spPr bwMode="auto">
          <a:xfrm rot="-2700000">
            <a:off x="6777038" y="431800"/>
            <a:ext cx="1584325" cy="585788"/>
          </a:xfrm>
          <a:prstGeom prst="rect">
            <a:avLst/>
          </a:prstGeom>
          <a:noFill/>
          <a:ln w="9525">
            <a:noFill/>
            <a:miter lim="800000"/>
            <a:headEnd/>
            <a:tailEnd/>
          </a:ln>
        </p:spPr>
        <p:txBody>
          <a:bodyPr>
            <a:spAutoFit/>
          </a:bodyPr>
          <a:lstStyle/>
          <a:p>
            <a:pPr algn="ctr"/>
            <a:r>
              <a:rPr lang="zh-CN" altLang="en-US" sz="3200" b="1">
                <a:solidFill>
                  <a:schemeClr val="bg1"/>
                </a:solidFill>
                <a:latin typeface="微软雅黑" pitchFamily="34" charset="-122"/>
                <a:ea typeface="微软雅黑" pitchFamily="34" charset="-122"/>
              </a:rPr>
              <a:t>创新</a:t>
            </a:r>
          </a:p>
        </p:txBody>
      </p:sp>
      <p:sp>
        <p:nvSpPr>
          <p:cNvPr id="38" name="TextBox 37"/>
          <p:cNvSpPr txBox="1">
            <a:spLocks noChangeArrowheads="1"/>
          </p:cNvSpPr>
          <p:nvPr/>
        </p:nvSpPr>
        <p:spPr bwMode="auto">
          <a:xfrm rot="-2700000">
            <a:off x="7929563" y="4040188"/>
            <a:ext cx="1584325" cy="585787"/>
          </a:xfrm>
          <a:prstGeom prst="rect">
            <a:avLst/>
          </a:prstGeom>
          <a:noFill/>
          <a:ln w="9525">
            <a:noFill/>
            <a:miter lim="800000"/>
            <a:headEnd/>
            <a:tailEnd/>
          </a:ln>
        </p:spPr>
        <p:txBody>
          <a:bodyPr>
            <a:spAutoFit/>
          </a:bodyPr>
          <a:lstStyle/>
          <a:p>
            <a:pPr algn="ctr"/>
            <a:r>
              <a:rPr lang="zh-CN" altLang="en-US" sz="3200" b="1">
                <a:solidFill>
                  <a:schemeClr val="bg1"/>
                </a:solidFill>
                <a:latin typeface="微软雅黑" pitchFamily="34" charset="-122"/>
                <a:ea typeface="微软雅黑" pitchFamily="34" charset="-122"/>
              </a:rPr>
              <a:t>专业</a:t>
            </a:r>
          </a:p>
        </p:txBody>
      </p:sp>
      <p:sp>
        <p:nvSpPr>
          <p:cNvPr id="39" name="TextBox 38"/>
          <p:cNvSpPr txBox="1">
            <a:spLocks noChangeArrowheads="1"/>
          </p:cNvSpPr>
          <p:nvPr/>
        </p:nvSpPr>
        <p:spPr bwMode="auto">
          <a:xfrm rot="-2700000">
            <a:off x="10602913" y="4040188"/>
            <a:ext cx="1582737" cy="585787"/>
          </a:xfrm>
          <a:prstGeom prst="rect">
            <a:avLst/>
          </a:prstGeom>
          <a:noFill/>
          <a:ln w="9525">
            <a:noFill/>
            <a:miter lim="800000"/>
            <a:headEnd/>
            <a:tailEnd/>
          </a:ln>
        </p:spPr>
        <p:txBody>
          <a:bodyPr>
            <a:spAutoFit/>
          </a:bodyPr>
          <a:lstStyle/>
          <a:p>
            <a:pPr algn="ctr"/>
            <a:r>
              <a:rPr lang="zh-CN" altLang="en-US" sz="3200" b="1">
                <a:solidFill>
                  <a:schemeClr val="bg1"/>
                </a:solidFill>
                <a:latin typeface="微软雅黑" pitchFamily="34" charset="-122"/>
                <a:ea typeface="微软雅黑" pitchFamily="34" charset="-122"/>
              </a:rPr>
              <a:t>激情</a:t>
            </a:r>
          </a:p>
        </p:txBody>
      </p:sp>
      <p:sp>
        <p:nvSpPr>
          <p:cNvPr id="40" name="TextBox 39"/>
          <p:cNvSpPr txBox="1">
            <a:spLocks noChangeArrowheads="1"/>
          </p:cNvSpPr>
          <p:nvPr/>
        </p:nvSpPr>
        <p:spPr bwMode="auto">
          <a:xfrm rot="-2700000">
            <a:off x="9369425" y="5400675"/>
            <a:ext cx="1584325" cy="584200"/>
          </a:xfrm>
          <a:prstGeom prst="rect">
            <a:avLst/>
          </a:prstGeom>
          <a:noFill/>
          <a:ln w="9525">
            <a:noFill/>
            <a:miter lim="800000"/>
            <a:headEnd/>
            <a:tailEnd/>
          </a:ln>
        </p:spPr>
        <p:txBody>
          <a:bodyPr>
            <a:spAutoFit/>
          </a:bodyPr>
          <a:lstStyle/>
          <a:p>
            <a:pPr algn="ctr"/>
            <a:r>
              <a:rPr lang="zh-CN" altLang="en-US" sz="3200" b="1">
                <a:solidFill>
                  <a:schemeClr val="bg1"/>
                </a:solidFill>
                <a:latin typeface="微软雅黑" pitchFamily="34" charset="-122"/>
                <a:ea typeface="微软雅黑" pitchFamily="34" charset="-122"/>
              </a:rPr>
              <a:t>坚持</a:t>
            </a:r>
          </a:p>
        </p:txBody>
      </p:sp>
      <p:sp>
        <p:nvSpPr>
          <p:cNvPr id="41" name="矩形 40"/>
          <p:cNvSpPr/>
          <p:nvPr/>
        </p:nvSpPr>
        <p:spPr>
          <a:xfrm>
            <a:off x="-23813" y="4797425"/>
            <a:ext cx="265113" cy="147002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标题 4"/>
          <p:cNvSpPr txBox="1"/>
          <p:nvPr/>
        </p:nvSpPr>
        <p:spPr>
          <a:xfrm>
            <a:off x="265113" y="4765675"/>
            <a:ext cx="4873625" cy="53498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3200" b="1" dirty="0">
                <a:solidFill>
                  <a:schemeClr val="tx1">
                    <a:lumMod val="50000"/>
                    <a:lumOff val="50000"/>
                  </a:schemeClr>
                </a:solidFill>
                <a:latin typeface="方正兰亭黑简体" panose="02000000000000000000" pitchFamily="2" charset="-122"/>
                <a:ea typeface="方正兰亭黑简体" panose="02000000000000000000" pitchFamily="2" charset="-122"/>
              </a:rPr>
              <a:t>云易创云开发平台</a:t>
            </a:r>
            <a:endParaRPr lang="en-US" altLang="zh-CN" sz="3200" dirty="0">
              <a:solidFill>
                <a:schemeClr val="tx1">
                  <a:lumMod val="50000"/>
                  <a:lumOff val="50000"/>
                </a:schemeClr>
              </a:solidFill>
              <a:latin typeface="方正兰亭黑简体" panose="02000000000000000000" pitchFamily="2" charset="-122"/>
              <a:ea typeface="方正兰亭黑简体" panose="02000000000000000000" pitchFamily="2" charset="-122"/>
            </a:endParaRPr>
          </a:p>
        </p:txBody>
      </p:sp>
      <p:sp>
        <p:nvSpPr>
          <p:cNvPr id="43" name="TextBox 42"/>
          <p:cNvSpPr txBox="1">
            <a:spLocks noChangeArrowheads="1"/>
          </p:cNvSpPr>
          <p:nvPr/>
        </p:nvSpPr>
        <p:spPr bwMode="auto">
          <a:xfrm>
            <a:off x="241300" y="5226050"/>
            <a:ext cx="6938963" cy="769938"/>
          </a:xfrm>
          <a:prstGeom prst="rect">
            <a:avLst/>
          </a:prstGeom>
          <a:noFill/>
          <a:ln w="9525">
            <a:noFill/>
            <a:miter lim="800000"/>
            <a:headEnd/>
            <a:tailEnd/>
          </a:ln>
        </p:spPr>
        <p:txBody>
          <a:bodyPr>
            <a:spAutoFit/>
          </a:bodyPr>
          <a:lstStyle/>
          <a:p>
            <a:r>
              <a:rPr lang="zh-CN" altLang="en-US" sz="4400" b="1">
                <a:solidFill>
                  <a:srgbClr val="3CCCC7"/>
                </a:solidFill>
                <a:latin typeface="微软雅黑" pitchFamily="34" charset="-122"/>
                <a:ea typeface="微软雅黑" pitchFamily="34" charset="-122"/>
              </a:rPr>
              <a:t>一起来改变软件开发行业吧</a:t>
            </a:r>
          </a:p>
        </p:txBody>
      </p:sp>
      <p:sp>
        <p:nvSpPr>
          <p:cNvPr id="44" name="标题 4"/>
          <p:cNvSpPr txBox="1"/>
          <p:nvPr/>
        </p:nvSpPr>
        <p:spPr>
          <a:xfrm>
            <a:off x="636588" y="5940425"/>
            <a:ext cx="6262687" cy="3683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rPr>
              <a:t>创始人蔡笋，</a:t>
            </a:r>
            <a:r>
              <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rPr>
              <a:t>13751082562</a:t>
            </a:r>
            <a:r>
              <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b="1" dirty="0">
                <a:solidFill>
                  <a:schemeClr val="tx1">
                    <a:lumMod val="50000"/>
                    <a:lumOff val="50000"/>
                  </a:schemeClr>
                </a:solidFill>
                <a:latin typeface="微软雅黑" panose="020B0503020204020204" pitchFamily="34" charset="-122"/>
                <a:ea typeface="微软雅黑" panose="020B0503020204020204" pitchFamily="34" charset="-122"/>
              </a:rPr>
              <a:t>alucard263096@126.com</a:t>
            </a:r>
            <a:endParaRPr lang="zh-CN" altLang="en-US" sz="1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Freeform 10"/>
          <p:cNvSpPr>
            <a:spLocks noEditPoints="1"/>
          </p:cNvSpPr>
          <p:nvPr/>
        </p:nvSpPr>
        <p:spPr bwMode="auto">
          <a:xfrm>
            <a:off x="385763" y="6011863"/>
            <a:ext cx="265112" cy="255587"/>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tx1">
              <a:lumMod val="50000"/>
              <a:lumOff val="50000"/>
            </a:schemeClr>
          </a:solidFill>
          <a:ln>
            <a:noFill/>
          </a:ln>
        </p:spPr>
        <p:txBody>
          <a:bodyPr/>
          <a:lstStyle/>
          <a:p>
            <a:pP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2" name="TextBox 51"/>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1+#ppt_w/2"/>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31" presetClass="entr" presetSubtype="0" fill="hold" grpId="0" nodeType="withEffect">
                                  <p:stCondLst>
                                    <p:cond delay="500"/>
                                  </p:stCondLst>
                                  <p:childTnLst>
                                    <p:set>
                                      <p:cBhvr>
                                        <p:cTn id="30" dur="1" fill="hold">
                                          <p:stCondLst>
                                            <p:cond delay="0"/>
                                          </p:stCondLst>
                                        </p:cTn>
                                        <p:tgtEl>
                                          <p:spTgt spid="37"/>
                                        </p:tgtEl>
                                        <p:attrNameLst>
                                          <p:attrName>style.visibility</p:attrName>
                                        </p:attrNameLst>
                                      </p:cBhvr>
                                      <p:to>
                                        <p:strVal val="visible"/>
                                      </p:to>
                                    </p:set>
                                    <p:anim calcmode="lin" valueType="num">
                                      <p:cBhvr>
                                        <p:cTn id="31" dur="1000" fill="hold"/>
                                        <p:tgtEl>
                                          <p:spTgt spid="37"/>
                                        </p:tgtEl>
                                        <p:attrNameLst>
                                          <p:attrName>ppt_w</p:attrName>
                                        </p:attrNameLst>
                                      </p:cBhvr>
                                      <p:tavLst>
                                        <p:tav tm="0">
                                          <p:val>
                                            <p:fltVal val="0"/>
                                          </p:val>
                                        </p:tav>
                                        <p:tav tm="100000">
                                          <p:val>
                                            <p:strVal val="#ppt_w"/>
                                          </p:val>
                                        </p:tav>
                                      </p:tavLst>
                                    </p:anim>
                                    <p:anim calcmode="lin" valueType="num">
                                      <p:cBhvr>
                                        <p:cTn id="32" dur="1000" fill="hold"/>
                                        <p:tgtEl>
                                          <p:spTgt spid="37"/>
                                        </p:tgtEl>
                                        <p:attrNameLst>
                                          <p:attrName>ppt_h</p:attrName>
                                        </p:attrNameLst>
                                      </p:cBhvr>
                                      <p:tavLst>
                                        <p:tav tm="0">
                                          <p:val>
                                            <p:fltVal val="0"/>
                                          </p:val>
                                        </p:tav>
                                        <p:tav tm="100000">
                                          <p:val>
                                            <p:strVal val="#ppt_h"/>
                                          </p:val>
                                        </p:tav>
                                      </p:tavLst>
                                    </p:anim>
                                    <p:anim calcmode="lin" valueType="num">
                                      <p:cBhvr>
                                        <p:cTn id="33" dur="1000" fill="hold"/>
                                        <p:tgtEl>
                                          <p:spTgt spid="37"/>
                                        </p:tgtEl>
                                        <p:attrNameLst>
                                          <p:attrName>style.rotation</p:attrName>
                                        </p:attrNameLst>
                                      </p:cBhvr>
                                      <p:tavLst>
                                        <p:tav tm="0">
                                          <p:val>
                                            <p:fltVal val="90"/>
                                          </p:val>
                                        </p:tav>
                                        <p:tav tm="100000">
                                          <p:val>
                                            <p:fltVal val="0"/>
                                          </p:val>
                                        </p:tav>
                                      </p:tavLst>
                                    </p:anim>
                                    <p:animEffect transition="in" filter="fade">
                                      <p:cBhvr>
                                        <p:cTn id="34" dur="1000"/>
                                        <p:tgtEl>
                                          <p:spTgt spid="37"/>
                                        </p:tgtEl>
                                      </p:cBhvr>
                                    </p:animEffect>
                                  </p:childTnLst>
                                </p:cTn>
                              </p:par>
                              <p:par>
                                <p:cTn id="35" presetID="31" presetClass="entr" presetSubtype="0" fill="hold" grpId="0" nodeType="withEffect">
                                  <p:stCondLst>
                                    <p:cond delay="50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fltVal val="0"/>
                                          </p:val>
                                        </p:tav>
                                        <p:tav tm="100000">
                                          <p:val>
                                            <p:strVal val="#ppt_w"/>
                                          </p:val>
                                        </p:tav>
                                      </p:tavLst>
                                    </p:anim>
                                    <p:anim calcmode="lin" valueType="num">
                                      <p:cBhvr>
                                        <p:cTn id="38" dur="1000" fill="hold"/>
                                        <p:tgtEl>
                                          <p:spTgt spid="38"/>
                                        </p:tgtEl>
                                        <p:attrNameLst>
                                          <p:attrName>ppt_h</p:attrName>
                                        </p:attrNameLst>
                                      </p:cBhvr>
                                      <p:tavLst>
                                        <p:tav tm="0">
                                          <p:val>
                                            <p:fltVal val="0"/>
                                          </p:val>
                                        </p:tav>
                                        <p:tav tm="100000">
                                          <p:val>
                                            <p:strVal val="#ppt_h"/>
                                          </p:val>
                                        </p:tav>
                                      </p:tavLst>
                                    </p:anim>
                                    <p:anim calcmode="lin" valueType="num">
                                      <p:cBhvr>
                                        <p:cTn id="39" dur="1000" fill="hold"/>
                                        <p:tgtEl>
                                          <p:spTgt spid="38"/>
                                        </p:tgtEl>
                                        <p:attrNameLst>
                                          <p:attrName>style.rotation</p:attrName>
                                        </p:attrNameLst>
                                      </p:cBhvr>
                                      <p:tavLst>
                                        <p:tav tm="0">
                                          <p:val>
                                            <p:fltVal val="90"/>
                                          </p:val>
                                        </p:tav>
                                        <p:tav tm="100000">
                                          <p:val>
                                            <p:fltVal val="0"/>
                                          </p:val>
                                        </p:tav>
                                      </p:tavLst>
                                    </p:anim>
                                    <p:animEffect transition="in" filter="fade">
                                      <p:cBhvr>
                                        <p:cTn id="40" dur="1000"/>
                                        <p:tgtEl>
                                          <p:spTgt spid="38"/>
                                        </p:tgtEl>
                                      </p:cBhvr>
                                    </p:animEffect>
                                  </p:childTnLst>
                                </p:cTn>
                              </p:par>
                              <p:par>
                                <p:cTn id="41" presetID="31" presetClass="entr" presetSubtype="0" fill="hold" grpId="0" nodeType="withEffect">
                                  <p:stCondLst>
                                    <p:cond delay="500"/>
                                  </p:stCondLst>
                                  <p:childTnLst>
                                    <p:set>
                                      <p:cBhvr>
                                        <p:cTn id="42" dur="1" fill="hold">
                                          <p:stCondLst>
                                            <p:cond delay="0"/>
                                          </p:stCondLst>
                                        </p:cTn>
                                        <p:tgtEl>
                                          <p:spTgt spid="39"/>
                                        </p:tgtEl>
                                        <p:attrNameLst>
                                          <p:attrName>style.visibility</p:attrName>
                                        </p:attrNameLst>
                                      </p:cBhvr>
                                      <p:to>
                                        <p:strVal val="visible"/>
                                      </p:to>
                                    </p:set>
                                    <p:anim calcmode="lin" valueType="num">
                                      <p:cBhvr>
                                        <p:cTn id="43" dur="1000" fill="hold"/>
                                        <p:tgtEl>
                                          <p:spTgt spid="39"/>
                                        </p:tgtEl>
                                        <p:attrNameLst>
                                          <p:attrName>ppt_w</p:attrName>
                                        </p:attrNameLst>
                                      </p:cBhvr>
                                      <p:tavLst>
                                        <p:tav tm="0">
                                          <p:val>
                                            <p:fltVal val="0"/>
                                          </p:val>
                                        </p:tav>
                                        <p:tav tm="100000">
                                          <p:val>
                                            <p:strVal val="#ppt_w"/>
                                          </p:val>
                                        </p:tav>
                                      </p:tavLst>
                                    </p:anim>
                                    <p:anim calcmode="lin" valueType="num">
                                      <p:cBhvr>
                                        <p:cTn id="44" dur="1000" fill="hold"/>
                                        <p:tgtEl>
                                          <p:spTgt spid="39"/>
                                        </p:tgtEl>
                                        <p:attrNameLst>
                                          <p:attrName>ppt_h</p:attrName>
                                        </p:attrNameLst>
                                      </p:cBhvr>
                                      <p:tavLst>
                                        <p:tav tm="0">
                                          <p:val>
                                            <p:fltVal val="0"/>
                                          </p:val>
                                        </p:tav>
                                        <p:tav tm="100000">
                                          <p:val>
                                            <p:strVal val="#ppt_h"/>
                                          </p:val>
                                        </p:tav>
                                      </p:tavLst>
                                    </p:anim>
                                    <p:anim calcmode="lin" valueType="num">
                                      <p:cBhvr>
                                        <p:cTn id="45" dur="1000" fill="hold"/>
                                        <p:tgtEl>
                                          <p:spTgt spid="39"/>
                                        </p:tgtEl>
                                        <p:attrNameLst>
                                          <p:attrName>style.rotation</p:attrName>
                                        </p:attrNameLst>
                                      </p:cBhvr>
                                      <p:tavLst>
                                        <p:tav tm="0">
                                          <p:val>
                                            <p:fltVal val="90"/>
                                          </p:val>
                                        </p:tav>
                                        <p:tav tm="100000">
                                          <p:val>
                                            <p:fltVal val="0"/>
                                          </p:val>
                                        </p:tav>
                                      </p:tavLst>
                                    </p:anim>
                                    <p:animEffect transition="in" filter="fade">
                                      <p:cBhvr>
                                        <p:cTn id="46" dur="1000"/>
                                        <p:tgtEl>
                                          <p:spTgt spid="39"/>
                                        </p:tgtEl>
                                      </p:cBhvr>
                                    </p:animEffect>
                                  </p:childTnLst>
                                </p:cTn>
                              </p:par>
                              <p:par>
                                <p:cTn id="47" presetID="31" presetClass="entr" presetSubtype="0" fill="hold" grpId="0" nodeType="withEffect">
                                  <p:stCondLst>
                                    <p:cond delay="500"/>
                                  </p:stCondLst>
                                  <p:childTnLst>
                                    <p:set>
                                      <p:cBhvr>
                                        <p:cTn id="48" dur="1" fill="hold">
                                          <p:stCondLst>
                                            <p:cond delay="0"/>
                                          </p:stCondLst>
                                        </p:cTn>
                                        <p:tgtEl>
                                          <p:spTgt spid="40"/>
                                        </p:tgtEl>
                                        <p:attrNameLst>
                                          <p:attrName>style.visibility</p:attrName>
                                        </p:attrNameLst>
                                      </p:cBhvr>
                                      <p:to>
                                        <p:strVal val="visible"/>
                                      </p:to>
                                    </p:set>
                                    <p:anim calcmode="lin" valueType="num">
                                      <p:cBhvr>
                                        <p:cTn id="49" dur="1000" fill="hold"/>
                                        <p:tgtEl>
                                          <p:spTgt spid="40"/>
                                        </p:tgtEl>
                                        <p:attrNameLst>
                                          <p:attrName>ppt_w</p:attrName>
                                        </p:attrNameLst>
                                      </p:cBhvr>
                                      <p:tavLst>
                                        <p:tav tm="0">
                                          <p:val>
                                            <p:fltVal val="0"/>
                                          </p:val>
                                        </p:tav>
                                        <p:tav tm="100000">
                                          <p:val>
                                            <p:strVal val="#ppt_w"/>
                                          </p:val>
                                        </p:tav>
                                      </p:tavLst>
                                    </p:anim>
                                    <p:anim calcmode="lin" valueType="num">
                                      <p:cBhvr>
                                        <p:cTn id="50" dur="1000" fill="hold"/>
                                        <p:tgtEl>
                                          <p:spTgt spid="40"/>
                                        </p:tgtEl>
                                        <p:attrNameLst>
                                          <p:attrName>ppt_h</p:attrName>
                                        </p:attrNameLst>
                                      </p:cBhvr>
                                      <p:tavLst>
                                        <p:tav tm="0">
                                          <p:val>
                                            <p:fltVal val="0"/>
                                          </p:val>
                                        </p:tav>
                                        <p:tav tm="100000">
                                          <p:val>
                                            <p:strVal val="#ppt_h"/>
                                          </p:val>
                                        </p:tav>
                                      </p:tavLst>
                                    </p:anim>
                                    <p:anim calcmode="lin" valueType="num">
                                      <p:cBhvr>
                                        <p:cTn id="51" dur="1000" fill="hold"/>
                                        <p:tgtEl>
                                          <p:spTgt spid="40"/>
                                        </p:tgtEl>
                                        <p:attrNameLst>
                                          <p:attrName>style.rotation</p:attrName>
                                        </p:attrNameLst>
                                      </p:cBhvr>
                                      <p:tavLst>
                                        <p:tav tm="0">
                                          <p:val>
                                            <p:fltVal val="90"/>
                                          </p:val>
                                        </p:tav>
                                        <p:tav tm="100000">
                                          <p:val>
                                            <p:fltVal val="0"/>
                                          </p:val>
                                        </p:tav>
                                      </p:tavLst>
                                    </p:anim>
                                    <p:animEffect transition="in" filter="fade">
                                      <p:cBhvr>
                                        <p:cTn id="52" dur="1000"/>
                                        <p:tgtEl>
                                          <p:spTgt spid="40"/>
                                        </p:tgtEl>
                                      </p:cBhvr>
                                    </p:animEffect>
                                  </p:childTnLst>
                                </p:cTn>
                              </p:par>
                            </p:childTnLst>
                          </p:cTn>
                        </p:par>
                        <p:par>
                          <p:cTn id="53" fill="hold">
                            <p:stCondLst>
                              <p:cond delay="1500"/>
                            </p:stCondLst>
                            <p:childTnLst>
                              <p:par>
                                <p:cTn id="54" presetID="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1000" fill="hold"/>
                                        <p:tgtEl>
                                          <p:spTgt spid="41"/>
                                        </p:tgtEl>
                                        <p:attrNameLst>
                                          <p:attrName>ppt_x</p:attrName>
                                        </p:attrNameLst>
                                      </p:cBhvr>
                                      <p:tavLst>
                                        <p:tav tm="0">
                                          <p:val>
                                            <p:strVal val="0-#ppt_w/2"/>
                                          </p:val>
                                        </p:tav>
                                        <p:tav tm="100000">
                                          <p:val>
                                            <p:strVal val="#ppt_x"/>
                                          </p:val>
                                        </p:tav>
                                      </p:tavLst>
                                    </p:anim>
                                    <p:anim calcmode="lin" valueType="num">
                                      <p:cBhvr additive="base">
                                        <p:cTn id="57" dur="1000" fill="hold"/>
                                        <p:tgtEl>
                                          <p:spTgt spid="41"/>
                                        </p:tgtEl>
                                        <p:attrNameLst>
                                          <p:attrName>ppt_y</p:attrName>
                                        </p:attrNameLst>
                                      </p:cBhvr>
                                      <p:tavLst>
                                        <p:tav tm="0">
                                          <p:val>
                                            <p:strVal val="#ppt_y"/>
                                          </p:val>
                                        </p:tav>
                                        <p:tav tm="100000">
                                          <p:val>
                                            <p:strVal val="#ppt_y"/>
                                          </p:val>
                                        </p:tav>
                                      </p:tavLst>
                                    </p:anim>
                                  </p:childTnLst>
                                </p:cTn>
                              </p:par>
                            </p:childTnLst>
                          </p:cTn>
                        </p:par>
                        <p:par>
                          <p:cTn id="58" fill="hold">
                            <p:stCondLst>
                              <p:cond delay="25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42"/>
                                        </p:tgtEl>
                                        <p:attrNameLst>
                                          <p:attrName>style.visibility</p:attrName>
                                        </p:attrNameLst>
                                      </p:cBhvr>
                                      <p:to>
                                        <p:strVal val="visible"/>
                                      </p:to>
                                    </p:set>
                                    <p:anim calcmode="lin" valueType="num">
                                      <p:cBhvr>
                                        <p:cTn id="6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42"/>
                                        </p:tgtEl>
                                        <p:attrNameLst>
                                          <p:attrName>ppt_y</p:attrName>
                                        </p:attrNameLst>
                                      </p:cBhvr>
                                      <p:tavLst>
                                        <p:tav tm="0">
                                          <p:val>
                                            <p:strVal val="#ppt_y"/>
                                          </p:val>
                                        </p:tav>
                                        <p:tav tm="100000">
                                          <p:val>
                                            <p:strVal val="#ppt_y"/>
                                          </p:val>
                                        </p:tav>
                                      </p:tavLst>
                                    </p:anim>
                                    <p:anim calcmode="lin" valueType="num">
                                      <p:cBhvr>
                                        <p:cTn id="6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42"/>
                                        </p:tgtEl>
                                      </p:cBhvr>
                                    </p:animEffect>
                                  </p:childTnLst>
                                </p:cTn>
                              </p:par>
                            </p:childTnLst>
                          </p:cTn>
                        </p:par>
                        <p:par>
                          <p:cTn id="66" fill="hold">
                            <p:stCondLst>
                              <p:cond delay="335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43"/>
                                        </p:tgtEl>
                                        <p:attrNameLst>
                                          <p:attrName>ppt_y</p:attrName>
                                        </p:attrNameLst>
                                      </p:cBhvr>
                                      <p:tavLst>
                                        <p:tav tm="0">
                                          <p:val>
                                            <p:strVal val="#ppt_y"/>
                                          </p:val>
                                        </p:tav>
                                        <p:tav tm="100000">
                                          <p:val>
                                            <p:strVal val="#ppt_y"/>
                                          </p:val>
                                        </p:tav>
                                      </p:tavLst>
                                    </p:anim>
                                    <p:anim calcmode="lin" valueType="num">
                                      <p:cBhvr>
                                        <p:cTn id="71"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43"/>
                                        </p:tgtEl>
                                      </p:cBhvr>
                                    </p:animEffect>
                                  </p:childTnLst>
                                </p:cTn>
                              </p:par>
                            </p:childTnLst>
                          </p:cTn>
                        </p:par>
                        <p:par>
                          <p:cTn id="74" fill="hold">
                            <p:stCondLst>
                              <p:cond delay="4400"/>
                            </p:stCondLst>
                            <p:childTnLst>
                              <p:par>
                                <p:cTn id="75" presetID="2" presetClass="entr" presetSubtype="6" fill="hold" nodeType="after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additive="base">
                                        <p:cTn id="77" dur="500" fill="hold"/>
                                        <p:tgtEl>
                                          <p:spTgt spid="45"/>
                                        </p:tgtEl>
                                        <p:attrNameLst>
                                          <p:attrName>ppt_x</p:attrName>
                                        </p:attrNameLst>
                                      </p:cBhvr>
                                      <p:tavLst>
                                        <p:tav tm="0">
                                          <p:val>
                                            <p:strVal val="1+#ppt_w/2"/>
                                          </p:val>
                                        </p:tav>
                                        <p:tav tm="100000">
                                          <p:val>
                                            <p:strVal val="#ppt_x"/>
                                          </p:val>
                                        </p:tav>
                                      </p:tavLst>
                                    </p:anim>
                                    <p:anim calcmode="lin" valueType="num">
                                      <p:cBhvr additive="base">
                                        <p:cTn id="78" dur="500" fill="hold"/>
                                        <p:tgtEl>
                                          <p:spTgt spid="45"/>
                                        </p:tgtEl>
                                        <p:attrNameLst>
                                          <p:attrName>ppt_y</p:attrName>
                                        </p:attrNameLst>
                                      </p:cBhvr>
                                      <p:tavLst>
                                        <p:tav tm="0">
                                          <p:val>
                                            <p:strVal val="1+#ppt_h/2"/>
                                          </p:val>
                                        </p:tav>
                                        <p:tav tm="100000">
                                          <p:val>
                                            <p:strVal val="#ppt_y"/>
                                          </p:val>
                                        </p:tav>
                                      </p:tavLst>
                                    </p:anim>
                                  </p:childTnLst>
                                </p:cTn>
                              </p:par>
                            </p:childTnLst>
                          </p:cTn>
                        </p:par>
                        <p:par>
                          <p:cTn id="79" fill="hold">
                            <p:stCondLst>
                              <p:cond delay="4900"/>
                            </p:stCondLst>
                            <p:childTnLst>
                              <p:par>
                                <p:cTn id="80" presetID="42"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childTnLst>
                          </p:cTn>
                        </p:par>
                        <p:par>
                          <p:cTn id="85" fill="hold">
                            <p:stCondLst>
                              <p:cond delay="5900"/>
                            </p:stCondLst>
                            <p:childTnLst>
                              <p:par>
                                <p:cTn id="86" presetID="10" presetClass="entr" presetSubtype="0"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P spid="33" grpId="0" animBg="1"/>
      <p:bldP spid="34" grpId="0" animBg="1"/>
      <p:bldP spid="36" grpId="0" animBg="1"/>
      <p:bldP spid="37" grpId="0"/>
      <p:bldP spid="38" grpId="0"/>
      <p:bldP spid="39" grpId="0"/>
      <p:bldP spid="40" grpId="0"/>
      <p:bldP spid="41" grpId="0" animBg="1"/>
      <p:bldP spid="42" grpId="0"/>
      <p:bldP spid="43" grpId="0"/>
      <p:bldP spid="44" grpId="0"/>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3175" y="0"/>
            <a:ext cx="5545138" cy="5545138"/>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596900" y="593725"/>
            <a:ext cx="4357688" cy="435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Oval 4"/>
          <p:cNvSpPr/>
          <p:nvPr/>
        </p:nvSpPr>
        <p:spPr>
          <a:xfrm>
            <a:off x="4368800" y="1341438"/>
            <a:ext cx="627063" cy="62865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9" name="标题 4"/>
          <p:cNvSpPr txBox="1">
            <a:spLocks noChangeArrowheads="1"/>
          </p:cNvSpPr>
          <p:nvPr/>
        </p:nvSpPr>
        <p:spPr bwMode="auto">
          <a:xfrm>
            <a:off x="1344613" y="1628775"/>
            <a:ext cx="2881312" cy="473075"/>
          </a:xfrm>
          <a:prstGeom prst="rect">
            <a:avLst/>
          </a:prstGeom>
          <a:noFill/>
          <a:ln w="9525">
            <a:noFill/>
            <a:miter lim="800000"/>
            <a:headEnd/>
            <a:tailEnd/>
          </a:ln>
        </p:spPr>
        <p:txBody>
          <a:bodyPr anchor="ctr"/>
          <a:lstStyle/>
          <a:p>
            <a:r>
              <a:rPr lang="zh-CN" altLang="en-US" sz="4000" b="1">
                <a:solidFill>
                  <a:schemeClr val="bg1"/>
                </a:solidFill>
                <a:latin typeface="微软雅黑" pitchFamily="34" charset="-122"/>
                <a:ea typeface="微软雅黑" pitchFamily="34" charset="-122"/>
              </a:rPr>
              <a:t>产品与运营</a:t>
            </a:r>
          </a:p>
        </p:txBody>
      </p:sp>
      <p:sp>
        <p:nvSpPr>
          <p:cNvPr id="70" name="标题 4"/>
          <p:cNvSpPr txBox="1">
            <a:spLocks noChangeArrowheads="1"/>
          </p:cNvSpPr>
          <p:nvPr/>
        </p:nvSpPr>
        <p:spPr bwMode="auto">
          <a:xfrm>
            <a:off x="1344613" y="2163763"/>
            <a:ext cx="2232025" cy="473075"/>
          </a:xfrm>
          <a:prstGeom prst="rect">
            <a:avLst/>
          </a:prstGeom>
          <a:noFill/>
          <a:ln w="9525">
            <a:noFill/>
            <a:miter lim="800000"/>
            <a:headEnd/>
            <a:tailEnd/>
          </a:ln>
        </p:spPr>
        <p:txBody>
          <a:bodyPr anchor="ctr"/>
          <a:lstStyle/>
          <a:p>
            <a:r>
              <a:rPr lang="zh-CN" altLang="en-US" sz="2400" b="1">
                <a:solidFill>
                  <a:schemeClr val="bg1"/>
                </a:solidFill>
                <a:latin typeface="微软雅黑" pitchFamily="34" charset="-122"/>
                <a:ea typeface="微软雅黑" pitchFamily="34" charset="-122"/>
              </a:rPr>
              <a:t>我们怎么做</a:t>
            </a:r>
          </a:p>
        </p:txBody>
      </p:sp>
      <p:grpSp>
        <p:nvGrpSpPr>
          <p:cNvPr id="71" name="组合 70"/>
          <p:cNvGrpSpPr>
            <a:grpSpLocks/>
          </p:cNvGrpSpPr>
          <p:nvPr/>
        </p:nvGrpSpPr>
        <p:grpSpPr bwMode="auto">
          <a:xfrm>
            <a:off x="1417638" y="2997200"/>
            <a:ext cx="1436687" cy="215900"/>
            <a:chOff x="4369395" y="3284984"/>
            <a:chExt cx="1436675" cy="215444"/>
          </a:xfrm>
        </p:grpSpPr>
        <p:sp>
          <p:nvSpPr>
            <p:cNvPr id="32824"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产品概述</a:t>
              </a:r>
            </a:p>
          </p:txBody>
        </p:sp>
        <p:grpSp>
          <p:nvGrpSpPr>
            <p:cNvPr id="32825" name="组合 72"/>
            <p:cNvGrpSpPr>
              <a:grpSpLocks/>
            </p:cNvGrpSpPr>
            <p:nvPr/>
          </p:nvGrpSpPr>
          <p:grpSpPr bwMode="auto">
            <a:xfrm>
              <a:off x="4369395" y="3316401"/>
              <a:ext cx="168551" cy="168551"/>
              <a:chOff x="5005199" y="3717032"/>
              <a:chExt cx="168551" cy="168551"/>
            </a:xfrm>
          </p:grpSpPr>
          <p:sp>
            <p:nvSpPr>
              <p:cNvPr id="74" name="椭圆 73"/>
              <p:cNvSpPr/>
              <p:nvPr/>
            </p:nvSpPr>
            <p:spPr>
              <a:xfrm>
                <a:off x="5005199" y="3717298"/>
                <a:ext cx="168274"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5" name="等腰三角形 74"/>
              <p:cNvSpPr/>
              <p:nvPr/>
            </p:nvSpPr>
            <p:spPr>
              <a:xfrm rot="5400000">
                <a:off x="5039467" y="3741727"/>
                <a:ext cx="129900"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76" name="组合 75"/>
          <p:cNvGrpSpPr>
            <a:grpSpLocks/>
          </p:cNvGrpSpPr>
          <p:nvPr/>
        </p:nvGrpSpPr>
        <p:grpSpPr bwMode="auto">
          <a:xfrm>
            <a:off x="2857500" y="2997200"/>
            <a:ext cx="1436688" cy="215900"/>
            <a:chOff x="4369395" y="3284984"/>
            <a:chExt cx="1436675" cy="215444"/>
          </a:xfrm>
        </p:grpSpPr>
        <p:sp>
          <p:nvSpPr>
            <p:cNvPr id="32820"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产品形式</a:t>
              </a:r>
            </a:p>
          </p:txBody>
        </p:sp>
        <p:grpSp>
          <p:nvGrpSpPr>
            <p:cNvPr id="32821" name="组合 77"/>
            <p:cNvGrpSpPr>
              <a:grpSpLocks/>
            </p:cNvGrpSpPr>
            <p:nvPr/>
          </p:nvGrpSpPr>
          <p:grpSpPr bwMode="auto">
            <a:xfrm>
              <a:off x="4369395" y="3316401"/>
              <a:ext cx="168551" cy="168551"/>
              <a:chOff x="5005199" y="3717032"/>
              <a:chExt cx="168551" cy="168551"/>
            </a:xfrm>
          </p:grpSpPr>
          <p:sp>
            <p:nvSpPr>
              <p:cNvPr id="106" name="椭圆 105"/>
              <p:cNvSpPr/>
              <p:nvPr/>
            </p:nvSpPr>
            <p:spPr>
              <a:xfrm>
                <a:off x="5005199" y="3717298"/>
                <a:ext cx="168273"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07" name="等腰三角形 106"/>
              <p:cNvSpPr/>
              <p:nvPr/>
            </p:nvSpPr>
            <p:spPr>
              <a:xfrm rot="5400000">
                <a:off x="5039466" y="3741728"/>
                <a:ext cx="129900"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08" name="组合 107"/>
          <p:cNvGrpSpPr>
            <a:grpSpLocks/>
          </p:cNvGrpSpPr>
          <p:nvPr/>
        </p:nvGrpSpPr>
        <p:grpSpPr bwMode="auto">
          <a:xfrm>
            <a:off x="1417638" y="3286125"/>
            <a:ext cx="1436687" cy="214313"/>
            <a:chOff x="4369395" y="3284984"/>
            <a:chExt cx="1436675" cy="215444"/>
          </a:xfrm>
        </p:grpSpPr>
        <p:sp>
          <p:nvSpPr>
            <p:cNvPr id="32816"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产品功能</a:t>
              </a:r>
            </a:p>
          </p:txBody>
        </p:sp>
        <p:grpSp>
          <p:nvGrpSpPr>
            <p:cNvPr id="32817" name="组合 109"/>
            <p:cNvGrpSpPr>
              <a:grpSpLocks/>
            </p:cNvGrpSpPr>
            <p:nvPr/>
          </p:nvGrpSpPr>
          <p:grpSpPr bwMode="auto">
            <a:xfrm>
              <a:off x="4369395" y="3316401"/>
              <a:ext cx="168551" cy="168551"/>
              <a:chOff x="5005199" y="3717032"/>
              <a:chExt cx="168551" cy="168551"/>
            </a:xfrm>
          </p:grpSpPr>
          <p:sp>
            <p:nvSpPr>
              <p:cNvPr id="115" name="椭圆 11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16" name="等腰三角形 115"/>
              <p:cNvSpPr/>
              <p:nvPr/>
            </p:nvSpPr>
            <p:spPr>
              <a:xfrm rot="5400000">
                <a:off x="5039784" y="3741785"/>
                <a:ext cx="129267"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17" name="组合 116"/>
          <p:cNvGrpSpPr>
            <a:grpSpLocks/>
          </p:cNvGrpSpPr>
          <p:nvPr/>
        </p:nvGrpSpPr>
        <p:grpSpPr bwMode="auto">
          <a:xfrm>
            <a:off x="2857500" y="3286125"/>
            <a:ext cx="1436688" cy="214313"/>
            <a:chOff x="4369395" y="3284984"/>
            <a:chExt cx="1436675" cy="215444"/>
          </a:xfrm>
        </p:grpSpPr>
        <p:sp>
          <p:nvSpPr>
            <p:cNvPr id="32812"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网络营销</a:t>
              </a:r>
            </a:p>
          </p:txBody>
        </p:sp>
        <p:grpSp>
          <p:nvGrpSpPr>
            <p:cNvPr id="32813" name="组合 118"/>
            <p:cNvGrpSpPr>
              <a:grpSpLocks/>
            </p:cNvGrpSpPr>
            <p:nvPr/>
          </p:nvGrpSpPr>
          <p:grpSpPr bwMode="auto">
            <a:xfrm>
              <a:off x="4369395" y="3316401"/>
              <a:ext cx="168551" cy="168551"/>
              <a:chOff x="5005199" y="3717032"/>
              <a:chExt cx="168551" cy="168551"/>
            </a:xfrm>
          </p:grpSpPr>
          <p:sp>
            <p:nvSpPr>
              <p:cNvPr id="120" name="椭圆 11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1" name="等腰三角形 120"/>
              <p:cNvSpPr/>
              <p:nvPr/>
            </p:nvSpPr>
            <p:spPr>
              <a:xfrm rot="5400000">
                <a:off x="5039783" y="3741786"/>
                <a:ext cx="129267"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2" name="组合 121"/>
          <p:cNvGrpSpPr>
            <a:grpSpLocks/>
          </p:cNvGrpSpPr>
          <p:nvPr/>
        </p:nvGrpSpPr>
        <p:grpSpPr bwMode="auto">
          <a:xfrm>
            <a:off x="1417638" y="3573463"/>
            <a:ext cx="1436687" cy="214312"/>
            <a:chOff x="4369395" y="3284984"/>
            <a:chExt cx="1436675" cy="215444"/>
          </a:xfrm>
        </p:grpSpPr>
        <p:sp>
          <p:nvSpPr>
            <p:cNvPr id="32808"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代理推广</a:t>
              </a:r>
            </a:p>
          </p:txBody>
        </p:sp>
        <p:grpSp>
          <p:nvGrpSpPr>
            <p:cNvPr id="32809" name="组合 123"/>
            <p:cNvGrpSpPr>
              <a:grpSpLocks/>
            </p:cNvGrpSpPr>
            <p:nvPr/>
          </p:nvGrpSpPr>
          <p:grpSpPr bwMode="auto">
            <a:xfrm>
              <a:off x="4369395" y="3316401"/>
              <a:ext cx="168551" cy="168551"/>
              <a:chOff x="5005199" y="3717032"/>
              <a:chExt cx="168551" cy="168551"/>
            </a:xfrm>
          </p:grpSpPr>
          <p:sp>
            <p:nvSpPr>
              <p:cNvPr id="125" name="椭圆 12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6" name="等腰三角形 125"/>
              <p:cNvSpPr/>
              <p:nvPr/>
            </p:nvSpPr>
            <p:spPr>
              <a:xfrm rot="5400000">
                <a:off x="5039784" y="3741785"/>
                <a:ext cx="129266"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7" name="组合 126"/>
          <p:cNvGrpSpPr>
            <a:grpSpLocks/>
          </p:cNvGrpSpPr>
          <p:nvPr/>
        </p:nvGrpSpPr>
        <p:grpSpPr bwMode="auto">
          <a:xfrm>
            <a:off x="2857500" y="3573463"/>
            <a:ext cx="1436688" cy="214312"/>
            <a:chOff x="4369395" y="3284984"/>
            <a:chExt cx="1436675" cy="215444"/>
          </a:xfrm>
        </p:grpSpPr>
        <p:sp>
          <p:nvSpPr>
            <p:cNvPr id="32804"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执行方式</a:t>
              </a:r>
            </a:p>
          </p:txBody>
        </p:sp>
        <p:grpSp>
          <p:nvGrpSpPr>
            <p:cNvPr id="32805" name="组合 128"/>
            <p:cNvGrpSpPr>
              <a:grpSpLocks/>
            </p:cNvGrpSpPr>
            <p:nvPr/>
          </p:nvGrpSpPr>
          <p:grpSpPr bwMode="auto">
            <a:xfrm>
              <a:off x="4369395" y="3316401"/>
              <a:ext cx="168551" cy="168551"/>
              <a:chOff x="5005199" y="3717032"/>
              <a:chExt cx="168551" cy="168551"/>
            </a:xfrm>
          </p:grpSpPr>
          <p:sp>
            <p:nvSpPr>
              <p:cNvPr id="130" name="椭圆 12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31" name="等腰三角形 130"/>
              <p:cNvSpPr/>
              <p:nvPr/>
            </p:nvSpPr>
            <p:spPr>
              <a:xfrm rot="5400000">
                <a:off x="5039783" y="3741787"/>
                <a:ext cx="129266"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cxnSp>
        <p:nvCxnSpPr>
          <p:cNvPr id="132" name="直接连接符 131"/>
          <p:cNvCxnSpPr/>
          <p:nvPr/>
        </p:nvCxnSpPr>
        <p:spPr>
          <a:xfrm>
            <a:off x="1465263" y="2708275"/>
            <a:ext cx="2471737"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3" y="4508500"/>
            <a:ext cx="849312" cy="849313"/>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椭圆 147"/>
          <p:cNvSpPr/>
          <p:nvPr/>
        </p:nvSpPr>
        <p:spPr>
          <a:xfrm>
            <a:off x="5610225" y="4611688"/>
            <a:ext cx="1152525" cy="115252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9" name="椭圆 148"/>
          <p:cNvSpPr/>
          <p:nvPr/>
        </p:nvSpPr>
        <p:spPr>
          <a:xfrm>
            <a:off x="7177088" y="4764088"/>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0" name="椭圆 149"/>
          <p:cNvSpPr/>
          <p:nvPr/>
        </p:nvSpPr>
        <p:spPr>
          <a:xfrm>
            <a:off x="7831138" y="4083050"/>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1" name="椭圆 150"/>
          <p:cNvSpPr/>
          <p:nvPr/>
        </p:nvSpPr>
        <p:spPr>
          <a:xfrm>
            <a:off x="8113713" y="458946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2" name="椭圆 151"/>
          <p:cNvSpPr/>
          <p:nvPr/>
        </p:nvSpPr>
        <p:spPr>
          <a:xfrm>
            <a:off x="5521325" y="5357813"/>
            <a:ext cx="576263"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 name="椭圆 152"/>
          <p:cNvSpPr/>
          <p:nvPr/>
        </p:nvSpPr>
        <p:spPr>
          <a:xfrm>
            <a:off x="9266238" y="5357813"/>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4" name="椭圆 153"/>
          <p:cNvSpPr/>
          <p:nvPr/>
        </p:nvSpPr>
        <p:spPr>
          <a:xfrm>
            <a:off x="9644063" y="5646738"/>
            <a:ext cx="439737"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5" name="椭圆 154"/>
          <p:cNvSpPr/>
          <p:nvPr/>
        </p:nvSpPr>
        <p:spPr>
          <a:xfrm>
            <a:off x="10490200" y="500221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6" name="椭圆 155"/>
          <p:cNvSpPr/>
          <p:nvPr/>
        </p:nvSpPr>
        <p:spPr>
          <a:xfrm>
            <a:off x="11196638" y="5494338"/>
            <a:ext cx="441325"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KSO_Shape"/>
          <p:cNvSpPr/>
          <p:nvPr/>
        </p:nvSpPr>
        <p:spPr bwMode="auto">
          <a:xfrm>
            <a:off x="4502150" y="1489075"/>
            <a:ext cx="360363" cy="3556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grpSp>
        <p:nvGrpSpPr>
          <p:cNvPr id="51" name="组合 50"/>
          <p:cNvGrpSpPr>
            <a:grpSpLocks/>
          </p:cNvGrpSpPr>
          <p:nvPr/>
        </p:nvGrpSpPr>
        <p:grpSpPr bwMode="auto">
          <a:xfrm>
            <a:off x="1417638" y="3862388"/>
            <a:ext cx="1436687" cy="214312"/>
            <a:chOff x="4369395" y="3284984"/>
            <a:chExt cx="1436675" cy="215444"/>
          </a:xfrm>
        </p:grpSpPr>
        <p:sp>
          <p:nvSpPr>
            <p:cNvPr id="32800"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利润分析</a:t>
              </a:r>
            </a:p>
          </p:txBody>
        </p:sp>
        <p:grpSp>
          <p:nvGrpSpPr>
            <p:cNvPr id="32801" name="组合 52"/>
            <p:cNvGrpSpPr>
              <a:grpSpLocks/>
            </p:cNvGrpSpPr>
            <p:nvPr/>
          </p:nvGrpSpPr>
          <p:grpSpPr bwMode="auto">
            <a:xfrm>
              <a:off x="4369395" y="3316401"/>
              <a:ext cx="168551" cy="168551"/>
              <a:chOff x="5005199" y="3717032"/>
              <a:chExt cx="168551" cy="168551"/>
            </a:xfrm>
          </p:grpSpPr>
          <p:sp>
            <p:nvSpPr>
              <p:cNvPr id="54" name="椭圆 53"/>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55" name="等腰三角形 54"/>
              <p:cNvSpPr/>
              <p:nvPr/>
            </p:nvSpPr>
            <p:spPr>
              <a:xfrm rot="5400000">
                <a:off x="5039784" y="3741785"/>
                <a:ext cx="129266"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56" name="组合 55"/>
          <p:cNvGrpSpPr>
            <a:grpSpLocks/>
          </p:cNvGrpSpPr>
          <p:nvPr/>
        </p:nvGrpSpPr>
        <p:grpSpPr bwMode="auto">
          <a:xfrm>
            <a:off x="2857500" y="3862388"/>
            <a:ext cx="1436688" cy="214312"/>
            <a:chOff x="4369395" y="3284984"/>
            <a:chExt cx="1436675" cy="215444"/>
          </a:xfrm>
        </p:grpSpPr>
        <p:sp>
          <p:nvSpPr>
            <p:cNvPr id="32796"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风险评估</a:t>
              </a:r>
            </a:p>
          </p:txBody>
        </p:sp>
        <p:grpSp>
          <p:nvGrpSpPr>
            <p:cNvPr id="32797" name="组合 57"/>
            <p:cNvGrpSpPr>
              <a:grpSpLocks/>
            </p:cNvGrpSpPr>
            <p:nvPr/>
          </p:nvGrpSpPr>
          <p:grpSpPr bwMode="auto">
            <a:xfrm>
              <a:off x="4369395" y="3316401"/>
              <a:ext cx="168551" cy="168551"/>
              <a:chOff x="5005199" y="3717032"/>
              <a:chExt cx="168551" cy="168551"/>
            </a:xfrm>
          </p:grpSpPr>
          <p:sp>
            <p:nvSpPr>
              <p:cNvPr id="59" name="椭圆 58"/>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60" name="等腰三角形 59"/>
              <p:cNvSpPr/>
              <p:nvPr/>
            </p:nvSpPr>
            <p:spPr>
              <a:xfrm rot="5400000">
                <a:off x="5039783" y="3741787"/>
                <a:ext cx="129266"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sp>
        <p:nvSpPr>
          <p:cNvPr id="63" name="TextBox 62"/>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par>
                                <p:cTn id="19" presetID="42" presetClass="entr" presetSubtype="0" fill="hold" nodeType="with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fltVal val="0"/>
                                          </p:val>
                                        </p:tav>
                                        <p:tav tm="100000">
                                          <p:val>
                                            <p:strVal val="#ppt_w"/>
                                          </p:val>
                                        </p:tav>
                                      </p:tavLst>
                                    </p:anim>
                                    <p:anim calcmode="lin" valueType="num">
                                      <p:cBhvr>
                                        <p:cTn id="28" dur="500" fill="hold"/>
                                        <p:tgtEl>
                                          <p:spTgt spid="69"/>
                                        </p:tgtEl>
                                        <p:attrNameLst>
                                          <p:attrName>ppt_h</p:attrName>
                                        </p:attrNameLst>
                                      </p:cBhvr>
                                      <p:tavLst>
                                        <p:tav tm="0">
                                          <p:val>
                                            <p:fltVal val="0"/>
                                          </p:val>
                                        </p:tav>
                                        <p:tav tm="100000">
                                          <p:val>
                                            <p:strVal val="#ppt_h"/>
                                          </p:val>
                                        </p:tav>
                                      </p:tavLst>
                                    </p:anim>
                                    <p:animEffect transition="in" filter="fade">
                                      <p:cBhvr>
                                        <p:cTn id="29" dur="500"/>
                                        <p:tgtEl>
                                          <p:spTgt spid="69"/>
                                        </p:tgtEl>
                                      </p:cBhvr>
                                    </p:animEffect>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 calcmode="lin" valueType="num">
                                      <p:cBhvr>
                                        <p:cTn id="33" dur="500" fill="hold"/>
                                        <p:tgtEl>
                                          <p:spTgt spid="70"/>
                                        </p:tgtEl>
                                        <p:attrNameLst>
                                          <p:attrName>ppt_w</p:attrName>
                                        </p:attrNameLst>
                                      </p:cBhvr>
                                      <p:tavLst>
                                        <p:tav tm="0">
                                          <p:val>
                                            <p:fltVal val="0"/>
                                          </p:val>
                                        </p:tav>
                                        <p:tav tm="100000">
                                          <p:val>
                                            <p:strVal val="#ppt_w"/>
                                          </p:val>
                                        </p:tav>
                                      </p:tavLst>
                                    </p:anim>
                                    <p:anim calcmode="lin" valueType="num">
                                      <p:cBhvr>
                                        <p:cTn id="34" dur="500" fill="hold"/>
                                        <p:tgtEl>
                                          <p:spTgt spid="70"/>
                                        </p:tgtEl>
                                        <p:attrNameLst>
                                          <p:attrName>ppt_h</p:attrName>
                                        </p:attrNameLst>
                                      </p:cBhvr>
                                      <p:tavLst>
                                        <p:tav tm="0">
                                          <p:val>
                                            <p:fltVal val="0"/>
                                          </p:val>
                                        </p:tav>
                                        <p:tav tm="100000">
                                          <p:val>
                                            <p:strVal val="#ppt_h"/>
                                          </p:val>
                                        </p:tav>
                                      </p:tavLst>
                                    </p:anim>
                                    <p:animEffect transition="in" filter="fade">
                                      <p:cBhvr>
                                        <p:cTn id="35" dur="500"/>
                                        <p:tgtEl>
                                          <p:spTgt spid="70"/>
                                        </p:tgtEl>
                                      </p:cBhvr>
                                    </p:animEffect>
                                  </p:childTnLst>
                                </p:cTn>
                              </p:par>
                              <p:par>
                                <p:cTn id="36" presetID="53" presetClass="entr" presetSubtype="16" fill="hold" nodeType="withEffect">
                                  <p:stCondLst>
                                    <p:cond delay="50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53" presetClass="entr" presetSubtype="16" fill="hold" nodeType="withEffect">
                                  <p:stCondLst>
                                    <p:cond delay="50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fltVal val="0"/>
                                          </p:val>
                                        </p:tav>
                                        <p:tav tm="100000">
                                          <p:val>
                                            <p:strVal val="#ppt_h"/>
                                          </p:val>
                                        </p:tav>
                                      </p:tavLst>
                                    </p:anim>
                                    <p:animEffect transition="in" filter="fade">
                                      <p:cBhvr>
                                        <p:cTn id="45" dur="500"/>
                                        <p:tgtEl>
                                          <p:spTgt spid="76"/>
                                        </p:tgtEl>
                                      </p:cBhvr>
                                    </p:animEffect>
                                  </p:childTnLst>
                                </p:cTn>
                              </p:par>
                              <p:par>
                                <p:cTn id="46" presetID="53" presetClass="entr" presetSubtype="16" fill="hold" nodeType="withEffect">
                                  <p:stCondLst>
                                    <p:cond delay="500"/>
                                  </p:stCondLst>
                                  <p:childTnLst>
                                    <p:set>
                                      <p:cBhvr>
                                        <p:cTn id="47" dur="1" fill="hold">
                                          <p:stCondLst>
                                            <p:cond delay="0"/>
                                          </p:stCondLst>
                                        </p:cTn>
                                        <p:tgtEl>
                                          <p:spTgt spid="108"/>
                                        </p:tgtEl>
                                        <p:attrNameLst>
                                          <p:attrName>style.visibility</p:attrName>
                                        </p:attrNameLst>
                                      </p:cBhvr>
                                      <p:to>
                                        <p:strVal val="visible"/>
                                      </p:to>
                                    </p:set>
                                    <p:anim calcmode="lin" valueType="num">
                                      <p:cBhvr>
                                        <p:cTn id="48" dur="500" fill="hold"/>
                                        <p:tgtEl>
                                          <p:spTgt spid="108"/>
                                        </p:tgtEl>
                                        <p:attrNameLst>
                                          <p:attrName>ppt_w</p:attrName>
                                        </p:attrNameLst>
                                      </p:cBhvr>
                                      <p:tavLst>
                                        <p:tav tm="0">
                                          <p:val>
                                            <p:fltVal val="0"/>
                                          </p:val>
                                        </p:tav>
                                        <p:tav tm="100000">
                                          <p:val>
                                            <p:strVal val="#ppt_w"/>
                                          </p:val>
                                        </p:tav>
                                      </p:tavLst>
                                    </p:anim>
                                    <p:anim calcmode="lin" valueType="num">
                                      <p:cBhvr>
                                        <p:cTn id="49" dur="500" fill="hold"/>
                                        <p:tgtEl>
                                          <p:spTgt spid="108"/>
                                        </p:tgtEl>
                                        <p:attrNameLst>
                                          <p:attrName>ppt_h</p:attrName>
                                        </p:attrNameLst>
                                      </p:cBhvr>
                                      <p:tavLst>
                                        <p:tav tm="0">
                                          <p:val>
                                            <p:fltVal val="0"/>
                                          </p:val>
                                        </p:tav>
                                        <p:tav tm="100000">
                                          <p:val>
                                            <p:strVal val="#ppt_h"/>
                                          </p:val>
                                        </p:tav>
                                      </p:tavLst>
                                    </p:anim>
                                    <p:animEffect transition="in" filter="fade">
                                      <p:cBhvr>
                                        <p:cTn id="50" dur="500"/>
                                        <p:tgtEl>
                                          <p:spTgt spid="108"/>
                                        </p:tgtEl>
                                      </p:cBhvr>
                                    </p:animEffect>
                                  </p:childTnLst>
                                </p:cTn>
                              </p:par>
                              <p:par>
                                <p:cTn id="51" presetID="53" presetClass="entr" presetSubtype="16" fill="hold" nodeType="withEffect">
                                  <p:stCondLst>
                                    <p:cond delay="500"/>
                                  </p:stCondLst>
                                  <p:childTnLst>
                                    <p:set>
                                      <p:cBhvr>
                                        <p:cTn id="52" dur="1" fill="hold">
                                          <p:stCondLst>
                                            <p:cond delay="0"/>
                                          </p:stCondLst>
                                        </p:cTn>
                                        <p:tgtEl>
                                          <p:spTgt spid="117"/>
                                        </p:tgtEl>
                                        <p:attrNameLst>
                                          <p:attrName>style.visibility</p:attrName>
                                        </p:attrNameLst>
                                      </p:cBhvr>
                                      <p:to>
                                        <p:strVal val="visible"/>
                                      </p:to>
                                    </p:set>
                                    <p:anim calcmode="lin" valueType="num">
                                      <p:cBhvr>
                                        <p:cTn id="53" dur="500" fill="hold"/>
                                        <p:tgtEl>
                                          <p:spTgt spid="117"/>
                                        </p:tgtEl>
                                        <p:attrNameLst>
                                          <p:attrName>ppt_w</p:attrName>
                                        </p:attrNameLst>
                                      </p:cBhvr>
                                      <p:tavLst>
                                        <p:tav tm="0">
                                          <p:val>
                                            <p:fltVal val="0"/>
                                          </p:val>
                                        </p:tav>
                                        <p:tav tm="100000">
                                          <p:val>
                                            <p:strVal val="#ppt_w"/>
                                          </p:val>
                                        </p:tav>
                                      </p:tavLst>
                                    </p:anim>
                                    <p:anim calcmode="lin" valueType="num">
                                      <p:cBhvr>
                                        <p:cTn id="54" dur="500" fill="hold"/>
                                        <p:tgtEl>
                                          <p:spTgt spid="117"/>
                                        </p:tgtEl>
                                        <p:attrNameLst>
                                          <p:attrName>ppt_h</p:attrName>
                                        </p:attrNameLst>
                                      </p:cBhvr>
                                      <p:tavLst>
                                        <p:tav tm="0">
                                          <p:val>
                                            <p:fltVal val="0"/>
                                          </p:val>
                                        </p:tav>
                                        <p:tav tm="100000">
                                          <p:val>
                                            <p:strVal val="#ppt_h"/>
                                          </p:val>
                                        </p:tav>
                                      </p:tavLst>
                                    </p:anim>
                                    <p:animEffect transition="in" filter="fade">
                                      <p:cBhvr>
                                        <p:cTn id="55" dur="500"/>
                                        <p:tgtEl>
                                          <p:spTgt spid="117"/>
                                        </p:tgtEl>
                                      </p:cBhvr>
                                    </p:animEffect>
                                  </p:childTnLst>
                                </p:cTn>
                              </p:par>
                              <p:par>
                                <p:cTn id="56" presetID="53" presetClass="entr" presetSubtype="16" fill="hold" nodeType="withEffect">
                                  <p:stCondLst>
                                    <p:cond delay="500"/>
                                  </p:stCondLst>
                                  <p:childTnLst>
                                    <p:set>
                                      <p:cBhvr>
                                        <p:cTn id="57" dur="1" fill="hold">
                                          <p:stCondLst>
                                            <p:cond delay="0"/>
                                          </p:stCondLst>
                                        </p:cTn>
                                        <p:tgtEl>
                                          <p:spTgt spid="122"/>
                                        </p:tgtEl>
                                        <p:attrNameLst>
                                          <p:attrName>style.visibility</p:attrName>
                                        </p:attrNameLst>
                                      </p:cBhvr>
                                      <p:to>
                                        <p:strVal val="visible"/>
                                      </p:to>
                                    </p:set>
                                    <p:anim calcmode="lin" valueType="num">
                                      <p:cBhvr>
                                        <p:cTn id="58" dur="500" fill="hold"/>
                                        <p:tgtEl>
                                          <p:spTgt spid="122"/>
                                        </p:tgtEl>
                                        <p:attrNameLst>
                                          <p:attrName>ppt_w</p:attrName>
                                        </p:attrNameLst>
                                      </p:cBhvr>
                                      <p:tavLst>
                                        <p:tav tm="0">
                                          <p:val>
                                            <p:fltVal val="0"/>
                                          </p:val>
                                        </p:tav>
                                        <p:tav tm="100000">
                                          <p:val>
                                            <p:strVal val="#ppt_w"/>
                                          </p:val>
                                        </p:tav>
                                      </p:tavLst>
                                    </p:anim>
                                    <p:anim calcmode="lin" valueType="num">
                                      <p:cBhvr>
                                        <p:cTn id="59" dur="500" fill="hold"/>
                                        <p:tgtEl>
                                          <p:spTgt spid="122"/>
                                        </p:tgtEl>
                                        <p:attrNameLst>
                                          <p:attrName>ppt_h</p:attrName>
                                        </p:attrNameLst>
                                      </p:cBhvr>
                                      <p:tavLst>
                                        <p:tav tm="0">
                                          <p:val>
                                            <p:fltVal val="0"/>
                                          </p:val>
                                        </p:tav>
                                        <p:tav tm="100000">
                                          <p:val>
                                            <p:strVal val="#ppt_h"/>
                                          </p:val>
                                        </p:tav>
                                      </p:tavLst>
                                    </p:anim>
                                    <p:animEffect transition="in" filter="fade">
                                      <p:cBhvr>
                                        <p:cTn id="60" dur="500"/>
                                        <p:tgtEl>
                                          <p:spTgt spid="122"/>
                                        </p:tgtEl>
                                      </p:cBhvr>
                                    </p:animEffect>
                                  </p:childTnLst>
                                </p:cTn>
                              </p:par>
                              <p:par>
                                <p:cTn id="61" presetID="53" presetClass="entr" presetSubtype="16" fill="hold" nodeType="withEffect">
                                  <p:stCondLst>
                                    <p:cond delay="500"/>
                                  </p:stCondLst>
                                  <p:childTnLst>
                                    <p:set>
                                      <p:cBhvr>
                                        <p:cTn id="62" dur="1" fill="hold">
                                          <p:stCondLst>
                                            <p:cond delay="0"/>
                                          </p:stCondLst>
                                        </p:cTn>
                                        <p:tgtEl>
                                          <p:spTgt spid="127"/>
                                        </p:tgtEl>
                                        <p:attrNameLst>
                                          <p:attrName>style.visibility</p:attrName>
                                        </p:attrNameLst>
                                      </p:cBhvr>
                                      <p:to>
                                        <p:strVal val="visible"/>
                                      </p:to>
                                    </p:set>
                                    <p:anim calcmode="lin" valueType="num">
                                      <p:cBhvr>
                                        <p:cTn id="63" dur="500" fill="hold"/>
                                        <p:tgtEl>
                                          <p:spTgt spid="127"/>
                                        </p:tgtEl>
                                        <p:attrNameLst>
                                          <p:attrName>ppt_w</p:attrName>
                                        </p:attrNameLst>
                                      </p:cBhvr>
                                      <p:tavLst>
                                        <p:tav tm="0">
                                          <p:val>
                                            <p:fltVal val="0"/>
                                          </p:val>
                                        </p:tav>
                                        <p:tav tm="100000">
                                          <p:val>
                                            <p:strVal val="#ppt_w"/>
                                          </p:val>
                                        </p:tav>
                                      </p:tavLst>
                                    </p:anim>
                                    <p:anim calcmode="lin" valueType="num">
                                      <p:cBhvr>
                                        <p:cTn id="64" dur="500" fill="hold"/>
                                        <p:tgtEl>
                                          <p:spTgt spid="127"/>
                                        </p:tgtEl>
                                        <p:attrNameLst>
                                          <p:attrName>ppt_h</p:attrName>
                                        </p:attrNameLst>
                                      </p:cBhvr>
                                      <p:tavLst>
                                        <p:tav tm="0">
                                          <p:val>
                                            <p:fltVal val="0"/>
                                          </p:val>
                                        </p:tav>
                                        <p:tav tm="100000">
                                          <p:val>
                                            <p:strVal val="#ppt_h"/>
                                          </p:val>
                                        </p:tav>
                                      </p:tavLst>
                                    </p:anim>
                                    <p:animEffect transition="in" filter="fade">
                                      <p:cBhvr>
                                        <p:cTn id="65" dur="500"/>
                                        <p:tgtEl>
                                          <p:spTgt spid="127"/>
                                        </p:tgtEl>
                                      </p:cBhvr>
                                    </p:animEffect>
                                  </p:childTnLst>
                                </p:cTn>
                              </p:par>
                              <p:par>
                                <p:cTn id="66" presetID="53" presetClass="entr" presetSubtype="16" fill="hold" nodeType="withEffect">
                                  <p:stCondLst>
                                    <p:cond delay="500"/>
                                  </p:stCondLst>
                                  <p:childTnLst>
                                    <p:set>
                                      <p:cBhvr>
                                        <p:cTn id="67" dur="1" fill="hold">
                                          <p:stCondLst>
                                            <p:cond delay="0"/>
                                          </p:stCondLst>
                                        </p:cTn>
                                        <p:tgtEl>
                                          <p:spTgt spid="51"/>
                                        </p:tgtEl>
                                        <p:attrNameLst>
                                          <p:attrName>style.visibility</p:attrName>
                                        </p:attrNameLst>
                                      </p:cBhvr>
                                      <p:to>
                                        <p:strVal val="visible"/>
                                      </p:to>
                                    </p:set>
                                    <p:anim calcmode="lin" valueType="num">
                                      <p:cBhvr>
                                        <p:cTn id="68" dur="500" fill="hold"/>
                                        <p:tgtEl>
                                          <p:spTgt spid="51"/>
                                        </p:tgtEl>
                                        <p:attrNameLst>
                                          <p:attrName>ppt_w</p:attrName>
                                        </p:attrNameLst>
                                      </p:cBhvr>
                                      <p:tavLst>
                                        <p:tav tm="0">
                                          <p:val>
                                            <p:fltVal val="0"/>
                                          </p:val>
                                        </p:tav>
                                        <p:tav tm="100000">
                                          <p:val>
                                            <p:strVal val="#ppt_w"/>
                                          </p:val>
                                        </p:tav>
                                      </p:tavLst>
                                    </p:anim>
                                    <p:anim calcmode="lin" valueType="num">
                                      <p:cBhvr>
                                        <p:cTn id="69" dur="500" fill="hold"/>
                                        <p:tgtEl>
                                          <p:spTgt spid="51"/>
                                        </p:tgtEl>
                                        <p:attrNameLst>
                                          <p:attrName>ppt_h</p:attrName>
                                        </p:attrNameLst>
                                      </p:cBhvr>
                                      <p:tavLst>
                                        <p:tav tm="0">
                                          <p:val>
                                            <p:fltVal val="0"/>
                                          </p:val>
                                        </p:tav>
                                        <p:tav tm="100000">
                                          <p:val>
                                            <p:strVal val="#ppt_h"/>
                                          </p:val>
                                        </p:tav>
                                      </p:tavLst>
                                    </p:anim>
                                    <p:animEffect transition="in" filter="fade">
                                      <p:cBhvr>
                                        <p:cTn id="70" dur="500"/>
                                        <p:tgtEl>
                                          <p:spTgt spid="51"/>
                                        </p:tgtEl>
                                      </p:cBhvr>
                                    </p:animEffect>
                                  </p:childTnLst>
                                </p:cTn>
                              </p:par>
                              <p:par>
                                <p:cTn id="71" presetID="53" presetClass="entr" presetSubtype="16" fill="hold" nodeType="withEffect">
                                  <p:stCondLst>
                                    <p:cond delay="500"/>
                                  </p:stCondLst>
                                  <p:childTnLst>
                                    <p:set>
                                      <p:cBhvr>
                                        <p:cTn id="72" dur="1" fill="hold">
                                          <p:stCondLst>
                                            <p:cond delay="0"/>
                                          </p:stCondLst>
                                        </p:cTn>
                                        <p:tgtEl>
                                          <p:spTgt spid="56"/>
                                        </p:tgtEl>
                                        <p:attrNameLst>
                                          <p:attrName>style.visibility</p:attrName>
                                        </p:attrNameLst>
                                      </p:cBhvr>
                                      <p:to>
                                        <p:strVal val="visible"/>
                                      </p:to>
                                    </p:set>
                                    <p:anim calcmode="lin" valueType="num">
                                      <p:cBhvr>
                                        <p:cTn id="73" dur="500" fill="hold"/>
                                        <p:tgtEl>
                                          <p:spTgt spid="56"/>
                                        </p:tgtEl>
                                        <p:attrNameLst>
                                          <p:attrName>ppt_w</p:attrName>
                                        </p:attrNameLst>
                                      </p:cBhvr>
                                      <p:tavLst>
                                        <p:tav tm="0">
                                          <p:val>
                                            <p:fltVal val="0"/>
                                          </p:val>
                                        </p:tav>
                                        <p:tav tm="100000">
                                          <p:val>
                                            <p:strVal val="#ppt_w"/>
                                          </p:val>
                                        </p:tav>
                                      </p:tavLst>
                                    </p:anim>
                                    <p:anim calcmode="lin" valueType="num">
                                      <p:cBhvr>
                                        <p:cTn id="74" dur="500" fill="hold"/>
                                        <p:tgtEl>
                                          <p:spTgt spid="56"/>
                                        </p:tgtEl>
                                        <p:attrNameLst>
                                          <p:attrName>ppt_h</p:attrName>
                                        </p:attrNameLst>
                                      </p:cBhvr>
                                      <p:tavLst>
                                        <p:tav tm="0">
                                          <p:val>
                                            <p:fltVal val="0"/>
                                          </p:val>
                                        </p:tav>
                                        <p:tav tm="100000">
                                          <p:val>
                                            <p:strVal val="#ppt_h"/>
                                          </p:val>
                                        </p:tav>
                                      </p:tavLst>
                                    </p:anim>
                                    <p:animEffect transition="in" filter="fade">
                                      <p:cBhvr>
                                        <p:cTn id="75" dur="500"/>
                                        <p:tgtEl>
                                          <p:spTgt spid="56"/>
                                        </p:tgtEl>
                                      </p:cBhvr>
                                    </p:animEffect>
                                  </p:childTnLst>
                                </p:cTn>
                              </p:par>
                            </p:childTnLst>
                          </p:cTn>
                        </p:par>
                        <p:par>
                          <p:cTn id="76" fill="hold">
                            <p:stCondLst>
                              <p:cond delay="2000"/>
                            </p:stCondLst>
                            <p:childTnLst>
                              <p:par>
                                <p:cTn id="77" presetID="53" presetClass="entr" presetSubtype="16" fill="hold" nodeType="afterEffect">
                                  <p:stCondLst>
                                    <p:cond delay="0"/>
                                  </p:stCondLst>
                                  <p:childTnLst>
                                    <p:set>
                                      <p:cBhvr>
                                        <p:cTn id="78" dur="1" fill="hold">
                                          <p:stCondLst>
                                            <p:cond delay="0"/>
                                          </p:stCondLst>
                                        </p:cTn>
                                        <p:tgtEl>
                                          <p:spTgt spid="132"/>
                                        </p:tgtEl>
                                        <p:attrNameLst>
                                          <p:attrName>style.visibility</p:attrName>
                                        </p:attrNameLst>
                                      </p:cBhvr>
                                      <p:to>
                                        <p:strVal val="visible"/>
                                      </p:to>
                                    </p:set>
                                    <p:anim calcmode="lin" valueType="num">
                                      <p:cBhvr>
                                        <p:cTn id="79" dur="500" fill="hold"/>
                                        <p:tgtEl>
                                          <p:spTgt spid="132"/>
                                        </p:tgtEl>
                                        <p:attrNameLst>
                                          <p:attrName>ppt_w</p:attrName>
                                        </p:attrNameLst>
                                      </p:cBhvr>
                                      <p:tavLst>
                                        <p:tav tm="0">
                                          <p:val>
                                            <p:fltVal val="0"/>
                                          </p:val>
                                        </p:tav>
                                        <p:tav tm="100000">
                                          <p:val>
                                            <p:strVal val="#ppt_w"/>
                                          </p:val>
                                        </p:tav>
                                      </p:tavLst>
                                    </p:anim>
                                    <p:anim calcmode="lin" valueType="num">
                                      <p:cBhvr>
                                        <p:cTn id="80" dur="500" fill="hold"/>
                                        <p:tgtEl>
                                          <p:spTgt spid="132"/>
                                        </p:tgtEl>
                                        <p:attrNameLst>
                                          <p:attrName>ppt_h</p:attrName>
                                        </p:attrNameLst>
                                      </p:cBhvr>
                                      <p:tavLst>
                                        <p:tav tm="0">
                                          <p:val>
                                            <p:fltVal val="0"/>
                                          </p:val>
                                        </p:tav>
                                        <p:tav tm="100000">
                                          <p:val>
                                            <p:strVal val="#ppt_h"/>
                                          </p:val>
                                        </p:tav>
                                      </p:tavLst>
                                    </p:anim>
                                    <p:animEffect transition="in" filter="fade">
                                      <p:cBhvr>
                                        <p:cTn id="81" dur="500"/>
                                        <p:tgtEl>
                                          <p:spTgt spid="132"/>
                                        </p:tgtEl>
                                      </p:cBhvr>
                                    </p:animEffect>
                                  </p:childTnLst>
                                </p:cTn>
                              </p:par>
                              <p:par>
                                <p:cTn id="82" presetID="2" presetClass="entr" presetSubtype="6" fill="hold" grpId="0" nodeType="withEffect">
                                  <p:stCondLst>
                                    <p:cond delay="500"/>
                                  </p:stCondLst>
                                  <p:childTnLst>
                                    <p:set>
                                      <p:cBhvr>
                                        <p:cTn id="83" dur="1" fill="hold">
                                          <p:stCondLst>
                                            <p:cond delay="0"/>
                                          </p:stCondLst>
                                        </p:cTn>
                                        <p:tgtEl>
                                          <p:spTgt spid="3"/>
                                        </p:tgtEl>
                                        <p:attrNameLst>
                                          <p:attrName>style.visibility</p:attrName>
                                        </p:attrNameLst>
                                      </p:cBhvr>
                                      <p:to>
                                        <p:strVal val="visible"/>
                                      </p:to>
                                    </p:set>
                                    <p:anim calcmode="lin" valueType="num">
                                      <p:cBhvr additive="base">
                                        <p:cTn id="84" dur="500" fill="hold"/>
                                        <p:tgtEl>
                                          <p:spTgt spid="3"/>
                                        </p:tgtEl>
                                        <p:attrNameLst>
                                          <p:attrName>ppt_x</p:attrName>
                                        </p:attrNameLst>
                                      </p:cBhvr>
                                      <p:tavLst>
                                        <p:tav tm="0">
                                          <p:val>
                                            <p:strVal val="1+#ppt_w/2"/>
                                          </p:val>
                                        </p:tav>
                                        <p:tav tm="100000">
                                          <p:val>
                                            <p:strVal val="#ppt_x"/>
                                          </p:val>
                                        </p:tav>
                                      </p:tavLst>
                                    </p:anim>
                                    <p:anim calcmode="lin" valueType="num">
                                      <p:cBhvr additive="base">
                                        <p:cTn id="85" dur="500" fill="hold"/>
                                        <p:tgtEl>
                                          <p:spTgt spid="3"/>
                                        </p:tgtEl>
                                        <p:attrNameLst>
                                          <p:attrName>ppt_y</p:attrName>
                                        </p:attrNameLst>
                                      </p:cBhvr>
                                      <p:tavLst>
                                        <p:tav tm="0">
                                          <p:val>
                                            <p:strVal val="1+#ppt_h/2"/>
                                          </p:val>
                                        </p:tav>
                                        <p:tav tm="100000">
                                          <p:val>
                                            <p:strVal val="#ppt_y"/>
                                          </p:val>
                                        </p:tav>
                                      </p:tavLst>
                                    </p:anim>
                                  </p:childTnLst>
                                </p:cTn>
                              </p:par>
                              <p:par>
                                <p:cTn id="86" presetID="2" presetClass="entr" presetSubtype="6" fill="hold" grpId="0" nodeType="withEffect">
                                  <p:stCondLst>
                                    <p:cond delay="500"/>
                                  </p:stCondLst>
                                  <p:childTnLst>
                                    <p:set>
                                      <p:cBhvr>
                                        <p:cTn id="87" dur="1" fill="hold">
                                          <p:stCondLst>
                                            <p:cond delay="0"/>
                                          </p:stCondLst>
                                        </p:cTn>
                                        <p:tgtEl>
                                          <p:spTgt spid="148"/>
                                        </p:tgtEl>
                                        <p:attrNameLst>
                                          <p:attrName>style.visibility</p:attrName>
                                        </p:attrNameLst>
                                      </p:cBhvr>
                                      <p:to>
                                        <p:strVal val="visible"/>
                                      </p:to>
                                    </p:set>
                                    <p:anim calcmode="lin" valueType="num">
                                      <p:cBhvr additive="base">
                                        <p:cTn id="88" dur="500" fill="hold"/>
                                        <p:tgtEl>
                                          <p:spTgt spid="148"/>
                                        </p:tgtEl>
                                        <p:attrNameLst>
                                          <p:attrName>ppt_x</p:attrName>
                                        </p:attrNameLst>
                                      </p:cBhvr>
                                      <p:tavLst>
                                        <p:tav tm="0">
                                          <p:val>
                                            <p:strVal val="1+#ppt_w/2"/>
                                          </p:val>
                                        </p:tav>
                                        <p:tav tm="100000">
                                          <p:val>
                                            <p:strVal val="#ppt_x"/>
                                          </p:val>
                                        </p:tav>
                                      </p:tavLst>
                                    </p:anim>
                                    <p:anim calcmode="lin" valueType="num">
                                      <p:cBhvr additive="base">
                                        <p:cTn id="89" dur="500" fill="hold"/>
                                        <p:tgtEl>
                                          <p:spTgt spid="148"/>
                                        </p:tgtEl>
                                        <p:attrNameLst>
                                          <p:attrName>ppt_y</p:attrName>
                                        </p:attrNameLst>
                                      </p:cBhvr>
                                      <p:tavLst>
                                        <p:tav tm="0">
                                          <p:val>
                                            <p:strVal val="1+#ppt_h/2"/>
                                          </p:val>
                                        </p:tav>
                                        <p:tav tm="100000">
                                          <p:val>
                                            <p:strVal val="#ppt_y"/>
                                          </p:val>
                                        </p:tav>
                                      </p:tavLst>
                                    </p:anim>
                                  </p:childTnLst>
                                </p:cTn>
                              </p:par>
                              <p:par>
                                <p:cTn id="90" presetID="2" presetClass="entr" presetSubtype="6" fill="hold" grpId="0" nodeType="withEffect">
                                  <p:stCondLst>
                                    <p:cond delay="500"/>
                                  </p:stCondLst>
                                  <p:childTnLst>
                                    <p:set>
                                      <p:cBhvr>
                                        <p:cTn id="91" dur="1" fill="hold">
                                          <p:stCondLst>
                                            <p:cond delay="0"/>
                                          </p:stCondLst>
                                        </p:cTn>
                                        <p:tgtEl>
                                          <p:spTgt spid="149"/>
                                        </p:tgtEl>
                                        <p:attrNameLst>
                                          <p:attrName>style.visibility</p:attrName>
                                        </p:attrNameLst>
                                      </p:cBhvr>
                                      <p:to>
                                        <p:strVal val="visible"/>
                                      </p:to>
                                    </p:set>
                                    <p:anim calcmode="lin" valueType="num">
                                      <p:cBhvr additive="base">
                                        <p:cTn id="92" dur="500" fill="hold"/>
                                        <p:tgtEl>
                                          <p:spTgt spid="149"/>
                                        </p:tgtEl>
                                        <p:attrNameLst>
                                          <p:attrName>ppt_x</p:attrName>
                                        </p:attrNameLst>
                                      </p:cBhvr>
                                      <p:tavLst>
                                        <p:tav tm="0">
                                          <p:val>
                                            <p:strVal val="1+#ppt_w/2"/>
                                          </p:val>
                                        </p:tav>
                                        <p:tav tm="100000">
                                          <p:val>
                                            <p:strVal val="#ppt_x"/>
                                          </p:val>
                                        </p:tav>
                                      </p:tavLst>
                                    </p:anim>
                                    <p:anim calcmode="lin" valueType="num">
                                      <p:cBhvr additive="base">
                                        <p:cTn id="93" dur="500" fill="hold"/>
                                        <p:tgtEl>
                                          <p:spTgt spid="149"/>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500"/>
                                  </p:stCondLst>
                                  <p:childTnLst>
                                    <p:set>
                                      <p:cBhvr>
                                        <p:cTn id="95" dur="1" fill="hold">
                                          <p:stCondLst>
                                            <p:cond delay="0"/>
                                          </p:stCondLst>
                                        </p:cTn>
                                        <p:tgtEl>
                                          <p:spTgt spid="150"/>
                                        </p:tgtEl>
                                        <p:attrNameLst>
                                          <p:attrName>style.visibility</p:attrName>
                                        </p:attrNameLst>
                                      </p:cBhvr>
                                      <p:to>
                                        <p:strVal val="visible"/>
                                      </p:to>
                                    </p:set>
                                    <p:anim calcmode="lin" valueType="num">
                                      <p:cBhvr additive="base">
                                        <p:cTn id="96" dur="500" fill="hold"/>
                                        <p:tgtEl>
                                          <p:spTgt spid="150"/>
                                        </p:tgtEl>
                                        <p:attrNameLst>
                                          <p:attrName>ppt_x</p:attrName>
                                        </p:attrNameLst>
                                      </p:cBhvr>
                                      <p:tavLst>
                                        <p:tav tm="0">
                                          <p:val>
                                            <p:strVal val="1+#ppt_w/2"/>
                                          </p:val>
                                        </p:tav>
                                        <p:tav tm="100000">
                                          <p:val>
                                            <p:strVal val="#ppt_x"/>
                                          </p:val>
                                        </p:tav>
                                      </p:tavLst>
                                    </p:anim>
                                    <p:anim calcmode="lin" valueType="num">
                                      <p:cBhvr additive="base">
                                        <p:cTn id="97" dur="500" fill="hold"/>
                                        <p:tgtEl>
                                          <p:spTgt spid="150"/>
                                        </p:tgtEl>
                                        <p:attrNameLst>
                                          <p:attrName>ppt_y</p:attrName>
                                        </p:attrNameLst>
                                      </p:cBhvr>
                                      <p:tavLst>
                                        <p:tav tm="0">
                                          <p:val>
                                            <p:strVal val="1+#ppt_h/2"/>
                                          </p:val>
                                        </p:tav>
                                        <p:tav tm="100000">
                                          <p:val>
                                            <p:strVal val="#ppt_y"/>
                                          </p:val>
                                        </p:tav>
                                      </p:tavLst>
                                    </p:anim>
                                  </p:childTnLst>
                                </p:cTn>
                              </p:par>
                              <p:par>
                                <p:cTn id="98" presetID="2" presetClass="entr" presetSubtype="6" fill="hold" grpId="0" nodeType="withEffect">
                                  <p:stCondLst>
                                    <p:cond delay="500"/>
                                  </p:stCondLst>
                                  <p:childTnLst>
                                    <p:set>
                                      <p:cBhvr>
                                        <p:cTn id="99" dur="1" fill="hold">
                                          <p:stCondLst>
                                            <p:cond delay="0"/>
                                          </p:stCondLst>
                                        </p:cTn>
                                        <p:tgtEl>
                                          <p:spTgt spid="151"/>
                                        </p:tgtEl>
                                        <p:attrNameLst>
                                          <p:attrName>style.visibility</p:attrName>
                                        </p:attrNameLst>
                                      </p:cBhvr>
                                      <p:to>
                                        <p:strVal val="visible"/>
                                      </p:to>
                                    </p:set>
                                    <p:anim calcmode="lin" valueType="num">
                                      <p:cBhvr additive="base">
                                        <p:cTn id="100" dur="500" fill="hold"/>
                                        <p:tgtEl>
                                          <p:spTgt spid="151"/>
                                        </p:tgtEl>
                                        <p:attrNameLst>
                                          <p:attrName>ppt_x</p:attrName>
                                        </p:attrNameLst>
                                      </p:cBhvr>
                                      <p:tavLst>
                                        <p:tav tm="0">
                                          <p:val>
                                            <p:strVal val="1+#ppt_w/2"/>
                                          </p:val>
                                        </p:tav>
                                        <p:tav tm="100000">
                                          <p:val>
                                            <p:strVal val="#ppt_x"/>
                                          </p:val>
                                        </p:tav>
                                      </p:tavLst>
                                    </p:anim>
                                    <p:anim calcmode="lin" valueType="num">
                                      <p:cBhvr additive="base">
                                        <p:cTn id="101" dur="500" fill="hold"/>
                                        <p:tgtEl>
                                          <p:spTgt spid="151"/>
                                        </p:tgtEl>
                                        <p:attrNameLst>
                                          <p:attrName>ppt_y</p:attrName>
                                        </p:attrNameLst>
                                      </p:cBhvr>
                                      <p:tavLst>
                                        <p:tav tm="0">
                                          <p:val>
                                            <p:strVal val="1+#ppt_h/2"/>
                                          </p:val>
                                        </p:tav>
                                        <p:tav tm="100000">
                                          <p:val>
                                            <p:strVal val="#ppt_y"/>
                                          </p:val>
                                        </p:tav>
                                      </p:tavLst>
                                    </p:anim>
                                  </p:childTnLst>
                                </p:cTn>
                              </p:par>
                              <p:par>
                                <p:cTn id="102" presetID="2" presetClass="entr" presetSubtype="6" fill="hold" grpId="0" nodeType="withEffect">
                                  <p:stCondLst>
                                    <p:cond delay="500"/>
                                  </p:stCondLst>
                                  <p:childTnLst>
                                    <p:set>
                                      <p:cBhvr>
                                        <p:cTn id="103" dur="1" fill="hold">
                                          <p:stCondLst>
                                            <p:cond delay="0"/>
                                          </p:stCondLst>
                                        </p:cTn>
                                        <p:tgtEl>
                                          <p:spTgt spid="152"/>
                                        </p:tgtEl>
                                        <p:attrNameLst>
                                          <p:attrName>style.visibility</p:attrName>
                                        </p:attrNameLst>
                                      </p:cBhvr>
                                      <p:to>
                                        <p:strVal val="visible"/>
                                      </p:to>
                                    </p:set>
                                    <p:anim calcmode="lin" valueType="num">
                                      <p:cBhvr additive="base">
                                        <p:cTn id="104" dur="500" fill="hold"/>
                                        <p:tgtEl>
                                          <p:spTgt spid="152"/>
                                        </p:tgtEl>
                                        <p:attrNameLst>
                                          <p:attrName>ppt_x</p:attrName>
                                        </p:attrNameLst>
                                      </p:cBhvr>
                                      <p:tavLst>
                                        <p:tav tm="0">
                                          <p:val>
                                            <p:strVal val="1+#ppt_w/2"/>
                                          </p:val>
                                        </p:tav>
                                        <p:tav tm="100000">
                                          <p:val>
                                            <p:strVal val="#ppt_x"/>
                                          </p:val>
                                        </p:tav>
                                      </p:tavLst>
                                    </p:anim>
                                    <p:anim calcmode="lin" valueType="num">
                                      <p:cBhvr additive="base">
                                        <p:cTn id="105" dur="500" fill="hold"/>
                                        <p:tgtEl>
                                          <p:spTgt spid="152"/>
                                        </p:tgtEl>
                                        <p:attrNameLst>
                                          <p:attrName>ppt_y</p:attrName>
                                        </p:attrNameLst>
                                      </p:cBhvr>
                                      <p:tavLst>
                                        <p:tav tm="0">
                                          <p:val>
                                            <p:strVal val="1+#ppt_h/2"/>
                                          </p:val>
                                        </p:tav>
                                        <p:tav tm="100000">
                                          <p:val>
                                            <p:strVal val="#ppt_y"/>
                                          </p:val>
                                        </p:tav>
                                      </p:tavLst>
                                    </p:anim>
                                  </p:childTnLst>
                                </p:cTn>
                              </p:par>
                              <p:par>
                                <p:cTn id="106" presetID="2" presetClass="entr" presetSubtype="6" fill="hold" grpId="0" nodeType="withEffect">
                                  <p:stCondLst>
                                    <p:cond delay="500"/>
                                  </p:stCondLst>
                                  <p:childTnLst>
                                    <p:set>
                                      <p:cBhvr>
                                        <p:cTn id="107" dur="1" fill="hold">
                                          <p:stCondLst>
                                            <p:cond delay="0"/>
                                          </p:stCondLst>
                                        </p:cTn>
                                        <p:tgtEl>
                                          <p:spTgt spid="153"/>
                                        </p:tgtEl>
                                        <p:attrNameLst>
                                          <p:attrName>style.visibility</p:attrName>
                                        </p:attrNameLst>
                                      </p:cBhvr>
                                      <p:to>
                                        <p:strVal val="visible"/>
                                      </p:to>
                                    </p:set>
                                    <p:anim calcmode="lin" valueType="num">
                                      <p:cBhvr additive="base">
                                        <p:cTn id="108" dur="500" fill="hold"/>
                                        <p:tgtEl>
                                          <p:spTgt spid="153"/>
                                        </p:tgtEl>
                                        <p:attrNameLst>
                                          <p:attrName>ppt_x</p:attrName>
                                        </p:attrNameLst>
                                      </p:cBhvr>
                                      <p:tavLst>
                                        <p:tav tm="0">
                                          <p:val>
                                            <p:strVal val="1+#ppt_w/2"/>
                                          </p:val>
                                        </p:tav>
                                        <p:tav tm="100000">
                                          <p:val>
                                            <p:strVal val="#ppt_x"/>
                                          </p:val>
                                        </p:tav>
                                      </p:tavLst>
                                    </p:anim>
                                    <p:anim calcmode="lin" valueType="num">
                                      <p:cBhvr additive="base">
                                        <p:cTn id="109" dur="500" fill="hold"/>
                                        <p:tgtEl>
                                          <p:spTgt spid="153"/>
                                        </p:tgtEl>
                                        <p:attrNameLst>
                                          <p:attrName>ppt_y</p:attrName>
                                        </p:attrNameLst>
                                      </p:cBhvr>
                                      <p:tavLst>
                                        <p:tav tm="0">
                                          <p:val>
                                            <p:strVal val="1+#ppt_h/2"/>
                                          </p:val>
                                        </p:tav>
                                        <p:tav tm="100000">
                                          <p:val>
                                            <p:strVal val="#ppt_y"/>
                                          </p:val>
                                        </p:tav>
                                      </p:tavLst>
                                    </p:anim>
                                  </p:childTnLst>
                                </p:cTn>
                              </p:par>
                              <p:par>
                                <p:cTn id="110" presetID="2" presetClass="entr" presetSubtype="6" fill="hold" grpId="0" nodeType="withEffect">
                                  <p:stCondLst>
                                    <p:cond delay="500"/>
                                  </p:stCondLst>
                                  <p:childTnLst>
                                    <p:set>
                                      <p:cBhvr>
                                        <p:cTn id="111" dur="1" fill="hold">
                                          <p:stCondLst>
                                            <p:cond delay="0"/>
                                          </p:stCondLst>
                                        </p:cTn>
                                        <p:tgtEl>
                                          <p:spTgt spid="154"/>
                                        </p:tgtEl>
                                        <p:attrNameLst>
                                          <p:attrName>style.visibility</p:attrName>
                                        </p:attrNameLst>
                                      </p:cBhvr>
                                      <p:to>
                                        <p:strVal val="visible"/>
                                      </p:to>
                                    </p:set>
                                    <p:anim calcmode="lin" valueType="num">
                                      <p:cBhvr additive="base">
                                        <p:cTn id="112" dur="500" fill="hold"/>
                                        <p:tgtEl>
                                          <p:spTgt spid="154"/>
                                        </p:tgtEl>
                                        <p:attrNameLst>
                                          <p:attrName>ppt_x</p:attrName>
                                        </p:attrNameLst>
                                      </p:cBhvr>
                                      <p:tavLst>
                                        <p:tav tm="0">
                                          <p:val>
                                            <p:strVal val="1+#ppt_w/2"/>
                                          </p:val>
                                        </p:tav>
                                        <p:tav tm="100000">
                                          <p:val>
                                            <p:strVal val="#ppt_x"/>
                                          </p:val>
                                        </p:tav>
                                      </p:tavLst>
                                    </p:anim>
                                    <p:anim calcmode="lin" valueType="num">
                                      <p:cBhvr additive="base">
                                        <p:cTn id="113" dur="500" fill="hold"/>
                                        <p:tgtEl>
                                          <p:spTgt spid="154"/>
                                        </p:tgtEl>
                                        <p:attrNameLst>
                                          <p:attrName>ppt_y</p:attrName>
                                        </p:attrNameLst>
                                      </p:cBhvr>
                                      <p:tavLst>
                                        <p:tav tm="0">
                                          <p:val>
                                            <p:strVal val="1+#ppt_h/2"/>
                                          </p:val>
                                        </p:tav>
                                        <p:tav tm="100000">
                                          <p:val>
                                            <p:strVal val="#ppt_y"/>
                                          </p:val>
                                        </p:tav>
                                      </p:tavLst>
                                    </p:anim>
                                  </p:childTnLst>
                                </p:cTn>
                              </p:par>
                              <p:par>
                                <p:cTn id="114" presetID="2" presetClass="entr" presetSubtype="6" fill="hold" grpId="0" nodeType="withEffect">
                                  <p:stCondLst>
                                    <p:cond delay="500"/>
                                  </p:stCondLst>
                                  <p:childTnLst>
                                    <p:set>
                                      <p:cBhvr>
                                        <p:cTn id="115" dur="1" fill="hold">
                                          <p:stCondLst>
                                            <p:cond delay="0"/>
                                          </p:stCondLst>
                                        </p:cTn>
                                        <p:tgtEl>
                                          <p:spTgt spid="155"/>
                                        </p:tgtEl>
                                        <p:attrNameLst>
                                          <p:attrName>style.visibility</p:attrName>
                                        </p:attrNameLst>
                                      </p:cBhvr>
                                      <p:to>
                                        <p:strVal val="visible"/>
                                      </p:to>
                                    </p:set>
                                    <p:anim calcmode="lin" valueType="num">
                                      <p:cBhvr additive="base">
                                        <p:cTn id="116" dur="500" fill="hold"/>
                                        <p:tgtEl>
                                          <p:spTgt spid="155"/>
                                        </p:tgtEl>
                                        <p:attrNameLst>
                                          <p:attrName>ppt_x</p:attrName>
                                        </p:attrNameLst>
                                      </p:cBhvr>
                                      <p:tavLst>
                                        <p:tav tm="0">
                                          <p:val>
                                            <p:strVal val="1+#ppt_w/2"/>
                                          </p:val>
                                        </p:tav>
                                        <p:tav tm="100000">
                                          <p:val>
                                            <p:strVal val="#ppt_x"/>
                                          </p:val>
                                        </p:tav>
                                      </p:tavLst>
                                    </p:anim>
                                    <p:anim calcmode="lin" valueType="num">
                                      <p:cBhvr additive="base">
                                        <p:cTn id="117" dur="500" fill="hold"/>
                                        <p:tgtEl>
                                          <p:spTgt spid="155"/>
                                        </p:tgtEl>
                                        <p:attrNameLst>
                                          <p:attrName>ppt_y</p:attrName>
                                        </p:attrNameLst>
                                      </p:cBhvr>
                                      <p:tavLst>
                                        <p:tav tm="0">
                                          <p:val>
                                            <p:strVal val="1+#ppt_h/2"/>
                                          </p:val>
                                        </p:tav>
                                        <p:tav tm="100000">
                                          <p:val>
                                            <p:strVal val="#ppt_y"/>
                                          </p:val>
                                        </p:tav>
                                      </p:tavLst>
                                    </p:anim>
                                  </p:childTnLst>
                                </p:cTn>
                              </p:par>
                              <p:par>
                                <p:cTn id="118" presetID="2" presetClass="entr" presetSubtype="6" fill="hold" grpId="0" nodeType="withEffect">
                                  <p:stCondLst>
                                    <p:cond delay="500"/>
                                  </p:stCondLst>
                                  <p:childTnLst>
                                    <p:set>
                                      <p:cBhvr>
                                        <p:cTn id="119" dur="1" fill="hold">
                                          <p:stCondLst>
                                            <p:cond delay="0"/>
                                          </p:stCondLst>
                                        </p:cTn>
                                        <p:tgtEl>
                                          <p:spTgt spid="156"/>
                                        </p:tgtEl>
                                        <p:attrNameLst>
                                          <p:attrName>style.visibility</p:attrName>
                                        </p:attrNameLst>
                                      </p:cBhvr>
                                      <p:to>
                                        <p:strVal val="visible"/>
                                      </p:to>
                                    </p:set>
                                    <p:anim calcmode="lin" valueType="num">
                                      <p:cBhvr additive="base">
                                        <p:cTn id="120" dur="500" fill="hold"/>
                                        <p:tgtEl>
                                          <p:spTgt spid="156"/>
                                        </p:tgtEl>
                                        <p:attrNameLst>
                                          <p:attrName>ppt_x</p:attrName>
                                        </p:attrNameLst>
                                      </p:cBhvr>
                                      <p:tavLst>
                                        <p:tav tm="0">
                                          <p:val>
                                            <p:strVal val="1+#ppt_w/2"/>
                                          </p:val>
                                        </p:tav>
                                        <p:tav tm="100000">
                                          <p:val>
                                            <p:strVal val="#ppt_x"/>
                                          </p:val>
                                        </p:tav>
                                      </p:tavLst>
                                    </p:anim>
                                    <p:anim calcmode="lin" valueType="num">
                                      <p:cBhvr additive="base">
                                        <p:cTn id="121" dur="500" fill="hold"/>
                                        <p:tgtEl>
                                          <p:spTgt spid="156"/>
                                        </p:tgtEl>
                                        <p:attrNameLst>
                                          <p:attrName>ppt_y</p:attrName>
                                        </p:attrNameLst>
                                      </p:cBhvr>
                                      <p:tavLst>
                                        <p:tav tm="0">
                                          <p:val>
                                            <p:strVal val="1+#ppt_h/2"/>
                                          </p:val>
                                        </p:tav>
                                        <p:tav tm="100000">
                                          <p:val>
                                            <p:strVal val="#ppt_y"/>
                                          </p:val>
                                        </p:tav>
                                      </p:tavLst>
                                    </p:anim>
                                  </p:childTnLst>
                                </p:cTn>
                              </p:par>
                            </p:childTnLst>
                          </p:cTn>
                        </p:par>
                        <p:par>
                          <p:cTn id="122" fill="hold">
                            <p:stCondLst>
                              <p:cond delay="2500"/>
                            </p:stCondLst>
                            <p:childTnLst>
                              <p:par>
                                <p:cTn id="123" presetID="10"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fade">
                                      <p:cBhvr>
                                        <p:cTn id="125"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47"/>
          <p:cNvSpPr>
            <a:spLocks noChangeArrowheads="1"/>
          </p:cNvSpPr>
          <p:nvPr/>
        </p:nvSpPr>
        <p:spPr bwMode="auto">
          <a:xfrm>
            <a:off x="6021388" y="1539875"/>
            <a:ext cx="4652962" cy="1162050"/>
          </a:xfrm>
          <a:prstGeom prst="rect">
            <a:avLst/>
          </a:prstGeom>
          <a:noFill/>
          <a:ln>
            <a:noFill/>
          </a:ln>
          <a:extLst/>
        </p:spPr>
        <p:txBody>
          <a:bodyPr lIns="68573" tIns="34287" rIns="68573" bIns="34287">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提供开发者免费的云开发平台，软件开发公司可以免费使用，创建他们的项目。目前阶级吸引</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端客户使用之外，后续云开发平台转型为云开发供应商后，将云开发平台的客户的项目直接部署到云易创云上。</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3"/>
          <p:cNvSpPr>
            <a:spLocks noChangeArrowheads="1"/>
          </p:cNvSpPr>
          <p:nvPr/>
        </p:nvSpPr>
        <p:spPr bwMode="auto">
          <a:xfrm>
            <a:off x="6038850" y="1081088"/>
            <a:ext cx="4162425" cy="347662"/>
          </a:xfrm>
          <a:prstGeom prst="rect">
            <a:avLst/>
          </a:prstGeom>
          <a:noFill/>
          <a:ln w="9525">
            <a:noFill/>
            <a:miter lim="800000"/>
            <a:headEnd/>
            <a:tailEnd/>
          </a:ln>
        </p:spPr>
        <p:txBody>
          <a:bodyPr wrap="none" lIns="68573" tIns="34287" rIns="68573" bIns="34287">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使用免费</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培养</a:t>
            </a:r>
            <a:r>
              <a:rPr lang="en-US" altLang="zh-CN" b="1">
                <a:solidFill>
                  <a:srgbClr val="3CCCC7"/>
                </a:solidFill>
                <a:latin typeface="微软雅黑" pitchFamily="34" charset="-122"/>
                <a:ea typeface="微软雅黑" pitchFamily="34" charset="-122"/>
                <a:cs typeface="Arial" charset="0"/>
              </a:rPr>
              <a:t>B</a:t>
            </a:r>
            <a:r>
              <a:rPr lang="zh-CN" altLang="en-US" b="1">
                <a:solidFill>
                  <a:srgbClr val="3CCCC7"/>
                </a:solidFill>
                <a:latin typeface="微软雅黑" pitchFamily="34" charset="-122"/>
                <a:ea typeface="微软雅黑" pitchFamily="34" charset="-122"/>
                <a:cs typeface="Arial" charset="0"/>
              </a:rPr>
              <a:t>端客户为主要目标</a:t>
            </a:r>
          </a:p>
        </p:txBody>
      </p:sp>
      <p:sp>
        <p:nvSpPr>
          <p:cNvPr id="20" name="矩形 19"/>
          <p:cNvSpPr/>
          <p:nvPr/>
        </p:nvSpPr>
        <p:spPr>
          <a:xfrm>
            <a:off x="6097588" y="1449388"/>
            <a:ext cx="600075" cy="3968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6711950" y="1449388"/>
            <a:ext cx="1214438" cy="39687"/>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6021388" y="3260725"/>
            <a:ext cx="4652962" cy="1162050"/>
          </a:xfrm>
          <a:prstGeom prst="rect">
            <a:avLst/>
          </a:prstGeom>
          <a:noFill/>
          <a:ln>
            <a:noFill/>
          </a:ln>
          <a:extLst/>
        </p:spPr>
        <p:txBody>
          <a:bodyPr lIns="68573" tIns="34287" rIns="68573" bIns="34287">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协助软件公司培养云易创的开发人员</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直接输出云易创的开发工程师</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提供相关的云计算服务器</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云商城项目购买</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3"/>
          <p:cNvSpPr>
            <a:spLocks noChangeArrowheads="1"/>
          </p:cNvSpPr>
          <p:nvPr/>
        </p:nvSpPr>
        <p:spPr bwMode="auto">
          <a:xfrm>
            <a:off x="6038850" y="2801938"/>
            <a:ext cx="3408363" cy="346075"/>
          </a:xfrm>
          <a:prstGeom prst="rect">
            <a:avLst/>
          </a:prstGeom>
          <a:noFill/>
          <a:ln w="9525">
            <a:noFill/>
            <a:miter lim="800000"/>
            <a:headEnd/>
            <a:tailEnd/>
          </a:ln>
        </p:spPr>
        <p:txBody>
          <a:bodyPr wrap="none" lIns="68573" tIns="34287" rIns="68573" bIns="34287">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服务收费</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收费用于提升服务</a:t>
            </a:r>
          </a:p>
        </p:txBody>
      </p:sp>
      <p:sp>
        <p:nvSpPr>
          <p:cNvPr id="24" name="矩形 23"/>
          <p:cNvSpPr/>
          <p:nvPr/>
        </p:nvSpPr>
        <p:spPr>
          <a:xfrm>
            <a:off x="6097588" y="3170238"/>
            <a:ext cx="600075" cy="39687"/>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6711950" y="3170238"/>
            <a:ext cx="1214438" cy="39687"/>
          </a:xfrm>
          <a:prstGeom prst="rect">
            <a:avLst/>
          </a:prstGeom>
          <a:solidFill>
            <a:srgbClr val="2DB2A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1625600" y="1052513"/>
            <a:ext cx="3914775" cy="3246437"/>
          </a:xfrm>
          <a:prstGeom prst="rect">
            <a:avLst/>
          </a:prstGeom>
          <a:blipFill>
            <a:blip r:embed="rId3" cstate="screen">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Freeform 12"/>
          <p:cNvSpPr/>
          <p:nvPr/>
        </p:nvSpPr>
        <p:spPr bwMode="auto">
          <a:xfrm>
            <a:off x="1608138" y="4445000"/>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32" name="Freeform 12"/>
          <p:cNvSpPr/>
          <p:nvPr/>
        </p:nvSpPr>
        <p:spPr bwMode="auto">
          <a:xfrm flipH="1" flipV="1">
            <a:off x="10248900" y="542131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33" name="TextBox 32"/>
          <p:cNvSpPr txBox="1"/>
          <p:nvPr/>
        </p:nvSpPr>
        <p:spPr>
          <a:xfrm>
            <a:off x="1968500" y="4759325"/>
            <a:ext cx="8545513" cy="1212850"/>
          </a:xfrm>
          <a:prstGeom prst="rect">
            <a:avLst/>
          </a:prstGeom>
          <a:noFill/>
        </p:spPr>
        <p:txBody>
          <a:bodyPr>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目前来说，这个阶段还是</a:t>
            </a:r>
            <a:r>
              <a:rPr lang="zh-CN" altLang="en-US"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以培养</a:t>
            </a:r>
            <a:r>
              <a:rPr lang="en-US" altLang="zh-CN"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端用户使用我们平台为第一目标</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，平台上的项目越来越多，那么我们平台的竞争力就越来越大，最终才能成为云易创平台的护城河。</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r>
            <a:b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由于使用云易创平台开发的项目技术共同的特性上，</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端用户实际上是和我们的技术架构和公司存亡进行一定程度的捆绑，云易创有信心有能力帮助这些软件公司成长，也有信心让</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端客户成为云易创平台的基石</a:t>
            </a:r>
          </a:p>
        </p:txBody>
      </p:sp>
      <p:sp>
        <p:nvSpPr>
          <p:cNvPr id="38" name="文本框 9"/>
          <p:cNvSpPr txBox="1"/>
          <p:nvPr/>
        </p:nvSpPr>
        <p:spPr>
          <a:xfrm>
            <a:off x="984250" y="188913"/>
            <a:ext cx="676910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产品概述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面向软件开发公司软件开发工具在线开发平台</a:t>
            </a:r>
          </a:p>
        </p:txBody>
      </p:sp>
      <p:sp>
        <p:nvSpPr>
          <p:cNvPr id="41" name="六边形 40"/>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412288" y="188913"/>
            <a:ext cx="933450" cy="333375"/>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49" name="矩形 48"/>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0" name="六边形 49"/>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35" name="文本框 9"/>
          <p:cNvSpPr txBox="1">
            <a:spLocks noChangeArrowheads="1"/>
          </p:cNvSpPr>
          <p:nvPr/>
        </p:nvSpPr>
        <p:spPr bwMode="auto">
          <a:xfrm>
            <a:off x="9412288" y="220663"/>
            <a:ext cx="933450" cy="285750"/>
          </a:xfrm>
          <a:prstGeom prst="rect">
            <a:avLst/>
          </a:prstGeom>
          <a:solidFill>
            <a:srgbClr val="3CCCC7"/>
          </a:solid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34836"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54"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5" name="矩形 54"/>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55"/>
          <p:cNvSpPr/>
          <p:nvPr/>
        </p:nvSpPr>
        <p:spPr>
          <a:xfrm flipH="1">
            <a:off x="0" y="6569075"/>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矩形 57"/>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842"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zh-CN" altLang="en-US" sz="2000" b="1">
                <a:solidFill>
                  <a:schemeClr val="bg1"/>
                </a:solidFill>
                <a:latin typeface="方正兰亭超细黑简体"/>
                <a:ea typeface="方正兰亭超细黑简体"/>
                <a:cs typeface="方正兰亭超细黑简体"/>
              </a:rPr>
              <a:t>１</a:t>
            </a:r>
            <a:r>
              <a:rPr lang="en-US" altLang="zh-CN" sz="2000" b="1">
                <a:solidFill>
                  <a:schemeClr val="bg1"/>
                </a:solidFill>
                <a:latin typeface="方正兰亭超细黑简体"/>
                <a:ea typeface="方正兰亭超细黑简体"/>
                <a:cs typeface="方正兰亭超细黑简体"/>
              </a:rPr>
              <a:t>1</a:t>
            </a:r>
            <a:endParaRPr lang="zh-CN" altLang="zh-CN" sz="2000" b="1">
              <a:solidFill>
                <a:schemeClr val="bg1"/>
              </a:solidFill>
              <a:latin typeface="方正兰亭超细黑简体"/>
              <a:ea typeface="方正兰亭超细黑简体"/>
              <a:cs typeface="方正兰亭超细黑简体"/>
            </a:endParaRPr>
          </a:p>
        </p:txBody>
      </p:sp>
      <p:sp>
        <p:nvSpPr>
          <p:cNvPr id="60" name="TextBox 5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750"/>
                                        <p:tgtEl>
                                          <p:spTgt spid="21"/>
                                        </p:tgtEl>
                                      </p:cBhvr>
                                    </p:animEffect>
                                  </p:childTnLst>
                                </p:cTn>
                              </p:par>
                            </p:childTnLst>
                          </p:cTn>
                        </p:par>
                        <p:par>
                          <p:cTn id="20" fill="hold">
                            <p:stCondLst>
                              <p:cond delay="2500"/>
                            </p:stCondLst>
                            <p:childTnLst>
                              <p:par>
                                <p:cTn id="21" presetID="14" presetClass="entr" presetSubtype="1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750"/>
                                        <p:tgtEl>
                                          <p:spTgt spid="18"/>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750"/>
                                        <p:tgtEl>
                                          <p:spTgt spid="25"/>
                                        </p:tgtEl>
                                      </p:cBhvr>
                                    </p:animEffect>
                                  </p:childTnLst>
                                </p:cTn>
                              </p:par>
                            </p:childTnLst>
                          </p:cTn>
                        </p:par>
                        <p:par>
                          <p:cTn id="36" fill="hold">
                            <p:stCondLst>
                              <p:cond delay="5500"/>
                            </p:stCondLst>
                            <p:childTnLst>
                              <p:par>
                                <p:cTn id="37" presetID="14" presetClass="entr" presetSubtype="1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randombar(horizontal)">
                                      <p:cBhvr>
                                        <p:cTn id="39" dur="750"/>
                                        <p:tgtEl>
                                          <p:spTgt spid="22"/>
                                        </p:tgtEl>
                                      </p:cBhvr>
                                    </p:animEffect>
                                  </p:childTnLst>
                                </p:cTn>
                              </p:par>
                            </p:childTnLst>
                          </p:cTn>
                        </p:par>
                        <p:par>
                          <p:cTn id="40" fill="hold">
                            <p:stCondLst>
                              <p:cond delay="6500"/>
                            </p:stCondLst>
                            <p:childTnLst>
                              <p:par>
                                <p:cTn id="41" presetID="1"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35" presetClass="path" presetSubtype="0" accel="50000" decel="50000" fill="hold" nodeType="withEffect">
                                  <p:stCondLst>
                                    <p:cond delay="0"/>
                                  </p:stCondLst>
                                  <p:childTnLst>
                                    <p:animMotion origin="layout" path="M -3.56836E-6 -3.7037E-7 L 0.36686 0.15278 " pathEditMode="relative" rAng="0" ptsTypes="AA">
                                      <p:cBhvr>
                                        <p:cTn id="44" dur="500" spd="-99900" fill="hold"/>
                                        <p:tgtEl>
                                          <p:spTgt spid="31"/>
                                        </p:tgtEl>
                                        <p:attrNameLst>
                                          <p:attrName>ppt_x</p:attrName>
                                          <p:attrName>ppt_y</p:attrName>
                                        </p:attrNameLst>
                                      </p:cBhvr>
                                      <p:rCtr x="18343" y="7639"/>
                                    </p:animMotion>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35" presetClass="path" presetSubtype="0" accel="50000" decel="50000" fill="hold" nodeType="withEffect">
                                  <p:stCondLst>
                                    <p:cond delay="0"/>
                                  </p:stCondLst>
                                  <p:childTnLst>
                                    <p:animMotion origin="layout" path="M 7.85742E-7 -3.33333E-6 L -0.39495 -0.11018 " pathEditMode="relative" rAng="0" ptsTypes="AA">
                                      <p:cBhvr>
                                        <p:cTn id="48" dur="500" spd="-99900" fill="hold"/>
                                        <p:tgtEl>
                                          <p:spTgt spid="32"/>
                                        </p:tgtEl>
                                        <p:attrNameLst>
                                          <p:attrName>ppt_x</p:attrName>
                                          <p:attrName>ppt_y</p:attrName>
                                        </p:attrNameLst>
                                      </p:cBhvr>
                                      <p:rCtr x="-19748" y="-5509"/>
                                    </p:animMotion>
                                  </p:childTnLst>
                                </p:cTn>
                              </p:par>
                            </p:childTnLst>
                          </p:cTn>
                        </p:par>
                        <p:par>
                          <p:cTn id="49" fill="hold">
                            <p:stCondLst>
                              <p:cond delay="6500"/>
                            </p:stCondLst>
                            <p:childTnLst>
                              <p:par>
                                <p:cTn id="50" presetID="18" presetClass="entr" presetSubtype="3"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trips(upRight)">
                                      <p:cBhvr>
                                        <p:cTn id="52" dur="500"/>
                                        <p:tgtEl>
                                          <p:spTgt spid="33"/>
                                        </p:tgtEl>
                                      </p:cBhvr>
                                    </p:animEffect>
                                  </p:childTnLst>
                                </p:cTn>
                              </p:par>
                            </p:childTnLst>
                          </p:cTn>
                        </p:par>
                        <p:par>
                          <p:cTn id="53" fill="hold">
                            <p:stCondLst>
                              <p:cond delay="7000"/>
                            </p:stCondLst>
                            <p:childTnLst>
                              <p:par>
                                <p:cTn id="54" presetID="10" presetClass="entr" presetSubtype="0"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animBg="1"/>
      <p:bldP spid="22" grpId="0"/>
      <p:bldP spid="23" grpId="0"/>
      <p:bldP spid="24" grpId="0" animBg="1"/>
      <p:bldP spid="25" grpId="0" animBg="1"/>
      <p:bldP spid="30" grpId="0" animBg="1"/>
      <p:bldP spid="33"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568575" y="1738313"/>
            <a:ext cx="2016125" cy="201612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椭圆 18"/>
          <p:cNvSpPr/>
          <p:nvPr/>
        </p:nvSpPr>
        <p:spPr>
          <a:xfrm>
            <a:off x="5126038" y="1738313"/>
            <a:ext cx="2016125" cy="201612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椭圆 19"/>
          <p:cNvSpPr/>
          <p:nvPr/>
        </p:nvSpPr>
        <p:spPr>
          <a:xfrm>
            <a:off x="7681913" y="1738313"/>
            <a:ext cx="2016125" cy="201612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TextBox 20"/>
          <p:cNvSpPr txBox="1">
            <a:spLocks noChangeArrowheads="1"/>
          </p:cNvSpPr>
          <p:nvPr/>
        </p:nvSpPr>
        <p:spPr bwMode="auto">
          <a:xfrm>
            <a:off x="3019425" y="2838450"/>
            <a:ext cx="1036638" cy="307975"/>
          </a:xfrm>
          <a:prstGeom prst="rect">
            <a:avLst/>
          </a:prstGeom>
          <a:noFill/>
          <a:ln w="9525">
            <a:noFill/>
            <a:miter lim="800000"/>
            <a:headEnd/>
            <a:tailEnd/>
          </a:ln>
        </p:spPr>
        <p:txBody>
          <a:bodyPr lIns="0" tIns="0" rIns="0" bIns="0">
            <a:spAutoFit/>
          </a:bodyPr>
          <a:lstStyle/>
          <a:p>
            <a:pPr algn="ctr"/>
            <a:r>
              <a:rPr lang="zh-CN" altLang="en-US" sz="2000" b="1">
                <a:solidFill>
                  <a:schemeClr val="bg1"/>
                </a:solidFill>
                <a:latin typeface="微软雅黑" pitchFamily="34" charset="-122"/>
                <a:ea typeface="微软雅黑" pitchFamily="34" charset="-122"/>
              </a:rPr>
              <a:t>技术服务</a:t>
            </a:r>
          </a:p>
        </p:txBody>
      </p:sp>
      <p:sp>
        <p:nvSpPr>
          <p:cNvPr id="22" name="TextBox 21"/>
          <p:cNvSpPr txBox="1">
            <a:spLocks noChangeArrowheads="1"/>
          </p:cNvSpPr>
          <p:nvPr/>
        </p:nvSpPr>
        <p:spPr bwMode="auto">
          <a:xfrm>
            <a:off x="5467350" y="2838450"/>
            <a:ext cx="1331913" cy="307975"/>
          </a:xfrm>
          <a:prstGeom prst="rect">
            <a:avLst/>
          </a:prstGeom>
          <a:noFill/>
          <a:ln w="9525">
            <a:noFill/>
            <a:miter lim="800000"/>
            <a:headEnd/>
            <a:tailEnd/>
          </a:ln>
        </p:spPr>
        <p:txBody>
          <a:bodyPr lIns="0" tIns="0" rIns="0" bIns="0">
            <a:spAutoFit/>
          </a:bodyPr>
          <a:lstStyle/>
          <a:p>
            <a:pPr algn="ctr"/>
            <a:r>
              <a:rPr lang="zh-CN" altLang="en-US" sz="2000" b="1">
                <a:solidFill>
                  <a:schemeClr val="bg1"/>
                </a:solidFill>
                <a:latin typeface="微软雅黑" pitchFamily="34" charset="-122"/>
                <a:ea typeface="微软雅黑" pitchFamily="34" charset="-122"/>
              </a:rPr>
              <a:t>开发平台</a:t>
            </a:r>
          </a:p>
        </p:txBody>
      </p:sp>
      <p:sp>
        <p:nvSpPr>
          <p:cNvPr id="23" name="TextBox 22"/>
          <p:cNvSpPr txBox="1">
            <a:spLocks noChangeArrowheads="1"/>
          </p:cNvSpPr>
          <p:nvPr/>
        </p:nvSpPr>
        <p:spPr bwMode="auto">
          <a:xfrm>
            <a:off x="8107363" y="2838450"/>
            <a:ext cx="1165225" cy="307975"/>
          </a:xfrm>
          <a:prstGeom prst="rect">
            <a:avLst/>
          </a:prstGeom>
          <a:noFill/>
          <a:ln w="9525">
            <a:noFill/>
            <a:miter lim="800000"/>
            <a:headEnd/>
            <a:tailEnd/>
          </a:ln>
        </p:spPr>
        <p:txBody>
          <a:bodyPr lIns="0" tIns="0" rIns="0" bIns="0">
            <a:spAutoFit/>
          </a:bodyPr>
          <a:lstStyle/>
          <a:p>
            <a:pPr algn="ctr"/>
            <a:r>
              <a:rPr lang="zh-CN" altLang="en-US" sz="2000" b="1">
                <a:solidFill>
                  <a:schemeClr val="bg1"/>
                </a:solidFill>
                <a:latin typeface="微软雅黑" pitchFamily="34" charset="-122"/>
                <a:ea typeface="微软雅黑" pitchFamily="34" charset="-122"/>
              </a:rPr>
              <a:t>应用商城</a:t>
            </a:r>
          </a:p>
        </p:txBody>
      </p:sp>
      <p:sp>
        <p:nvSpPr>
          <p:cNvPr id="24" name="KSO_Shape"/>
          <p:cNvSpPr/>
          <p:nvPr/>
        </p:nvSpPr>
        <p:spPr bwMode="auto">
          <a:xfrm>
            <a:off x="5778500" y="2065338"/>
            <a:ext cx="711200" cy="531812"/>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dirty="0">
              <a:solidFill>
                <a:srgbClr val="FFFFFF"/>
              </a:solidFill>
              <a:latin typeface="+mn-lt"/>
              <a:ea typeface="宋体" panose="02010600030101010101" pitchFamily="2" charset="-122"/>
            </a:endParaRPr>
          </a:p>
        </p:txBody>
      </p:sp>
      <p:sp>
        <p:nvSpPr>
          <p:cNvPr id="25" name="KSO_Shape"/>
          <p:cNvSpPr/>
          <p:nvPr/>
        </p:nvSpPr>
        <p:spPr bwMode="auto">
          <a:xfrm>
            <a:off x="8415338" y="2090738"/>
            <a:ext cx="569912" cy="481012"/>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30" name="KSO_Shape"/>
          <p:cNvSpPr/>
          <p:nvPr/>
        </p:nvSpPr>
        <p:spPr bwMode="auto">
          <a:xfrm>
            <a:off x="3254375" y="2019300"/>
            <a:ext cx="534988" cy="623888"/>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grpSp>
        <p:nvGrpSpPr>
          <p:cNvPr id="31" name="组合 30"/>
          <p:cNvGrpSpPr/>
          <p:nvPr/>
        </p:nvGrpSpPr>
        <p:grpSpPr>
          <a:xfrm>
            <a:off x="4700018" y="2590979"/>
            <a:ext cx="310406" cy="310406"/>
            <a:chOff x="3264324" y="1749600"/>
            <a:chExt cx="348156" cy="348156"/>
          </a:xfrm>
          <a:solidFill>
            <a:srgbClr val="3CCCC7"/>
          </a:solidFill>
        </p:grpSpPr>
        <p:sp>
          <p:nvSpPr>
            <p:cNvPr id="32" name="矩形 31"/>
            <p:cNvSpPr/>
            <p:nvPr/>
          </p:nvSpPr>
          <p:spPr>
            <a:xfrm>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32"/>
            <p:cNvSpPr/>
            <p:nvPr/>
          </p:nvSpPr>
          <p:spPr>
            <a:xfrm rot="5400000">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8" name="组合 37"/>
          <p:cNvGrpSpPr/>
          <p:nvPr/>
        </p:nvGrpSpPr>
        <p:grpSpPr>
          <a:xfrm>
            <a:off x="7256454" y="2590979"/>
            <a:ext cx="310406" cy="310406"/>
            <a:chOff x="3264324" y="1749600"/>
            <a:chExt cx="348156" cy="348156"/>
          </a:xfrm>
          <a:solidFill>
            <a:srgbClr val="3CCCC7"/>
          </a:solidFill>
        </p:grpSpPr>
        <p:sp>
          <p:nvSpPr>
            <p:cNvPr id="41" name="矩形 40"/>
            <p:cNvSpPr/>
            <p:nvPr/>
          </p:nvSpPr>
          <p:spPr>
            <a:xfrm>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矩形 45"/>
            <p:cNvSpPr/>
            <p:nvPr/>
          </p:nvSpPr>
          <p:spPr>
            <a:xfrm rot="5400000">
              <a:off x="3264324" y="1900818"/>
              <a:ext cx="3481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8" name="TextBox 47"/>
          <p:cNvSpPr txBox="1">
            <a:spLocks noChangeArrowheads="1"/>
          </p:cNvSpPr>
          <p:nvPr/>
        </p:nvSpPr>
        <p:spPr bwMode="auto">
          <a:xfrm>
            <a:off x="3019425" y="3168650"/>
            <a:ext cx="1036638" cy="153988"/>
          </a:xfrm>
          <a:prstGeom prst="rect">
            <a:avLst/>
          </a:prstGeom>
          <a:noFill/>
          <a:ln w="9525">
            <a:noFill/>
            <a:miter lim="800000"/>
            <a:headEnd/>
            <a:tailEnd/>
          </a:ln>
        </p:spPr>
        <p:txBody>
          <a:bodyPr lIns="0" tIns="0" rIns="0" bIns="0">
            <a:spAutoFit/>
          </a:bodyPr>
          <a:lstStyle/>
          <a:p>
            <a:pPr algn="ctr"/>
            <a:r>
              <a:rPr lang="zh-CN" altLang="en-US" sz="1000" b="1">
                <a:solidFill>
                  <a:schemeClr val="bg1"/>
                </a:solidFill>
                <a:latin typeface="微软雅黑" pitchFamily="34" charset="-122"/>
                <a:ea typeface="微软雅黑" pitchFamily="34" charset="-122"/>
              </a:rPr>
              <a:t>项目收费</a:t>
            </a:r>
          </a:p>
        </p:txBody>
      </p:sp>
      <p:sp>
        <p:nvSpPr>
          <p:cNvPr id="49" name="TextBox 48"/>
          <p:cNvSpPr txBox="1">
            <a:spLocks noChangeArrowheads="1"/>
          </p:cNvSpPr>
          <p:nvPr/>
        </p:nvSpPr>
        <p:spPr bwMode="auto">
          <a:xfrm>
            <a:off x="5549900" y="3168650"/>
            <a:ext cx="1166813" cy="153988"/>
          </a:xfrm>
          <a:prstGeom prst="rect">
            <a:avLst/>
          </a:prstGeom>
          <a:noFill/>
          <a:ln w="9525">
            <a:noFill/>
            <a:miter lim="800000"/>
            <a:headEnd/>
            <a:tailEnd/>
          </a:ln>
        </p:spPr>
        <p:txBody>
          <a:bodyPr lIns="0" tIns="0" rIns="0" bIns="0">
            <a:spAutoFit/>
          </a:bodyPr>
          <a:lstStyle/>
          <a:p>
            <a:pPr algn="ctr"/>
            <a:r>
              <a:rPr lang="zh-CN" altLang="en-US" sz="1000" b="1">
                <a:solidFill>
                  <a:schemeClr val="bg1"/>
                </a:solidFill>
                <a:latin typeface="微软雅黑" pitchFamily="34" charset="-122"/>
                <a:ea typeface="微软雅黑" pitchFamily="34" charset="-122"/>
              </a:rPr>
              <a:t>免费</a:t>
            </a:r>
          </a:p>
        </p:txBody>
      </p:sp>
      <p:sp>
        <p:nvSpPr>
          <p:cNvPr id="50" name="TextBox 49"/>
          <p:cNvSpPr txBox="1">
            <a:spLocks noChangeArrowheads="1"/>
          </p:cNvSpPr>
          <p:nvPr/>
        </p:nvSpPr>
        <p:spPr bwMode="auto">
          <a:xfrm>
            <a:off x="8107363" y="3168650"/>
            <a:ext cx="1165225" cy="153988"/>
          </a:xfrm>
          <a:prstGeom prst="rect">
            <a:avLst/>
          </a:prstGeom>
          <a:noFill/>
          <a:ln w="9525">
            <a:noFill/>
            <a:miter lim="800000"/>
            <a:headEnd/>
            <a:tailEnd/>
          </a:ln>
        </p:spPr>
        <p:txBody>
          <a:bodyPr lIns="0" tIns="0" rIns="0" bIns="0">
            <a:spAutoFit/>
          </a:bodyPr>
          <a:lstStyle/>
          <a:p>
            <a:pPr algn="ctr"/>
            <a:r>
              <a:rPr lang="zh-CN" altLang="en-US" sz="1000" b="1">
                <a:solidFill>
                  <a:schemeClr val="bg1"/>
                </a:solidFill>
                <a:latin typeface="微软雅黑" pitchFamily="34" charset="-122"/>
                <a:ea typeface="微软雅黑" pitchFamily="34" charset="-122"/>
              </a:rPr>
              <a:t>买卖抽成</a:t>
            </a:r>
          </a:p>
        </p:txBody>
      </p:sp>
      <p:sp>
        <p:nvSpPr>
          <p:cNvPr id="51" name="Freeform 12"/>
          <p:cNvSpPr/>
          <p:nvPr/>
        </p:nvSpPr>
        <p:spPr bwMode="auto">
          <a:xfrm>
            <a:off x="1608138" y="4076700"/>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52" name="Freeform 12"/>
          <p:cNvSpPr/>
          <p:nvPr/>
        </p:nvSpPr>
        <p:spPr bwMode="auto">
          <a:xfrm flipH="1" flipV="1">
            <a:off x="10248900" y="5111750"/>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53" name="TextBox 52"/>
          <p:cNvSpPr txBox="1"/>
          <p:nvPr/>
        </p:nvSpPr>
        <p:spPr>
          <a:xfrm>
            <a:off x="1968500" y="4391025"/>
            <a:ext cx="8545513" cy="933450"/>
          </a:xfrm>
          <a:prstGeom prst="rect">
            <a:avLst/>
          </a:prstGeom>
          <a:noFill/>
        </p:spPr>
        <p:txBody>
          <a:bodyPr>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目前来说，我们免费提供开发平台供软件公司直接使用，辅以收费的项目服务和应用商城买卖抽成作为整个产品体系，让</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端客户在投入使用云易创平台的同时，可以更加无顾虑的清晰知道云易创平台能够确切帮助他们的公司的业务进行快速增长。</a:t>
            </a:r>
          </a:p>
        </p:txBody>
      </p:sp>
      <p:sp>
        <p:nvSpPr>
          <p:cNvPr id="54" name="文本框 9"/>
          <p:cNvSpPr txBox="1"/>
          <p:nvPr/>
        </p:nvSpPr>
        <p:spPr>
          <a:xfrm>
            <a:off x="984250" y="188913"/>
            <a:ext cx="4856163"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产品体系</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以服务为主的开发平台产品</a:t>
            </a:r>
          </a:p>
        </p:txBody>
      </p:sp>
      <p:sp>
        <p:nvSpPr>
          <p:cNvPr id="55" name="六边形 54"/>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6" name="直接连接符 55"/>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58" name="矩形 57"/>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9" name="六边形 58"/>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88"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36889"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62"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3" name="矩形 62"/>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895"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 1</a:t>
            </a:r>
            <a:r>
              <a:rPr lang="zh-CN" altLang="en-US" sz="2000" b="1">
                <a:solidFill>
                  <a:schemeClr val="bg1"/>
                </a:solidFill>
                <a:latin typeface="方正兰亭超细黑简体"/>
                <a:ea typeface="方正兰亭超细黑简体"/>
                <a:cs typeface="方正兰亭超细黑简体"/>
              </a:rPr>
              <a:t>２</a:t>
            </a:r>
          </a:p>
        </p:txBody>
      </p:sp>
      <p:sp>
        <p:nvSpPr>
          <p:cNvPr id="68" name="TextBox 67"/>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290">
                                          <p:stCondLst>
                                            <p:cond delay="0"/>
                                          </p:stCondLst>
                                        </p:cTn>
                                        <p:tgtEl>
                                          <p:spTgt spid="48"/>
                                        </p:tgtEl>
                                      </p:cBhvr>
                                    </p:animEffect>
                                    <p:anim calcmode="lin" valueType="num">
                                      <p:cBhvr>
                                        <p:cTn id="24" dur="911"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48"/>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48"/>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48"/>
                                        </p:tgtEl>
                                        <p:attrNameLst>
                                          <p:attrName>ppt_y</p:attrName>
                                        </p:attrNameLst>
                                      </p:cBhvr>
                                      <p:tavLst>
                                        <p:tav tm="0" fmla="#ppt_y-sin(pi*$)/81">
                                          <p:val>
                                            <p:fltVal val="0"/>
                                          </p:val>
                                        </p:tav>
                                        <p:tav tm="100000">
                                          <p:val>
                                            <p:fltVal val="1"/>
                                          </p:val>
                                        </p:tav>
                                      </p:tavLst>
                                    </p:anim>
                                    <p:animScale>
                                      <p:cBhvr>
                                        <p:cTn id="29" dur="13">
                                          <p:stCondLst>
                                            <p:cond delay="325"/>
                                          </p:stCondLst>
                                        </p:cTn>
                                        <p:tgtEl>
                                          <p:spTgt spid="48"/>
                                        </p:tgtEl>
                                      </p:cBhvr>
                                      <p:to x="100000" y="60000"/>
                                    </p:animScale>
                                    <p:animScale>
                                      <p:cBhvr>
                                        <p:cTn id="30" dur="83" decel="50000">
                                          <p:stCondLst>
                                            <p:cond delay="338"/>
                                          </p:stCondLst>
                                        </p:cTn>
                                        <p:tgtEl>
                                          <p:spTgt spid="48"/>
                                        </p:tgtEl>
                                      </p:cBhvr>
                                      <p:to x="100000" y="100000"/>
                                    </p:animScale>
                                    <p:animScale>
                                      <p:cBhvr>
                                        <p:cTn id="31" dur="13">
                                          <p:stCondLst>
                                            <p:cond delay="656"/>
                                          </p:stCondLst>
                                        </p:cTn>
                                        <p:tgtEl>
                                          <p:spTgt spid="48"/>
                                        </p:tgtEl>
                                      </p:cBhvr>
                                      <p:to x="100000" y="80000"/>
                                    </p:animScale>
                                    <p:animScale>
                                      <p:cBhvr>
                                        <p:cTn id="32" dur="83" decel="50000">
                                          <p:stCondLst>
                                            <p:cond delay="669"/>
                                          </p:stCondLst>
                                        </p:cTn>
                                        <p:tgtEl>
                                          <p:spTgt spid="48"/>
                                        </p:tgtEl>
                                      </p:cBhvr>
                                      <p:to x="100000" y="100000"/>
                                    </p:animScale>
                                    <p:animScale>
                                      <p:cBhvr>
                                        <p:cTn id="33" dur="13">
                                          <p:stCondLst>
                                            <p:cond delay="821"/>
                                          </p:stCondLst>
                                        </p:cTn>
                                        <p:tgtEl>
                                          <p:spTgt spid="48"/>
                                        </p:tgtEl>
                                      </p:cBhvr>
                                      <p:to x="100000" y="90000"/>
                                    </p:animScale>
                                    <p:animScale>
                                      <p:cBhvr>
                                        <p:cTn id="34" dur="83" decel="50000">
                                          <p:stCondLst>
                                            <p:cond delay="834"/>
                                          </p:stCondLst>
                                        </p:cTn>
                                        <p:tgtEl>
                                          <p:spTgt spid="48"/>
                                        </p:tgtEl>
                                      </p:cBhvr>
                                      <p:to x="100000" y="100000"/>
                                    </p:animScale>
                                    <p:animScale>
                                      <p:cBhvr>
                                        <p:cTn id="35" dur="13">
                                          <p:stCondLst>
                                            <p:cond delay="904"/>
                                          </p:stCondLst>
                                        </p:cTn>
                                        <p:tgtEl>
                                          <p:spTgt spid="48"/>
                                        </p:tgtEl>
                                      </p:cBhvr>
                                      <p:to x="100000" y="95000"/>
                                    </p:animScale>
                                    <p:animScale>
                                      <p:cBhvr>
                                        <p:cTn id="36" dur="83" decel="50000">
                                          <p:stCondLst>
                                            <p:cond delay="917"/>
                                          </p:stCondLst>
                                        </p:cTn>
                                        <p:tgtEl>
                                          <p:spTgt spid="48"/>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290">
                                          <p:stCondLst>
                                            <p:cond delay="0"/>
                                          </p:stCondLst>
                                        </p:cTn>
                                        <p:tgtEl>
                                          <p:spTgt spid="18"/>
                                        </p:tgtEl>
                                      </p:cBhvr>
                                    </p:animEffect>
                                    <p:anim calcmode="lin" valueType="num">
                                      <p:cBhvr>
                                        <p:cTn id="40"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45" dur="13">
                                          <p:stCondLst>
                                            <p:cond delay="325"/>
                                          </p:stCondLst>
                                        </p:cTn>
                                        <p:tgtEl>
                                          <p:spTgt spid="18"/>
                                        </p:tgtEl>
                                      </p:cBhvr>
                                      <p:to x="100000" y="60000"/>
                                    </p:animScale>
                                    <p:animScale>
                                      <p:cBhvr>
                                        <p:cTn id="46" dur="83" decel="50000">
                                          <p:stCondLst>
                                            <p:cond delay="338"/>
                                          </p:stCondLst>
                                        </p:cTn>
                                        <p:tgtEl>
                                          <p:spTgt spid="18"/>
                                        </p:tgtEl>
                                      </p:cBhvr>
                                      <p:to x="100000" y="100000"/>
                                    </p:animScale>
                                    <p:animScale>
                                      <p:cBhvr>
                                        <p:cTn id="47" dur="13">
                                          <p:stCondLst>
                                            <p:cond delay="656"/>
                                          </p:stCondLst>
                                        </p:cTn>
                                        <p:tgtEl>
                                          <p:spTgt spid="18"/>
                                        </p:tgtEl>
                                      </p:cBhvr>
                                      <p:to x="100000" y="80000"/>
                                    </p:animScale>
                                    <p:animScale>
                                      <p:cBhvr>
                                        <p:cTn id="48" dur="83" decel="50000">
                                          <p:stCondLst>
                                            <p:cond delay="669"/>
                                          </p:stCondLst>
                                        </p:cTn>
                                        <p:tgtEl>
                                          <p:spTgt spid="18"/>
                                        </p:tgtEl>
                                      </p:cBhvr>
                                      <p:to x="100000" y="100000"/>
                                    </p:animScale>
                                    <p:animScale>
                                      <p:cBhvr>
                                        <p:cTn id="49" dur="13">
                                          <p:stCondLst>
                                            <p:cond delay="821"/>
                                          </p:stCondLst>
                                        </p:cTn>
                                        <p:tgtEl>
                                          <p:spTgt spid="18"/>
                                        </p:tgtEl>
                                      </p:cBhvr>
                                      <p:to x="100000" y="90000"/>
                                    </p:animScale>
                                    <p:animScale>
                                      <p:cBhvr>
                                        <p:cTn id="50" dur="83" decel="50000">
                                          <p:stCondLst>
                                            <p:cond delay="834"/>
                                          </p:stCondLst>
                                        </p:cTn>
                                        <p:tgtEl>
                                          <p:spTgt spid="18"/>
                                        </p:tgtEl>
                                      </p:cBhvr>
                                      <p:to x="100000" y="100000"/>
                                    </p:animScale>
                                    <p:animScale>
                                      <p:cBhvr>
                                        <p:cTn id="51" dur="13">
                                          <p:stCondLst>
                                            <p:cond delay="904"/>
                                          </p:stCondLst>
                                        </p:cTn>
                                        <p:tgtEl>
                                          <p:spTgt spid="18"/>
                                        </p:tgtEl>
                                      </p:cBhvr>
                                      <p:to x="100000" y="95000"/>
                                    </p:animScale>
                                    <p:animScale>
                                      <p:cBhvr>
                                        <p:cTn id="52" dur="83" decel="50000">
                                          <p:stCondLst>
                                            <p:cond delay="917"/>
                                          </p:stCondLst>
                                        </p:cTn>
                                        <p:tgtEl>
                                          <p:spTgt spid="18"/>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290">
                                          <p:stCondLst>
                                            <p:cond delay="0"/>
                                          </p:stCondLst>
                                        </p:cTn>
                                        <p:tgtEl>
                                          <p:spTgt spid="30"/>
                                        </p:tgtEl>
                                      </p:cBhvr>
                                    </p:animEffect>
                                    <p:anim calcmode="lin" valueType="num">
                                      <p:cBhvr>
                                        <p:cTn id="56"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61" dur="13">
                                          <p:stCondLst>
                                            <p:cond delay="325"/>
                                          </p:stCondLst>
                                        </p:cTn>
                                        <p:tgtEl>
                                          <p:spTgt spid="30"/>
                                        </p:tgtEl>
                                      </p:cBhvr>
                                      <p:to x="100000" y="60000"/>
                                    </p:animScale>
                                    <p:animScale>
                                      <p:cBhvr>
                                        <p:cTn id="62" dur="83" decel="50000">
                                          <p:stCondLst>
                                            <p:cond delay="338"/>
                                          </p:stCondLst>
                                        </p:cTn>
                                        <p:tgtEl>
                                          <p:spTgt spid="30"/>
                                        </p:tgtEl>
                                      </p:cBhvr>
                                      <p:to x="100000" y="100000"/>
                                    </p:animScale>
                                    <p:animScale>
                                      <p:cBhvr>
                                        <p:cTn id="63" dur="13">
                                          <p:stCondLst>
                                            <p:cond delay="656"/>
                                          </p:stCondLst>
                                        </p:cTn>
                                        <p:tgtEl>
                                          <p:spTgt spid="30"/>
                                        </p:tgtEl>
                                      </p:cBhvr>
                                      <p:to x="100000" y="80000"/>
                                    </p:animScale>
                                    <p:animScale>
                                      <p:cBhvr>
                                        <p:cTn id="64" dur="83" decel="50000">
                                          <p:stCondLst>
                                            <p:cond delay="669"/>
                                          </p:stCondLst>
                                        </p:cTn>
                                        <p:tgtEl>
                                          <p:spTgt spid="30"/>
                                        </p:tgtEl>
                                      </p:cBhvr>
                                      <p:to x="100000" y="100000"/>
                                    </p:animScale>
                                    <p:animScale>
                                      <p:cBhvr>
                                        <p:cTn id="65" dur="13">
                                          <p:stCondLst>
                                            <p:cond delay="821"/>
                                          </p:stCondLst>
                                        </p:cTn>
                                        <p:tgtEl>
                                          <p:spTgt spid="30"/>
                                        </p:tgtEl>
                                      </p:cBhvr>
                                      <p:to x="100000" y="90000"/>
                                    </p:animScale>
                                    <p:animScale>
                                      <p:cBhvr>
                                        <p:cTn id="66" dur="83" decel="50000">
                                          <p:stCondLst>
                                            <p:cond delay="834"/>
                                          </p:stCondLst>
                                        </p:cTn>
                                        <p:tgtEl>
                                          <p:spTgt spid="30"/>
                                        </p:tgtEl>
                                      </p:cBhvr>
                                      <p:to x="100000" y="100000"/>
                                    </p:animScale>
                                    <p:animScale>
                                      <p:cBhvr>
                                        <p:cTn id="67" dur="13">
                                          <p:stCondLst>
                                            <p:cond delay="904"/>
                                          </p:stCondLst>
                                        </p:cTn>
                                        <p:tgtEl>
                                          <p:spTgt spid="30"/>
                                        </p:tgtEl>
                                      </p:cBhvr>
                                      <p:to x="100000" y="95000"/>
                                    </p:animScale>
                                    <p:animScale>
                                      <p:cBhvr>
                                        <p:cTn id="68" dur="83" decel="50000">
                                          <p:stCondLst>
                                            <p:cond delay="917"/>
                                          </p:stCondLst>
                                        </p:cTn>
                                        <p:tgtEl>
                                          <p:spTgt spid="30"/>
                                        </p:tgtEl>
                                      </p:cBhvr>
                                      <p:to x="100000" y="100000"/>
                                    </p:animScale>
                                  </p:childTnLst>
                                </p:cTn>
                              </p:par>
                            </p:childTnLst>
                          </p:cTn>
                        </p:par>
                        <p:par>
                          <p:cTn id="69" fill="hold">
                            <p:stCondLst>
                              <p:cond delay="1000"/>
                            </p:stCondLst>
                            <p:childTnLst>
                              <p:par>
                                <p:cTn id="70" presetID="31" presetClass="entr" presetSubtype="0"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700" fill="hold"/>
                                        <p:tgtEl>
                                          <p:spTgt spid="31"/>
                                        </p:tgtEl>
                                        <p:attrNameLst>
                                          <p:attrName>ppt_w</p:attrName>
                                        </p:attrNameLst>
                                      </p:cBhvr>
                                      <p:tavLst>
                                        <p:tav tm="0">
                                          <p:val>
                                            <p:fltVal val="0"/>
                                          </p:val>
                                        </p:tav>
                                        <p:tav tm="100000">
                                          <p:val>
                                            <p:strVal val="#ppt_w"/>
                                          </p:val>
                                        </p:tav>
                                      </p:tavLst>
                                    </p:anim>
                                    <p:anim calcmode="lin" valueType="num">
                                      <p:cBhvr>
                                        <p:cTn id="73" dur="700" fill="hold"/>
                                        <p:tgtEl>
                                          <p:spTgt spid="31"/>
                                        </p:tgtEl>
                                        <p:attrNameLst>
                                          <p:attrName>ppt_h</p:attrName>
                                        </p:attrNameLst>
                                      </p:cBhvr>
                                      <p:tavLst>
                                        <p:tav tm="0">
                                          <p:val>
                                            <p:fltVal val="0"/>
                                          </p:val>
                                        </p:tav>
                                        <p:tav tm="100000">
                                          <p:val>
                                            <p:strVal val="#ppt_h"/>
                                          </p:val>
                                        </p:tav>
                                      </p:tavLst>
                                    </p:anim>
                                    <p:anim calcmode="lin" valueType="num">
                                      <p:cBhvr>
                                        <p:cTn id="74" dur="700" fill="hold"/>
                                        <p:tgtEl>
                                          <p:spTgt spid="31"/>
                                        </p:tgtEl>
                                        <p:attrNameLst>
                                          <p:attrName>style.rotation</p:attrName>
                                        </p:attrNameLst>
                                      </p:cBhvr>
                                      <p:tavLst>
                                        <p:tav tm="0">
                                          <p:val>
                                            <p:fltVal val="90"/>
                                          </p:val>
                                        </p:tav>
                                        <p:tav tm="100000">
                                          <p:val>
                                            <p:fltVal val="0"/>
                                          </p:val>
                                        </p:tav>
                                      </p:tavLst>
                                    </p:anim>
                                    <p:animEffect transition="in" filter="fade">
                                      <p:cBhvr>
                                        <p:cTn id="75" dur="700"/>
                                        <p:tgtEl>
                                          <p:spTgt spid="31"/>
                                        </p:tgtEl>
                                      </p:cBhvr>
                                    </p:animEffect>
                                  </p:childTnLst>
                                </p:cTn>
                              </p:par>
                            </p:childTnLst>
                          </p:cTn>
                        </p:par>
                        <p:par>
                          <p:cTn id="76" fill="hold">
                            <p:stCondLst>
                              <p:cond delay="2000"/>
                            </p:stCondLst>
                            <p:childTnLst>
                              <p:par>
                                <p:cTn id="77" presetID="26" presetClass="entr" presetSubtype="0"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290">
                                          <p:stCondLst>
                                            <p:cond delay="0"/>
                                          </p:stCondLst>
                                        </p:cTn>
                                        <p:tgtEl>
                                          <p:spTgt spid="19"/>
                                        </p:tgtEl>
                                      </p:cBhvr>
                                    </p:animEffect>
                                    <p:anim calcmode="lin" valueType="num">
                                      <p:cBhvr>
                                        <p:cTn id="80"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81"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2"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83"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84"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85" dur="13">
                                          <p:stCondLst>
                                            <p:cond delay="325"/>
                                          </p:stCondLst>
                                        </p:cTn>
                                        <p:tgtEl>
                                          <p:spTgt spid="19"/>
                                        </p:tgtEl>
                                      </p:cBhvr>
                                      <p:to x="100000" y="60000"/>
                                    </p:animScale>
                                    <p:animScale>
                                      <p:cBhvr>
                                        <p:cTn id="86" dur="83" decel="50000">
                                          <p:stCondLst>
                                            <p:cond delay="338"/>
                                          </p:stCondLst>
                                        </p:cTn>
                                        <p:tgtEl>
                                          <p:spTgt spid="19"/>
                                        </p:tgtEl>
                                      </p:cBhvr>
                                      <p:to x="100000" y="100000"/>
                                    </p:animScale>
                                    <p:animScale>
                                      <p:cBhvr>
                                        <p:cTn id="87" dur="13">
                                          <p:stCondLst>
                                            <p:cond delay="656"/>
                                          </p:stCondLst>
                                        </p:cTn>
                                        <p:tgtEl>
                                          <p:spTgt spid="19"/>
                                        </p:tgtEl>
                                      </p:cBhvr>
                                      <p:to x="100000" y="80000"/>
                                    </p:animScale>
                                    <p:animScale>
                                      <p:cBhvr>
                                        <p:cTn id="88" dur="83" decel="50000">
                                          <p:stCondLst>
                                            <p:cond delay="669"/>
                                          </p:stCondLst>
                                        </p:cTn>
                                        <p:tgtEl>
                                          <p:spTgt spid="19"/>
                                        </p:tgtEl>
                                      </p:cBhvr>
                                      <p:to x="100000" y="100000"/>
                                    </p:animScale>
                                    <p:animScale>
                                      <p:cBhvr>
                                        <p:cTn id="89" dur="13">
                                          <p:stCondLst>
                                            <p:cond delay="821"/>
                                          </p:stCondLst>
                                        </p:cTn>
                                        <p:tgtEl>
                                          <p:spTgt spid="19"/>
                                        </p:tgtEl>
                                      </p:cBhvr>
                                      <p:to x="100000" y="90000"/>
                                    </p:animScale>
                                    <p:animScale>
                                      <p:cBhvr>
                                        <p:cTn id="90" dur="83" decel="50000">
                                          <p:stCondLst>
                                            <p:cond delay="834"/>
                                          </p:stCondLst>
                                        </p:cTn>
                                        <p:tgtEl>
                                          <p:spTgt spid="19"/>
                                        </p:tgtEl>
                                      </p:cBhvr>
                                      <p:to x="100000" y="100000"/>
                                    </p:animScale>
                                    <p:animScale>
                                      <p:cBhvr>
                                        <p:cTn id="91" dur="13">
                                          <p:stCondLst>
                                            <p:cond delay="904"/>
                                          </p:stCondLst>
                                        </p:cTn>
                                        <p:tgtEl>
                                          <p:spTgt spid="19"/>
                                        </p:tgtEl>
                                      </p:cBhvr>
                                      <p:to x="100000" y="95000"/>
                                    </p:animScale>
                                    <p:animScale>
                                      <p:cBhvr>
                                        <p:cTn id="92" dur="83" decel="50000">
                                          <p:stCondLst>
                                            <p:cond delay="917"/>
                                          </p:stCondLst>
                                        </p:cTn>
                                        <p:tgtEl>
                                          <p:spTgt spid="19"/>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290">
                                          <p:stCondLst>
                                            <p:cond delay="0"/>
                                          </p:stCondLst>
                                        </p:cTn>
                                        <p:tgtEl>
                                          <p:spTgt spid="22"/>
                                        </p:tgtEl>
                                      </p:cBhvr>
                                    </p:animEffect>
                                    <p:anim calcmode="lin" valueType="num">
                                      <p:cBhvr>
                                        <p:cTn id="96"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7"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8"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99"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100"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01" dur="13">
                                          <p:stCondLst>
                                            <p:cond delay="325"/>
                                          </p:stCondLst>
                                        </p:cTn>
                                        <p:tgtEl>
                                          <p:spTgt spid="22"/>
                                        </p:tgtEl>
                                      </p:cBhvr>
                                      <p:to x="100000" y="60000"/>
                                    </p:animScale>
                                    <p:animScale>
                                      <p:cBhvr>
                                        <p:cTn id="102" dur="83" decel="50000">
                                          <p:stCondLst>
                                            <p:cond delay="338"/>
                                          </p:stCondLst>
                                        </p:cTn>
                                        <p:tgtEl>
                                          <p:spTgt spid="22"/>
                                        </p:tgtEl>
                                      </p:cBhvr>
                                      <p:to x="100000" y="100000"/>
                                    </p:animScale>
                                    <p:animScale>
                                      <p:cBhvr>
                                        <p:cTn id="103" dur="13">
                                          <p:stCondLst>
                                            <p:cond delay="656"/>
                                          </p:stCondLst>
                                        </p:cTn>
                                        <p:tgtEl>
                                          <p:spTgt spid="22"/>
                                        </p:tgtEl>
                                      </p:cBhvr>
                                      <p:to x="100000" y="80000"/>
                                    </p:animScale>
                                    <p:animScale>
                                      <p:cBhvr>
                                        <p:cTn id="104" dur="83" decel="50000">
                                          <p:stCondLst>
                                            <p:cond delay="669"/>
                                          </p:stCondLst>
                                        </p:cTn>
                                        <p:tgtEl>
                                          <p:spTgt spid="22"/>
                                        </p:tgtEl>
                                      </p:cBhvr>
                                      <p:to x="100000" y="100000"/>
                                    </p:animScale>
                                    <p:animScale>
                                      <p:cBhvr>
                                        <p:cTn id="105" dur="13">
                                          <p:stCondLst>
                                            <p:cond delay="821"/>
                                          </p:stCondLst>
                                        </p:cTn>
                                        <p:tgtEl>
                                          <p:spTgt spid="22"/>
                                        </p:tgtEl>
                                      </p:cBhvr>
                                      <p:to x="100000" y="90000"/>
                                    </p:animScale>
                                    <p:animScale>
                                      <p:cBhvr>
                                        <p:cTn id="106" dur="83" decel="50000">
                                          <p:stCondLst>
                                            <p:cond delay="834"/>
                                          </p:stCondLst>
                                        </p:cTn>
                                        <p:tgtEl>
                                          <p:spTgt spid="22"/>
                                        </p:tgtEl>
                                      </p:cBhvr>
                                      <p:to x="100000" y="100000"/>
                                    </p:animScale>
                                    <p:animScale>
                                      <p:cBhvr>
                                        <p:cTn id="107" dur="13">
                                          <p:stCondLst>
                                            <p:cond delay="904"/>
                                          </p:stCondLst>
                                        </p:cTn>
                                        <p:tgtEl>
                                          <p:spTgt spid="22"/>
                                        </p:tgtEl>
                                      </p:cBhvr>
                                      <p:to x="100000" y="95000"/>
                                    </p:animScale>
                                    <p:animScale>
                                      <p:cBhvr>
                                        <p:cTn id="108" dur="83" decel="50000">
                                          <p:stCondLst>
                                            <p:cond delay="917"/>
                                          </p:stCondLst>
                                        </p:cTn>
                                        <p:tgtEl>
                                          <p:spTgt spid="22"/>
                                        </p:tgtEl>
                                      </p:cBhvr>
                                      <p:to x="100000" y="100000"/>
                                    </p:animScale>
                                  </p:childTnLst>
                                </p:cTn>
                              </p:par>
                              <p:par>
                                <p:cTn id="109" presetID="26"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down)">
                                      <p:cBhvr>
                                        <p:cTn id="111" dur="290">
                                          <p:stCondLst>
                                            <p:cond delay="0"/>
                                          </p:stCondLst>
                                        </p:cTn>
                                        <p:tgtEl>
                                          <p:spTgt spid="49"/>
                                        </p:tgtEl>
                                      </p:cBhvr>
                                    </p:animEffect>
                                    <p:anim calcmode="lin" valueType="num">
                                      <p:cBhvr>
                                        <p:cTn id="112" dur="911"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13" dur="332"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14" dur="332" tmFilter="0, 0; 0.125,0.2665; 0.25,0.4; 0.375,0.465; 0.5,0.5;  0.625,0.535; 0.75,0.6; 0.875,0.7335; 1,1">
                                          <p:stCondLst>
                                            <p:cond delay="332"/>
                                          </p:stCondLst>
                                        </p:cTn>
                                        <p:tgtEl>
                                          <p:spTgt spid="49"/>
                                        </p:tgtEl>
                                        <p:attrNameLst>
                                          <p:attrName>ppt_y</p:attrName>
                                        </p:attrNameLst>
                                      </p:cBhvr>
                                      <p:tavLst>
                                        <p:tav tm="0" fmla="#ppt_y-sin(pi*$)/9">
                                          <p:val>
                                            <p:fltVal val="0"/>
                                          </p:val>
                                        </p:tav>
                                        <p:tav tm="100000">
                                          <p:val>
                                            <p:fltVal val="1"/>
                                          </p:val>
                                        </p:tav>
                                      </p:tavLst>
                                    </p:anim>
                                    <p:anim calcmode="lin" valueType="num">
                                      <p:cBhvr>
                                        <p:cTn id="115" dur="166" tmFilter="0, 0; 0.125,0.2665; 0.25,0.4; 0.375,0.465; 0.5,0.5;  0.625,0.535; 0.75,0.6; 0.875,0.7335; 1,1">
                                          <p:stCondLst>
                                            <p:cond delay="662"/>
                                          </p:stCondLst>
                                        </p:cTn>
                                        <p:tgtEl>
                                          <p:spTgt spid="49"/>
                                        </p:tgtEl>
                                        <p:attrNameLst>
                                          <p:attrName>ppt_y</p:attrName>
                                        </p:attrNameLst>
                                      </p:cBhvr>
                                      <p:tavLst>
                                        <p:tav tm="0" fmla="#ppt_y-sin(pi*$)/27">
                                          <p:val>
                                            <p:fltVal val="0"/>
                                          </p:val>
                                        </p:tav>
                                        <p:tav tm="100000">
                                          <p:val>
                                            <p:fltVal val="1"/>
                                          </p:val>
                                        </p:tav>
                                      </p:tavLst>
                                    </p:anim>
                                    <p:anim calcmode="lin" valueType="num">
                                      <p:cBhvr>
                                        <p:cTn id="116" dur="82" tmFilter="0, 0; 0.125,0.2665; 0.25,0.4; 0.375,0.465; 0.5,0.5;  0.625,0.535; 0.75,0.6; 0.875,0.7335; 1,1">
                                          <p:stCondLst>
                                            <p:cond delay="828"/>
                                          </p:stCondLst>
                                        </p:cTn>
                                        <p:tgtEl>
                                          <p:spTgt spid="49"/>
                                        </p:tgtEl>
                                        <p:attrNameLst>
                                          <p:attrName>ppt_y</p:attrName>
                                        </p:attrNameLst>
                                      </p:cBhvr>
                                      <p:tavLst>
                                        <p:tav tm="0" fmla="#ppt_y-sin(pi*$)/81">
                                          <p:val>
                                            <p:fltVal val="0"/>
                                          </p:val>
                                        </p:tav>
                                        <p:tav tm="100000">
                                          <p:val>
                                            <p:fltVal val="1"/>
                                          </p:val>
                                        </p:tav>
                                      </p:tavLst>
                                    </p:anim>
                                    <p:animScale>
                                      <p:cBhvr>
                                        <p:cTn id="117" dur="13">
                                          <p:stCondLst>
                                            <p:cond delay="325"/>
                                          </p:stCondLst>
                                        </p:cTn>
                                        <p:tgtEl>
                                          <p:spTgt spid="49"/>
                                        </p:tgtEl>
                                      </p:cBhvr>
                                      <p:to x="100000" y="60000"/>
                                    </p:animScale>
                                    <p:animScale>
                                      <p:cBhvr>
                                        <p:cTn id="118" dur="83" decel="50000">
                                          <p:stCondLst>
                                            <p:cond delay="338"/>
                                          </p:stCondLst>
                                        </p:cTn>
                                        <p:tgtEl>
                                          <p:spTgt spid="49"/>
                                        </p:tgtEl>
                                      </p:cBhvr>
                                      <p:to x="100000" y="100000"/>
                                    </p:animScale>
                                    <p:animScale>
                                      <p:cBhvr>
                                        <p:cTn id="119" dur="13">
                                          <p:stCondLst>
                                            <p:cond delay="656"/>
                                          </p:stCondLst>
                                        </p:cTn>
                                        <p:tgtEl>
                                          <p:spTgt spid="49"/>
                                        </p:tgtEl>
                                      </p:cBhvr>
                                      <p:to x="100000" y="80000"/>
                                    </p:animScale>
                                    <p:animScale>
                                      <p:cBhvr>
                                        <p:cTn id="120" dur="83" decel="50000">
                                          <p:stCondLst>
                                            <p:cond delay="669"/>
                                          </p:stCondLst>
                                        </p:cTn>
                                        <p:tgtEl>
                                          <p:spTgt spid="49"/>
                                        </p:tgtEl>
                                      </p:cBhvr>
                                      <p:to x="100000" y="100000"/>
                                    </p:animScale>
                                    <p:animScale>
                                      <p:cBhvr>
                                        <p:cTn id="121" dur="13">
                                          <p:stCondLst>
                                            <p:cond delay="821"/>
                                          </p:stCondLst>
                                        </p:cTn>
                                        <p:tgtEl>
                                          <p:spTgt spid="49"/>
                                        </p:tgtEl>
                                      </p:cBhvr>
                                      <p:to x="100000" y="90000"/>
                                    </p:animScale>
                                    <p:animScale>
                                      <p:cBhvr>
                                        <p:cTn id="122" dur="83" decel="50000">
                                          <p:stCondLst>
                                            <p:cond delay="834"/>
                                          </p:stCondLst>
                                        </p:cTn>
                                        <p:tgtEl>
                                          <p:spTgt spid="49"/>
                                        </p:tgtEl>
                                      </p:cBhvr>
                                      <p:to x="100000" y="100000"/>
                                    </p:animScale>
                                    <p:animScale>
                                      <p:cBhvr>
                                        <p:cTn id="123" dur="13">
                                          <p:stCondLst>
                                            <p:cond delay="904"/>
                                          </p:stCondLst>
                                        </p:cTn>
                                        <p:tgtEl>
                                          <p:spTgt spid="49"/>
                                        </p:tgtEl>
                                      </p:cBhvr>
                                      <p:to x="100000" y="95000"/>
                                    </p:animScale>
                                    <p:animScale>
                                      <p:cBhvr>
                                        <p:cTn id="124" dur="83" decel="50000">
                                          <p:stCondLst>
                                            <p:cond delay="917"/>
                                          </p:stCondLst>
                                        </p:cTn>
                                        <p:tgtEl>
                                          <p:spTgt spid="49"/>
                                        </p:tgtEl>
                                      </p:cBhvr>
                                      <p:to x="100000" y="100000"/>
                                    </p:animScale>
                                  </p:childTnLst>
                                </p:cTn>
                              </p:par>
                              <p:par>
                                <p:cTn id="125" presetID="26" presetClass="entr" presetSubtype="0" fill="hold" nodeType="with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down)">
                                      <p:cBhvr>
                                        <p:cTn id="127" dur="290">
                                          <p:stCondLst>
                                            <p:cond delay="0"/>
                                          </p:stCondLst>
                                        </p:cTn>
                                        <p:tgtEl>
                                          <p:spTgt spid="24"/>
                                        </p:tgtEl>
                                      </p:cBhvr>
                                    </p:animEffect>
                                    <p:anim calcmode="lin" valueType="num">
                                      <p:cBhvr>
                                        <p:cTn id="128"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29"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30"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131"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132"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133" dur="13">
                                          <p:stCondLst>
                                            <p:cond delay="325"/>
                                          </p:stCondLst>
                                        </p:cTn>
                                        <p:tgtEl>
                                          <p:spTgt spid="24"/>
                                        </p:tgtEl>
                                      </p:cBhvr>
                                      <p:to x="100000" y="60000"/>
                                    </p:animScale>
                                    <p:animScale>
                                      <p:cBhvr>
                                        <p:cTn id="134" dur="83" decel="50000">
                                          <p:stCondLst>
                                            <p:cond delay="338"/>
                                          </p:stCondLst>
                                        </p:cTn>
                                        <p:tgtEl>
                                          <p:spTgt spid="24"/>
                                        </p:tgtEl>
                                      </p:cBhvr>
                                      <p:to x="100000" y="100000"/>
                                    </p:animScale>
                                    <p:animScale>
                                      <p:cBhvr>
                                        <p:cTn id="135" dur="13">
                                          <p:stCondLst>
                                            <p:cond delay="656"/>
                                          </p:stCondLst>
                                        </p:cTn>
                                        <p:tgtEl>
                                          <p:spTgt spid="24"/>
                                        </p:tgtEl>
                                      </p:cBhvr>
                                      <p:to x="100000" y="80000"/>
                                    </p:animScale>
                                    <p:animScale>
                                      <p:cBhvr>
                                        <p:cTn id="136" dur="83" decel="50000">
                                          <p:stCondLst>
                                            <p:cond delay="669"/>
                                          </p:stCondLst>
                                        </p:cTn>
                                        <p:tgtEl>
                                          <p:spTgt spid="24"/>
                                        </p:tgtEl>
                                      </p:cBhvr>
                                      <p:to x="100000" y="100000"/>
                                    </p:animScale>
                                    <p:animScale>
                                      <p:cBhvr>
                                        <p:cTn id="137" dur="13">
                                          <p:stCondLst>
                                            <p:cond delay="821"/>
                                          </p:stCondLst>
                                        </p:cTn>
                                        <p:tgtEl>
                                          <p:spTgt spid="24"/>
                                        </p:tgtEl>
                                      </p:cBhvr>
                                      <p:to x="100000" y="90000"/>
                                    </p:animScale>
                                    <p:animScale>
                                      <p:cBhvr>
                                        <p:cTn id="138" dur="83" decel="50000">
                                          <p:stCondLst>
                                            <p:cond delay="834"/>
                                          </p:stCondLst>
                                        </p:cTn>
                                        <p:tgtEl>
                                          <p:spTgt spid="24"/>
                                        </p:tgtEl>
                                      </p:cBhvr>
                                      <p:to x="100000" y="100000"/>
                                    </p:animScale>
                                    <p:animScale>
                                      <p:cBhvr>
                                        <p:cTn id="139" dur="13">
                                          <p:stCondLst>
                                            <p:cond delay="904"/>
                                          </p:stCondLst>
                                        </p:cTn>
                                        <p:tgtEl>
                                          <p:spTgt spid="24"/>
                                        </p:tgtEl>
                                      </p:cBhvr>
                                      <p:to x="100000" y="95000"/>
                                    </p:animScale>
                                    <p:animScale>
                                      <p:cBhvr>
                                        <p:cTn id="140" dur="83" decel="50000">
                                          <p:stCondLst>
                                            <p:cond delay="917"/>
                                          </p:stCondLst>
                                        </p:cTn>
                                        <p:tgtEl>
                                          <p:spTgt spid="24"/>
                                        </p:tgtEl>
                                      </p:cBhvr>
                                      <p:to x="100000" y="100000"/>
                                    </p:animScale>
                                  </p:childTnLst>
                                </p:cTn>
                              </p:par>
                            </p:childTnLst>
                          </p:cTn>
                        </p:par>
                        <p:par>
                          <p:cTn id="141" fill="hold">
                            <p:stCondLst>
                              <p:cond delay="3000"/>
                            </p:stCondLst>
                            <p:childTnLst>
                              <p:par>
                                <p:cTn id="142" presetID="31" presetClass="entr" presetSubtype="0" fill="hold" nodeType="afterEffect">
                                  <p:stCondLst>
                                    <p:cond delay="0"/>
                                  </p:stCondLst>
                                  <p:childTnLst>
                                    <p:set>
                                      <p:cBhvr>
                                        <p:cTn id="143" dur="1" fill="hold">
                                          <p:stCondLst>
                                            <p:cond delay="0"/>
                                          </p:stCondLst>
                                        </p:cTn>
                                        <p:tgtEl>
                                          <p:spTgt spid="38"/>
                                        </p:tgtEl>
                                        <p:attrNameLst>
                                          <p:attrName>style.visibility</p:attrName>
                                        </p:attrNameLst>
                                      </p:cBhvr>
                                      <p:to>
                                        <p:strVal val="visible"/>
                                      </p:to>
                                    </p:set>
                                    <p:anim calcmode="lin" valueType="num">
                                      <p:cBhvr>
                                        <p:cTn id="144" dur="700" fill="hold"/>
                                        <p:tgtEl>
                                          <p:spTgt spid="38"/>
                                        </p:tgtEl>
                                        <p:attrNameLst>
                                          <p:attrName>ppt_w</p:attrName>
                                        </p:attrNameLst>
                                      </p:cBhvr>
                                      <p:tavLst>
                                        <p:tav tm="0">
                                          <p:val>
                                            <p:fltVal val="0"/>
                                          </p:val>
                                        </p:tav>
                                        <p:tav tm="100000">
                                          <p:val>
                                            <p:strVal val="#ppt_w"/>
                                          </p:val>
                                        </p:tav>
                                      </p:tavLst>
                                    </p:anim>
                                    <p:anim calcmode="lin" valueType="num">
                                      <p:cBhvr>
                                        <p:cTn id="145" dur="700" fill="hold"/>
                                        <p:tgtEl>
                                          <p:spTgt spid="38"/>
                                        </p:tgtEl>
                                        <p:attrNameLst>
                                          <p:attrName>ppt_h</p:attrName>
                                        </p:attrNameLst>
                                      </p:cBhvr>
                                      <p:tavLst>
                                        <p:tav tm="0">
                                          <p:val>
                                            <p:fltVal val="0"/>
                                          </p:val>
                                        </p:tav>
                                        <p:tav tm="100000">
                                          <p:val>
                                            <p:strVal val="#ppt_h"/>
                                          </p:val>
                                        </p:tav>
                                      </p:tavLst>
                                    </p:anim>
                                    <p:anim calcmode="lin" valueType="num">
                                      <p:cBhvr>
                                        <p:cTn id="146" dur="700" fill="hold"/>
                                        <p:tgtEl>
                                          <p:spTgt spid="38"/>
                                        </p:tgtEl>
                                        <p:attrNameLst>
                                          <p:attrName>style.rotation</p:attrName>
                                        </p:attrNameLst>
                                      </p:cBhvr>
                                      <p:tavLst>
                                        <p:tav tm="0">
                                          <p:val>
                                            <p:fltVal val="90"/>
                                          </p:val>
                                        </p:tav>
                                        <p:tav tm="100000">
                                          <p:val>
                                            <p:fltVal val="0"/>
                                          </p:val>
                                        </p:tav>
                                      </p:tavLst>
                                    </p:anim>
                                    <p:animEffect transition="in" filter="fade">
                                      <p:cBhvr>
                                        <p:cTn id="147" dur="700"/>
                                        <p:tgtEl>
                                          <p:spTgt spid="38"/>
                                        </p:tgtEl>
                                      </p:cBhvr>
                                    </p:animEffect>
                                  </p:childTnLst>
                                </p:cTn>
                              </p:par>
                            </p:childTnLst>
                          </p:cTn>
                        </p:par>
                        <p:par>
                          <p:cTn id="148" fill="hold">
                            <p:stCondLst>
                              <p:cond delay="4000"/>
                            </p:stCondLst>
                            <p:childTnLst>
                              <p:par>
                                <p:cTn id="149" presetID="26"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wipe(down)">
                                      <p:cBhvr>
                                        <p:cTn id="151" dur="290">
                                          <p:stCondLst>
                                            <p:cond delay="0"/>
                                          </p:stCondLst>
                                        </p:cTn>
                                        <p:tgtEl>
                                          <p:spTgt spid="20"/>
                                        </p:tgtEl>
                                      </p:cBhvr>
                                    </p:animEffect>
                                    <p:anim calcmode="lin" valueType="num">
                                      <p:cBhvr>
                                        <p:cTn id="152"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53"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54"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155"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156"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157" dur="13">
                                          <p:stCondLst>
                                            <p:cond delay="325"/>
                                          </p:stCondLst>
                                        </p:cTn>
                                        <p:tgtEl>
                                          <p:spTgt spid="20"/>
                                        </p:tgtEl>
                                      </p:cBhvr>
                                      <p:to x="100000" y="60000"/>
                                    </p:animScale>
                                    <p:animScale>
                                      <p:cBhvr>
                                        <p:cTn id="158" dur="83" decel="50000">
                                          <p:stCondLst>
                                            <p:cond delay="338"/>
                                          </p:stCondLst>
                                        </p:cTn>
                                        <p:tgtEl>
                                          <p:spTgt spid="20"/>
                                        </p:tgtEl>
                                      </p:cBhvr>
                                      <p:to x="100000" y="100000"/>
                                    </p:animScale>
                                    <p:animScale>
                                      <p:cBhvr>
                                        <p:cTn id="159" dur="13">
                                          <p:stCondLst>
                                            <p:cond delay="656"/>
                                          </p:stCondLst>
                                        </p:cTn>
                                        <p:tgtEl>
                                          <p:spTgt spid="20"/>
                                        </p:tgtEl>
                                      </p:cBhvr>
                                      <p:to x="100000" y="80000"/>
                                    </p:animScale>
                                    <p:animScale>
                                      <p:cBhvr>
                                        <p:cTn id="160" dur="83" decel="50000">
                                          <p:stCondLst>
                                            <p:cond delay="669"/>
                                          </p:stCondLst>
                                        </p:cTn>
                                        <p:tgtEl>
                                          <p:spTgt spid="20"/>
                                        </p:tgtEl>
                                      </p:cBhvr>
                                      <p:to x="100000" y="100000"/>
                                    </p:animScale>
                                    <p:animScale>
                                      <p:cBhvr>
                                        <p:cTn id="161" dur="13">
                                          <p:stCondLst>
                                            <p:cond delay="821"/>
                                          </p:stCondLst>
                                        </p:cTn>
                                        <p:tgtEl>
                                          <p:spTgt spid="20"/>
                                        </p:tgtEl>
                                      </p:cBhvr>
                                      <p:to x="100000" y="90000"/>
                                    </p:animScale>
                                    <p:animScale>
                                      <p:cBhvr>
                                        <p:cTn id="162" dur="83" decel="50000">
                                          <p:stCondLst>
                                            <p:cond delay="834"/>
                                          </p:stCondLst>
                                        </p:cTn>
                                        <p:tgtEl>
                                          <p:spTgt spid="20"/>
                                        </p:tgtEl>
                                      </p:cBhvr>
                                      <p:to x="100000" y="100000"/>
                                    </p:animScale>
                                    <p:animScale>
                                      <p:cBhvr>
                                        <p:cTn id="163" dur="13">
                                          <p:stCondLst>
                                            <p:cond delay="904"/>
                                          </p:stCondLst>
                                        </p:cTn>
                                        <p:tgtEl>
                                          <p:spTgt spid="20"/>
                                        </p:tgtEl>
                                      </p:cBhvr>
                                      <p:to x="100000" y="95000"/>
                                    </p:animScale>
                                    <p:animScale>
                                      <p:cBhvr>
                                        <p:cTn id="164" dur="83" decel="50000">
                                          <p:stCondLst>
                                            <p:cond delay="917"/>
                                          </p:stCondLst>
                                        </p:cTn>
                                        <p:tgtEl>
                                          <p:spTgt spid="20"/>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23"/>
                                        </p:tgtEl>
                                        <p:attrNameLst>
                                          <p:attrName>style.visibility</p:attrName>
                                        </p:attrNameLst>
                                      </p:cBhvr>
                                      <p:to>
                                        <p:strVal val="visible"/>
                                      </p:to>
                                    </p:set>
                                    <p:animEffect transition="in" filter="wipe(down)">
                                      <p:cBhvr>
                                        <p:cTn id="167" dur="290">
                                          <p:stCondLst>
                                            <p:cond delay="0"/>
                                          </p:stCondLst>
                                        </p:cTn>
                                        <p:tgtEl>
                                          <p:spTgt spid="23"/>
                                        </p:tgtEl>
                                      </p:cBhvr>
                                    </p:animEffect>
                                    <p:anim calcmode="lin" valueType="num">
                                      <p:cBhvr>
                                        <p:cTn id="168"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69"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70"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71"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72"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73" dur="13">
                                          <p:stCondLst>
                                            <p:cond delay="325"/>
                                          </p:stCondLst>
                                        </p:cTn>
                                        <p:tgtEl>
                                          <p:spTgt spid="23"/>
                                        </p:tgtEl>
                                      </p:cBhvr>
                                      <p:to x="100000" y="60000"/>
                                    </p:animScale>
                                    <p:animScale>
                                      <p:cBhvr>
                                        <p:cTn id="174" dur="83" decel="50000">
                                          <p:stCondLst>
                                            <p:cond delay="338"/>
                                          </p:stCondLst>
                                        </p:cTn>
                                        <p:tgtEl>
                                          <p:spTgt spid="23"/>
                                        </p:tgtEl>
                                      </p:cBhvr>
                                      <p:to x="100000" y="100000"/>
                                    </p:animScale>
                                    <p:animScale>
                                      <p:cBhvr>
                                        <p:cTn id="175" dur="13">
                                          <p:stCondLst>
                                            <p:cond delay="656"/>
                                          </p:stCondLst>
                                        </p:cTn>
                                        <p:tgtEl>
                                          <p:spTgt spid="23"/>
                                        </p:tgtEl>
                                      </p:cBhvr>
                                      <p:to x="100000" y="80000"/>
                                    </p:animScale>
                                    <p:animScale>
                                      <p:cBhvr>
                                        <p:cTn id="176" dur="83" decel="50000">
                                          <p:stCondLst>
                                            <p:cond delay="669"/>
                                          </p:stCondLst>
                                        </p:cTn>
                                        <p:tgtEl>
                                          <p:spTgt spid="23"/>
                                        </p:tgtEl>
                                      </p:cBhvr>
                                      <p:to x="100000" y="100000"/>
                                    </p:animScale>
                                    <p:animScale>
                                      <p:cBhvr>
                                        <p:cTn id="177" dur="13">
                                          <p:stCondLst>
                                            <p:cond delay="821"/>
                                          </p:stCondLst>
                                        </p:cTn>
                                        <p:tgtEl>
                                          <p:spTgt spid="23"/>
                                        </p:tgtEl>
                                      </p:cBhvr>
                                      <p:to x="100000" y="90000"/>
                                    </p:animScale>
                                    <p:animScale>
                                      <p:cBhvr>
                                        <p:cTn id="178" dur="83" decel="50000">
                                          <p:stCondLst>
                                            <p:cond delay="834"/>
                                          </p:stCondLst>
                                        </p:cTn>
                                        <p:tgtEl>
                                          <p:spTgt spid="23"/>
                                        </p:tgtEl>
                                      </p:cBhvr>
                                      <p:to x="100000" y="100000"/>
                                    </p:animScale>
                                    <p:animScale>
                                      <p:cBhvr>
                                        <p:cTn id="179" dur="13">
                                          <p:stCondLst>
                                            <p:cond delay="904"/>
                                          </p:stCondLst>
                                        </p:cTn>
                                        <p:tgtEl>
                                          <p:spTgt spid="23"/>
                                        </p:tgtEl>
                                      </p:cBhvr>
                                      <p:to x="100000" y="95000"/>
                                    </p:animScale>
                                    <p:animScale>
                                      <p:cBhvr>
                                        <p:cTn id="180" dur="83" decel="50000">
                                          <p:stCondLst>
                                            <p:cond delay="917"/>
                                          </p:stCondLst>
                                        </p:cTn>
                                        <p:tgtEl>
                                          <p:spTgt spid="2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0"/>
                                        </p:tgtEl>
                                        <p:attrNameLst>
                                          <p:attrName>style.visibility</p:attrName>
                                        </p:attrNameLst>
                                      </p:cBhvr>
                                      <p:to>
                                        <p:strVal val="visible"/>
                                      </p:to>
                                    </p:set>
                                    <p:animEffect transition="in" filter="wipe(down)">
                                      <p:cBhvr>
                                        <p:cTn id="183" dur="290">
                                          <p:stCondLst>
                                            <p:cond delay="0"/>
                                          </p:stCondLst>
                                        </p:cTn>
                                        <p:tgtEl>
                                          <p:spTgt spid="50"/>
                                        </p:tgtEl>
                                      </p:cBhvr>
                                    </p:animEffect>
                                    <p:anim calcmode="lin" valueType="num">
                                      <p:cBhvr>
                                        <p:cTn id="184" dur="911"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85" dur="332"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86" dur="332" tmFilter="0, 0; 0.125,0.2665; 0.25,0.4; 0.375,0.465; 0.5,0.5;  0.625,0.535; 0.75,0.6; 0.875,0.7335; 1,1">
                                          <p:stCondLst>
                                            <p:cond delay="332"/>
                                          </p:stCondLst>
                                        </p:cTn>
                                        <p:tgtEl>
                                          <p:spTgt spid="50"/>
                                        </p:tgtEl>
                                        <p:attrNameLst>
                                          <p:attrName>ppt_y</p:attrName>
                                        </p:attrNameLst>
                                      </p:cBhvr>
                                      <p:tavLst>
                                        <p:tav tm="0" fmla="#ppt_y-sin(pi*$)/9">
                                          <p:val>
                                            <p:fltVal val="0"/>
                                          </p:val>
                                        </p:tav>
                                        <p:tav tm="100000">
                                          <p:val>
                                            <p:fltVal val="1"/>
                                          </p:val>
                                        </p:tav>
                                      </p:tavLst>
                                    </p:anim>
                                    <p:anim calcmode="lin" valueType="num">
                                      <p:cBhvr>
                                        <p:cTn id="187" dur="166" tmFilter="0, 0; 0.125,0.2665; 0.25,0.4; 0.375,0.465; 0.5,0.5;  0.625,0.535; 0.75,0.6; 0.875,0.7335; 1,1">
                                          <p:stCondLst>
                                            <p:cond delay="662"/>
                                          </p:stCondLst>
                                        </p:cTn>
                                        <p:tgtEl>
                                          <p:spTgt spid="50"/>
                                        </p:tgtEl>
                                        <p:attrNameLst>
                                          <p:attrName>ppt_y</p:attrName>
                                        </p:attrNameLst>
                                      </p:cBhvr>
                                      <p:tavLst>
                                        <p:tav tm="0" fmla="#ppt_y-sin(pi*$)/27">
                                          <p:val>
                                            <p:fltVal val="0"/>
                                          </p:val>
                                        </p:tav>
                                        <p:tav tm="100000">
                                          <p:val>
                                            <p:fltVal val="1"/>
                                          </p:val>
                                        </p:tav>
                                      </p:tavLst>
                                    </p:anim>
                                    <p:anim calcmode="lin" valueType="num">
                                      <p:cBhvr>
                                        <p:cTn id="188" dur="82" tmFilter="0, 0; 0.125,0.2665; 0.25,0.4; 0.375,0.465; 0.5,0.5;  0.625,0.535; 0.75,0.6; 0.875,0.7335; 1,1">
                                          <p:stCondLst>
                                            <p:cond delay="828"/>
                                          </p:stCondLst>
                                        </p:cTn>
                                        <p:tgtEl>
                                          <p:spTgt spid="50"/>
                                        </p:tgtEl>
                                        <p:attrNameLst>
                                          <p:attrName>ppt_y</p:attrName>
                                        </p:attrNameLst>
                                      </p:cBhvr>
                                      <p:tavLst>
                                        <p:tav tm="0" fmla="#ppt_y-sin(pi*$)/81">
                                          <p:val>
                                            <p:fltVal val="0"/>
                                          </p:val>
                                        </p:tav>
                                        <p:tav tm="100000">
                                          <p:val>
                                            <p:fltVal val="1"/>
                                          </p:val>
                                        </p:tav>
                                      </p:tavLst>
                                    </p:anim>
                                    <p:animScale>
                                      <p:cBhvr>
                                        <p:cTn id="189" dur="13">
                                          <p:stCondLst>
                                            <p:cond delay="325"/>
                                          </p:stCondLst>
                                        </p:cTn>
                                        <p:tgtEl>
                                          <p:spTgt spid="50"/>
                                        </p:tgtEl>
                                      </p:cBhvr>
                                      <p:to x="100000" y="60000"/>
                                    </p:animScale>
                                    <p:animScale>
                                      <p:cBhvr>
                                        <p:cTn id="190" dur="83" decel="50000">
                                          <p:stCondLst>
                                            <p:cond delay="338"/>
                                          </p:stCondLst>
                                        </p:cTn>
                                        <p:tgtEl>
                                          <p:spTgt spid="50"/>
                                        </p:tgtEl>
                                      </p:cBhvr>
                                      <p:to x="100000" y="100000"/>
                                    </p:animScale>
                                    <p:animScale>
                                      <p:cBhvr>
                                        <p:cTn id="191" dur="13">
                                          <p:stCondLst>
                                            <p:cond delay="656"/>
                                          </p:stCondLst>
                                        </p:cTn>
                                        <p:tgtEl>
                                          <p:spTgt spid="50"/>
                                        </p:tgtEl>
                                      </p:cBhvr>
                                      <p:to x="100000" y="80000"/>
                                    </p:animScale>
                                    <p:animScale>
                                      <p:cBhvr>
                                        <p:cTn id="192" dur="83" decel="50000">
                                          <p:stCondLst>
                                            <p:cond delay="669"/>
                                          </p:stCondLst>
                                        </p:cTn>
                                        <p:tgtEl>
                                          <p:spTgt spid="50"/>
                                        </p:tgtEl>
                                      </p:cBhvr>
                                      <p:to x="100000" y="100000"/>
                                    </p:animScale>
                                    <p:animScale>
                                      <p:cBhvr>
                                        <p:cTn id="193" dur="13">
                                          <p:stCondLst>
                                            <p:cond delay="821"/>
                                          </p:stCondLst>
                                        </p:cTn>
                                        <p:tgtEl>
                                          <p:spTgt spid="50"/>
                                        </p:tgtEl>
                                      </p:cBhvr>
                                      <p:to x="100000" y="90000"/>
                                    </p:animScale>
                                    <p:animScale>
                                      <p:cBhvr>
                                        <p:cTn id="194" dur="83" decel="50000">
                                          <p:stCondLst>
                                            <p:cond delay="834"/>
                                          </p:stCondLst>
                                        </p:cTn>
                                        <p:tgtEl>
                                          <p:spTgt spid="50"/>
                                        </p:tgtEl>
                                      </p:cBhvr>
                                      <p:to x="100000" y="100000"/>
                                    </p:animScale>
                                    <p:animScale>
                                      <p:cBhvr>
                                        <p:cTn id="195" dur="13">
                                          <p:stCondLst>
                                            <p:cond delay="904"/>
                                          </p:stCondLst>
                                        </p:cTn>
                                        <p:tgtEl>
                                          <p:spTgt spid="50"/>
                                        </p:tgtEl>
                                      </p:cBhvr>
                                      <p:to x="100000" y="95000"/>
                                    </p:animScale>
                                    <p:animScale>
                                      <p:cBhvr>
                                        <p:cTn id="196" dur="83" decel="50000">
                                          <p:stCondLst>
                                            <p:cond delay="917"/>
                                          </p:stCondLst>
                                        </p:cTn>
                                        <p:tgtEl>
                                          <p:spTgt spid="50"/>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25"/>
                                        </p:tgtEl>
                                        <p:attrNameLst>
                                          <p:attrName>style.visibility</p:attrName>
                                        </p:attrNameLst>
                                      </p:cBhvr>
                                      <p:to>
                                        <p:strVal val="visible"/>
                                      </p:to>
                                    </p:set>
                                    <p:animEffect transition="in" filter="wipe(down)">
                                      <p:cBhvr>
                                        <p:cTn id="199" dur="290">
                                          <p:stCondLst>
                                            <p:cond delay="0"/>
                                          </p:stCondLst>
                                        </p:cTn>
                                        <p:tgtEl>
                                          <p:spTgt spid="25"/>
                                        </p:tgtEl>
                                      </p:cBhvr>
                                    </p:animEffect>
                                    <p:anim calcmode="lin" valueType="num">
                                      <p:cBhvr>
                                        <p:cTn id="200"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01"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02"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203"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204"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205" dur="13">
                                          <p:stCondLst>
                                            <p:cond delay="325"/>
                                          </p:stCondLst>
                                        </p:cTn>
                                        <p:tgtEl>
                                          <p:spTgt spid="25"/>
                                        </p:tgtEl>
                                      </p:cBhvr>
                                      <p:to x="100000" y="60000"/>
                                    </p:animScale>
                                    <p:animScale>
                                      <p:cBhvr>
                                        <p:cTn id="206" dur="83" decel="50000">
                                          <p:stCondLst>
                                            <p:cond delay="338"/>
                                          </p:stCondLst>
                                        </p:cTn>
                                        <p:tgtEl>
                                          <p:spTgt spid="25"/>
                                        </p:tgtEl>
                                      </p:cBhvr>
                                      <p:to x="100000" y="100000"/>
                                    </p:animScale>
                                    <p:animScale>
                                      <p:cBhvr>
                                        <p:cTn id="207" dur="13">
                                          <p:stCondLst>
                                            <p:cond delay="656"/>
                                          </p:stCondLst>
                                        </p:cTn>
                                        <p:tgtEl>
                                          <p:spTgt spid="25"/>
                                        </p:tgtEl>
                                      </p:cBhvr>
                                      <p:to x="100000" y="80000"/>
                                    </p:animScale>
                                    <p:animScale>
                                      <p:cBhvr>
                                        <p:cTn id="208" dur="83" decel="50000">
                                          <p:stCondLst>
                                            <p:cond delay="669"/>
                                          </p:stCondLst>
                                        </p:cTn>
                                        <p:tgtEl>
                                          <p:spTgt spid="25"/>
                                        </p:tgtEl>
                                      </p:cBhvr>
                                      <p:to x="100000" y="100000"/>
                                    </p:animScale>
                                    <p:animScale>
                                      <p:cBhvr>
                                        <p:cTn id="209" dur="13">
                                          <p:stCondLst>
                                            <p:cond delay="821"/>
                                          </p:stCondLst>
                                        </p:cTn>
                                        <p:tgtEl>
                                          <p:spTgt spid="25"/>
                                        </p:tgtEl>
                                      </p:cBhvr>
                                      <p:to x="100000" y="90000"/>
                                    </p:animScale>
                                    <p:animScale>
                                      <p:cBhvr>
                                        <p:cTn id="210" dur="83" decel="50000">
                                          <p:stCondLst>
                                            <p:cond delay="834"/>
                                          </p:stCondLst>
                                        </p:cTn>
                                        <p:tgtEl>
                                          <p:spTgt spid="25"/>
                                        </p:tgtEl>
                                      </p:cBhvr>
                                      <p:to x="100000" y="100000"/>
                                    </p:animScale>
                                    <p:animScale>
                                      <p:cBhvr>
                                        <p:cTn id="211" dur="13">
                                          <p:stCondLst>
                                            <p:cond delay="904"/>
                                          </p:stCondLst>
                                        </p:cTn>
                                        <p:tgtEl>
                                          <p:spTgt spid="25"/>
                                        </p:tgtEl>
                                      </p:cBhvr>
                                      <p:to x="100000" y="95000"/>
                                    </p:animScale>
                                    <p:animScale>
                                      <p:cBhvr>
                                        <p:cTn id="212" dur="83" decel="50000">
                                          <p:stCondLst>
                                            <p:cond delay="917"/>
                                          </p:stCondLst>
                                        </p:cTn>
                                        <p:tgtEl>
                                          <p:spTgt spid="25"/>
                                        </p:tgtEl>
                                      </p:cBhvr>
                                      <p:to x="100000" y="100000"/>
                                    </p:animScale>
                                  </p:childTnLst>
                                </p:cTn>
                              </p:par>
                            </p:childTnLst>
                          </p:cTn>
                        </p:par>
                        <p:par>
                          <p:cTn id="213" fill="hold">
                            <p:stCondLst>
                              <p:cond delay="5000"/>
                            </p:stCondLst>
                            <p:childTnLst>
                              <p:par>
                                <p:cTn id="214" presetID="1" presetClass="entr" presetSubtype="0" fill="hold" nodeType="afterEffect">
                                  <p:stCondLst>
                                    <p:cond delay="0"/>
                                  </p:stCondLst>
                                  <p:childTnLst>
                                    <p:set>
                                      <p:cBhvr>
                                        <p:cTn id="215" dur="1" fill="hold">
                                          <p:stCondLst>
                                            <p:cond delay="0"/>
                                          </p:stCondLst>
                                        </p:cTn>
                                        <p:tgtEl>
                                          <p:spTgt spid="51"/>
                                        </p:tgtEl>
                                        <p:attrNameLst>
                                          <p:attrName>style.visibility</p:attrName>
                                        </p:attrNameLst>
                                      </p:cBhvr>
                                      <p:to>
                                        <p:strVal val="visible"/>
                                      </p:to>
                                    </p:set>
                                  </p:childTnLst>
                                </p:cTn>
                              </p:par>
                              <p:par>
                                <p:cTn id="216" presetID="35" presetClass="path" presetSubtype="0" accel="50000" decel="50000" fill="hold" nodeType="withEffect">
                                  <p:stCondLst>
                                    <p:cond delay="0"/>
                                  </p:stCondLst>
                                  <p:childTnLst>
                                    <p:animMotion origin="layout" path="M -3.56836E-6 -3.7037E-7 L 0.36686 0.15278 " pathEditMode="relative" rAng="0" ptsTypes="AA">
                                      <p:cBhvr>
                                        <p:cTn id="217" dur="500" spd="-99900" fill="hold"/>
                                        <p:tgtEl>
                                          <p:spTgt spid="51"/>
                                        </p:tgtEl>
                                        <p:attrNameLst>
                                          <p:attrName>ppt_x</p:attrName>
                                          <p:attrName>ppt_y</p:attrName>
                                        </p:attrNameLst>
                                      </p:cBhvr>
                                      <p:rCtr x="18343" y="7639"/>
                                    </p:animMotion>
                                  </p:childTnLst>
                                </p:cTn>
                              </p:par>
                              <p:par>
                                <p:cTn id="218" presetID="1" presetClass="entr" presetSubtype="0" fill="hold" nodeType="withEffect">
                                  <p:stCondLst>
                                    <p:cond delay="0"/>
                                  </p:stCondLst>
                                  <p:childTnLst>
                                    <p:set>
                                      <p:cBhvr>
                                        <p:cTn id="219" dur="1" fill="hold">
                                          <p:stCondLst>
                                            <p:cond delay="0"/>
                                          </p:stCondLst>
                                        </p:cTn>
                                        <p:tgtEl>
                                          <p:spTgt spid="52"/>
                                        </p:tgtEl>
                                        <p:attrNameLst>
                                          <p:attrName>style.visibility</p:attrName>
                                        </p:attrNameLst>
                                      </p:cBhvr>
                                      <p:to>
                                        <p:strVal val="visible"/>
                                      </p:to>
                                    </p:set>
                                  </p:childTnLst>
                                </p:cTn>
                              </p:par>
                              <p:par>
                                <p:cTn id="220" presetID="35" presetClass="path" presetSubtype="0" accel="50000" decel="50000" fill="hold" nodeType="withEffect">
                                  <p:stCondLst>
                                    <p:cond delay="0"/>
                                  </p:stCondLst>
                                  <p:childTnLst>
                                    <p:animMotion origin="layout" path="M 7.85742E-7 -3.33333E-6 L -0.39495 -0.11018 " pathEditMode="relative" rAng="0" ptsTypes="AA">
                                      <p:cBhvr>
                                        <p:cTn id="221" dur="500" spd="-99900" fill="hold"/>
                                        <p:tgtEl>
                                          <p:spTgt spid="52"/>
                                        </p:tgtEl>
                                        <p:attrNameLst>
                                          <p:attrName>ppt_x</p:attrName>
                                          <p:attrName>ppt_y</p:attrName>
                                        </p:attrNameLst>
                                      </p:cBhvr>
                                      <p:rCtr x="-19748" y="-5509"/>
                                    </p:animMotion>
                                  </p:childTnLst>
                                </p:cTn>
                              </p:par>
                            </p:childTnLst>
                          </p:cTn>
                        </p:par>
                        <p:par>
                          <p:cTn id="222" fill="hold">
                            <p:stCondLst>
                              <p:cond delay="5000"/>
                            </p:stCondLst>
                            <p:childTnLst>
                              <p:par>
                                <p:cTn id="223" presetID="18" presetClass="entr" presetSubtype="3" fill="hold" grpId="0" nodeType="afterEffect">
                                  <p:stCondLst>
                                    <p:cond delay="0"/>
                                  </p:stCondLst>
                                  <p:childTnLst>
                                    <p:set>
                                      <p:cBhvr>
                                        <p:cTn id="224" dur="1" fill="hold">
                                          <p:stCondLst>
                                            <p:cond delay="0"/>
                                          </p:stCondLst>
                                        </p:cTn>
                                        <p:tgtEl>
                                          <p:spTgt spid="53"/>
                                        </p:tgtEl>
                                        <p:attrNameLst>
                                          <p:attrName>style.visibility</p:attrName>
                                        </p:attrNameLst>
                                      </p:cBhvr>
                                      <p:to>
                                        <p:strVal val="visible"/>
                                      </p:to>
                                    </p:set>
                                    <p:animEffect transition="in" filter="strips(upRight)">
                                      <p:cBhvr>
                                        <p:cTn id="225" dur="500"/>
                                        <p:tgtEl>
                                          <p:spTgt spid="53"/>
                                        </p:tgtEl>
                                      </p:cBhvr>
                                    </p:animEffect>
                                  </p:childTnLst>
                                </p:cTn>
                              </p:par>
                            </p:childTnLst>
                          </p:cTn>
                        </p:par>
                        <p:par>
                          <p:cTn id="226" fill="hold">
                            <p:stCondLst>
                              <p:cond delay="5500"/>
                            </p:stCondLst>
                            <p:childTnLst>
                              <p:par>
                                <p:cTn id="227" presetID="10" presetClass="entr" presetSubtype="0" fill="hold" grpId="0" nodeType="afterEffect">
                                  <p:stCondLst>
                                    <p:cond delay="0"/>
                                  </p:stCondLst>
                                  <p:childTnLst>
                                    <p:set>
                                      <p:cBhvr>
                                        <p:cTn id="228" dur="1" fill="hold">
                                          <p:stCondLst>
                                            <p:cond delay="0"/>
                                          </p:stCondLst>
                                        </p:cTn>
                                        <p:tgtEl>
                                          <p:spTgt spid="68"/>
                                        </p:tgtEl>
                                        <p:attrNameLst>
                                          <p:attrName>style.visibility</p:attrName>
                                        </p:attrNameLst>
                                      </p:cBhvr>
                                      <p:to>
                                        <p:strVal val="visible"/>
                                      </p:to>
                                    </p:set>
                                    <p:animEffect transition="in" filter="fade">
                                      <p:cBhvr>
                                        <p:cTn id="229" dur="125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48" grpId="0"/>
      <p:bldP spid="49" grpId="0"/>
      <p:bldP spid="50" grpId="0"/>
      <p:bldP spid="53"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a:grpSpLocks/>
          </p:cNvGrpSpPr>
          <p:nvPr/>
        </p:nvGrpSpPr>
        <p:grpSpPr bwMode="auto">
          <a:xfrm>
            <a:off x="2176463" y="1989138"/>
            <a:ext cx="663575" cy="663575"/>
            <a:chOff x="8077071" y="845254"/>
            <a:chExt cx="2036801" cy="2036802"/>
          </a:xfrm>
        </p:grpSpPr>
        <p:sp>
          <p:nvSpPr>
            <p:cNvPr id="19" name="椭圆 18"/>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20" name="Freeform 126"/>
            <p:cNvSpPr>
              <a:spLocks noChangeAspect="1" noEditPoints="1"/>
            </p:cNvSpPr>
            <p:nvPr/>
          </p:nvSpPr>
          <p:spPr bwMode="auto">
            <a:xfrm>
              <a:off x="8637433" y="1293545"/>
              <a:ext cx="916073" cy="114021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Arial" panose="020B0604020202020204" pitchFamily="34" charset="0"/>
                <a:ea typeface="+mn-ea"/>
                <a:cs typeface="Arial" panose="020B0604020202020204" pitchFamily="34" charset="0"/>
              </a:endParaRPr>
            </a:p>
          </p:txBody>
        </p:sp>
      </p:grpSp>
      <p:grpSp>
        <p:nvGrpSpPr>
          <p:cNvPr id="21" name="组合 20"/>
          <p:cNvGrpSpPr>
            <a:grpSpLocks/>
          </p:cNvGrpSpPr>
          <p:nvPr/>
        </p:nvGrpSpPr>
        <p:grpSpPr bwMode="auto">
          <a:xfrm>
            <a:off x="3937000" y="1989138"/>
            <a:ext cx="663575" cy="663575"/>
            <a:chOff x="8125599" y="1434035"/>
            <a:chExt cx="2036802" cy="2036802"/>
          </a:xfrm>
        </p:grpSpPr>
        <p:sp>
          <p:nvSpPr>
            <p:cNvPr id="22" name="椭圆 2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23" name="Freeform 261"/>
            <p:cNvSpPr/>
            <p:nvPr/>
          </p:nvSpPr>
          <p:spPr bwMode="auto">
            <a:xfrm>
              <a:off x="8627492" y="1965161"/>
              <a:ext cx="1003783" cy="100378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24" name="组合 23"/>
          <p:cNvGrpSpPr>
            <a:grpSpLocks/>
          </p:cNvGrpSpPr>
          <p:nvPr/>
        </p:nvGrpSpPr>
        <p:grpSpPr bwMode="auto">
          <a:xfrm>
            <a:off x="5754688" y="1989138"/>
            <a:ext cx="661987" cy="663575"/>
            <a:chOff x="8125599" y="1434035"/>
            <a:chExt cx="2036802" cy="2036802"/>
          </a:xfrm>
        </p:grpSpPr>
        <p:sp>
          <p:nvSpPr>
            <p:cNvPr id="25" name="椭圆 24"/>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grpSp>
          <p:nvGrpSpPr>
            <p:cNvPr id="30" name="组合 29"/>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3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3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3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grpSp>
      </p:grpSp>
      <p:grpSp>
        <p:nvGrpSpPr>
          <p:cNvPr id="38" name="组合 37"/>
          <p:cNvGrpSpPr>
            <a:grpSpLocks/>
          </p:cNvGrpSpPr>
          <p:nvPr/>
        </p:nvGrpSpPr>
        <p:grpSpPr bwMode="auto">
          <a:xfrm>
            <a:off x="7610475" y="1989138"/>
            <a:ext cx="661988" cy="663575"/>
            <a:chOff x="8125599" y="1434035"/>
            <a:chExt cx="2036802" cy="2036802"/>
          </a:xfrm>
        </p:grpSpPr>
        <p:sp>
          <p:nvSpPr>
            <p:cNvPr id="41" name="椭圆 4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46" name="Freeform 9"/>
            <p:cNvSpPr>
              <a:spLocks noEditPoints="1"/>
            </p:cNvSpPr>
            <p:nvPr/>
          </p:nvSpPr>
          <p:spPr bwMode="auto">
            <a:xfrm rot="19469485">
              <a:off x="8579851" y="1818979"/>
              <a:ext cx="1162490" cy="1237674"/>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48" name="组合 47"/>
          <p:cNvGrpSpPr>
            <a:grpSpLocks/>
          </p:cNvGrpSpPr>
          <p:nvPr/>
        </p:nvGrpSpPr>
        <p:grpSpPr bwMode="auto">
          <a:xfrm>
            <a:off x="9394825" y="1989138"/>
            <a:ext cx="663575" cy="663575"/>
            <a:chOff x="8125599" y="1434035"/>
            <a:chExt cx="2036802" cy="2036802"/>
          </a:xfrm>
        </p:grpSpPr>
        <p:sp>
          <p:nvSpPr>
            <p:cNvPr id="49" name="椭圆 48"/>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50" name="Freeform 206"/>
            <p:cNvSpPr>
              <a:spLocks noChangeAspect="1" noEditPoints="1"/>
            </p:cNvSpPr>
            <p:nvPr/>
          </p:nvSpPr>
          <p:spPr bwMode="auto">
            <a:xfrm>
              <a:off x="8690836" y="1872581"/>
              <a:ext cx="935565" cy="1130474"/>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Arial" panose="020B0604020202020204" pitchFamily="34" charset="0"/>
                <a:ea typeface="+mn-ea"/>
                <a:cs typeface="Arial" panose="020B0604020202020204" pitchFamily="34" charset="0"/>
              </a:endParaRPr>
            </a:p>
          </p:txBody>
        </p:sp>
      </p:grpSp>
      <p:sp>
        <p:nvSpPr>
          <p:cNvPr id="51" name="文本框 9"/>
          <p:cNvSpPr txBox="1">
            <a:spLocks noChangeArrowheads="1"/>
          </p:cNvSpPr>
          <p:nvPr/>
        </p:nvSpPr>
        <p:spPr bwMode="auto">
          <a:xfrm>
            <a:off x="1776413" y="2746375"/>
            <a:ext cx="1368425" cy="347663"/>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技术培训</a:t>
            </a:r>
          </a:p>
        </p:txBody>
      </p:sp>
      <p:sp>
        <p:nvSpPr>
          <p:cNvPr id="52" name="文本框 9"/>
          <p:cNvSpPr txBox="1"/>
          <p:nvPr/>
        </p:nvSpPr>
        <p:spPr>
          <a:xfrm>
            <a:off x="1704975" y="3094038"/>
            <a:ext cx="1655763" cy="1103312"/>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提供技术培训让用户快速的接入使用云易创平台进行软件开发。</a:t>
            </a:r>
          </a:p>
        </p:txBody>
      </p:sp>
      <p:grpSp>
        <p:nvGrpSpPr>
          <p:cNvPr id="53" name="组合 52"/>
          <p:cNvGrpSpPr/>
          <p:nvPr/>
        </p:nvGrpSpPr>
        <p:grpSpPr>
          <a:xfrm>
            <a:off x="1849115" y="4475605"/>
            <a:ext cx="1368152" cy="166876"/>
            <a:chOff x="1921123" y="5180051"/>
            <a:chExt cx="1368152" cy="166876"/>
          </a:xfrm>
          <a:solidFill>
            <a:srgbClr val="3CCCC7"/>
          </a:solidFill>
        </p:grpSpPr>
        <p:sp>
          <p:nvSpPr>
            <p:cNvPr id="54" name="矩形 5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等腰三角形 5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56" name="文本框 9"/>
          <p:cNvSpPr txBox="1">
            <a:spLocks noChangeArrowheads="1"/>
          </p:cNvSpPr>
          <p:nvPr/>
        </p:nvSpPr>
        <p:spPr bwMode="auto">
          <a:xfrm>
            <a:off x="3576638" y="2770188"/>
            <a:ext cx="1368425" cy="346075"/>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人员培训</a:t>
            </a:r>
          </a:p>
        </p:txBody>
      </p:sp>
      <p:sp>
        <p:nvSpPr>
          <p:cNvPr id="57" name="文本框 9"/>
          <p:cNvSpPr txBox="1"/>
          <p:nvPr/>
        </p:nvSpPr>
        <p:spPr>
          <a:xfrm>
            <a:off x="3505200" y="3117850"/>
            <a:ext cx="1655763" cy="1362075"/>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云易创平台本身拥有两家软件外包公司，我们将会以项目的方式培养开发人员</a:t>
            </a:r>
          </a:p>
        </p:txBody>
      </p:sp>
      <p:grpSp>
        <p:nvGrpSpPr>
          <p:cNvPr id="58" name="组合 57"/>
          <p:cNvGrpSpPr/>
          <p:nvPr/>
        </p:nvGrpSpPr>
        <p:grpSpPr>
          <a:xfrm>
            <a:off x="3649315" y="4498864"/>
            <a:ext cx="1368152" cy="166876"/>
            <a:chOff x="1921123" y="5180051"/>
            <a:chExt cx="1368152" cy="166876"/>
          </a:xfrm>
          <a:solidFill>
            <a:srgbClr val="3CCCC7"/>
          </a:solidFill>
        </p:grpSpPr>
        <p:sp>
          <p:nvSpPr>
            <p:cNvPr id="59" name="矩形 58"/>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等腰三角形 59"/>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1" name="文本框 9"/>
          <p:cNvSpPr txBox="1">
            <a:spLocks noChangeArrowheads="1"/>
          </p:cNvSpPr>
          <p:nvPr/>
        </p:nvSpPr>
        <p:spPr bwMode="auto">
          <a:xfrm>
            <a:off x="5376863" y="2770188"/>
            <a:ext cx="1368425" cy="346075"/>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云计算服务</a:t>
            </a:r>
          </a:p>
        </p:txBody>
      </p:sp>
      <p:sp>
        <p:nvSpPr>
          <p:cNvPr id="62" name="文本框 9"/>
          <p:cNvSpPr txBox="1"/>
          <p:nvPr/>
        </p:nvSpPr>
        <p:spPr>
          <a:xfrm>
            <a:off x="5305425" y="3117850"/>
            <a:ext cx="1655763" cy="1103313"/>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云易创将会逐渐转型为云计算公司，承载</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端客户的客户项目。</a:t>
            </a:r>
          </a:p>
        </p:txBody>
      </p:sp>
      <p:grpSp>
        <p:nvGrpSpPr>
          <p:cNvPr id="63" name="组合 62"/>
          <p:cNvGrpSpPr/>
          <p:nvPr/>
        </p:nvGrpSpPr>
        <p:grpSpPr>
          <a:xfrm>
            <a:off x="5449515" y="4498864"/>
            <a:ext cx="1368152" cy="166876"/>
            <a:chOff x="1921123" y="5180051"/>
            <a:chExt cx="1368152" cy="166876"/>
          </a:xfrm>
          <a:solidFill>
            <a:srgbClr val="3CCCC7"/>
          </a:solidFill>
        </p:grpSpPr>
        <p:sp>
          <p:nvSpPr>
            <p:cNvPr id="64" name="矩形 6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等腰三角形 6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6" name="文本框 9"/>
          <p:cNvSpPr txBox="1">
            <a:spLocks noChangeArrowheads="1"/>
          </p:cNvSpPr>
          <p:nvPr/>
        </p:nvSpPr>
        <p:spPr bwMode="auto">
          <a:xfrm>
            <a:off x="7250113" y="2770188"/>
            <a:ext cx="1368425" cy="346075"/>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项目共享</a:t>
            </a:r>
          </a:p>
        </p:txBody>
      </p:sp>
      <p:sp>
        <p:nvSpPr>
          <p:cNvPr id="67" name="文本框 9"/>
          <p:cNvSpPr txBox="1"/>
          <p:nvPr/>
        </p:nvSpPr>
        <p:spPr>
          <a:xfrm>
            <a:off x="7177088" y="3117850"/>
            <a:ext cx="1657350" cy="1103313"/>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提供云项目商城，客户上传和购买项目，让代码的价值变得更大</a:t>
            </a:r>
          </a:p>
        </p:txBody>
      </p:sp>
      <p:grpSp>
        <p:nvGrpSpPr>
          <p:cNvPr id="68" name="组合 67"/>
          <p:cNvGrpSpPr/>
          <p:nvPr/>
        </p:nvGrpSpPr>
        <p:grpSpPr>
          <a:xfrm>
            <a:off x="7321723" y="4498864"/>
            <a:ext cx="1368152" cy="166876"/>
            <a:chOff x="1921123" y="5180051"/>
            <a:chExt cx="1368152" cy="166876"/>
          </a:xfrm>
          <a:solidFill>
            <a:srgbClr val="3CCCC7"/>
          </a:solidFill>
        </p:grpSpPr>
        <p:sp>
          <p:nvSpPr>
            <p:cNvPr id="69" name="矩形 68"/>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等腰三角形 69"/>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1" name="文本框 9"/>
          <p:cNvSpPr txBox="1">
            <a:spLocks noChangeArrowheads="1"/>
          </p:cNvSpPr>
          <p:nvPr/>
        </p:nvSpPr>
        <p:spPr bwMode="auto">
          <a:xfrm>
            <a:off x="9050338" y="2770188"/>
            <a:ext cx="1368425" cy="346075"/>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外包服务</a:t>
            </a:r>
          </a:p>
        </p:txBody>
      </p:sp>
      <p:sp>
        <p:nvSpPr>
          <p:cNvPr id="72" name="文本框 9"/>
          <p:cNvSpPr txBox="1"/>
          <p:nvPr/>
        </p:nvSpPr>
        <p:spPr>
          <a:xfrm>
            <a:off x="8977313" y="3117850"/>
            <a:ext cx="1657350" cy="1103313"/>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云易创本身也提供软件外包服务，帮助</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端客户进行业务开发</a:t>
            </a:r>
          </a:p>
        </p:txBody>
      </p:sp>
      <p:grpSp>
        <p:nvGrpSpPr>
          <p:cNvPr id="73" name="组合 72"/>
          <p:cNvGrpSpPr/>
          <p:nvPr/>
        </p:nvGrpSpPr>
        <p:grpSpPr>
          <a:xfrm>
            <a:off x="9121923" y="4498864"/>
            <a:ext cx="1368152" cy="166876"/>
            <a:chOff x="1921123" y="5180051"/>
            <a:chExt cx="1368152" cy="166876"/>
          </a:xfrm>
          <a:solidFill>
            <a:srgbClr val="3CCCC7"/>
          </a:solidFill>
        </p:grpSpPr>
        <p:sp>
          <p:nvSpPr>
            <p:cNvPr id="74" name="矩形 73"/>
            <p:cNvSpPr/>
            <p:nvPr/>
          </p:nvSpPr>
          <p:spPr>
            <a:xfrm>
              <a:off x="1921123" y="5301208"/>
              <a:ext cx="1368152" cy="45719"/>
            </a:xfrm>
            <a:prstGeom prst="rect">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等腰三角形 74"/>
            <p:cNvSpPr/>
            <p:nvPr/>
          </p:nvSpPr>
          <p:spPr>
            <a:xfrm>
              <a:off x="2479185" y="5180051"/>
              <a:ext cx="252028" cy="144016"/>
            </a:xfrm>
            <a:prstGeom prst="triangle">
              <a:avLst/>
            </a:prstGeom>
            <a:grp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6"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产品功能</a:t>
            </a:r>
          </a:p>
        </p:txBody>
      </p:sp>
      <p:sp>
        <p:nvSpPr>
          <p:cNvPr id="77" name="六边形 76"/>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8" name="直接连接符 77"/>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80" name="矩形 79"/>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81" name="六边形 80"/>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39"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38940"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84"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85" name="矩形 84"/>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矩形 85"/>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矩形 87"/>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46"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 </a:t>
            </a:r>
            <a:endParaRPr lang="zh-CN" altLang="zh-CN" sz="2000" b="1">
              <a:solidFill>
                <a:schemeClr val="bg1"/>
              </a:solidFill>
              <a:latin typeface="方正兰亭超细黑简体"/>
              <a:ea typeface="方正兰亭超细黑简体"/>
              <a:cs typeface="方正兰亭超细黑简体"/>
            </a:endParaRPr>
          </a:p>
        </p:txBody>
      </p:sp>
      <p:sp>
        <p:nvSpPr>
          <p:cNvPr id="90" name="TextBox 8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
        <p:nvSpPr>
          <p:cNvPr id="38948" name="矩形 90"/>
          <p:cNvSpPr>
            <a:spLocks noChangeArrowheads="1"/>
          </p:cNvSpPr>
          <p:nvPr/>
        </p:nvSpPr>
        <p:spPr bwMode="auto">
          <a:xfrm>
            <a:off x="5832475" y="3244850"/>
            <a:ext cx="530225" cy="368300"/>
          </a:xfrm>
          <a:prstGeom prst="rect">
            <a:avLst/>
          </a:prstGeom>
          <a:noFill/>
          <a:ln w="9525">
            <a:noFill/>
            <a:miter lim="800000"/>
            <a:headEnd/>
            <a:tailEnd/>
          </a:ln>
        </p:spPr>
        <p:txBody>
          <a:bodyPr wrap="none">
            <a:spAutoFit/>
          </a:bodyPr>
          <a:lstStyle/>
          <a:p>
            <a:r>
              <a:rPr lang="zh-CN" altLang="en-US">
                <a:latin typeface="方正兰亭超细黑简体"/>
                <a:ea typeface="方正兰亭超细黑简体"/>
                <a:cs typeface="方正兰亭超细黑简体"/>
              </a:rPr>
              <a:t>１</a:t>
            </a:r>
            <a:r>
              <a:rPr lang="en-US" altLang="zh-CN">
                <a:latin typeface="方正兰亭超细黑简体"/>
                <a:ea typeface="方正兰亭超细黑简体"/>
                <a:cs typeface="方正兰亭超细黑简体"/>
              </a:rPr>
              <a:t>1</a:t>
            </a:r>
            <a:endParaRPr lang="zh-CN" altLang="zh-CN">
              <a:latin typeface="方正兰亭超细黑简体"/>
              <a:ea typeface="方正兰亭超细黑简体"/>
              <a:cs typeface="方正兰亭超细黑简体"/>
            </a:endParaRPr>
          </a:p>
        </p:txBody>
      </p:sp>
      <p:sp>
        <p:nvSpPr>
          <p:cNvPr id="38949" name="Rectangle 4"/>
          <p:cNvSpPr txBox="1">
            <a:spLocks noChangeArrowheads="1"/>
          </p:cNvSpPr>
          <p:nvPr/>
        </p:nvSpPr>
        <p:spPr bwMode="auto">
          <a:xfrm>
            <a:off x="10058400"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1 3</a:t>
            </a:r>
            <a:endParaRPr lang="zh-CN" altLang="zh-CN" sz="2000" b="1">
              <a:solidFill>
                <a:schemeClr val="bg1"/>
              </a:solidFill>
              <a:latin typeface="方正兰亭超细黑简体"/>
              <a:ea typeface="方正兰亭超细黑简体"/>
              <a:cs typeface="方正兰亭超细黑简体"/>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ppt_x"/>
                                          </p:val>
                                        </p:tav>
                                        <p:tav tm="100000">
                                          <p:val>
                                            <p:strVal val="#ppt_x"/>
                                          </p:val>
                                        </p:tav>
                                      </p:tavLst>
                                    </p:anim>
                                    <p:anim calcmode="lin" valueType="num">
                                      <p:cBhvr additive="base">
                                        <p:cTn id="8" dur="75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1"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750" fill="hold"/>
                                        <p:tgtEl>
                                          <p:spTgt spid="21"/>
                                        </p:tgtEl>
                                        <p:attrNameLst>
                                          <p:attrName>ppt_x</p:attrName>
                                        </p:attrNameLst>
                                      </p:cBhvr>
                                      <p:tavLst>
                                        <p:tav tm="0">
                                          <p:val>
                                            <p:strVal val="#ppt_x"/>
                                          </p:val>
                                        </p:tav>
                                        <p:tav tm="100000">
                                          <p:val>
                                            <p:strVal val="#ppt_x"/>
                                          </p:val>
                                        </p:tav>
                                      </p:tavLst>
                                    </p:anim>
                                    <p:anim calcmode="lin" valueType="num">
                                      <p:cBhvr additive="base">
                                        <p:cTn id="13" dur="75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2000"/>
                            </p:stCondLst>
                            <p:childTnLst>
                              <p:par>
                                <p:cTn id="15" presetID="2" presetClass="entr" presetSubtype="1"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750" fill="hold"/>
                                        <p:tgtEl>
                                          <p:spTgt spid="24"/>
                                        </p:tgtEl>
                                        <p:attrNameLst>
                                          <p:attrName>ppt_x</p:attrName>
                                        </p:attrNameLst>
                                      </p:cBhvr>
                                      <p:tavLst>
                                        <p:tav tm="0">
                                          <p:val>
                                            <p:strVal val="#ppt_x"/>
                                          </p:val>
                                        </p:tav>
                                        <p:tav tm="100000">
                                          <p:val>
                                            <p:strVal val="#ppt_x"/>
                                          </p:val>
                                        </p:tav>
                                      </p:tavLst>
                                    </p:anim>
                                    <p:anim calcmode="lin" valueType="num">
                                      <p:cBhvr additive="base">
                                        <p:cTn id="18" dur="750" fill="hold"/>
                                        <p:tgtEl>
                                          <p:spTgt spid="24"/>
                                        </p:tgtEl>
                                        <p:attrNameLst>
                                          <p:attrName>ppt_y</p:attrName>
                                        </p:attrNameLst>
                                      </p:cBhvr>
                                      <p:tavLst>
                                        <p:tav tm="0">
                                          <p:val>
                                            <p:strVal val="0-#ppt_h/2"/>
                                          </p:val>
                                        </p:tav>
                                        <p:tav tm="100000">
                                          <p:val>
                                            <p:strVal val="#ppt_y"/>
                                          </p:val>
                                        </p:tav>
                                      </p:tavLst>
                                    </p:anim>
                                  </p:childTnLst>
                                </p:cTn>
                              </p:par>
                            </p:childTnLst>
                          </p:cTn>
                        </p:par>
                        <p:par>
                          <p:cTn id="19" fill="hold">
                            <p:stCondLst>
                              <p:cond delay="3000"/>
                            </p:stCondLst>
                            <p:childTnLst>
                              <p:par>
                                <p:cTn id="20" presetID="2" presetClass="entr" presetSubtype="1" fill="hold"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ppt_x"/>
                                          </p:val>
                                        </p:tav>
                                        <p:tav tm="100000">
                                          <p:val>
                                            <p:strVal val="#ppt_x"/>
                                          </p:val>
                                        </p:tav>
                                      </p:tavLst>
                                    </p:anim>
                                    <p:anim calcmode="lin" valueType="num">
                                      <p:cBhvr additive="base">
                                        <p:cTn id="23" dur="750" fill="hold"/>
                                        <p:tgtEl>
                                          <p:spTgt spid="38"/>
                                        </p:tgtEl>
                                        <p:attrNameLst>
                                          <p:attrName>ppt_y</p:attrName>
                                        </p:attrNameLst>
                                      </p:cBhvr>
                                      <p:tavLst>
                                        <p:tav tm="0">
                                          <p:val>
                                            <p:strVal val="0-#ppt_h/2"/>
                                          </p:val>
                                        </p:tav>
                                        <p:tav tm="100000">
                                          <p:val>
                                            <p:strVal val="#ppt_y"/>
                                          </p:val>
                                        </p:tav>
                                      </p:tavLst>
                                    </p:anim>
                                  </p:childTnLst>
                                </p:cTn>
                              </p:par>
                            </p:childTnLst>
                          </p:cTn>
                        </p:par>
                        <p:par>
                          <p:cTn id="24" fill="hold">
                            <p:stCondLst>
                              <p:cond delay="4000"/>
                            </p:stCondLst>
                            <p:childTnLst>
                              <p:par>
                                <p:cTn id="25" presetID="2" presetClass="entr" presetSubtype="1"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750" fill="hold"/>
                                        <p:tgtEl>
                                          <p:spTgt spid="48"/>
                                        </p:tgtEl>
                                        <p:attrNameLst>
                                          <p:attrName>ppt_x</p:attrName>
                                        </p:attrNameLst>
                                      </p:cBhvr>
                                      <p:tavLst>
                                        <p:tav tm="0">
                                          <p:val>
                                            <p:strVal val="#ppt_x"/>
                                          </p:val>
                                        </p:tav>
                                        <p:tav tm="100000">
                                          <p:val>
                                            <p:strVal val="#ppt_x"/>
                                          </p:val>
                                        </p:tav>
                                      </p:tavLst>
                                    </p:anim>
                                    <p:anim calcmode="lin" valueType="num">
                                      <p:cBhvr additive="base">
                                        <p:cTn id="28" dur="750" fill="hold"/>
                                        <p:tgtEl>
                                          <p:spTgt spid="48"/>
                                        </p:tgtEl>
                                        <p:attrNameLst>
                                          <p:attrName>ppt_y</p:attrName>
                                        </p:attrNameLst>
                                      </p:cBhvr>
                                      <p:tavLst>
                                        <p:tav tm="0">
                                          <p:val>
                                            <p:strVal val="0-#ppt_h/2"/>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1000"/>
                                        <p:tgtEl>
                                          <p:spTgt spid="53"/>
                                        </p:tgtEl>
                                      </p:cBhvr>
                                    </p:animEffect>
                                    <p:anim calcmode="lin" valueType="num">
                                      <p:cBhvr>
                                        <p:cTn id="41" dur="1000" fill="hold"/>
                                        <p:tgtEl>
                                          <p:spTgt spid="53"/>
                                        </p:tgtEl>
                                        <p:attrNameLst>
                                          <p:attrName>ppt_x</p:attrName>
                                        </p:attrNameLst>
                                      </p:cBhvr>
                                      <p:tavLst>
                                        <p:tav tm="0">
                                          <p:val>
                                            <p:strVal val="#ppt_x"/>
                                          </p:val>
                                        </p:tav>
                                        <p:tav tm="100000">
                                          <p:val>
                                            <p:strVal val="#ppt_x"/>
                                          </p:val>
                                        </p:tav>
                                      </p:tavLst>
                                    </p:anim>
                                    <p:anim calcmode="lin" valueType="num">
                                      <p:cBhvr>
                                        <p:cTn id="42" dur="1000" fill="hold"/>
                                        <p:tgtEl>
                                          <p:spTgt spid="53"/>
                                        </p:tgtEl>
                                        <p:attrNameLst>
                                          <p:attrName>ppt_y</p:attrName>
                                        </p:attrNameLst>
                                      </p:cBhvr>
                                      <p:tavLst>
                                        <p:tav tm="0">
                                          <p:val>
                                            <p:strVal val="#ppt_y+.1"/>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0-#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childTnLst>
                          </p:cTn>
                        </p:par>
                        <p:par>
                          <p:cTn id="51" fill="hold">
                            <p:stCondLst>
                              <p:cond delay="6000"/>
                            </p:stCondLst>
                            <p:childTnLst>
                              <p:par>
                                <p:cTn id="52" presetID="42" presetClass="entr" presetSubtype="0"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1000"/>
                                        <p:tgtEl>
                                          <p:spTgt spid="58"/>
                                        </p:tgtEl>
                                      </p:cBhvr>
                                    </p:animEffect>
                                    <p:anim calcmode="lin" valueType="num">
                                      <p:cBhvr>
                                        <p:cTn id="55" dur="1000" fill="hold"/>
                                        <p:tgtEl>
                                          <p:spTgt spid="58"/>
                                        </p:tgtEl>
                                        <p:attrNameLst>
                                          <p:attrName>ppt_x</p:attrName>
                                        </p:attrNameLst>
                                      </p:cBhvr>
                                      <p:tavLst>
                                        <p:tav tm="0">
                                          <p:val>
                                            <p:strVal val="#ppt_x"/>
                                          </p:val>
                                        </p:tav>
                                        <p:tav tm="100000">
                                          <p:val>
                                            <p:strVal val="#ppt_x"/>
                                          </p:val>
                                        </p:tav>
                                      </p:tavLst>
                                    </p:anim>
                                    <p:anim calcmode="lin" valueType="num">
                                      <p:cBhvr>
                                        <p:cTn id="56" dur="1000" fill="hold"/>
                                        <p:tgtEl>
                                          <p:spTgt spid="58"/>
                                        </p:tgtEl>
                                        <p:attrNameLst>
                                          <p:attrName>ppt_y</p:attrName>
                                        </p:attrNameLst>
                                      </p:cBhvr>
                                      <p:tavLst>
                                        <p:tav tm="0">
                                          <p:val>
                                            <p:strVal val="#ppt_y+.1"/>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500" fill="hold"/>
                                        <p:tgtEl>
                                          <p:spTgt spid="61"/>
                                        </p:tgtEl>
                                        <p:attrNameLst>
                                          <p:attrName>ppt_x</p:attrName>
                                        </p:attrNameLst>
                                      </p:cBhvr>
                                      <p:tavLst>
                                        <p:tav tm="0">
                                          <p:val>
                                            <p:strVal val="0-#ppt_w/2"/>
                                          </p:val>
                                        </p:tav>
                                        <p:tav tm="100000">
                                          <p:val>
                                            <p:strVal val="#ppt_x"/>
                                          </p:val>
                                        </p:tav>
                                      </p:tavLst>
                                    </p:anim>
                                    <p:anim calcmode="lin" valueType="num">
                                      <p:cBhvr additive="base">
                                        <p:cTn id="60" dur="50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500" fill="hold"/>
                                        <p:tgtEl>
                                          <p:spTgt spid="62"/>
                                        </p:tgtEl>
                                        <p:attrNameLst>
                                          <p:attrName>ppt_x</p:attrName>
                                        </p:attrNameLst>
                                      </p:cBhvr>
                                      <p:tavLst>
                                        <p:tav tm="0">
                                          <p:val>
                                            <p:strVal val="0-#ppt_w/2"/>
                                          </p:val>
                                        </p:tav>
                                        <p:tav tm="100000">
                                          <p:val>
                                            <p:strVal val="#ppt_x"/>
                                          </p:val>
                                        </p:tav>
                                      </p:tavLst>
                                    </p:anim>
                                    <p:anim calcmode="lin" valueType="num">
                                      <p:cBhvr additive="base">
                                        <p:cTn id="64" dur="500" fill="hold"/>
                                        <p:tgtEl>
                                          <p:spTgt spid="62"/>
                                        </p:tgtEl>
                                        <p:attrNameLst>
                                          <p:attrName>ppt_y</p:attrName>
                                        </p:attrNameLst>
                                      </p:cBhvr>
                                      <p:tavLst>
                                        <p:tav tm="0">
                                          <p:val>
                                            <p:strVal val="#ppt_y"/>
                                          </p:val>
                                        </p:tav>
                                        <p:tav tm="100000">
                                          <p:val>
                                            <p:strVal val="#ppt_y"/>
                                          </p:val>
                                        </p:tav>
                                      </p:tavLst>
                                    </p:anim>
                                  </p:childTnLst>
                                </p:cTn>
                              </p:par>
                            </p:childTnLst>
                          </p:cTn>
                        </p:par>
                        <p:par>
                          <p:cTn id="65" fill="hold">
                            <p:stCondLst>
                              <p:cond delay="7000"/>
                            </p:stCondLst>
                            <p:childTnLst>
                              <p:par>
                                <p:cTn id="66" presetID="42" presetClass="entr" presetSubtype="0" fill="hold" nodeType="after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additive="base">
                                        <p:cTn id="73" dur="500" fill="hold"/>
                                        <p:tgtEl>
                                          <p:spTgt spid="66"/>
                                        </p:tgtEl>
                                        <p:attrNameLst>
                                          <p:attrName>ppt_x</p:attrName>
                                        </p:attrNameLst>
                                      </p:cBhvr>
                                      <p:tavLst>
                                        <p:tav tm="0">
                                          <p:val>
                                            <p:strVal val="0-#ppt_w/2"/>
                                          </p:val>
                                        </p:tav>
                                        <p:tav tm="100000">
                                          <p:val>
                                            <p:strVal val="#ppt_x"/>
                                          </p:val>
                                        </p:tav>
                                      </p:tavLst>
                                    </p:anim>
                                    <p:anim calcmode="lin" valueType="num">
                                      <p:cBhvr additive="base">
                                        <p:cTn id="74" dur="500" fill="hold"/>
                                        <p:tgtEl>
                                          <p:spTgt spid="6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0-#ppt_w/2"/>
                                          </p:val>
                                        </p:tav>
                                        <p:tav tm="100000">
                                          <p:val>
                                            <p:strVal val="#ppt_x"/>
                                          </p:val>
                                        </p:tav>
                                      </p:tavLst>
                                    </p:anim>
                                    <p:anim calcmode="lin" valueType="num">
                                      <p:cBhvr additive="base">
                                        <p:cTn id="78" dur="500" fill="hold"/>
                                        <p:tgtEl>
                                          <p:spTgt spid="67"/>
                                        </p:tgtEl>
                                        <p:attrNameLst>
                                          <p:attrName>ppt_y</p:attrName>
                                        </p:attrNameLst>
                                      </p:cBhvr>
                                      <p:tavLst>
                                        <p:tav tm="0">
                                          <p:val>
                                            <p:strVal val="#ppt_y"/>
                                          </p:val>
                                        </p:tav>
                                        <p:tav tm="100000">
                                          <p:val>
                                            <p:strVal val="#ppt_y"/>
                                          </p:val>
                                        </p:tav>
                                      </p:tavLst>
                                    </p:anim>
                                  </p:childTnLst>
                                </p:cTn>
                              </p:par>
                            </p:childTnLst>
                          </p:cTn>
                        </p:par>
                        <p:par>
                          <p:cTn id="79" fill="hold">
                            <p:stCondLst>
                              <p:cond delay="8000"/>
                            </p:stCondLst>
                            <p:childTnLst>
                              <p:par>
                                <p:cTn id="80" presetID="42" presetClass="entr" presetSubtype="0" fill="hold" nodeType="after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1000"/>
                                        <p:tgtEl>
                                          <p:spTgt spid="68"/>
                                        </p:tgtEl>
                                      </p:cBhvr>
                                    </p:animEffect>
                                    <p:anim calcmode="lin" valueType="num">
                                      <p:cBhvr>
                                        <p:cTn id="83" dur="1000" fill="hold"/>
                                        <p:tgtEl>
                                          <p:spTgt spid="68"/>
                                        </p:tgtEl>
                                        <p:attrNameLst>
                                          <p:attrName>ppt_x</p:attrName>
                                        </p:attrNameLst>
                                      </p:cBhvr>
                                      <p:tavLst>
                                        <p:tav tm="0">
                                          <p:val>
                                            <p:strVal val="#ppt_x"/>
                                          </p:val>
                                        </p:tav>
                                        <p:tav tm="100000">
                                          <p:val>
                                            <p:strVal val="#ppt_x"/>
                                          </p:val>
                                        </p:tav>
                                      </p:tavLst>
                                    </p:anim>
                                    <p:anim calcmode="lin" valueType="num">
                                      <p:cBhvr>
                                        <p:cTn id="84" dur="1000" fill="hold"/>
                                        <p:tgtEl>
                                          <p:spTgt spid="68"/>
                                        </p:tgtEl>
                                        <p:attrNameLst>
                                          <p:attrName>ppt_y</p:attrName>
                                        </p:attrNameLst>
                                      </p:cBhvr>
                                      <p:tavLst>
                                        <p:tav tm="0">
                                          <p:val>
                                            <p:strVal val="#ppt_y+.1"/>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0-#ppt_w/2"/>
                                          </p:val>
                                        </p:tav>
                                        <p:tav tm="100000">
                                          <p:val>
                                            <p:strVal val="#ppt_x"/>
                                          </p:val>
                                        </p:tav>
                                      </p:tavLst>
                                    </p:anim>
                                    <p:anim calcmode="lin" valueType="num">
                                      <p:cBhvr additive="base">
                                        <p:cTn id="88" dur="500" fill="hold"/>
                                        <p:tgtEl>
                                          <p:spTgt spid="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0-#ppt_w/2"/>
                                          </p:val>
                                        </p:tav>
                                        <p:tav tm="100000">
                                          <p:val>
                                            <p:strVal val="#ppt_x"/>
                                          </p:val>
                                        </p:tav>
                                      </p:tavLst>
                                    </p:anim>
                                    <p:anim calcmode="lin" valueType="num">
                                      <p:cBhvr additive="base">
                                        <p:cTn id="92" dur="500" fill="hold"/>
                                        <p:tgtEl>
                                          <p:spTgt spid="72"/>
                                        </p:tgtEl>
                                        <p:attrNameLst>
                                          <p:attrName>ppt_y</p:attrName>
                                        </p:attrNameLst>
                                      </p:cBhvr>
                                      <p:tavLst>
                                        <p:tav tm="0">
                                          <p:val>
                                            <p:strVal val="#ppt_y"/>
                                          </p:val>
                                        </p:tav>
                                        <p:tav tm="100000">
                                          <p:val>
                                            <p:strVal val="#ppt_y"/>
                                          </p:val>
                                        </p:tav>
                                      </p:tavLst>
                                    </p:anim>
                                  </p:childTnLst>
                                </p:cTn>
                              </p:par>
                            </p:childTnLst>
                          </p:cTn>
                        </p:par>
                        <p:par>
                          <p:cTn id="93" fill="hold">
                            <p:stCondLst>
                              <p:cond delay="9000"/>
                            </p:stCondLst>
                            <p:childTnLst>
                              <p:par>
                                <p:cTn id="94" presetID="42" presetClass="entr" presetSubtype="0"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1000"/>
                                        <p:tgtEl>
                                          <p:spTgt spid="73"/>
                                        </p:tgtEl>
                                      </p:cBhvr>
                                    </p:animEffect>
                                    <p:anim calcmode="lin" valueType="num">
                                      <p:cBhvr>
                                        <p:cTn id="97" dur="1000" fill="hold"/>
                                        <p:tgtEl>
                                          <p:spTgt spid="73"/>
                                        </p:tgtEl>
                                        <p:attrNameLst>
                                          <p:attrName>ppt_x</p:attrName>
                                        </p:attrNameLst>
                                      </p:cBhvr>
                                      <p:tavLst>
                                        <p:tav tm="0">
                                          <p:val>
                                            <p:strVal val="#ppt_x"/>
                                          </p:val>
                                        </p:tav>
                                        <p:tav tm="100000">
                                          <p:val>
                                            <p:strVal val="#ppt_x"/>
                                          </p:val>
                                        </p:tav>
                                      </p:tavLst>
                                    </p:anim>
                                    <p:anim calcmode="lin" valueType="num">
                                      <p:cBhvr>
                                        <p:cTn id="98" dur="1000" fill="hold"/>
                                        <p:tgtEl>
                                          <p:spTgt spid="73"/>
                                        </p:tgtEl>
                                        <p:attrNameLst>
                                          <p:attrName>ppt_y</p:attrName>
                                        </p:attrNameLst>
                                      </p:cBhvr>
                                      <p:tavLst>
                                        <p:tav tm="0">
                                          <p:val>
                                            <p:strVal val="#ppt_y+.1"/>
                                          </p:val>
                                        </p:tav>
                                        <p:tav tm="100000">
                                          <p:val>
                                            <p:strVal val="#ppt_y"/>
                                          </p:val>
                                        </p:tav>
                                      </p:tavLst>
                                    </p:anim>
                                  </p:childTnLst>
                                </p:cTn>
                              </p:par>
                            </p:childTnLst>
                          </p:cTn>
                        </p:par>
                        <p:par>
                          <p:cTn id="99" fill="hold">
                            <p:stCondLst>
                              <p:cond delay="10000"/>
                            </p:stCondLst>
                            <p:childTnLst>
                              <p:par>
                                <p:cTn id="100" presetID="10" presetClass="entr" presetSubtype="0" fill="hold" grpId="0" nodeType="after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6" grpId="0"/>
      <p:bldP spid="57" grpId="0"/>
      <p:bldP spid="61" grpId="0"/>
      <p:bldP spid="62" grpId="0"/>
      <p:bldP spid="66" grpId="0"/>
      <p:bldP spid="67" grpId="0"/>
      <p:bldP spid="71" grpId="0"/>
      <p:bldP spid="72"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045501" y="1945406"/>
            <a:ext cx="1868593" cy="1866715"/>
            <a:chOff x="5305425" y="2638424"/>
            <a:chExt cx="1579563" cy="1577975"/>
          </a:xfrm>
          <a:solidFill>
            <a:srgbClr val="000000">
              <a:alpha val="60000"/>
            </a:srgbClr>
          </a:solidFill>
        </p:grpSpPr>
        <p:sp>
          <p:nvSpPr>
            <p:cNvPr id="19"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20"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21" name="组合 20"/>
          <p:cNvGrpSpPr/>
          <p:nvPr/>
        </p:nvGrpSpPr>
        <p:grpSpPr>
          <a:xfrm>
            <a:off x="4145274" y="3098333"/>
            <a:ext cx="2345601" cy="2341845"/>
            <a:chOff x="5102225" y="2441575"/>
            <a:chExt cx="1982788" cy="1979613"/>
          </a:xfrm>
          <a:solidFill>
            <a:srgbClr val="000000">
              <a:alpha val="60000"/>
            </a:srgbClr>
          </a:solidFill>
        </p:grpSpPr>
        <p:sp>
          <p:nvSpPr>
            <p:cNvPr id="22"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23"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24" name="组合 23"/>
          <p:cNvGrpSpPr/>
          <p:nvPr/>
        </p:nvGrpSpPr>
        <p:grpSpPr>
          <a:xfrm>
            <a:off x="6192549" y="2639598"/>
            <a:ext cx="1538068" cy="1560603"/>
            <a:chOff x="5803900" y="2852738"/>
            <a:chExt cx="1300163" cy="1319212"/>
          </a:xfrm>
          <a:solidFill>
            <a:srgbClr val="000000">
              <a:alpha val="60000"/>
            </a:srgbClr>
          </a:solidFill>
        </p:grpSpPr>
        <p:sp>
          <p:nvSpPr>
            <p:cNvPr id="25"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30"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31" name="组合 30"/>
          <p:cNvGrpSpPr/>
          <p:nvPr/>
        </p:nvGrpSpPr>
        <p:grpSpPr>
          <a:xfrm>
            <a:off x="7520905" y="2931300"/>
            <a:ext cx="1868593" cy="1866715"/>
            <a:chOff x="5305425" y="2638425"/>
            <a:chExt cx="1579563" cy="1577975"/>
          </a:xfrm>
          <a:solidFill>
            <a:srgbClr val="000000">
              <a:alpha val="60000"/>
            </a:srgbClr>
          </a:solidFill>
        </p:grpSpPr>
        <p:sp>
          <p:nvSpPr>
            <p:cNvPr id="32"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33"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sp>
        <p:nvSpPr>
          <p:cNvPr id="38" name="TextBox 51"/>
          <p:cNvSpPr txBox="1"/>
          <p:nvPr/>
        </p:nvSpPr>
        <p:spPr>
          <a:xfrm>
            <a:off x="1181100" y="2225675"/>
            <a:ext cx="1624013" cy="1125538"/>
          </a:xfrm>
          <a:prstGeom prst="rect">
            <a:avLst/>
          </a:prstGeom>
          <a:noFill/>
        </p:spPr>
        <p:txBody>
          <a:bodyPr anchor="ctr">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确立云易创体系的软件外包公司架构、服务体系、开发技术等</a:t>
            </a:r>
          </a:p>
        </p:txBody>
      </p:sp>
      <p:sp>
        <p:nvSpPr>
          <p:cNvPr id="41" name="矩形 40"/>
          <p:cNvSpPr>
            <a:spLocks noChangeArrowheads="1"/>
          </p:cNvSpPr>
          <p:nvPr/>
        </p:nvSpPr>
        <p:spPr bwMode="auto">
          <a:xfrm>
            <a:off x="3133725" y="1176338"/>
            <a:ext cx="2003425" cy="646112"/>
          </a:xfrm>
          <a:prstGeom prst="rect">
            <a:avLst/>
          </a:prstGeom>
          <a:noFill/>
          <a:ln w="9525">
            <a:noFill/>
            <a:miter lim="800000"/>
            <a:headEnd/>
            <a:tailEnd/>
          </a:ln>
        </p:spPr>
        <p:txBody>
          <a:bodyPr>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外包服务</a:t>
            </a:r>
            <a:endParaRPr lang="en-US" altLang="zh-CN" b="1">
              <a:solidFill>
                <a:srgbClr val="3CCCC7"/>
              </a:solidFill>
              <a:latin typeface="微软雅黑" pitchFamily="34" charset="-122"/>
              <a:ea typeface="微软雅黑" pitchFamily="34" charset="-122"/>
              <a:cs typeface="Arial" charset="0"/>
            </a:endParaRPr>
          </a:p>
          <a:p>
            <a:pPr>
              <a:buFont typeface="Arial" charset="0"/>
              <a:buNone/>
            </a:pPr>
            <a:r>
              <a:rPr lang="zh-CN" altLang="en-US" b="1">
                <a:solidFill>
                  <a:srgbClr val="3CCCC7"/>
                </a:solidFill>
                <a:latin typeface="微软雅黑" pitchFamily="34" charset="-122"/>
                <a:ea typeface="微软雅黑" pitchFamily="34" charset="-122"/>
                <a:cs typeface="Arial" charset="0"/>
              </a:rPr>
              <a:t>（可复制）</a:t>
            </a:r>
            <a:endParaRPr lang="en-US" altLang="zh-CN" b="1">
              <a:solidFill>
                <a:srgbClr val="3CCCC7"/>
              </a:solidFill>
              <a:latin typeface="微软雅黑" pitchFamily="34" charset="-122"/>
              <a:ea typeface="微软雅黑" pitchFamily="34" charset="-122"/>
              <a:cs typeface="Arial" charset="0"/>
            </a:endParaRPr>
          </a:p>
        </p:txBody>
      </p:sp>
      <p:sp>
        <p:nvSpPr>
          <p:cNvPr id="46" name="TextBox 53"/>
          <p:cNvSpPr txBox="1"/>
          <p:nvPr/>
        </p:nvSpPr>
        <p:spPr>
          <a:xfrm>
            <a:off x="1890713" y="4427538"/>
            <a:ext cx="1982787" cy="1643062"/>
          </a:xfrm>
          <a:prstGeom prst="rect">
            <a:avLst/>
          </a:prstGeom>
          <a:noFill/>
        </p:spPr>
        <p:txBody>
          <a:bodyPr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fontAlgn="auto">
              <a:spcAft>
                <a:spcPts val="0"/>
              </a:spcAft>
              <a:defRPr/>
            </a:pPr>
            <a:r>
              <a:rPr lang="zh-CN" altLang="en-US" dirty="0" smtClean="0">
                <a:solidFill>
                  <a:schemeClr val="tx1">
                    <a:lumMod val="50000"/>
                    <a:lumOff val="50000"/>
                  </a:schemeClr>
                </a:solidFill>
                <a:sym typeface="微软雅黑" panose="020B0503020204020204" pitchFamily="34" charset="-122"/>
              </a:rPr>
              <a:t>将认识云易创软件开发体系等人员以资金、技术支持等方式提供放去开拓公司，云易创持股等方式</a:t>
            </a:r>
            <a:r>
              <a:rPr lang="zh-CN" altLang="en-US" smtClean="0">
                <a:solidFill>
                  <a:schemeClr val="tx1">
                    <a:lumMod val="50000"/>
                    <a:lumOff val="50000"/>
                  </a:schemeClr>
                </a:solidFill>
                <a:sym typeface="微软雅黑" panose="020B0503020204020204" pitchFamily="34" charset="-122"/>
              </a:rPr>
              <a:t>形成软件开发连锁公司</a:t>
            </a:r>
            <a:endParaRPr lang="zh-CN" altLang="en-US" dirty="0">
              <a:solidFill>
                <a:schemeClr val="tx1">
                  <a:lumMod val="50000"/>
                  <a:lumOff val="50000"/>
                </a:schemeClr>
              </a:solidFill>
              <a:sym typeface="微软雅黑" panose="020B0503020204020204" pitchFamily="34" charset="-122"/>
            </a:endParaRPr>
          </a:p>
        </p:txBody>
      </p:sp>
      <p:sp>
        <p:nvSpPr>
          <p:cNvPr id="48" name="矩形 47"/>
          <p:cNvSpPr>
            <a:spLocks noChangeArrowheads="1"/>
          </p:cNvSpPr>
          <p:nvPr/>
        </p:nvSpPr>
        <p:spPr bwMode="auto">
          <a:xfrm>
            <a:off x="4537075" y="5541963"/>
            <a:ext cx="2136775" cy="923925"/>
          </a:xfrm>
          <a:prstGeom prst="rect">
            <a:avLst/>
          </a:prstGeom>
          <a:noFill/>
          <a:ln w="9525">
            <a:noFill/>
            <a:miter lim="800000"/>
            <a:headEnd/>
            <a:tailEnd/>
          </a:ln>
        </p:spPr>
        <p:txBody>
          <a:bodyPr>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软件开发公司连锁</a:t>
            </a:r>
            <a:r>
              <a:rPr lang="en-US" altLang="zh-CN" b="1">
                <a:solidFill>
                  <a:srgbClr val="3CCCC7"/>
                </a:solidFill>
                <a:latin typeface="微软雅黑" pitchFamily="34" charset="-122"/>
                <a:ea typeface="微软雅黑" pitchFamily="34" charset="-122"/>
                <a:cs typeface="Arial" charset="0"/>
              </a:rPr>
              <a:t/>
            </a:r>
            <a:br>
              <a:rPr lang="en-US" altLang="zh-CN" b="1">
                <a:solidFill>
                  <a:srgbClr val="3CCCC7"/>
                </a:solidFill>
                <a:latin typeface="微软雅黑" pitchFamily="34" charset="-122"/>
                <a:ea typeface="微软雅黑" pitchFamily="34" charset="-122"/>
                <a:cs typeface="Arial" charset="0"/>
              </a:rPr>
            </a:br>
            <a:r>
              <a:rPr lang="zh-CN" altLang="en-US" b="1">
                <a:solidFill>
                  <a:srgbClr val="3CCCC7"/>
                </a:solidFill>
                <a:latin typeface="微软雅黑" pitchFamily="34" charset="-122"/>
                <a:ea typeface="微软雅黑" pitchFamily="34" charset="-122"/>
                <a:cs typeface="Arial" charset="0"/>
              </a:rPr>
              <a:t>（传播）</a:t>
            </a:r>
            <a:endParaRPr lang="en-US" altLang="zh-CN" b="1">
              <a:solidFill>
                <a:srgbClr val="3CCCC7"/>
              </a:solidFill>
              <a:latin typeface="微软雅黑" pitchFamily="34" charset="-122"/>
              <a:ea typeface="微软雅黑" pitchFamily="34" charset="-122"/>
              <a:cs typeface="Arial" charset="0"/>
            </a:endParaRPr>
          </a:p>
          <a:p>
            <a:pPr>
              <a:buFont typeface="Arial" charset="0"/>
              <a:buNone/>
            </a:pPr>
            <a:endParaRPr lang="zh-CN" altLang="en-US" b="1">
              <a:solidFill>
                <a:srgbClr val="3CCCC7"/>
              </a:solidFill>
              <a:latin typeface="微软雅黑" pitchFamily="34" charset="-122"/>
              <a:ea typeface="微软雅黑" pitchFamily="34" charset="-122"/>
              <a:cs typeface="Arial" charset="0"/>
            </a:endParaRPr>
          </a:p>
        </p:txBody>
      </p:sp>
      <p:sp>
        <p:nvSpPr>
          <p:cNvPr id="49" name="TextBox 55"/>
          <p:cNvSpPr txBox="1"/>
          <p:nvPr/>
        </p:nvSpPr>
        <p:spPr>
          <a:xfrm>
            <a:off x="8151813" y="1804988"/>
            <a:ext cx="2643187" cy="1127125"/>
          </a:xfrm>
          <a:prstGeom prst="rect">
            <a:avLst/>
          </a:prstGeom>
          <a:noFill/>
        </p:spPr>
        <p:txBody>
          <a:bodyPr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fontAlgn="auto">
              <a:spcAft>
                <a:spcPts val="0"/>
              </a:spcAft>
              <a:defRPr/>
            </a:pPr>
            <a:r>
              <a:rPr lang="zh-CN" altLang="en-US" dirty="0" smtClean="0">
                <a:solidFill>
                  <a:schemeClr val="tx1">
                    <a:lumMod val="50000"/>
                    <a:lumOff val="50000"/>
                  </a:schemeClr>
                </a:solidFill>
                <a:sym typeface="微软雅黑" panose="020B0503020204020204" pitchFamily="34" charset="-122"/>
              </a:rPr>
              <a:t>有云易创平台来对接</a:t>
            </a:r>
            <a:r>
              <a:rPr lang="en-US" altLang="zh-CN" dirty="0" smtClean="0">
                <a:solidFill>
                  <a:schemeClr val="tx1">
                    <a:lumMod val="50000"/>
                    <a:lumOff val="50000"/>
                  </a:schemeClr>
                </a:solidFill>
                <a:sym typeface="微软雅黑" panose="020B0503020204020204" pitchFamily="34" charset="-122"/>
              </a:rPr>
              <a:t>B</a:t>
            </a:r>
            <a:r>
              <a:rPr lang="zh-CN" altLang="en-US" dirty="0" smtClean="0">
                <a:solidFill>
                  <a:schemeClr val="tx1">
                    <a:lumMod val="50000"/>
                    <a:lumOff val="50000"/>
                  </a:schemeClr>
                </a:solidFill>
                <a:sym typeface="微软雅黑" panose="020B0503020204020204" pitchFamily="34" charset="-122"/>
              </a:rPr>
              <a:t>端再进行分包服务，让云易创的服务体系成为中国软件开发体系的标杆</a:t>
            </a:r>
            <a:endParaRPr lang="zh-CN" altLang="en-US" dirty="0">
              <a:solidFill>
                <a:schemeClr val="tx1">
                  <a:lumMod val="50000"/>
                  <a:lumOff val="50000"/>
                </a:schemeClr>
              </a:solidFill>
              <a:sym typeface="微软雅黑" panose="020B0503020204020204" pitchFamily="34" charset="-122"/>
            </a:endParaRPr>
          </a:p>
        </p:txBody>
      </p:sp>
      <p:sp>
        <p:nvSpPr>
          <p:cNvPr id="50" name="矩形 49"/>
          <p:cNvSpPr>
            <a:spLocks noChangeArrowheads="1"/>
          </p:cNvSpPr>
          <p:nvPr/>
        </p:nvSpPr>
        <p:spPr bwMode="auto">
          <a:xfrm>
            <a:off x="6169025" y="1844675"/>
            <a:ext cx="1600200" cy="646113"/>
          </a:xfrm>
          <a:prstGeom prst="rect">
            <a:avLst/>
          </a:prstGeom>
          <a:noFill/>
          <a:ln w="9525">
            <a:noFill/>
            <a:miter lim="800000"/>
            <a:headEnd/>
            <a:tailEnd/>
          </a:ln>
        </p:spPr>
        <p:txBody>
          <a:bodyPr>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众包平台</a:t>
            </a:r>
            <a:r>
              <a:rPr lang="en-US" altLang="zh-CN" b="1">
                <a:solidFill>
                  <a:srgbClr val="3CCCC7"/>
                </a:solidFill>
                <a:latin typeface="微软雅黑" pitchFamily="34" charset="-122"/>
                <a:ea typeface="微软雅黑" pitchFamily="34" charset="-122"/>
                <a:cs typeface="Arial" charset="0"/>
              </a:rPr>
              <a:t/>
            </a:r>
            <a:br>
              <a:rPr lang="en-US" altLang="zh-CN" b="1">
                <a:solidFill>
                  <a:srgbClr val="3CCCC7"/>
                </a:solidFill>
                <a:latin typeface="微软雅黑" pitchFamily="34" charset="-122"/>
                <a:ea typeface="微软雅黑" pitchFamily="34" charset="-122"/>
                <a:cs typeface="Arial" charset="0"/>
              </a:rPr>
            </a:br>
            <a:r>
              <a:rPr lang="zh-CN" altLang="en-US" b="1">
                <a:solidFill>
                  <a:srgbClr val="3CCCC7"/>
                </a:solidFill>
                <a:latin typeface="微软雅黑" pitchFamily="34" charset="-122"/>
                <a:ea typeface="微软雅黑" pitchFamily="34" charset="-122"/>
                <a:cs typeface="Arial" charset="0"/>
              </a:rPr>
              <a:t>（成为体系）</a:t>
            </a:r>
          </a:p>
        </p:txBody>
      </p:sp>
      <p:sp>
        <p:nvSpPr>
          <p:cNvPr id="51" name="TextBox 57"/>
          <p:cNvSpPr txBox="1"/>
          <p:nvPr/>
        </p:nvSpPr>
        <p:spPr>
          <a:xfrm>
            <a:off x="9583738" y="4171950"/>
            <a:ext cx="1671637" cy="1384300"/>
          </a:xfrm>
          <a:prstGeom prst="rect">
            <a:avLst/>
          </a:prstGeom>
          <a:noFill/>
        </p:spPr>
        <p:txBody>
          <a:bodyPr anchor="ctr">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回归原始，服务众多软件开发商，让云易创旗下的软件开发公司都是各地龙头</a:t>
            </a:r>
          </a:p>
        </p:txBody>
      </p:sp>
      <p:sp>
        <p:nvSpPr>
          <p:cNvPr id="52" name="矩形 51"/>
          <p:cNvSpPr>
            <a:spLocks noChangeArrowheads="1"/>
          </p:cNvSpPr>
          <p:nvPr/>
        </p:nvSpPr>
        <p:spPr bwMode="auto">
          <a:xfrm>
            <a:off x="7659688" y="4910138"/>
            <a:ext cx="1598612" cy="646112"/>
          </a:xfrm>
          <a:prstGeom prst="rect">
            <a:avLst/>
          </a:prstGeom>
          <a:noFill/>
          <a:ln w="9525">
            <a:noFill/>
            <a:miter lim="800000"/>
            <a:headEnd/>
            <a:tailEnd/>
          </a:ln>
        </p:spPr>
        <p:txBody>
          <a:bodyPr>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云计算软件开发服务提供商</a:t>
            </a:r>
          </a:p>
        </p:txBody>
      </p:sp>
      <p:cxnSp>
        <p:nvCxnSpPr>
          <p:cNvPr id="53" name="肘形连接符 52"/>
          <p:cNvCxnSpPr/>
          <p:nvPr/>
        </p:nvCxnSpPr>
        <p:spPr>
          <a:xfrm rot="10800000" flipV="1">
            <a:off x="1603375" y="2681288"/>
            <a:ext cx="1530350" cy="835025"/>
          </a:xfrm>
          <a:prstGeom prst="bentConnector3">
            <a:avLst>
              <a:gd name="adj1" fmla="val 2058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肘形连接符 53"/>
          <p:cNvCxnSpPr/>
          <p:nvPr/>
        </p:nvCxnSpPr>
        <p:spPr>
          <a:xfrm rot="10800000">
            <a:off x="1998663" y="4356100"/>
            <a:ext cx="2473325" cy="569913"/>
          </a:xfrm>
          <a:prstGeom prst="bentConnector3">
            <a:avLst>
              <a:gd name="adj1" fmla="val 21861"/>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5" name="肘形连接符 54"/>
          <p:cNvCxnSpPr/>
          <p:nvPr/>
        </p:nvCxnSpPr>
        <p:spPr>
          <a:xfrm rot="10800000" flipV="1">
            <a:off x="8718550" y="4106863"/>
            <a:ext cx="2424113" cy="641350"/>
          </a:xfrm>
          <a:prstGeom prst="bentConnector3">
            <a:avLst>
              <a:gd name="adj1" fmla="val 66889"/>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rot="10800000" flipV="1">
            <a:off x="7458075" y="1822450"/>
            <a:ext cx="2268538" cy="996950"/>
          </a:xfrm>
          <a:prstGeom prst="bentConnector3">
            <a:avLst>
              <a:gd name="adj1" fmla="val 74673"/>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7" name="文本框 9"/>
          <p:cNvSpPr txBox="1"/>
          <p:nvPr/>
        </p:nvSpPr>
        <p:spPr>
          <a:xfrm>
            <a:off x="984250" y="188913"/>
            <a:ext cx="6537325"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执行方式</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创业不能坐以待毙</a:t>
            </a:r>
          </a:p>
        </p:txBody>
      </p:sp>
      <p:sp>
        <p:nvSpPr>
          <p:cNvPr id="58" name="六边形 57"/>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9" name="直接连接符 58"/>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1" name="矩形 6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2" name="六边形 6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83"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40984"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65"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6" name="矩形 65"/>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矩形 6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矩形 6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990"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1</a:t>
            </a:r>
            <a:r>
              <a:rPr lang="zh-CN" altLang="en-US" sz="2000" b="1">
                <a:solidFill>
                  <a:schemeClr val="bg1"/>
                </a:solidFill>
                <a:latin typeface="方正兰亭超细黑简体"/>
                <a:ea typeface="方正兰亭超细黑简体"/>
                <a:cs typeface="方正兰亭超细黑简体"/>
              </a:rPr>
              <a:t>４</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18"/>
                                        </p:tgtEl>
                                        <p:attrNameLst>
                                          <p:attrName>r</p:attrName>
                                        </p:attrNameLst>
                                      </p:cBhvr>
                                    </p:animRot>
                                  </p:childTnLst>
                                </p:cTn>
                              </p:par>
                              <p:par>
                                <p:cTn id="11" presetID="22" presetClass="entr" presetSubtype="2" fill="hold" nodeType="withEffect">
                                  <p:stCondLst>
                                    <p:cond delay="50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53" presetClass="entr" presetSubtype="16" fill="hold" grpId="0" nodeType="withEffect">
                                  <p:stCondLst>
                                    <p:cond delay="50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7500" fill="hold"/>
                                        <p:tgtEl>
                                          <p:spTgt spid="21"/>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54"/>
                                        </p:tgtEl>
                                        <p:attrNameLst>
                                          <p:attrName>style.visibility</p:attrName>
                                        </p:attrNameLst>
                                      </p:cBhvr>
                                      <p:to>
                                        <p:strVal val="visible"/>
                                      </p:to>
                                    </p:set>
                                    <p:animEffect transition="in" filter="wipe(right)">
                                      <p:cBhvr>
                                        <p:cTn id="30" dur="500"/>
                                        <p:tgtEl>
                                          <p:spTgt spid="54"/>
                                        </p:tgtEl>
                                      </p:cBhvr>
                                    </p:animEffect>
                                  </p:childTnLst>
                                </p:cTn>
                              </p:par>
                              <p:par>
                                <p:cTn id="31" presetID="53" presetClass="entr" presetSubtype="16" fill="hold" grpId="0" nodeType="withEffect">
                                  <p:stCondLst>
                                    <p:cond delay="10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2" presetClass="entr" presetSubtype="1" decel="100000" fill="hold" nodeType="withEffect">
                                  <p:stCondLst>
                                    <p:cond delay="100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8" presetClass="emph" presetSubtype="0" repeatCount="indefinite" fill="hold" nodeType="withEffect">
                                  <p:stCondLst>
                                    <p:cond delay="1000"/>
                                  </p:stCondLst>
                                  <p:childTnLst>
                                    <p:animRot by="-108000000">
                                      <p:cBhvr>
                                        <p:cTn id="44" dur="7000" fill="hold"/>
                                        <p:tgtEl>
                                          <p:spTgt spid="24"/>
                                        </p:tgtEl>
                                        <p:attrNameLst>
                                          <p:attrName>r</p:attrName>
                                        </p:attrNameLst>
                                      </p:cBhvr>
                                    </p:animRot>
                                  </p:childTnLst>
                                </p:cTn>
                              </p:par>
                              <p:par>
                                <p:cTn id="45" presetID="22" presetClass="entr" presetSubtype="8" fill="hold" nodeType="withEffect">
                                  <p:stCondLst>
                                    <p:cond delay="150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par>
                                <p:cTn id="48" presetID="53" presetClass="entr" presetSubtype="16" fill="hold" grpId="0" nodeType="withEffect">
                                  <p:stCondLst>
                                    <p:cond delay="150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par>
                                <p:cTn id="56" presetID="2" presetClass="entr" presetSubtype="1" decel="100000" fill="hold" nodeType="withEffect">
                                  <p:stCondLst>
                                    <p:cond delay="150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ppt_x"/>
                                          </p:val>
                                        </p:tav>
                                        <p:tav tm="100000">
                                          <p:val>
                                            <p:strVal val="#ppt_x"/>
                                          </p:val>
                                        </p:tav>
                                      </p:tavLst>
                                    </p:anim>
                                    <p:anim calcmode="lin" valueType="num">
                                      <p:cBhvr additive="base">
                                        <p:cTn id="59" dur="500" fill="hold"/>
                                        <p:tgtEl>
                                          <p:spTgt spid="31"/>
                                        </p:tgtEl>
                                        <p:attrNameLst>
                                          <p:attrName>ppt_y</p:attrName>
                                        </p:attrNameLst>
                                      </p:cBhvr>
                                      <p:tavLst>
                                        <p:tav tm="0">
                                          <p:val>
                                            <p:strVal val="0-#ppt_h/2"/>
                                          </p:val>
                                        </p:tav>
                                        <p:tav tm="100000">
                                          <p:val>
                                            <p:strVal val="#ppt_y"/>
                                          </p:val>
                                        </p:tav>
                                      </p:tavLst>
                                    </p:anim>
                                  </p:childTnLst>
                                </p:cTn>
                              </p:par>
                              <p:par>
                                <p:cTn id="60" presetID="8" presetClass="emph" presetSubtype="0" repeatCount="indefinite" fill="hold" nodeType="withEffect">
                                  <p:stCondLst>
                                    <p:cond delay="1500"/>
                                  </p:stCondLst>
                                  <p:childTnLst>
                                    <p:animRot by="86400000">
                                      <p:cBhvr>
                                        <p:cTn id="61" dur="6500" fill="hold"/>
                                        <p:tgtEl>
                                          <p:spTgt spid="31"/>
                                        </p:tgtEl>
                                        <p:attrNameLst>
                                          <p:attrName>r</p:attrName>
                                        </p:attrNameLst>
                                      </p:cBhvr>
                                    </p:animRot>
                                  </p:childTnLst>
                                </p:cTn>
                              </p:par>
                              <p:par>
                                <p:cTn id="62" presetID="22" presetClass="entr" presetSubtype="8" fill="hold" nodeType="withEffect">
                                  <p:stCondLst>
                                    <p:cond delay="2000"/>
                                  </p:stCondLst>
                                  <p:childTnLst>
                                    <p:set>
                                      <p:cBhvr>
                                        <p:cTn id="63" dur="1" fill="hold">
                                          <p:stCondLst>
                                            <p:cond delay="0"/>
                                          </p:stCondLst>
                                        </p:cTn>
                                        <p:tgtEl>
                                          <p:spTgt spid="55"/>
                                        </p:tgtEl>
                                        <p:attrNameLst>
                                          <p:attrName>style.visibility</p:attrName>
                                        </p:attrNameLst>
                                      </p:cBhvr>
                                      <p:to>
                                        <p:strVal val="visible"/>
                                      </p:to>
                                    </p:set>
                                    <p:animEffect transition="in" filter="wipe(left)">
                                      <p:cBhvr>
                                        <p:cTn id="64" dur="500"/>
                                        <p:tgtEl>
                                          <p:spTgt spid="55"/>
                                        </p:tgtEl>
                                      </p:cBhvr>
                                    </p:animEffect>
                                  </p:childTnLst>
                                </p:cTn>
                              </p:par>
                              <p:par>
                                <p:cTn id="65" presetID="53" presetClass="entr" presetSubtype="16" fill="hold" grpId="0" nodeType="withEffect">
                                  <p:stCondLst>
                                    <p:cond delay="20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10" presetClass="entr" presetSubtype="0" fill="hold" grpId="0" nodeType="withEffect">
                                  <p:stCondLst>
                                    <p:cond delay="150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P spid="46" grpId="0"/>
      <p:bldP spid="48" grpId="0"/>
      <p:bldP spid="49" grpId="0"/>
      <p:bldP spid="50"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43010" name="Oval 7"/>
          <p:cNvSpPr>
            <a:spLocks noChangeArrowheads="1"/>
          </p:cNvSpPr>
          <p:nvPr/>
        </p:nvSpPr>
        <p:spPr bwMode="auto">
          <a:xfrm>
            <a:off x="4178300" y="2479675"/>
            <a:ext cx="831850" cy="830263"/>
          </a:xfrm>
          <a:prstGeom prst="ellipse">
            <a:avLst/>
          </a:prstGeom>
          <a:solidFill>
            <a:srgbClr val="3CCCC7"/>
          </a:solidFill>
          <a:ln w="9525">
            <a:noFill/>
            <a:round/>
            <a:headEnd/>
            <a:tailEnd/>
          </a:ln>
        </p:spPr>
        <p:txBody>
          <a:bodyPr/>
          <a:lstStyle/>
          <a:p>
            <a:endParaRPr lang="zh-CN" altLang="en-US">
              <a:latin typeface="微软雅黑" pitchFamily="34" charset="-122"/>
              <a:ea typeface="微软雅黑" pitchFamily="34" charset="-122"/>
            </a:endParaRPr>
          </a:p>
        </p:txBody>
      </p:sp>
      <p:grpSp>
        <p:nvGrpSpPr>
          <p:cNvPr id="22" name="组合 21"/>
          <p:cNvGrpSpPr>
            <a:grpSpLocks/>
          </p:cNvGrpSpPr>
          <p:nvPr/>
        </p:nvGrpSpPr>
        <p:grpSpPr bwMode="auto">
          <a:xfrm>
            <a:off x="3662363" y="1409700"/>
            <a:ext cx="831850" cy="831850"/>
            <a:chOff x="2725738" y="1484313"/>
            <a:chExt cx="831850" cy="831850"/>
          </a:xfrm>
        </p:grpSpPr>
        <p:sp>
          <p:nvSpPr>
            <p:cNvPr id="43039" name="Oval 6"/>
            <p:cNvSpPr>
              <a:spLocks noChangeArrowheads="1"/>
            </p:cNvSpPr>
            <p:nvPr/>
          </p:nvSpPr>
          <p:spPr bwMode="auto">
            <a:xfrm>
              <a:off x="2725738" y="1484313"/>
              <a:ext cx="831850" cy="831850"/>
            </a:xfrm>
            <a:prstGeom prst="ellipse">
              <a:avLst/>
            </a:prstGeom>
            <a:solidFill>
              <a:srgbClr val="3CCCC7"/>
            </a:solidFill>
            <a:ln w="9525">
              <a:noFill/>
              <a:round/>
              <a:headEnd/>
              <a:tailEnd/>
            </a:ln>
          </p:spPr>
          <p:txBody>
            <a:bodyPr/>
            <a:lstStyle/>
            <a:p>
              <a:endParaRPr lang="zh-CN" altLang="en-US">
                <a:latin typeface="微软雅黑" pitchFamily="34" charset="-122"/>
                <a:ea typeface="微软雅黑" pitchFamily="34" charset="-122"/>
              </a:endParaRPr>
            </a:p>
          </p:txBody>
        </p:sp>
        <p:sp>
          <p:nvSpPr>
            <p:cNvPr id="43040" name="Freeform 13"/>
            <p:cNvSpPr>
              <a:spLocks/>
            </p:cNvSpPr>
            <p:nvPr/>
          </p:nvSpPr>
          <p:spPr bwMode="auto">
            <a:xfrm>
              <a:off x="3286125" y="1978025"/>
              <a:ext cx="30162" cy="3175"/>
            </a:xfrm>
            <a:custGeom>
              <a:avLst/>
              <a:gdLst>
                <a:gd name="T0" fmla="*/ 0 w 43"/>
                <a:gd name="T1" fmla="*/ 0 h 5"/>
                <a:gd name="T2" fmla="*/ 701 w 43"/>
                <a:gd name="T3" fmla="*/ 3175 h 5"/>
                <a:gd name="T4" fmla="*/ 30162 w 43"/>
                <a:gd name="T5" fmla="*/ 1905 h 5"/>
                <a:gd name="T6" fmla="*/ 0 w 43"/>
                <a:gd name="T7" fmla="*/ 0 h 5"/>
                <a:gd name="T8" fmla="*/ 0 60000 65536"/>
                <a:gd name="T9" fmla="*/ 0 60000 65536"/>
                <a:gd name="T10" fmla="*/ 0 60000 65536"/>
                <a:gd name="T11" fmla="*/ 0 60000 65536"/>
                <a:gd name="T12" fmla="*/ 0 w 43"/>
                <a:gd name="T13" fmla="*/ 0 h 5"/>
                <a:gd name="T14" fmla="*/ 43 w 43"/>
                <a:gd name="T15" fmla="*/ 5 h 5"/>
              </a:gdLst>
              <a:ahLst/>
              <a:cxnLst>
                <a:cxn ang="T8">
                  <a:pos x="T0" y="T1"/>
                </a:cxn>
                <a:cxn ang="T9">
                  <a:pos x="T2" y="T3"/>
                </a:cxn>
                <a:cxn ang="T10">
                  <a:pos x="T4" y="T5"/>
                </a:cxn>
                <a:cxn ang="T11">
                  <a:pos x="T6" y="T7"/>
                </a:cxn>
              </a:cxnLst>
              <a:rect l="T12" t="T13" r="T14" b="T15"/>
              <a:pathLst>
                <a:path w="43" h="5">
                  <a:moveTo>
                    <a:pt x="0" y="0"/>
                  </a:moveTo>
                  <a:lnTo>
                    <a:pt x="1" y="5"/>
                  </a:lnTo>
                  <a:lnTo>
                    <a:pt x="43" y="3"/>
                  </a:lnTo>
                  <a:lnTo>
                    <a:pt x="0" y="0"/>
                  </a:lnTo>
                  <a:close/>
                </a:path>
              </a:pathLst>
            </a:custGeom>
            <a:solidFill>
              <a:srgbClr val="FFFFFF"/>
            </a:solidFill>
            <a:ln w="9525">
              <a:noFill/>
              <a:round/>
              <a:headEnd/>
              <a:tailEnd/>
            </a:ln>
          </p:spPr>
          <p:txBody>
            <a:bodyPr/>
            <a:lstStyle/>
            <a:p>
              <a:endParaRPr lang="zh-CN" altLang="en-US"/>
            </a:p>
          </p:txBody>
        </p:sp>
      </p:grpSp>
      <p:sp>
        <p:nvSpPr>
          <p:cNvPr id="43012" name="Oval 9"/>
          <p:cNvSpPr>
            <a:spLocks noChangeArrowheads="1"/>
          </p:cNvSpPr>
          <p:nvPr/>
        </p:nvSpPr>
        <p:spPr bwMode="auto">
          <a:xfrm>
            <a:off x="4178300" y="3608388"/>
            <a:ext cx="831850" cy="831850"/>
          </a:xfrm>
          <a:prstGeom prst="ellipse">
            <a:avLst/>
          </a:prstGeom>
          <a:solidFill>
            <a:srgbClr val="3CCCC7"/>
          </a:solidFill>
          <a:ln w="9525">
            <a:noFill/>
            <a:round/>
            <a:headEnd/>
            <a:tailEnd/>
          </a:ln>
        </p:spPr>
        <p:txBody>
          <a:bodyPr/>
          <a:lstStyle/>
          <a:p>
            <a:endParaRPr lang="zh-CN" altLang="en-US">
              <a:latin typeface="微软雅黑" pitchFamily="34" charset="-122"/>
              <a:ea typeface="微软雅黑" pitchFamily="34" charset="-122"/>
            </a:endParaRPr>
          </a:p>
        </p:txBody>
      </p:sp>
      <p:sp>
        <p:nvSpPr>
          <p:cNvPr id="43013" name="Oval 8"/>
          <p:cNvSpPr>
            <a:spLocks noChangeArrowheads="1"/>
          </p:cNvSpPr>
          <p:nvPr/>
        </p:nvSpPr>
        <p:spPr bwMode="auto">
          <a:xfrm>
            <a:off x="3662363" y="4678363"/>
            <a:ext cx="831850" cy="830262"/>
          </a:xfrm>
          <a:prstGeom prst="ellipse">
            <a:avLst/>
          </a:prstGeom>
          <a:solidFill>
            <a:srgbClr val="3CCCC7"/>
          </a:solidFill>
          <a:ln w="9525">
            <a:noFill/>
            <a:round/>
            <a:headEnd/>
            <a:tailEnd/>
          </a:ln>
        </p:spPr>
        <p:txBody>
          <a:bodyPr/>
          <a:lstStyle/>
          <a:p>
            <a:endParaRPr lang="zh-CN" altLang="en-US">
              <a:latin typeface="微软雅黑" pitchFamily="34" charset="-122"/>
              <a:ea typeface="微软雅黑" pitchFamily="34" charset="-122"/>
            </a:endParaRPr>
          </a:p>
        </p:txBody>
      </p:sp>
      <p:grpSp>
        <p:nvGrpSpPr>
          <p:cNvPr id="50" name="组合 49"/>
          <p:cNvGrpSpPr>
            <a:grpSpLocks/>
          </p:cNvGrpSpPr>
          <p:nvPr/>
        </p:nvGrpSpPr>
        <p:grpSpPr bwMode="auto">
          <a:xfrm>
            <a:off x="1971675" y="2503488"/>
            <a:ext cx="1939925" cy="1939925"/>
            <a:chOff x="877888" y="2946400"/>
            <a:chExt cx="1939925" cy="1939925"/>
          </a:xfrm>
        </p:grpSpPr>
        <p:sp>
          <p:nvSpPr>
            <p:cNvPr id="43037" name="Oval 5"/>
            <p:cNvSpPr>
              <a:spLocks noChangeArrowheads="1"/>
            </p:cNvSpPr>
            <p:nvPr/>
          </p:nvSpPr>
          <p:spPr bwMode="auto">
            <a:xfrm>
              <a:off x="877888" y="2946400"/>
              <a:ext cx="1939925" cy="1939925"/>
            </a:xfrm>
            <a:prstGeom prst="ellipse">
              <a:avLst/>
            </a:prstGeom>
            <a:solidFill>
              <a:srgbClr val="3CCCC7"/>
            </a:solidFill>
            <a:ln w="9525">
              <a:noFill/>
              <a:round/>
              <a:headEnd/>
              <a:tailEnd/>
            </a:ln>
          </p:spPr>
          <p:txBody>
            <a:bodyPr/>
            <a:lstStyle/>
            <a:p>
              <a:endParaRPr lang="zh-CN" altLang="en-US">
                <a:latin typeface="微软雅黑" pitchFamily="34" charset="-122"/>
                <a:ea typeface="微软雅黑" pitchFamily="34" charset="-122"/>
              </a:endParaRPr>
            </a:p>
          </p:txBody>
        </p:sp>
        <p:sp>
          <p:nvSpPr>
            <p:cNvPr id="43038" name="TextBox 51"/>
            <p:cNvSpPr txBox="1">
              <a:spLocks noChangeArrowheads="1"/>
            </p:cNvSpPr>
            <p:nvPr/>
          </p:nvSpPr>
          <p:spPr bwMode="auto">
            <a:xfrm>
              <a:off x="1064932" y="3541859"/>
              <a:ext cx="1538332" cy="769441"/>
            </a:xfrm>
            <a:prstGeom prst="rect">
              <a:avLst/>
            </a:prstGeom>
            <a:noFill/>
            <a:ln w="9525">
              <a:noFill/>
              <a:miter lim="800000"/>
              <a:headEnd/>
              <a:tailEnd/>
            </a:ln>
          </p:spPr>
          <p:txBody>
            <a:bodyPr>
              <a:spAutoFit/>
            </a:bodyPr>
            <a:lstStyle/>
            <a:p>
              <a:pPr algn="ctr"/>
              <a:r>
                <a:rPr lang="zh-CN" altLang="en-US" sz="4400" b="1">
                  <a:solidFill>
                    <a:schemeClr val="bg1"/>
                  </a:solidFill>
                  <a:latin typeface="微软雅黑" pitchFamily="34" charset="-122"/>
                  <a:ea typeface="微软雅黑" pitchFamily="34" charset="-122"/>
                </a:rPr>
                <a:t>服务</a:t>
              </a:r>
            </a:p>
          </p:txBody>
        </p:sp>
      </p:grpSp>
      <p:sp>
        <p:nvSpPr>
          <p:cNvPr id="53" name="TextBox 52"/>
          <p:cNvSpPr txBox="1">
            <a:spLocks noChangeArrowheads="1"/>
          </p:cNvSpPr>
          <p:nvPr/>
        </p:nvSpPr>
        <p:spPr bwMode="auto">
          <a:xfrm>
            <a:off x="4514850" y="1184275"/>
            <a:ext cx="1997075" cy="369888"/>
          </a:xfrm>
          <a:prstGeom prst="rect">
            <a:avLst/>
          </a:prstGeom>
          <a:noFill/>
          <a:ln w="9525">
            <a:noFill/>
            <a:miter lim="800000"/>
            <a:headEnd/>
            <a:tailEnd/>
          </a:ln>
        </p:spPr>
        <p:txBody>
          <a:bodyPr>
            <a:spAutoFit/>
          </a:bodyPr>
          <a:lstStyle/>
          <a:p>
            <a:r>
              <a:rPr lang="zh-CN" altLang="en-US" b="1">
                <a:solidFill>
                  <a:srgbClr val="3CCCC7"/>
                </a:solidFill>
                <a:latin typeface="微软雅黑" pitchFamily="34" charset="-122"/>
                <a:ea typeface="微软雅黑" pitchFamily="34" charset="-122"/>
              </a:rPr>
              <a:t>便宜</a:t>
            </a:r>
          </a:p>
        </p:txBody>
      </p:sp>
      <p:sp>
        <p:nvSpPr>
          <p:cNvPr id="54" name="TextBox 53"/>
          <p:cNvSpPr txBox="1"/>
          <p:nvPr/>
        </p:nvSpPr>
        <p:spPr>
          <a:xfrm>
            <a:off x="4576763" y="1543050"/>
            <a:ext cx="5768975" cy="523875"/>
          </a:xfrm>
          <a:prstGeom prst="rect">
            <a:avLst/>
          </a:prstGeom>
          <a:noFill/>
        </p:spPr>
        <p:txBody>
          <a:bodyPr>
            <a:spAutoFit/>
          </a:bodyPr>
          <a:lstStyle/>
          <a:p>
            <a:pP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云易创云开发平台的特点节省人力成本，所以客户更够获得更有优势的价格</a:t>
            </a:r>
          </a:p>
        </p:txBody>
      </p:sp>
      <p:sp>
        <p:nvSpPr>
          <p:cNvPr id="55" name="TextBox 54"/>
          <p:cNvSpPr txBox="1">
            <a:spLocks noChangeArrowheads="1"/>
          </p:cNvSpPr>
          <p:nvPr/>
        </p:nvSpPr>
        <p:spPr bwMode="auto">
          <a:xfrm>
            <a:off x="4514850" y="4686300"/>
            <a:ext cx="1997075" cy="369888"/>
          </a:xfrm>
          <a:prstGeom prst="rect">
            <a:avLst/>
          </a:prstGeom>
          <a:noFill/>
          <a:ln w="9525">
            <a:noFill/>
            <a:miter lim="800000"/>
            <a:headEnd/>
            <a:tailEnd/>
          </a:ln>
        </p:spPr>
        <p:txBody>
          <a:bodyPr>
            <a:spAutoFit/>
          </a:bodyPr>
          <a:lstStyle/>
          <a:p>
            <a:r>
              <a:rPr lang="zh-CN" altLang="en-US" b="1">
                <a:solidFill>
                  <a:srgbClr val="3CCCC7"/>
                </a:solidFill>
                <a:latin typeface="微软雅黑" pitchFamily="34" charset="-122"/>
                <a:ea typeface="微软雅黑" pitchFamily="34" charset="-122"/>
              </a:rPr>
              <a:t>专注于交互</a:t>
            </a:r>
          </a:p>
        </p:txBody>
      </p:sp>
      <p:sp>
        <p:nvSpPr>
          <p:cNvPr id="56" name="TextBox 55"/>
          <p:cNvSpPr txBox="1"/>
          <p:nvPr/>
        </p:nvSpPr>
        <p:spPr>
          <a:xfrm>
            <a:off x="4576763" y="4994275"/>
            <a:ext cx="6200775" cy="522288"/>
          </a:xfrm>
          <a:prstGeom prst="rect">
            <a:avLst/>
          </a:prstGeom>
          <a:noFill/>
        </p:spPr>
        <p:txBody>
          <a:bodyPr>
            <a:spAutoFit/>
          </a:bodyPr>
          <a:lstStyle/>
          <a:p>
            <a:pP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既然节省了高负担技术人员投入，云易创体系下的软件公司可以将招聘的资源投入到前端人员去，开发出客户更满意的软件产品</a:t>
            </a:r>
          </a:p>
        </p:txBody>
      </p:sp>
      <p:sp>
        <p:nvSpPr>
          <p:cNvPr id="57" name="TextBox 56"/>
          <p:cNvSpPr txBox="1">
            <a:spLocks noChangeArrowheads="1"/>
          </p:cNvSpPr>
          <p:nvPr/>
        </p:nvSpPr>
        <p:spPr bwMode="auto">
          <a:xfrm>
            <a:off x="5019675" y="3408363"/>
            <a:ext cx="1997075" cy="368300"/>
          </a:xfrm>
          <a:prstGeom prst="rect">
            <a:avLst/>
          </a:prstGeom>
          <a:noFill/>
          <a:ln w="9525">
            <a:noFill/>
            <a:miter lim="800000"/>
            <a:headEnd/>
            <a:tailEnd/>
          </a:ln>
        </p:spPr>
        <p:txBody>
          <a:bodyPr>
            <a:spAutoFit/>
          </a:bodyPr>
          <a:lstStyle/>
          <a:p>
            <a:r>
              <a:rPr lang="zh-CN" altLang="en-US" b="1">
                <a:solidFill>
                  <a:srgbClr val="3CCCC7"/>
                </a:solidFill>
                <a:latin typeface="微软雅黑" pitchFamily="34" charset="-122"/>
                <a:ea typeface="微软雅黑" pitchFamily="34" charset="-122"/>
              </a:rPr>
              <a:t>沟通</a:t>
            </a:r>
          </a:p>
        </p:txBody>
      </p:sp>
      <p:sp>
        <p:nvSpPr>
          <p:cNvPr id="58" name="TextBox 57"/>
          <p:cNvSpPr txBox="1"/>
          <p:nvPr/>
        </p:nvSpPr>
        <p:spPr>
          <a:xfrm>
            <a:off x="5083175" y="3714750"/>
            <a:ext cx="5983288" cy="730250"/>
          </a:xfrm>
          <a:prstGeom prst="rect">
            <a:avLst/>
          </a:prstGeom>
          <a:noFill/>
        </p:spPr>
        <p:txBody>
          <a:bodyPr>
            <a:spAutoFit/>
          </a:bodyPr>
          <a:lstStyle/>
          <a:p>
            <a:r>
              <a:rPr lang="zh-CN" altLang="en-US" sz="1400">
                <a:solidFill>
                  <a:srgbClr val="7F7F7F"/>
                </a:solidFill>
                <a:latin typeface="微软雅黑" pitchFamily="34" charset="-122"/>
                <a:ea typeface="微软雅黑" pitchFamily="34" charset="-122"/>
              </a:rPr>
              <a:t>既然节省了高负担的后端技术人员投入，云易创体系下的软件公司可以将投入资本放到客户沟通上，甚至能够在签合同前就做功能</a:t>
            </a:r>
            <a:r>
              <a:rPr lang="en-US" altLang="zh-CN" sz="1400">
                <a:solidFill>
                  <a:srgbClr val="7F7F7F"/>
                </a:solidFill>
                <a:latin typeface="微软雅黑" pitchFamily="34" charset="-122"/>
                <a:ea typeface="微软雅黑" pitchFamily="34" charset="-122"/>
              </a:rPr>
              <a:t>demo</a:t>
            </a:r>
            <a:r>
              <a:rPr lang="zh-CN" altLang="en-US" sz="1400">
                <a:solidFill>
                  <a:srgbClr val="7F7F7F"/>
                </a:solidFill>
                <a:latin typeface="微软雅黑" pitchFamily="34" charset="-122"/>
                <a:ea typeface="微软雅黑" pitchFamily="34" charset="-122"/>
              </a:rPr>
              <a:t>给客户体验</a:t>
            </a:r>
            <a:endParaRPr lang="en-US" altLang="zh-CN" sz="1400">
              <a:solidFill>
                <a:srgbClr val="7F7F7F"/>
              </a:solidFill>
              <a:latin typeface="微软雅黑" pitchFamily="34" charset="-122"/>
              <a:ea typeface="微软雅黑" pitchFamily="34" charset="-122"/>
            </a:endParaRPr>
          </a:p>
        </p:txBody>
      </p:sp>
      <p:sp>
        <p:nvSpPr>
          <p:cNvPr id="59" name="TextBox 58"/>
          <p:cNvSpPr txBox="1">
            <a:spLocks noChangeArrowheads="1"/>
          </p:cNvSpPr>
          <p:nvPr/>
        </p:nvSpPr>
        <p:spPr bwMode="auto">
          <a:xfrm>
            <a:off x="5019675" y="2274888"/>
            <a:ext cx="1997075" cy="368300"/>
          </a:xfrm>
          <a:prstGeom prst="rect">
            <a:avLst/>
          </a:prstGeom>
          <a:noFill/>
          <a:ln w="9525">
            <a:noFill/>
            <a:miter lim="800000"/>
            <a:headEnd/>
            <a:tailEnd/>
          </a:ln>
        </p:spPr>
        <p:txBody>
          <a:bodyPr>
            <a:spAutoFit/>
          </a:bodyPr>
          <a:lstStyle/>
          <a:p>
            <a:r>
              <a:rPr lang="zh-CN" altLang="en-US" b="1">
                <a:solidFill>
                  <a:srgbClr val="3CCCC7"/>
                </a:solidFill>
                <a:latin typeface="微软雅黑" pitchFamily="34" charset="-122"/>
                <a:ea typeface="微软雅黑" pitchFamily="34" charset="-122"/>
              </a:rPr>
              <a:t>快</a:t>
            </a:r>
          </a:p>
        </p:txBody>
      </p:sp>
      <p:sp>
        <p:nvSpPr>
          <p:cNvPr id="60" name="TextBox 59"/>
          <p:cNvSpPr txBox="1"/>
          <p:nvPr/>
        </p:nvSpPr>
        <p:spPr>
          <a:xfrm>
            <a:off x="5083175" y="2581275"/>
            <a:ext cx="5983288" cy="307975"/>
          </a:xfrm>
          <a:prstGeom prst="rect">
            <a:avLst/>
          </a:prstGeom>
          <a:noFill/>
        </p:spPr>
        <p:txBody>
          <a:bodyPr>
            <a:spAutoFit/>
          </a:bodyPr>
          <a:lstStyle/>
          <a:p>
            <a:pP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云易创提供一系列的云开发服务，让开发更快速</a:t>
            </a:r>
          </a:p>
        </p:txBody>
      </p:sp>
      <p:sp>
        <p:nvSpPr>
          <p:cNvPr id="61" name="文本框 9"/>
          <p:cNvSpPr txBox="1"/>
          <p:nvPr/>
        </p:nvSpPr>
        <p:spPr>
          <a:xfrm>
            <a:off x="984250" y="188913"/>
            <a:ext cx="3551238"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与众不同的云易创客户服务</a:t>
            </a:r>
          </a:p>
        </p:txBody>
      </p:sp>
      <p:sp>
        <p:nvSpPr>
          <p:cNvPr id="62" name="六边形 61"/>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3" name="直接连接符 62"/>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6" name="六边形 65"/>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28"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43029"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69"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70" name="矩形 69"/>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 name="矩形 70"/>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矩形 72"/>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035"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1 5</a:t>
            </a:r>
            <a:endParaRPr lang="zh-CN" altLang="zh-CN" sz="2000" b="1">
              <a:solidFill>
                <a:schemeClr val="bg1"/>
              </a:solidFill>
              <a:latin typeface="方正兰亭超细黑简体"/>
              <a:ea typeface="方正兰亭超细黑简体"/>
              <a:cs typeface="方正兰亭超细黑简体"/>
            </a:endParaRPr>
          </a:p>
        </p:txBody>
      </p:sp>
      <p:sp>
        <p:nvSpPr>
          <p:cNvPr id="75" name="TextBox 74"/>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Scale>
                                      <p:cBhvr>
                                        <p:cTn id="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0"/>
                                        </p:tgtEl>
                                        <p:attrNameLst>
                                          <p:attrName>ppt_x</p:attrName>
                                          <p:attrName>ppt_y</p:attrName>
                                        </p:attrNameLst>
                                      </p:cBhvr>
                                    </p:animMotion>
                                    <p:animEffect transition="in" filter="fade">
                                      <p:cBhvr>
                                        <p:cTn id="9" dur="1000"/>
                                        <p:tgtEl>
                                          <p:spTgt spid="50"/>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2.36113E-6 -3.33333E-6 L -0.1059 0.29653 " pathEditMode="relative" rAng="0" ptsTypes="AA">
                                      <p:cBhvr>
                                        <p:cTn id="14" dur="500" spd="-100000" fill="hold"/>
                                        <p:tgtEl>
                                          <p:spTgt spid="22"/>
                                        </p:tgtEl>
                                        <p:attrNameLst>
                                          <p:attrName>ppt_x</p:attrName>
                                          <p:attrName>ppt_y</p:attrName>
                                        </p:attrNameLst>
                                      </p:cBhvr>
                                      <p:rCtr x="-5295" y="14815"/>
                                    </p:animMotion>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p:cTn id="18" dur="300" fill="hold"/>
                                        <p:tgtEl>
                                          <p:spTgt spid="53"/>
                                        </p:tgtEl>
                                        <p:attrNameLst>
                                          <p:attrName>ppt_w</p:attrName>
                                        </p:attrNameLst>
                                      </p:cBhvr>
                                      <p:tavLst>
                                        <p:tav tm="0">
                                          <p:val>
                                            <p:fltVal val="0"/>
                                          </p:val>
                                        </p:tav>
                                        <p:tav tm="100000">
                                          <p:val>
                                            <p:strVal val="#ppt_w"/>
                                          </p:val>
                                        </p:tav>
                                      </p:tavLst>
                                    </p:anim>
                                    <p:anim calcmode="lin" valueType="num">
                                      <p:cBhvr>
                                        <p:cTn id="19" dur="300" fill="hold"/>
                                        <p:tgtEl>
                                          <p:spTgt spid="53"/>
                                        </p:tgtEl>
                                        <p:attrNameLst>
                                          <p:attrName>ppt_h</p:attrName>
                                        </p:attrNameLst>
                                      </p:cBhvr>
                                      <p:tavLst>
                                        <p:tav tm="0">
                                          <p:val>
                                            <p:fltVal val="0"/>
                                          </p:val>
                                        </p:tav>
                                        <p:tav tm="100000">
                                          <p:val>
                                            <p:strVal val="#ppt_h"/>
                                          </p:val>
                                        </p:tav>
                                      </p:tavLst>
                                    </p:anim>
                                    <p:anim calcmode="lin" valueType="num">
                                      <p:cBhvr>
                                        <p:cTn id="20" dur="300" fill="hold"/>
                                        <p:tgtEl>
                                          <p:spTgt spid="53"/>
                                        </p:tgtEl>
                                        <p:attrNameLst>
                                          <p:attrName>style.rotation</p:attrName>
                                        </p:attrNameLst>
                                      </p:cBhvr>
                                      <p:tavLst>
                                        <p:tav tm="0">
                                          <p:val>
                                            <p:fltVal val="90"/>
                                          </p:val>
                                        </p:tav>
                                        <p:tav tm="100000">
                                          <p:val>
                                            <p:fltVal val="0"/>
                                          </p:val>
                                        </p:tav>
                                      </p:tavLst>
                                    </p:anim>
                                    <p:animEffect transition="in" filter="fade">
                                      <p:cBhvr>
                                        <p:cTn id="21" dur="300"/>
                                        <p:tgtEl>
                                          <p:spTgt spid="53"/>
                                        </p:tgtEl>
                                      </p:cBhvr>
                                    </p:animEffect>
                                  </p:childTnLst>
                                </p:cTn>
                              </p:par>
                            </p:childTnLst>
                          </p:cTn>
                        </p:par>
                        <p:par>
                          <p:cTn id="22" fill="hold">
                            <p:stCondLst>
                              <p:cond delay="1800"/>
                            </p:stCondLst>
                            <p:childTnLst>
                              <p:par>
                                <p:cTn id="23" presetID="22" presetClass="entr" presetSubtype="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up)">
                                      <p:cBhvr>
                                        <p:cTn id="25" dur="500"/>
                                        <p:tgtEl>
                                          <p:spTgt spid="54"/>
                                        </p:tgtEl>
                                      </p:cBhvr>
                                    </p:animEffect>
                                  </p:childTnLst>
                                </p:cTn>
                              </p:par>
                            </p:childTnLst>
                          </p:cTn>
                        </p:par>
                        <p:par>
                          <p:cTn id="26" fill="hold">
                            <p:stCondLst>
                              <p:cond delay="2300"/>
                            </p:stCondLst>
                            <p:childTnLst>
                              <p:par>
                                <p:cTn id="27" presetID="31" presetClass="entr" presetSubtype="0"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300" fill="hold"/>
                                        <p:tgtEl>
                                          <p:spTgt spid="59"/>
                                        </p:tgtEl>
                                        <p:attrNameLst>
                                          <p:attrName>ppt_w</p:attrName>
                                        </p:attrNameLst>
                                      </p:cBhvr>
                                      <p:tavLst>
                                        <p:tav tm="0">
                                          <p:val>
                                            <p:fltVal val="0"/>
                                          </p:val>
                                        </p:tav>
                                        <p:tav tm="100000">
                                          <p:val>
                                            <p:strVal val="#ppt_w"/>
                                          </p:val>
                                        </p:tav>
                                      </p:tavLst>
                                    </p:anim>
                                    <p:anim calcmode="lin" valueType="num">
                                      <p:cBhvr>
                                        <p:cTn id="30" dur="300" fill="hold"/>
                                        <p:tgtEl>
                                          <p:spTgt spid="59"/>
                                        </p:tgtEl>
                                        <p:attrNameLst>
                                          <p:attrName>ppt_h</p:attrName>
                                        </p:attrNameLst>
                                      </p:cBhvr>
                                      <p:tavLst>
                                        <p:tav tm="0">
                                          <p:val>
                                            <p:fltVal val="0"/>
                                          </p:val>
                                        </p:tav>
                                        <p:tav tm="100000">
                                          <p:val>
                                            <p:strVal val="#ppt_h"/>
                                          </p:val>
                                        </p:tav>
                                      </p:tavLst>
                                    </p:anim>
                                    <p:anim calcmode="lin" valueType="num">
                                      <p:cBhvr>
                                        <p:cTn id="31" dur="300" fill="hold"/>
                                        <p:tgtEl>
                                          <p:spTgt spid="59"/>
                                        </p:tgtEl>
                                        <p:attrNameLst>
                                          <p:attrName>style.rotation</p:attrName>
                                        </p:attrNameLst>
                                      </p:cBhvr>
                                      <p:tavLst>
                                        <p:tav tm="0">
                                          <p:val>
                                            <p:fltVal val="90"/>
                                          </p:val>
                                        </p:tav>
                                        <p:tav tm="100000">
                                          <p:val>
                                            <p:fltVal val="0"/>
                                          </p:val>
                                        </p:tav>
                                      </p:tavLst>
                                    </p:anim>
                                    <p:animEffect transition="in" filter="fade">
                                      <p:cBhvr>
                                        <p:cTn id="32" dur="300"/>
                                        <p:tgtEl>
                                          <p:spTgt spid="59"/>
                                        </p:tgtEl>
                                      </p:cBhvr>
                                    </p:animEffect>
                                  </p:childTnLst>
                                </p:cTn>
                              </p:par>
                            </p:childTnLst>
                          </p:cTn>
                        </p:par>
                        <p:par>
                          <p:cTn id="33" fill="hold">
                            <p:stCondLst>
                              <p:cond delay="2600"/>
                            </p:stCondLst>
                            <p:childTnLst>
                              <p:par>
                                <p:cTn id="34" presetID="22" presetClass="entr" presetSubtype="1" fill="hold" grpId="0"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up)">
                                      <p:cBhvr>
                                        <p:cTn id="36" dur="500"/>
                                        <p:tgtEl>
                                          <p:spTgt spid="60"/>
                                        </p:tgtEl>
                                      </p:cBhvr>
                                    </p:animEffect>
                                  </p:childTnLst>
                                </p:cTn>
                              </p:par>
                            </p:childTnLst>
                          </p:cTn>
                        </p:par>
                        <p:par>
                          <p:cTn id="37" fill="hold">
                            <p:stCondLst>
                              <p:cond delay="3100"/>
                            </p:stCondLst>
                            <p:childTnLst>
                              <p:par>
                                <p:cTn id="38" presetID="31"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300" fill="hold"/>
                                        <p:tgtEl>
                                          <p:spTgt spid="57"/>
                                        </p:tgtEl>
                                        <p:attrNameLst>
                                          <p:attrName>ppt_w</p:attrName>
                                        </p:attrNameLst>
                                      </p:cBhvr>
                                      <p:tavLst>
                                        <p:tav tm="0">
                                          <p:val>
                                            <p:fltVal val="0"/>
                                          </p:val>
                                        </p:tav>
                                        <p:tav tm="100000">
                                          <p:val>
                                            <p:strVal val="#ppt_w"/>
                                          </p:val>
                                        </p:tav>
                                      </p:tavLst>
                                    </p:anim>
                                    <p:anim calcmode="lin" valueType="num">
                                      <p:cBhvr>
                                        <p:cTn id="41" dur="300" fill="hold"/>
                                        <p:tgtEl>
                                          <p:spTgt spid="57"/>
                                        </p:tgtEl>
                                        <p:attrNameLst>
                                          <p:attrName>ppt_h</p:attrName>
                                        </p:attrNameLst>
                                      </p:cBhvr>
                                      <p:tavLst>
                                        <p:tav tm="0">
                                          <p:val>
                                            <p:fltVal val="0"/>
                                          </p:val>
                                        </p:tav>
                                        <p:tav tm="100000">
                                          <p:val>
                                            <p:strVal val="#ppt_h"/>
                                          </p:val>
                                        </p:tav>
                                      </p:tavLst>
                                    </p:anim>
                                    <p:anim calcmode="lin" valueType="num">
                                      <p:cBhvr>
                                        <p:cTn id="42" dur="300" fill="hold"/>
                                        <p:tgtEl>
                                          <p:spTgt spid="57"/>
                                        </p:tgtEl>
                                        <p:attrNameLst>
                                          <p:attrName>style.rotation</p:attrName>
                                        </p:attrNameLst>
                                      </p:cBhvr>
                                      <p:tavLst>
                                        <p:tav tm="0">
                                          <p:val>
                                            <p:fltVal val="90"/>
                                          </p:val>
                                        </p:tav>
                                        <p:tav tm="100000">
                                          <p:val>
                                            <p:fltVal val="0"/>
                                          </p:val>
                                        </p:tav>
                                      </p:tavLst>
                                    </p:anim>
                                    <p:animEffect transition="in" filter="fade">
                                      <p:cBhvr>
                                        <p:cTn id="43" dur="300"/>
                                        <p:tgtEl>
                                          <p:spTgt spid="57"/>
                                        </p:tgtEl>
                                      </p:cBhvr>
                                    </p:animEffect>
                                  </p:childTnLst>
                                </p:cTn>
                              </p:par>
                            </p:childTnLst>
                          </p:cTn>
                        </p:par>
                        <p:par>
                          <p:cTn id="44" fill="hold">
                            <p:stCondLst>
                              <p:cond delay="3400"/>
                            </p:stCondLst>
                            <p:childTnLst>
                              <p:par>
                                <p:cTn id="45" presetID="22" presetClass="entr" presetSubtype="1"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par>
                          <p:cTn id="48" fill="hold">
                            <p:stCondLst>
                              <p:cond delay="3900"/>
                            </p:stCondLst>
                            <p:childTnLst>
                              <p:par>
                                <p:cTn id="49" presetID="31" presetClass="entr" presetSubtype="0"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300" fill="hold"/>
                                        <p:tgtEl>
                                          <p:spTgt spid="55"/>
                                        </p:tgtEl>
                                        <p:attrNameLst>
                                          <p:attrName>ppt_w</p:attrName>
                                        </p:attrNameLst>
                                      </p:cBhvr>
                                      <p:tavLst>
                                        <p:tav tm="0">
                                          <p:val>
                                            <p:fltVal val="0"/>
                                          </p:val>
                                        </p:tav>
                                        <p:tav tm="100000">
                                          <p:val>
                                            <p:strVal val="#ppt_w"/>
                                          </p:val>
                                        </p:tav>
                                      </p:tavLst>
                                    </p:anim>
                                    <p:anim calcmode="lin" valueType="num">
                                      <p:cBhvr>
                                        <p:cTn id="52" dur="300" fill="hold"/>
                                        <p:tgtEl>
                                          <p:spTgt spid="55"/>
                                        </p:tgtEl>
                                        <p:attrNameLst>
                                          <p:attrName>ppt_h</p:attrName>
                                        </p:attrNameLst>
                                      </p:cBhvr>
                                      <p:tavLst>
                                        <p:tav tm="0">
                                          <p:val>
                                            <p:fltVal val="0"/>
                                          </p:val>
                                        </p:tav>
                                        <p:tav tm="100000">
                                          <p:val>
                                            <p:strVal val="#ppt_h"/>
                                          </p:val>
                                        </p:tav>
                                      </p:tavLst>
                                    </p:anim>
                                    <p:anim calcmode="lin" valueType="num">
                                      <p:cBhvr>
                                        <p:cTn id="53" dur="300" fill="hold"/>
                                        <p:tgtEl>
                                          <p:spTgt spid="55"/>
                                        </p:tgtEl>
                                        <p:attrNameLst>
                                          <p:attrName>style.rotation</p:attrName>
                                        </p:attrNameLst>
                                      </p:cBhvr>
                                      <p:tavLst>
                                        <p:tav tm="0">
                                          <p:val>
                                            <p:fltVal val="90"/>
                                          </p:val>
                                        </p:tav>
                                        <p:tav tm="100000">
                                          <p:val>
                                            <p:fltVal val="0"/>
                                          </p:val>
                                        </p:tav>
                                      </p:tavLst>
                                    </p:anim>
                                    <p:animEffect transition="in" filter="fade">
                                      <p:cBhvr>
                                        <p:cTn id="54" dur="300"/>
                                        <p:tgtEl>
                                          <p:spTgt spid="55"/>
                                        </p:tgtEl>
                                      </p:cBhvr>
                                    </p:animEffect>
                                  </p:childTnLst>
                                </p:cTn>
                              </p:par>
                            </p:childTnLst>
                          </p:cTn>
                        </p:par>
                        <p:par>
                          <p:cTn id="55" fill="hold">
                            <p:stCondLst>
                              <p:cond delay="4200"/>
                            </p:stCondLst>
                            <p:childTnLst>
                              <p:par>
                                <p:cTn id="56" presetID="22" presetClass="entr" presetSubtype="1"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up)">
                                      <p:cBhvr>
                                        <p:cTn id="58" dur="500"/>
                                        <p:tgtEl>
                                          <p:spTgt spid="56"/>
                                        </p:tgtEl>
                                      </p:cBhvr>
                                    </p:animEffect>
                                  </p:childTnLst>
                                </p:cTn>
                              </p:par>
                            </p:childTnLst>
                          </p:cTn>
                        </p:par>
                        <p:par>
                          <p:cTn id="59" fill="hold">
                            <p:stCondLst>
                              <p:cond delay="4700"/>
                            </p:stCondLst>
                            <p:childTnLst>
                              <p:par>
                                <p:cTn id="60" presetID="10" presetClass="entr" presetSubtype="0" fill="hold" grpId="0"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1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58" name="文本框 9"/>
          <p:cNvSpPr txBox="1"/>
          <p:nvPr/>
        </p:nvSpPr>
        <p:spPr>
          <a:xfrm>
            <a:off x="984250" y="188913"/>
            <a:ext cx="3744913"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合伙人体系的软件</a:t>
            </a:r>
            <a:r>
              <a:rPr lang="zh-CN" altLang="en-US">
                <a:solidFill>
                  <a:schemeClr val="tx1">
                    <a:lumMod val="65000"/>
                    <a:lumOff val="35000"/>
                  </a:schemeClr>
                </a:solidFill>
                <a:latin typeface="微软雅黑" panose="020B0503020204020204" pitchFamily="34" charset="-122"/>
                <a:ea typeface="微软雅黑" panose="020B0503020204020204" pitchFamily="34" charset="-122"/>
              </a:rPr>
              <a:t>公司设计架构</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六边形 58"/>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0" name="直接连接符 59"/>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3" name="六边形 62"/>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063"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45064"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66"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7" name="矩形 66"/>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67"/>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矩形 69"/>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070"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1 6</a:t>
            </a:r>
            <a:endParaRPr lang="zh-CN" altLang="zh-CN" sz="2000" b="1">
              <a:solidFill>
                <a:schemeClr val="bg1"/>
              </a:solidFill>
              <a:latin typeface="方正兰亭超细黑简体"/>
              <a:ea typeface="方正兰亭超细黑简体"/>
              <a:cs typeface="方正兰亭超细黑简体"/>
            </a:endParaRPr>
          </a:p>
        </p:txBody>
      </p:sp>
      <p:grpSp>
        <p:nvGrpSpPr>
          <p:cNvPr id="72" name="组合 71"/>
          <p:cNvGrpSpPr/>
          <p:nvPr/>
        </p:nvGrpSpPr>
        <p:grpSpPr>
          <a:xfrm>
            <a:off x="5486900" y="1115495"/>
            <a:ext cx="1190426" cy="1165933"/>
            <a:chOff x="5711825" y="3052763"/>
            <a:chExt cx="771525" cy="755651"/>
          </a:xfrm>
          <a:solidFill>
            <a:srgbClr val="3CCCC7"/>
          </a:solidFill>
        </p:grpSpPr>
        <p:sp>
          <p:nvSpPr>
            <p:cNvPr id="73" name="Freeform 147"/>
            <p:cNvSpPr>
              <a:spLocks noEditPoints="1"/>
            </p:cNvSpPr>
            <p:nvPr/>
          </p:nvSpPr>
          <p:spPr bwMode="auto">
            <a:xfrm>
              <a:off x="5929313" y="3052763"/>
              <a:ext cx="398463" cy="501650"/>
            </a:xfrm>
            <a:custGeom>
              <a:avLst/>
              <a:gdLst>
                <a:gd name="T0" fmla="*/ 52 w 105"/>
                <a:gd name="T1" fmla="*/ 0 h 132"/>
                <a:gd name="T2" fmla="*/ 0 w 105"/>
                <a:gd name="T3" fmla="*/ 52 h 132"/>
                <a:gd name="T4" fmla="*/ 52 w 105"/>
                <a:gd name="T5" fmla="*/ 132 h 132"/>
                <a:gd name="T6" fmla="*/ 105 w 105"/>
                <a:gd name="T7" fmla="*/ 52 h 132"/>
                <a:gd name="T8" fmla="*/ 52 w 105"/>
                <a:gd name="T9" fmla="*/ 0 h 132"/>
                <a:gd name="T10" fmla="*/ 52 w 105"/>
                <a:gd name="T11" fmla="*/ 80 h 132"/>
                <a:gd name="T12" fmla="*/ 25 w 105"/>
                <a:gd name="T13" fmla="*/ 52 h 132"/>
                <a:gd name="T14" fmla="*/ 52 w 105"/>
                <a:gd name="T15" fmla="*/ 25 h 132"/>
                <a:gd name="T16" fmla="*/ 80 w 105"/>
                <a:gd name="T17" fmla="*/ 52 h 132"/>
                <a:gd name="T18" fmla="*/ 52 w 105"/>
                <a:gd name="T19" fmla="*/ 8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32">
                  <a:moveTo>
                    <a:pt x="52" y="0"/>
                  </a:moveTo>
                  <a:cubicBezTo>
                    <a:pt x="24" y="0"/>
                    <a:pt x="0" y="23"/>
                    <a:pt x="0" y="52"/>
                  </a:cubicBezTo>
                  <a:cubicBezTo>
                    <a:pt x="0" y="81"/>
                    <a:pt x="52" y="132"/>
                    <a:pt x="52" y="132"/>
                  </a:cubicBezTo>
                  <a:cubicBezTo>
                    <a:pt x="52" y="132"/>
                    <a:pt x="105" y="81"/>
                    <a:pt x="105" y="52"/>
                  </a:cubicBezTo>
                  <a:cubicBezTo>
                    <a:pt x="105" y="23"/>
                    <a:pt x="81" y="0"/>
                    <a:pt x="52" y="0"/>
                  </a:cubicBezTo>
                  <a:close/>
                  <a:moveTo>
                    <a:pt x="52" y="80"/>
                  </a:moveTo>
                  <a:cubicBezTo>
                    <a:pt x="37" y="80"/>
                    <a:pt x="25" y="68"/>
                    <a:pt x="25" y="52"/>
                  </a:cubicBezTo>
                  <a:cubicBezTo>
                    <a:pt x="25" y="37"/>
                    <a:pt x="37" y="25"/>
                    <a:pt x="52" y="25"/>
                  </a:cubicBezTo>
                  <a:cubicBezTo>
                    <a:pt x="68" y="25"/>
                    <a:pt x="80" y="37"/>
                    <a:pt x="80" y="52"/>
                  </a:cubicBezTo>
                  <a:cubicBezTo>
                    <a:pt x="80" y="68"/>
                    <a:pt x="68" y="80"/>
                    <a:pt x="52" y="80"/>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74" name="Freeform 148"/>
            <p:cNvSpPr>
              <a:spLocks noEditPoints="1"/>
            </p:cNvSpPr>
            <p:nvPr/>
          </p:nvSpPr>
          <p:spPr bwMode="auto">
            <a:xfrm>
              <a:off x="5711825" y="3540126"/>
              <a:ext cx="771525" cy="268288"/>
            </a:xfrm>
            <a:custGeom>
              <a:avLst/>
              <a:gdLst>
                <a:gd name="T0" fmla="*/ 165 w 203"/>
                <a:gd name="T1" fmla="*/ 71 h 71"/>
                <a:gd name="T2" fmla="*/ 162 w 203"/>
                <a:gd name="T3" fmla="*/ 70 h 71"/>
                <a:gd name="T4" fmla="*/ 126 w 203"/>
                <a:gd name="T5" fmla="*/ 50 h 71"/>
                <a:gd name="T6" fmla="*/ 80 w 203"/>
                <a:gd name="T7" fmla="*/ 68 h 71"/>
                <a:gd name="T8" fmla="*/ 74 w 203"/>
                <a:gd name="T9" fmla="*/ 68 h 71"/>
                <a:gd name="T10" fmla="*/ 45 w 203"/>
                <a:gd name="T11" fmla="*/ 43 h 71"/>
                <a:gd name="T12" fmla="*/ 8 w 203"/>
                <a:gd name="T13" fmla="*/ 57 h 71"/>
                <a:gd name="T14" fmla="*/ 1 w 203"/>
                <a:gd name="T15" fmla="*/ 54 h 71"/>
                <a:gd name="T16" fmla="*/ 4 w 203"/>
                <a:gd name="T17" fmla="*/ 46 h 71"/>
                <a:gd name="T18" fmla="*/ 82 w 203"/>
                <a:gd name="T19" fmla="*/ 7 h 71"/>
                <a:gd name="T20" fmla="*/ 87 w 203"/>
                <a:gd name="T21" fmla="*/ 7 h 71"/>
                <a:gd name="T22" fmla="*/ 109 w 203"/>
                <a:gd name="T23" fmla="*/ 18 h 71"/>
                <a:gd name="T24" fmla="*/ 158 w 203"/>
                <a:gd name="T25" fmla="*/ 0 h 71"/>
                <a:gd name="T26" fmla="*/ 162 w 203"/>
                <a:gd name="T27" fmla="*/ 1 h 71"/>
                <a:gd name="T28" fmla="*/ 200 w 203"/>
                <a:gd name="T29" fmla="*/ 19 h 71"/>
                <a:gd name="T30" fmla="*/ 203 w 203"/>
                <a:gd name="T31" fmla="*/ 23 h 71"/>
                <a:gd name="T32" fmla="*/ 202 w 203"/>
                <a:gd name="T33" fmla="*/ 28 h 71"/>
                <a:gd name="T34" fmla="*/ 169 w 203"/>
                <a:gd name="T35" fmla="*/ 69 h 71"/>
                <a:gd name="T36" fmla="*/ 165 w 203"/>
                <a:gd name="T37" fmla="*/ 71 h 71"/>
                <a:gd name="T38" fmla="*/ 127 w 203"/>
                <a:gd name="T39" fmla="*/ 38 h 71"/>
                <a:gd name="T40" fmla="*/ 130 w 203"/>
                <a:gd name="T41" fmla="*/ 38 h 71"/>
                <a:gd name="T42" fmla="*/ 163 w 203"/>
                <a:gd name="T43" fmla="*/ 58 h 71"/>
                <a:gd name="T44" fmla="*/ 188 w 203"/>
                <a:gd name="T45" fmla="*/ 27 h 71"/>
                <a:gd name="T46" fmla="*/ 159 w 203"/>
                <a:gd name="T47" fmla="*/ 12 h 71"/>
                <a:gd name="T48" fmla="*/ 110 w 203"/>
                <a:gd name="T49" fmla="*/ 30 h 71"/>
                <a:gd name="T50" fmla="*/ 106 w 203"/>
                <a:gd name="T51" fmla="*/ 30 h 71"/>
                <a:gd name="T52" fmla="*/ 84 w 203"/>
                <a:gd name="T53" fmla="*/ 19 h 71"/>
                <a:gd name="T54" fmla="*/ 53 w 203"/>
                <a:gd name="T55" fmla="*/ 35 h 71"/>
                <a:gd name="T56" fmla="*/ 79 w 203"/>
                <a:gd name="T57" fmla="*/ 56 h 71"/>
                <a:gd name="T58" fmla="*/ 125 w 203"/>
                <a:gd name="T59" fmla="*/ 38 h 71"/>
                <a:gd name="T60" fmla="*/ 127 w 203"/>
                <a:gd name="T61"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71">
                  <a:moveTo>
                    <a:pt x="165" y="71"/>
                  </a:moveTo>
                  <a:cubicBezTo>
                    <a:pt x="164" y="71"/>
                    <a:pt x="163" y="71"/>
                    <a:pt x="162" y="70"/>
                  </a:cubicBezTo>
                  <a:cubicBezTo>
                    <a:pt x="126" y="50"/>
                    <a:pt x="126" y="50"/>
                    <a:pt x="126" y="50"/>
                  </a:cubicBezTo>
                  <a:cubicBezTo>
                    <a:pt x="80" y="68"/>
                    <a:pt x="80" y="68"/>
                    <a:pt x="80" y="68"/>
                  </a:cubicBezTo>
                  <a:cubicBezTo>
                    <a:pt x="78" y="69"/>
                    <a:pt x="76" y="69"/>
                    <a:pt x="74" y="68"/>
                  </a:cubicBezTo>
                  <a:cubicBezTo>
                    <a:pt x="45" y="43"/>
                    <a:pt x="45" y="43"/>
                    <a:pt x="45" y="43"/>
                  </a:cubicBezTo>
                  <a:cubicBezTo>
                    <a:pt x="8" y="57"/>
                    <a:pt x="8" y="57"/>
                    <a:pt x="8" y="57"/>
                  </a:cubicBezTo>
                  <a:cubicBezTo>
                    <a:pt x="5" y="58"/>
                    <a:pt x="2" y="57"/>
                    <a:pt x="1" y="54"/>
                  </a:cubicBezTo>
                  <a:cubicBezTo>
                    <a:pt x="0" y="51"/>
                    <a:pt x="1" y="48"/>
                    <a:pt x="4" y="46"/>
                  </a:cubicBezTo>
                  <a:cubicBezTo>
                    <a:pt x="82" y="7"/>
                    <a:pt x="82" y="7"/>
                    <a:pt x="82" y="7"/>
                  </a:cubicBezTo>
                  <a:cubicBezTo>
                    <a:pt x="83" y="6"/>
                    <a:pt x="85" y="6"/>
                    <a:pt x="87" y="7"/>
                  </a:cubicBezTo>
                  <a:cubicBezTo>
                    <a:pt x="109" y="18"/>
                    <a:pt x="109" y="18"/>
                    <a:pt x="109" y="18"/>
                  </a:cubicBezTo>
                  <a:cubicBezTo>
                    <a:pt x="158" y="0"/>
                    <a:pt x="158" y="0"/>
                    <a:pt x="158" y="0"/>
                  </a:cubicBezTo>
                  <a:cubicBezTo>
                    <a:pt x="159" y="0"/>
                    <a:pt x="161" y="0"/>
                    <a:pt x="162" y="1"/>
                  </a:cubicBezTo>
                  <a:cubicBezTo>
                    <a:pt x="200" y="19"/>
                    <a:pt x="200" y="19"/>
                    <a:pt x="200" y="19"/>
                  </a:cubicBezTo>
                  <a:cubicBezTo>
                    <a:pt x="202" y="20"/>
                    <a:pt x="203" y="22"/>
                    <a:pt x="203" y="23"/>
                  </a:cubicBezTo>
                  <a:cubicBezTo>
                    <a:pt x="203" y="25"/>
                    <a:pt x="203" y="27"/>
                    <a:pt x="202" y="28"/>
                  </a:cubicBezTo>
                  <a:cubicBezTo>
                    <a:pt x="169" y="69"/>
                    <a:pt x="169" y="69"/>
                    <a:pt x="169" y="69"/>
                  </a:cubicBezTo>
                  <a:cubicBezTo>
                    <a:pt x="168" y="71"/>
                    <a:pt x="166" y="71"/>
                    <a:pt x="165" y="71"/>
                  </a:cubicBezTo>
                  <a:close/>
                  <a:moveTo>
                    <a:pt x="127" y="38"/>
                  </a:moveTo>
                  <a:cubicBezTo>
                    <a:pt x="128" y="38"/>
                    <a:pt x="129" y="38"/>
                    <a:pt x="130" y="38"/>
                  </a:cubicBezTo>
                  <a:cubicBezTo>
                    <a:pt x="163" y="58"/>
                    <a:pt x="163" y="58"/>
                    <a:pt x="163" y="58"/>
                  </a:cubicBezTo>
                  <a:cubicBezTo>
                    <a:pt x="188" y="27"/>
                    <a:pt x="188" y="27"/>
                    <a:pt x="188" y="27"/>
                  </a:cubicBezTo>
                  <a:cubicBezTo>
                    <a:pt x="159" y="12"/>
                    <a:pt x="159" y="12"/>
                    <a:pt x="159" y="12"/>
                  </a:cubicBezTo>
                  <a:cubicBezTo>
                    <a:pt x="110" y="30"/>
                    <a:pt x="110" y="30"/>
                    <a:pt x="110" y="30"/>
                  </a:cubicBezTo>
                  <a:cubicBezTo>
                    <a:pt x="109" y="31"/>
                    <a:pt x="107" y="31"/>
                    <a:pt x="106" y="30"/>
                  </a:cubicBezTo>
                  <a:cubicBezTo>
                    <a:pt x="84" y="19"/>
                    <a:pt x="84" y="19"/>
                    <a:pt x="84" y="19"/>
                  </a:cubicBezTo>
                  <a:cubicBezTo>
                    <a:pt x="53" y="35"/>
                    <a:pt x="53" y="35"/>
                    <a:pt x="53" y="35"/>
                  </a:cubicBezTo>
                  <a:cubicBezTo>
                    <a:pt x="79" y="56"/>
                    <a:pt x="79" y="56"/>
                    <a:pt x="79" y="56"/>
                  </a:cubicBezTo>
                  <a:cubicBezTo>
                    <a:pt x="125" y="38"/>
                    <a:pt x="125" y="38"/>
                    <a:pt x="125" y="38"/>
                  </a:cubicBezTo>
                  <a:cubicBezTo>
                    <a:pt x="125" y="38"/>
                    <a:pt x="126" y="38"/>
                    <a:pt x="127" y="38"/>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75" name="Freeform 149"/>
            <p:cNvSpPr/>
            <p:nvPr/>
          </p:nvSpPr>
          <p:spPr bwMode="auto">
            <a:xfrm>
              <a:off x="6167438" y="3535363"/>
              <a:ext cx="174625" cy="190500"/>
            </a:xfrm>
            <a:custGeom>
              <a:avLst/>
              <a:gdLst>
                <a:gd name="T0" fmla="*/ 7 w 46"/>
                <a:gd name="T1" fmla="*/ 50 h 50"/>
                <a:gd name="T2" fmla="*/ 3 w 46"/>
                <a:gd name="T3" fmla="*/ 49 h 50"/>
                <a:gd name="T4" fmla="*/ 2 w 46"/>
                <a:gd name="T5" fmla="*/ 41 h 50"/>
                <a:gd name="T6" fmla="*/ 35 w 46"/>
                <a:gd name="T7" fmla="*/ 3 h 50"/>
                <a:gd name="T8" fmla="*/ 44 w 46"/>
                <a:gd name="T9" fmla="*/ 3 h 50"/>
                <a:gd name="T10" fmla="*/ 44 w 46"/>
                <a:gd name="T11" fmla="*/ 11 h 50"/>
                <a:gd name="T12" fmla="*/ 11 w 46"/>
                <a:gd name="T13" fmla="*/ 48 h 50"/>
                <a:gd name="T14" fmla="*/ 7 w 4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50">
                  <a:moveTo>
                    <a:pt x="7" y="50"/>
                  </a:moveTo>
                  <a:cubicBezTo>
                    <a:pt x="5" y="50"/>
                    <a:pt x="4" y="50"/>
                    <a:pt x="3" y="49"/>
                  </a:cubicBezTo>
                  <a:cubicBezTo>
                    <a:pt x="0" y="47"/>
                    <a:pt x="0" y="43"/>
                    <a:pt x="2" y="41"/>
                  </a:cubicBezTo>
                  <a:cubicBezTo>
                    <a:pt x="35" y="3"/>
                    <a:pt x="35" y="3"/>
                    <a:pt x="35" y="3"/>
                  </a:cubicBezTo>
                  <a:cubicBezTo>
                    <a:pt x="37" y="1"/>
                    <a:pt x="41" y="0"/>
                    <a:pt x="44" y="3"/>
                  </a:cubicBezTo>
                  <a:cubicBezTo>
                    <a:pt x="46" y="5"/>
                    <a:pt x="46" y="8"/>
                    <a:pt x="44" y="11"/>
                  </a:cubicBezTo>
                  <a:cubicBezTo>
                    <a:pt x="11" y="48"/>
                    <a:pt x="11" y="48"/>
                    <a:pt x="11" y="48"/>
                  </a:cubicBezTo>
                  <a:cubicBezTo>
                    <a:pt x="10" y="50"/>
                    <a:pt x="8" y="50"/>
                    <a:pt x="7" y="50"/>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76" name="Freeform 150"/>
            <p:cNvSpPr/>
            <p:nvPr/>
          </p:nvSpPr>
          <p:spPr bwMode="auto">
            <a:xfrm>
              <a:off x="5981700" y="3608388"/>
              <a:ext cx="174625" cy="182563"/>
            </a:xfrm>
            <a:custGeom>
              <a:avLst/>
              <a:gdLst>
                <a:gd name="T0" fmla="*/ 6 w 46"/>
                <a:gd name="T1" fmla="*/ 48 h 48"/>
                <a:gd name="T2" fmla="*/ 2 w 46"/>
                <a:gd name="T3" fmla="*/ 47 h 48"/>
                <a:gd name="T4" fmla="*/ 2 w 46"/>
                <a:gd name="T5" fmla="*/ 39 h 48"/>
                <a:gd name="T6" fmla="*/ 35 w 46"/>
                <a:gd name="T7" fmla="*/ 3 h 48"/>
                <a:gd name="T8" fmla="*/ 43 w 46"/>
                <a:gd name="T9" fmla="*/ 2 h 48"/>
                <a:gd name="T10" fmla="*/ 43 w 46"/>
                <a:gd name="T11" fmla="*/ 10 h 48"/>
                <a:gd name="T12" fmla="*/ 11 w 46"/>
                <a:gd name="T13" fmla="*/ 46 h 48"/>
                <a:gd name="T14" fmla="*/ 6 w 46"/>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8">
                  <a:moveTo>
                    <a:pt x="6" y="48"/>
                  </a:moveTo>
                  <a:cubicBezTo>
                    <a:pt x="5" y="48"/>
                    <a:pt x="3" y="48"/>
                    <a:pt x="2" y="47"/>
                  </a:cubicBezTo>
                  <a:cubicBezTo>
                    <a:pt x="0" y="45"/>
                    <a:pt x="0" y="41"/>
                    <a:pt x="2" y="39"/>
                  </a:cubicBezTo>
                  <a:cubicBezTo>
                    <a:pt x="35" y="3"/>
                    <a:pt x="35" y="3"/>
                    <a:pt x="35" y="3"/>
                  </a:cubicBezTo>
                  <a:cubicBezTo>
                    <a:pt x="37" y="1"/>
                    <a:pt x="40" y="0"/>
                    <a:pt x="43" y="2"/>
                  </a:cubicBezTo>
                  <a:cubicBezTo>
                    <a:pt x="45" y="5"/>
                    <a:pt x="46" y="8"/>
                    <a:pt x="43" y="10"/>
                  </a:cubicBezTo>
                  <a:cubicBezTo>
                    <a:pt x="11" y="46"/>
                    <a:pt x="11" y="46"/>
                    <a:pt x="11" y="46"/>
                  </a:cubicBezTo>
                  <a:cubicBezTo>
                    <a:pt x="9" y="48"/>
                    <a:pt x="8" y="48"/>
                    <a:pt x="6" y="48"/>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grpSp>
      <p:sp>
        <p:nvSpPr>
          <p:cNvPr id="77" name="Freeform 67"/>
          <p:cNvSpPr>
            <a:spLocks noEditPoints="1"/>
          </p:cNvSpPr>
          <p:nvPr/>
        </p:nvSpPr>
        <p:spPr bwMode="auto">
          <a:xfrm>
            <a:off x="1970088" y="3141663"/>
            <a:ext cx="833437" cy="857250"/>
          </a:xfrm>
          <a:custGeom>
            <a:avLst/>
            <a:gdLst>
              <a:gd name="T0" fmla="*/ 416793 w 186"/>
              <a:gd name="T1" fmla="*/ 858396 h 191"/>
              <a:gd name="T2" fmla="*/ 0 w 186"/>
              <a:gd name="T3" fmla="*/ 723569 h 191"/>
              <a:gd name="T4" fmla="*/ 282343 w 186"/>
              <a:gd name="T5" fmla="*/ 593237 h 191"/>
              <a:gd name="T6" fmla="*/ 286825 w 186"/>
              <a:gd name="T7" fmla="*/ 642674 h 191"/>
              <a:gd name="T8" fmla="*/ 112041 w 186"/>
              <a:gd name="T9" fmla="*/ 723569 h 191"/>
              <a:gd name="T10" fmla="*/ 416793 w 186"/>
              <a:gd name="T11" fmla="*/ 808960 h 191"/>
              <a:gd name="T12" fmla="*/ 721544 w 186"/>
              <a:gd name="T13" fmla="*/ 723569 h 191"/>
              <a:gd name="T14" fmla="*/ 542278 w 186"/>
              <a:gd name="T15" fmla="*/ 642674 h 191"/>
              <a:gd name="T16" fmla="*/ 546760 w 186"/>
              <a:gd name="T17" fmla="*/ 593237 h 191"/>
              <a:gd name="T18" fmla="*/ 833585 w 186"/>
              <a:gd name="T19" fmla="*/ 723569 h 191"/>
              <a:gd name="T20" fmla="*/ 416793 w 186"/>
              <a:gd name="T21" fmla="*/ 858396 h 191"/>
              <a:gd name="T22" fmla="*/ 470572 w 186"/>
              <a:gd name="T23" fmla="*/ 755029 h 191"/>
              <a:gd name="T24" fmla="*/ 416793 w 186"/>
              <a:gd name="T25" fmla="*/ 755029 h 191"/>
              <a:gd name="T26" fmla="*/ 416793 w 186"/>
              <a:gd name="T27" fmla="*/ 755029 h 191"/>
              <a:gd name="T28" fmla="*/ 363013 w 186"/>
              <a:gd name="T29" fmla="*/ 755029 h 191"/>
              <a:gd name="T30" fmla="*/ 340605 w 186"/>
              <a:gd name="T31" fmla="*/ 485376 h 191"/>
              <a:gd name="T32" fmla="*/ 255453 w 186"/>
              <a:gd name="T33" fmla="*/ 485376 h 191"/>
              <a:gd name="T34" fmla="*/ 255453 w 186"/>
              <a:gd name="T35" fmla="*/ 269653 h 191"/>
              <a:gd name="T36" fmla="*/ 416793 w 186"/>
              <a:gd name="T37" fmla="*/ 220217 h 191"/>
              <a:gd name="T38" fmla="*/ 578132 w 186"/>
              <a:gd name="T39" fmla="*/ 269653 h 191"/>
              <a:gd name="T40" fmla="*/ 578132 w 186"/>
              <a:gd name="T41" fmla="*/ 485376 h 191"/>
              <a:gd name="T42" fmla="*/ 492980 w 186"/>
              <a:gd name="T43" fmla="*/ 485376 h 191"/>
              <a:gd name="T44" fmla="*/ 470572 w 186"/>
              <a:gd name="T45" fmla="*/ 755029 h 191"/>
              <a:gd name="T46" fmla="*/ 412311 w 186"/>
              <a:gd name="T47" fmla="*/ 179769 h 191"/>
              <a:gd name="T48" fmla="*/ 322678 w 186"/>
              <a:gd name="T49" fmla="*/ 89884 h 191"/>
              <a:gd name="T50" fmla="*/ 412311 w 186"/>
              <a:gd name="T51" fmla="*/ 0 h 191"/>
              <a:gd name="T52" fmla="*/ 501944 w 186"/>
              <a:gd name="T53" fmla="*/ 89884 h 191"/>
              <a:gd name="T54" fmla="*/ 412311 w 186"/>
              <a:gd name="T55" fmla="*/ 179769 h 1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6"/>
              <a:gd name="T85" fmla="*/ 0 h 191"/>
              <a:gd name="T86" fmla="*/ 186 w 186"/>
              <a:gd name="T87" fmla="*/ 191 h 1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w="9525">
            <a:noFill/>
            <a:round/>
            <a:headEnd/>
            <a:tailEnd/>
          </a:ln>
        </p:spPr>
        <p:txBody>
          <a:bodyPr/>
          <a:lstStyle/>
          <a:p>
            <a:endParaRPr lang="zh-CN" altLang="en-US"/>
          </a:p>
        </p:txBody>
      </p:sp>
      <p:sp>
        <p:nvSpPr>
          <p:cNvPr id="78" name="文本框 9"/>
          <p:cNvSpPr txBox="1">
            <a:spLocks noChangeArrowheads="1"/>
          </p:cNvSpPr>
          <p:nvPr/>
        </p:nvSpPr>
        <p:spPr bwMode="auto">
          <a:xfrm>
            <a:off x="5089525" y="2422525"/>
            <a:ext cx="2087563" cy="347663"/>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项目对接业务员</a:t>
            </a:r>
          </a:p>
        </p:txBody>
      </p:sp>
      <p:sp>
        <p:nvSpPr>
          <p:cNvPr id="79" name="文本框 9"/>
          <p:cNvSpPr txBox="1"/>
          <p:nvPr/>
        </p:nvSpPr>
        <p:spPr>
          <a:xfrm>
            <a:off x="5376863" y="2770188"/>
            <a:ext cx="1657350" cy="844550"/>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理解云易创的服务思路，服务于对接外包客户</a:t>
            </a:r>
          </a:p>
        </p:txBody>
      </p:sp>
      <p:cxnSp>
        <p:nvCxnSpPr>
          <p:cNvPr id="4" name="直接连接符 3"/>
          <p:cNvCxnSpPr>
            <a:stCxn id="74" idx="7"/>
            <a:endCxn id="77" idx="6"/>
          </p:cNvCxnSpPr>
          <p:nvPr/>
        </p:nvCxnSpPr>
        <p:spPr>
          <a:xfrm flipH="1">
            <a:off x="2690813" y="2182813"/>
            <a:ext cx="2801937" cy="1681162"/>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0" name="文本框 9"/>
          <p:cNvSpPr txBox="1">
            <a:spLocks noChangeArrowheads="1"/>
          </p:cNvSpPr>
          <p:nvPr/>
        </p:nvSpPr>
        <p:spPr bwMode="auto">
          <a:xfrm>
            <a:off x="1547813" y="4149725"/>
            <a:ext cx="1592262" cy="346075"/>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产品设计经理</a:t>
            </a:r>
          </a:p>
        </p:txBody>
      </p:sp>
      <p:sp>
        <p:nvSpPr>
          <p:cNvPr id="81" name="文本框 9"/>
          <p:cNvSpPr txBox="1"/>
          <p:nvPr/>
        </p:nvSpPr>
        <p:spPr>
          <a:xfrm>
            <a:off x="1560513" y="4495800"/>
            <a:ext cx="1657350" cy="587375"/>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专注于签约订单后，为用户设计产品</a:t>
            </a:r>
          </a:p>
        </p:txBody>
      </p:sp>
      <p:cxnSp>
        <p:nvCxnSpPr>
          <p:cNvPr id="6" name="直接连接符 5"/>
          <p:cNvCxnSpPr>
            <a:stCxn id="77" idx="9"/>
            <a:endCxn id="82" idx="1"/>
          </p:cNvCxnSpPr>
          <p:nvPr/>
        </p:nvCxnSpPr>
        <p:spPr>
          <a:xfrm>
            <a:off x="2803525" y="3863975"/>
            <a:ext cx="2838450" cy="939800"/>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2" name="Freeform 67"/>
          <p:cNvSpPr>
            <a:spLocks noEditPoints="1"/>
          </p:cNvSpPr>
          <p:nvPr/>
        </p:nvSpPr>
        <p:spPr bwMode="auto">
          <a:xfrm>
            <a:off x="5641975" y="4079875"/>
            <a:ext cx="833438" cy="857250"/>
          </a:xfrm>
          <a:custGeom>
            <a:avLst/>
            <a:gdLst>
              <a:gd name="T0" fmla="*/ 416793 w 186"/>
              <a:gd name="T1" fmla="*/ 858396 h 191"/>
              <a:gd name="T2" fmla="*/ 0 w 186"/>
              <a:gd name="T3" fmla="*/ 723569 h 191"/>
              <a:gd name="T4" fmla="*/ 282343 w 186"/>
              <a:gd name="T5" fmla="*/ 593237 h 191"/>
              <a:gd name="T6" fmla="*/ 286825 w 186"/>
              <a:gd name="T7" fmla="*/ 642674 h 191"/>
              <a:gd name="T8" fmla="*/ 112041 w 186"/>
              <a:gd name="T9" fmla="*/ 723569 h 191"/>
              <a:gd name="T10" fmla="*/ 416793 w 186"/>
              <a:gd name="T11" fmla="*/ 808960 h 191"/>
              <a:gd name="T12" fmla="*/ 721544 w 186"/>
              <a:gd name="T13" fmla="*/ 723569 h 191"/>
              <a:gd name="T14" fmla="*/ 542278 w 186"/>
              <a:gd name="T15" fmla="*/ 642674 h 191"/>
              <a:gd name="T16" fmla="*/ 546760 w 186"/>
              <a:gd name="T17" fmla="*/ 593237 h 191"/>
              <a:gd name="T18" fmla="*/ 833585 w 186"/>
              <a:gd name="T19" fmla="*/ 723569 h 191"/>
              <a:gd name="T20" fmla="*/ 416793 w 186"/>
              <a:gd name="T21" fmla="*/ 858396 h 191"/>
              <a:gd name="T22" fmla="*/ 470572 w 186"/>
              <a:gd name="T23" fmla="*/ 755029 h 191"/>
              <a:gd name="T24" fmla="*/ 416793 w 186"/>
              <a:gd name="T25" fmla="*/ 755029 h 191"/>
              <a:gd name="T26" fmla="*/ 416793 w 186"/>
              <a:gd name="T27" fmla="*/ 755029 h 191"/>
              <a:gd name="T28" fmla="*/ 363013 w 186"/>
              <a:gd name="T29" fmla="*/ 755029 h 191"/>
              <a:gd name="T30" fmla="*/ 340605 w 186"/>
              <a:gd name="T31" fmla="*/ 485376 h 191"/>
              <a:gd name="T32" fmla="*/ 255453 w 186"/>
              <a:gd name="T33" fmla="*/ 485376 h 191"/>
              <a:gd name="T34" fmla="*/ 255453 w 186"/>
              <a:gd name="T35" fmla="*/ 269653 h 191"/>
              <a:gd name="T36" fmla="*/ 416793 w 186"/>
              <a:gd name="T37" fmla="*/ 220217 h 191"/>
              <a:gd name="T38" fmla="*/ 578132 w 186"/>
              <a:gd name="T39" fmla="*/ 269653 h 191"/>
              <a:gd name="T40" fmla="*/ 578132 w 186"/>
              <a:gd name="T41" fmla="*/ 485376 h 191"/>
              <a:gd name="T42" fmla="*/ 492980 w 186"/>
              <a:gd name="T43" fmla="*/ 485376 h 191"/>
              <a:gd name="T44" fmla="*/ 470572 w 186"/>
              <a:gd name="T45" fmla="*/ 755029 h 191"/>
              <a:gd name="T46" fmla="*/ 412311 w 186"/>
              <a:gd name="T47" fmla="*/ 179769 h 191"/>
              <a:gd name="T48" fmla="*/ 322678 w 186"/>
              <a:gd name="T49" fmla="*/ 89884 h 191"/>
              <a:gd name="T50" fmla="*/ 412311 w 186"/>
              <a:gd name="T51" fmla="*/ 0 h 191"/>
              <a:gd name="T52" fmla="*/ 501944 w 186"/>
              <a:gd name="T53" fmla="*/ 89884 h 191"/>
              <a:gd name="T54" fmla="*/ 412311 w 186"/>
              <a:gd name="T55" fmla="*/ 179769 h 1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6"/>
              <a:gd name="T85" fmla="*/ 0 h 191"/>
              <a:gd name="T86" fmla="*/ 186 w 186"/>
              <a:gd name="T87" fmla="*/ 191 h 1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w="9525">
            <a:noFill/>
            <a:round/>
            <a:headEnd/>
            <a:tailEnd/>
          </a:ln>
        </p:spPr>
        <p:txBody>
          <a:bodyPr/>
          <a:lstStyle/>
          <a:p>
            <a:endParaRPr lang="zh-CN" altLang="en-US"/>
          </a:p>
        </p:txBody>
      </p:sp>
      <p:sp>
        <p:nvSpPr>
          <p:cNvPr id="83" name="文本框 9"/>
          <p:cNvSpPr txBox="1">
            <a:spLocks noChangeArrowheads="1"/>
          </p:cNvSpPr>
          <p:nvPr/>
        </p:nvSpPr>
        <p:spPr bwMode="auto">
          <a:xfrm>
            <a:off x="5305425" y="5087938"/>
            <a:ext cx="1368425" cy="622300"/>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前端开发</a:t>
            </a:r>
            <a:endParaRPr lang="en-US" altLang="zh-CN" b="1">
              <a:solidFill>
                <a:srgbClr val="3CCCC7"/>
              </a:solidFill>
              <a:latin typeface="微软雅黑" pitchFamily="34" charset="-122"/>
              <a:ea typeface="微软雅黑" pitchFamily="34" charset="-122"/>
            </a:endParaRPr>
          </a:p>
          <a:p>
            <a:pPr marL="0" lvl="1" algn="ctr"/>
            <a:r>
              <a:rPr lang="zh-CN" altLang="en-US" b="1">
                <a:solidFill>
                  <a:srgbClr val="3CCCC7"/>
                </a:solidFill>
                <a:latin typeface="微软雅黑" pitchFamily="34" charset="-122"/>
                <a:ea typeface="微软雅黑" pitchFamily="34" charset="-122"/>
              </a:rPr>
              <a:t>工程是</a:t>
            </a:r>
          </a:p>
        </p:txBody>
      </p:sp>
      <p:sp>
        <p:nvSpPr>
          <p:cNvPr id="84" name="文本框 9"/>
          <p:cNvSpPr txBox="1"/>
          <p:nvPr/>
        </p:nvSpPr>
        <p:spPr>
          <a:xfrm>
            <a:off x="5230813" y="5711825"/>
            <a:ext cx="1655762" cy="306388"/>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赚钱的主力人员</a:t>
            </a:r>
          </a:p>
        </p:txBody>
      </p:sp>
      <p:cxnSp>
        <p:nvCxnSpPr>
          <p:cNvPr id="9" name="直接连接符 8"/>
          <p:cNvCxnSpPr>
            <a:stCxn id="82" idx="9"/>
          </p:cNvCxnSpPr>
          <p:nvPr/>
        </p:nvCxnSpPr>
        <p:spPr>
          <a:xfrm flipV="1">
            <a:off x="6475413" y="3860800"/>
            <a:ext cx="2936875" cy="942975"/>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85" name="Freeform 67"/>
          <p:cNvSpPr>
            <a:spLocks noEditPoints="1"/>
          </p:cNvSpPr>
          <p:nvPr/>
        </p:nvSpPr>
        <p:spPr bwMode="auto">
          <a:xfrm>
            <a:off x="9313863" y="3141663"/>
            <a:ext cx="835025" cy="857250"/>
          </a:xfrm>
          <a:custGeom>
            <a:avLst/>
            <a:gdLst>
              <a:gd name="T0" fmla="*/ 416793 w 186"/>
              <a:gd name="T1" fmla="*/ 858396 h 191"/>
              <a:gd name="T2" fmla="*/ 0 w 186"/>
              <a:gd name="T3" fmla="*/ 723569 h 191"/>
              <a:gd name="T4" fmla="*/ 282343 w 186"/>
              <a:gd name="T5" fmla="*/ 593237 h 191"/>
              <a:gd name="T6" fmla="*/ 286825 w 186"/>
              <a:gd name="T7" fmla="*/ 642674 h 191"/>
              <a:gd name="T8" fmla="*/ 112041 w 186"/>
              <a:gd name="T9" fmla="*/ 723569 h 191"/>
              <a:gd name="T10" fmla="*/ 416793 w 186"/>
              <a:gd name="T11" fmla="*/ 808960 h 191"/>
              <a:gd name="T12" fmla="*/ 721544 w 186"/>
              <a:gd name="T13" fmla="*/ 723569 h 191"/>
              <a:gd name="T14" fmla="*/ 542278 w 186"/>
              <a:gd name="T15" fmla="*/ 642674 h 191"/>
              <a:gd name="T16" fmla="*/ 546760 w 186"/>
              <a:gd name="T17" fmla="*/ 593237 h 191"/>
              <a:gd name="T18" fmla="*/ 833585 w 186"/>
              <a:gd name="T19" fmla="*/ 723569 h 191"/>
              <a:gd name="T20" fmla="*/ 416793 w 186"/>
              <a:gd name="T21" fmla="*/ 858396 h 191"/>
              <a:gd name="T22" fmla="*/ 470572 w 186"/>
              <a:gd name="T23" fmla="*/ 755029 h 191"/>
              <a:gd name="T24" fmla="*/ 416793 w 186"/>
              <a:gd name="T25" fmla="*/ 755029 h 191"/>
              <a:gd name="T26" fmla="*/ 416793 w 186"/>
              <a:gd name="T27" fmla="*/ 755029 h 191"/>
              <a:gd name="T28" fmla="*/ 363013 w 186"/>
              <a:gd name="T29" fmla="*/ 755029 h 191"/>
              <a:gd name="T30" fmla="*/ 340605 w 186"/>
              <a:gd name="T31" fmla="*/ 485376 h 191"/>
              <a:gd name="T32" fmla="*/ 255453 w 186"/>
              <a:gd name="T33" fmla="*/ 485376 h 191"/>
              <a:gd name="T34" fmla="*/ 255453 w 186"/>
              <a:gd name="T35" fmla="*/ 269653 h 191"/>
              <a:gd name="T36" fmla="*/ 416793 w 186"/>
              <a:gd name="T37" fmla="*/ 220217 h 191"/>
              <a:gd name="T38" fmla="*/ 578132 w 186"/>
              <a:gd name="T39" fmla="*/ 269653 h 191"/>
              <a:gd name="T40" fmla="*/ 578132 w 186"/>
              <a:gd name="T41" fmla="*/ 485376 h 191"/>
              <a:gd name="T42" fmla="*/ 492980 w 186"/>
              <a:gd name="T43" fmla="*/ 485376 h 191"/>
              <a:gd name="T44" fmla="*/ 470572 w 186"/>
              <a:gd name="T45" fmla="*/ 755029 h 191"/>
              <a:gd name="T46" fmla="*/ 412311 w 186"/>
              <a:gd name="T47" fmla="*/ 179769 h 191"/>
              <a:gd name="T48" fmla="*/ 322678 w 186"/>
              <a:gd name="T49" fmla="*/ 89884 h 191"/>
              <a:gd name="T50" fmla="*/ 412311 w 186"/>
              <a:gd name="T51" fmla="*/ 0 h 191"/>
              <a:gd name="T52" fmla="*/ 501944 w 186"/>
              <a:gd name="T53" fmla="*/ 89884 h 191"/>
              <a:gd name="T54" fmla="*/ 412311 w 186"/>
              <a:gd name="T55" fmla="*/ 179769 h 1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86"/>
              <a:gd name="T85" fmla="*/ 0 h 191"/>
              <a:gd name="T86" fmla="*/ 186 w 186"/>
              <a:gd name="T87" fmla="*/ 191 h 1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rgbClr val="3CCCC7"/>
          </a:solidFill>
          <a:ln w="9525">
            <a:noFill/>
            <a:round/>
            <a:headEnd/>
            <a:tailEnd/>
          </a:ln>
        </p:spPr>
        <p:txBody>
          <a:bodyPr/>
          <a:lstStyle/>
          <a:p>
            <a:endParaRPr lang="zh-CN" altLang="en-US"/>
          </a:p>
        </p:txBody>
      </p:sp>
      <p:sp>
        <p:nvSpPr>
          <p:cNvPr id="86" name="文本框 9"/>
          <p:cNvSpPr txBox="1">
            <a:spLocks noChangeArrowheads="1"/>
          </p:cNvSpPr>
          <p:nvPr/>
        </p:nvSpPr>
        <p:spPr bwMode="auto">
          <a:xfrm>
            <a:off x="8761413" y="4149725"/>
            <a:ext cx="1944687" cy="346075"/>
          </a:xfrm>
          <a:prstGeom prst="rect">
            <a:avLst/>
          </a:prstGeom>
          <a:noFill/>
          <a:ln w="9525">
            <a:noFill/>
            <a:miter lim="800000"/>
            <a:headEnd/>
            <a:tailEnd/>
          </a:ln>
        </p:spPr>
        <p:txBody>
          <a:bodyPr lIns="68580" tIns="34290" rIns="68580" bIns="34290">
            <a:spAutoFit/>
          </a:bodyPr>
          <a:lstStyle/>
          <a:p>
            <a:pPr marL="0" lvl="1" algn="ctr"/>
            <a:r>
              <a:rPr lang="zh-CN" altLang="en-US" b="1">
                <a:solidFill>
                  <a:srgbClr val="3CCCC7"/>
                </a:solidFill>
                <a:latin typeface="微软雅黑" pitchFamily="34" charset="-122"/>
                <a:ea typeface="微软雅黑" pitchFamily="34" charset="-122"/>
              </a:rPr>
              <a:t>设计师兼测试</a:t>
            </a:r>
          </a:p>
        </p:txBody>
      </p:sp>
      <p:sp>
        <p:nvSpPr>
          <p:cNvPr id="87" name="文本框 9"/>
          <p:cNvSpPr txBox="1"/>
          <p:nvPr/>
        </p:nvSpPr>
        <p:spPr>
          <a:xfrm>
            <a:off x="8905875" y="4495800"/>
            <a:ext cx="1655763" cy="1103313"/>
          </a:xfrm>
          <a:prstGeom prst="rect">
            <a:avLst/>
          </a:prstGeom>
          <a:noFill/>
        </p:spPr>
        <p:txBody>
          <a:bodyPr lIns="68580" tIns="34290" rIns="68580" bIns="34290">
            <a:spAutoFit/>
          </a:bodyPr>
          <a:lstStyle/>
          <a:p>
            <a:pPr fontAlgn="auto">
              <a:lnSpc>
                <a:spcPct val="12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招聘设计师为用户的产品进行视觉设计，通常也可兼任测试人员</a:t>
            </a:r>
          </a:p>
        </p:txBody>
      </p:sp>
      <p:cxnSp>
        <p:nvCxnSpPr>
          <p:cNvPr id="11" name="直接连接符 10"/>
          <p:cNvCxnSpPr>
            <a:stCxn id="85" idx="4"/>
          </p:cNvCxnSpPr>
          <p:nvPr/>
        </p:nvCxnSpPr>
        <p:spPr>
          <a:xfrm flipH="1" flipV="1">
            <a:off x="6673850" y="2154238"/>
            <a:ext cx="2752725" cy="1709737"/>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7" idx="9"/>
            <a:endCxn id="85" idx="1"/>
          </p:cNvCxnSpPr>
          <p:nvPr/>
        </p:nvCxnSpPr>
        <p:spPr>
          <a:xfrm>
            <a:off x="2803525" y="3863975"/>
            <a:ext cx="6510338" cy="0"/>
          </a:xfrm>
          <a:prstGeom prst="line">
            <a:avLst/>
          </a:prstGeom>
          <a:ln>
            <a:solidFill>
              <a:srgbClr val="3CCCC7"/>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0-#ppt_w/2"/>
                                          </p:val>
                                        </p:tav>
                                        <p:tav tm="100000">
                                          <p:val>
                                            <p:strVal val="#ppt_x"/>
                                          </p:val>
                                        </p:tav>
                                      </p:tavLst>
                                    </p:anim>
                                    <p:anim calcmode="lin" valueType="num">
                                      <p:cBhvr additive="base">
                                        <p:cTn id="13" dur="500" fill="hold"/>
                                        <p:tgtEl>
                                          <p:spTgt spid="7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additive="base">
                                        <p:cTn id="16" dur="500" fill="hold"/>
                                        <p:tgtEl>
                                          <p:spTgt spid="79"/>
                                        </p:tgtEl>
                                        <p:attrNameLst>
                                          <p:attrName>ppt_x</p:attrName>
                                        </p:attrNameLst>
                                      </p:cBhvr>
                                      <p:tavLst>
                                        <p:tav tm="0">
                                          <p:val>
                                            <p:strVal val="0-#ppt_w/2"/>
                                          </p:val>
                                        </p:tav>
                                        <p:tav tm="100000">
                                          <p:val>
                                            <p:strVal val="#ppt_x"/>
                                          </p:val>
                                        </p:tav>
                                      </p:tavLst>
                                    </p:anim>
                                    <p:anim calcmode="lin" valueType="num">
                                      <p:cBhvr additive="base">
                                        <p:cTn id="17" dur="500" fill="hold"/>
                                        <p:tgtEl>
                                          <p:spTgt spid="79"/>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1000"/>
                                        <p:tgtEl>
                                          <p:spTgt spid="77"/>
                                        </p:tgtEl>
                                      </p:cBhvr>
                                    </p:animEffect>
                                    <p:anim calcmode="lin" valueType="num">
                                      <p:cBhvr>
                                        <p:cTn id="26" dur="1000" fill="hold"/>
                                        <p:tgtEl>
                                          <p:spTgt spid="77"/>
                                        </p:tgtEl>
                                        <p:attrNameLst>
                                          <p:attrName>ppt_x</p:attrName>
                                        </p:attrNameLst>
                                      </p:cBhvr>
                                      <p:tavLst>
                                        <p:tav tm="0">
                                          <p:val>
                                            <p:strVal val="#ppt_x"/>
                                          </p:val>
                                        </p:tav>
                                        <p:tav tm="100000">
                                          <p:val>
                                            <p:strVal val="#ppt_x"/>
                                          </p:val>
                                        </p:tav>
                                      </p:tavLst>
                                    </p:anim>
                                    <p:anim calcmode="lin" valueType="num">
                                      <p:cBhvr>
                                        <p:cTn id="27" dur="1000" fill="hold"/>
                                        <p:tgtEl>
                                          <p:spTgt spid="77"/>
                                        </p:tgtEl>
                                        <p:attrNameLst>
                                          <p:attrName>ppt_y</p:attrName>
                                        </p:attrNameLst>
                                      </p:cBhvr>
                                      <p:tavLst>
                                        <p:tav tm="0">
                                          <p:val>
                                            <p:strVal val="#ppt_y+.1"/>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500" fill="hold"/>
                                        <p:tgtEl>
                                          <p:spTgt spid="80"/>
                                        </p:tgtEl>
                                        <p:attrNameLst>
                                          <p:attrName>ppt_x</p:attrName>
                                        </p:attrNameLst>
                                      </p:cBhvr>
                                      <p:tavLst>
                                        <p:tav tm="0">
                                          <p:val>
                                            <p:strVal val="0-#ppt_w/2"/>
                                          </p:val>
                                        </p:tav>
                                        <p:tav tm="100000">
                                          <p:val>
                                            <p:strVal val="#ppt_x"/>
                                          </p:val>
                                        </p:tav>
                                      </p:tavLst>
                                    </p:anim>
                                    <p:anim calcmode="lin" valueType="num">
                                      <p:cBhvr additive="base">
                                        <p:cTn id="31" dur="50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 calcmode="lin" valueType="num">
                                      <p:cBhvr additive="base">
                                        <p:cTn id="34" dur="500" fill="hold"/>
                                        <p:tgtEl>
                                          <p:spTgt spid="81"/>
                                        </p:tgtEl>
                                        <p:attrNameLst>
                                          <p:attrName>ppt_x</p:attrName>
                                        </p:attrNameLst>
                                      </p:cBhvr>
                                      <p:tavLst>
                                        <p:tav tm="0">
                                          <p:val>
                                            <p:strVal val="0-#ppt_w/2"/>
                                          </p:val>
                                        </p:tav>
                                        <p:tav tm="100000">
                                          <p:val>
                                            <p:strVal val="#ppt_x"/>
                                          </p:val>
                                        </p:tav>
                                      </p:tavLst>
                                    </p:anim>
                                    <p:anim calcmode="lin" valueType="num">
                                      <p:cBhvr additive="base">
                                        <p:cTn id="35" dur="500" fill="hold"/>
                                        <p:tgtEl>
                                          <p:spTgt spid="81"/>
                                        </p:tgtEl>
                                        <p:attrNameLst>
                                          <p:attrName>ppt_y</p:attrName>
                                        </p:attrNameLst>
                                      </p:cBhvr>
                                      <p:tavLst>
                                        <p:tav tm="0">
                                          <p:val>
                                            <p:strVal val="#ppt_y"/>
                                          </p:val>
                                        </p:tav>
                                        <p:tav tm="100000">
                                          <p:val>
                                            <p:strVal val="#ppt_y"/>
                                          </p:val>
                                        </p:tav>
                                      </p:tavLst>
                                    </p:anim>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1000"/>
                                        <p:tgtEl>
                                          <p:spTgt spid="82"/>
                                        </p:tgtEl>
                                      </p:cBhvr>
                                    </p:animEffect>
                                    <p:anim calcmode="lin" valueType="num">
                                      <p:cBhvr>
                                        <p:cTn id="44" dur="1000" fill="hold"/>
                                        <p:tgtEl>
                                          <p:spTgt spid="82"/>
                                        </p:tgtEl>
                                        <p:attrNameLst>
                                          <p:attrName>ppt_x</p:attrName>
                                        </p:attrNameLst>
                                      </p:cBhvr>
                                      <p:tavLst>
                                        <p:tav tm="0">
                                          <p:val>
                                            <p:strVal val="#ppt_x"/>
                                          </p:val>
                                        </p:tav>
                                        <p:tav tm="100000">
                                          <p:val>
                                            <p:strVal val="#ppt_x"/>
                                          </p:val>
                                        </p:tav>
                                      </p:tavLst>
                                    </p:anim>
                                    <p:anim calcmode="lin" valueType="num">
                                      <p:cBhvr>
                                        <p:cTn id="45" dur="1000" fill="hold"/>
                                        <p:tgtEl>
                                          <p:spTgt spid="82"/>
                                        </p:tgtEl>
                                        <p:attrNameLst>
                                          <p:attrName>ppt_y</p:attrName>
                                        </p:attrNameLst>
                                      </p:cBhvr>
                                      <p:tavLst>
                                        <p:tav tm="0">
                                          <p:val>
                                            <p:strVal val="#ppt_y+.1"/>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fill="hold"/>
                                        <p:tgtEl>
                                          <p:spTgt spid="83"/>
                                        </p:tgtEl>
                                        <p:attrNameLst>
                                          <p:attrName>ppt_x</p:attrName>
                                        </p:attrNameLst>
                                      </p:cBhvr>
                                      <p:tavLst>
                                        <p:tav tm="0">
                                          <p:val>
                                            <p:strVal val="0-#ppt_w/2"/>
                                          </p:val>
                                        </p:tav>
                                        <p:tav tm="100000">
                                          <p:val>
                                            <p:strVal val="#ppt_x"/>
                                          </p:val>
                                        </p:tav>
                                      </p:tavLst>
                                    </p:anim>
                                    <p:anim calcmode="lin" valueType="num">
                                      <p:cBhvr additive="base">
                                        <p:cTn id="49" dur="500" fill="hold"/>
                                        <p:tgtEl>
                                          <p:spTgt spid="8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84"/>
                                        </p:tgtEl>
                                        <p:attrNameLst>
                                          <p:attrName>style.visibility</p:attrName>
                                        </p:attrNameLst>
                                      </p:cBhvr>
                                      <p:to>
                                        <p:strVal val="visible"/>
                                      </p:to>
                                    </p:set>
                                    <p:anim calcmode="lin" valueType="num">
                                      <p:cBhvr additive="base">
                                        <p:cTn id="52" dur="500" fill="hold"/>
                                        <p:tgtEl>
                                          <p:spTgt spid="84"/>
                                        </p:tgtEl>
                                        <p:attrNameLst>
                                          <p:attrName>ppt_x</p:attrName>
                                        </p:attrNameLst>
                                      </p:cBhvr>
                                      <p:tavLst>
                                        <p:tav tm="0">
                                          <p:val>
                                            <p:strVal val="0-#ppt_w/2"/>
                                          </p:val>
                                        </p:tav>
                                        <p:tav tm="100000">
                                          <p:val>
                                            <p:strVal val="#ppt_x"/>
                                          </p:val>
                                        </p:tav>
                                      </p:tavLst>
                                    </p:anim>
                                    <p:anim calcmode="lin" valueType="num">
                                      <p:cBhvr additive="base">
                                        <p:cTn id="53" dur="500" fill="hold"/>
                                        <p:tgtEl>
                                          <p:spTgt spid="84"/>
                                        </p:tgtEl>
                                        <p:attrNameLst>
                                          <p:attrName>ppt_y</p:attrName>
                                        </p:attrNameLst>
                                      </p:cBhvr>
                                      <p:tavLst>
                                        <p:tav tm="0">
                                          <p:val>
                                            <p:strVal val="#ppt_y"/>
                                          </p:val>
                                        </p:tav>
                                        <p:tav tm="100000">
                                          <p:val>
                                            <p:strVal val="#ppt_y"/>
                                          </p:val>
                                        </p:tav>
                                      </p:tavLst>
                                    </p:anim>
                                  </p:childTnLst>
                                </p:cTn>
                              </p:par>
                            </p:childTnLst>
                          </p:cTn>
                        </p:par>
                        <p:par>
                          <p:cTn id="54" fill="hold">
                            <p:stCondLst>
                              <p:cond delay="4000"/>
                            </p:stCondLst>
                            <p:childTnLst>
                              <p:par>
                                <p:cTn id="55" presetID="22" presetClass="entr" presetSubtype="4"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1000"/>
                                        <p:tgtEl>
                                          <p:spTgt spid="85"/>
                                        </p:tgtEl>
                                      </p:cBhvr>
                                    </p:animEffect>
                                    <p:anim calcmode="lin" valueType="num">
                                      <p:cBhvr>
                                        <p:cTn id="62" dur="1000" fill="hold"/>
                                        <p:tgtEl>
                                          <p:spTgt spid="85"/>
                                        </p:tgtEl>
                                        <p:attrNameLst>
                                          <p:attrName>ppt_x</p:attrName>
                                        </p:attrNameLst>
                                      </p:cBhvr>
                                      <p:tavLst>
                                        <p:tav tm="0">
                                          <p:val>
                                            <p:strVal val="#ppt_x"/>
                                          </p:val>
                                        </p:tav>
                                        <p:tav tm="100000">
                                          <p:val>
                                            <p:strVal val="#ppt_x"/>
                                          </p:val>
                                        </p:tav>
                                      </p:tavLst>
                                    </p:anim>
                                    <p:anim calcmode="lin" valueType="num">
                                      <p:cBhvr>
                                        <p:cTn id="63" dur="1000" fill="hold"/>
                                        <p:tgtEl>
                                          <p:spTgt spid="85"/>
                                        </p:tgtEl>
                                        <p:attrNameLst>
                                          <p:attrName>ppt_y</p:attrName>
                                        </p:attrNameLst>
                                      </p:cBhvr>
                                      <p:tavLst>
                                        <p:tav tm="0">
                                          <p:val>
                                            <p:strVal val="#ppt_y+.1"/>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500" fill="hold"/>
                                        <p:tgtEl>
                                          <p:spTgt spid="86"/>
                                        </p:tgtEl>
                                        <p:attrNameLst>
                                          <p:attrName>ppt_x</p:attrName>
                                        </p:attrNameLst>
                                      </p:cBhvr>
                                      <p:tavLst>
                                        <p:tav tm="0">
                                          <p:val>
                                            <p:strVal val="0-#ppt_w/2"/>
                                          </p:val>
                                        </p:tav>
                                        <p:tav tm="100000">
                                          <p:val>
                                            <p:strVal val="#ppt_x"/>
                                          </p:val>
                                        </p:tav>
                                      </p:tavLst>
                                    </p:anim>
                                    <p:anim calcmode="lin" valueType="num">
                                      <p:cBhvr additive="base">
                                        <p:cTn id="67" dur="500" fill="hold"/>
                                        <p:tgtEl>
                                          <p:spTgt spid="86"/>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87"/>
                                        </p:tgtEl>
                                        <p:attrNameLst>
                                          <p:attrName>style.visibility</p:attrName>
                                        </p:attrNameLst>
                                      </p:cBhvr>
                                      <p:to>
                                        <p:strVal val="visible"/>
                                      </p:to>
                                    </p:set>
                                    <p:anim calcmode="lin" valueType="num">
                                      <p:cBhvr additive="base">
                                        <p:cTn id="70" dur="500" fill="hold"/>
                                        <p:tgtEl>
                                          <p:spTgt spid="87"/>
                                        </p:tgtEl>
                                        <p:attrNameLst>
                                          <p:attrName>ppt_x</p:attrName>
                                        </p:attrNameLst>
                                      </p:cBhvr>
                                      <p:tavLst>
                                        <p:tav tm="0">
                                          <p:val>
                                            <p:strVal val="0-#ppt_w/2"/>
                                          </p:val>
                                        </p:tav>
                                        <p:tav tm="100000">
                                          <p:val>
                                            <p:strVal val="#ppt_x"/>
                                          </p:val>
                                        </p:tav>
                                      </p:tavLst>
                                    </p:anim>
                                    <p:anim calcmode="lin" valueType="num">
                                      <p:cBhvr additive="base">
                                        <p:cTn id="71" dur="500" fill="hold"/>
                                        <p:tgtEl>
                                          <p:spTgt spid="87"/>
                                        </p:tgtEl>
                                        <p:attrNameLst>
                                          <p:attrName>ppt_y</p:attrName>
                                        </p:attrNameLst>
                                      </p:cBhvr>
                                      <p:tavLst>
                                        <p:tav tm="0">
                                          <p:val>
                                            <p:strVal val="#ppt_y"/>
                                          </p:val>
                                        </p:tav>
                                        <p:tav tm="100000">
                                          <p:val>
                                            <p:strVal val="#ppt_y"/>
                                          </p:val>
                                        </p:tav>
                                      </p:tavLst>
                                    </p:anim>
                                  </p:childTnLst>
                                </p:cTn>
                              </p:par>
                            </p:childTnLst>
                          </p:cTn>
                        </p:par>
                        <p:par>
                          <p:cTn id="72" fill="hold">
                            <p:stCondLst>
                              <p:cond delay="5500"/>
                            </p:stCondLst>
                            <p:childTnLst>
                              <p:par>
                                <p:cTn id="73" presetID="22" presetClass="entr" presetSubtype="4" fill="hold"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6000"/>
                            </p:stCondLst>
                            <p:childTnLst>
                              <p:par>
                                <p:cTn id="77" presetID="22" presetClass="entr" presetSubtype="8"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left)">
                                      <p:cBhvr>
                                        <p:cTn id="79" dur="500"/>
                                        <p:tgtEl>
                                          <p:spTgt spid="13"/>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P spid="79" grpId="0"/>
      <p:bldP spid="80" grpId="0"/>
      <p:bldP spid="81" grpId="0"/>
      <p:bldP spid="82" grpId="0" animBg="1"/>
      <p:bldP spid="83" grpId="0"/>
      <p:bldP spid="84" grpId="0"/>
      <p:bldP spid="85" grpId="0" animBg="1"/>
      <p:bldP spid="86" grpId="0"/>
      <p:bldP spid="87"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18" name="Freeform 6"/>
          <p:cNvSpPr/>
          <p:nvPr/>
        </p:nvSpPr>
        <p:spPr bwMode="auto">
          <a:xfrm>
            <a:off x="9056688" y="2532063"/>
            <a:ext cx="1012825" cy="1708150"/>
          </a:xfrm>
          <a:custGeom>
            <a:avLst/>
            <a:gdLst>
              <a:gd name="T0" fmla="*/ 283 w 283"/>
              <a:gd name="T1" fmla="*/ 97 h 478"/>
              <a:gd name="T2" fmla="*/ 212 w 283"/>
              <a:gd name="T3" fmla="*/ 50 h 478"/>
              <a:gd name="T4" fmla="*/ 142 w 283"/>
              <a:gd name="T5" fmla="*/ 0 h 478"/>
              <a:gd name="T6" fmla="*/ 71 w 283"/>
              <a:gd name="T7" fmla="*/ 50 h 478"/>
              <a:gd name="T8" fmla="*/ 0 w 283"/>
              <a:gd name="T9" fmla="*/ 97 h 478"/>
              <a:gd name="T10" fmla="*/ 42 w 283"/>
              <a:gd name="T11" fmla="*/ 97 h 478"/>
              <a:gd name="T12" fmla="*/ 42 w 283"/>
              <a:gd name="T13" fmla="*/ 478 h 478"/>
              <a:gd name="T14" fmla="*/ 243 w 283"/>
              <a:gd name="T15" fmla="*/ 478 h 478"/>
              <a:gd name="T16" fmla="*/ 243 w 283"/>
              <a:gd name="T17" fmla="*/ 97 h 478"/>
              <a:gd name="T18" fmla="*/ 283 w 283"/>
              <a:gd name="T19" fmla="*/ 9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478">
                <a:moveTo>
                  <a:pt x="283" y="97"/>
                </a:moveTo>
                <a:lnTo>
                  <a:pt x="212" y="50"/>
                </a:lnTo>
                <a:lnTo>
                  <a:pt x="142" y="0"/>
                </a:lnTo>
                <a:lnTo>
                  <a:pt x="71" y="50"/>
                </a:lnTo>
                <a:lnTo>
                  <a:pt x="0" y="97"/>
                </a:lnTo>
                <a:lnTo>
                  <a:pt x="42" y="97"/>
                </a:lnTo>
                <a:lnTo>
                  <a:pt x="42" y="478"/>
                </a:lnTo>
                <a:lnTo>
                  <a:pt x="243" y="478"/>
                </a:lnTo>
                <a:lnTo>
                  <a:pt x="243" y="97"/>
                </a:lnTo>
                <a:lnTo>
                  <a:pt x="283" y="97"/>
                </a:lnTo>
                <a:close/>
              </a:path>
            </a:pathLst>
          </a:custGeom>
          <a:solidFill>
            <a:srgbClr val="2BA5A2"/>
          </a:solidFill>
          <a:ln>
            <a:noFill/>
          </a:ln>
          <a:effec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19" name="Freeform 7"/>
          <p:cNvSpPr/>
          <p:nvPr/>
        </p:nvSpPr>
        <p:spPr bwMode="auto">
          <a:xfrm>
            <a:off x="6484938" y="3546475"/>
            <a:ext cx="1014412" cy="693738"/>
          </a:xfrm>
          <a:custGeom>
            <a:avLst/>
            <a:gdLst>
              <a:gd name="T0" fmla="*/ 284 w 284"/>
              <a:gd name="T1" fmla="*/ 97 h 194"/>
              <a:gd name="T2" fmla="*/ 213 w 284"/>
              <a:gd name="T3" fmla="*/ 50 h 194"/>
              <a:gd name="T4" fmla="*/ 142 w 284"/>
              <a:gd name="T5" fmla="*/ 0 h 194"/>
              <a:gd name="T6" fmla="*/ 71 w 284"/>
              <a:gd name="T7" fmla="*/ 50 h 194"/>
              <a:gd name="T8" fmla="*/ 0 w 284"/>
              <a:gd name="T9" fmla="*/ 97 h 194"/>
              <a:gd name="T10" fmla="*/ 40 w 284"/>
              <a:gd name="T11" fmla="*/ 97 h 194"/>
              <a:gd name="T12" fmla="*/ 40 w 284"/>
              <a:gd name="T13" fmla="*/ 194 h 194"/>
              <a:gd name="T14" fmla="*/ 241 w 284"/>
              <a:gd name="T15" fmla="*/ 194 h 194"/>
              <a:gd name="T16" fmla="*/ 241 w 284"/>
              <a:gd name="T17" fmla="*/ 97 h 194"/>
              <a:gd name="T18" fmla="*/ 284 w 284"/>
              <a:gd name="T19" fmla="*/ 9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4" h="194">
                <a:moveTo>
                  <a:pt x="284" y="97"/>
                </a:moveTo>
                <a:lnTo>
                  <a:pt x="213" y="50"/>
                </a:lnTo>
                <a:lnTo>
                  <a:pt x="142" y="0"/>
                </a:lnTo>
                <a:lnTo>
                  <a:pt x="71" y="50"/>
                </a:lnTo>
                <a:lnTo>
                  <a:pt x="0" y="97"/>
                </a:lnTo>
                <a:lnTo>
                  <a:pt x="40" y="97"/>
                </a:lnTo>
                <a:lnTo>
                  <a:pt x="40" y="194"/>
                </a:lnTo>
                <a:lnTo>
                  <a:pt x="241" y="194"/>
                </a:lnTo>
                <a:lnTo>
                  <a:pt x="241" y="97"/>
                </a:lnTo>
                <a:lnTo>
                  <a:pt x="284" y="97"/>
                </a:lnTo>
                <a:close/>
              </a:path>
            </a:pathLst>
          </a:custGeom>
          <a:solidFill>
            <a:srgbClr val="25BFF1"/>
          </a:solidFill>
          <a:ln>
            <a:noFill/>
          </a:ln>
          <a:effec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20" name="Oval 8"/>
          <p:cNvSpPr>
            <a:spLocks noChangeArrowheads="1"/>
          </p:cNvSpPr>
          <p:nvPr/>
        </p:nvSpPr>
        <p:spPr bwMode="auto">
          <a:xfrm>
            <a:off x="2098675" y="1924050"/>
            <a:ext cx="1839913" cy="1833563"/>
          </a:xfrm>
          <a:prstGeom prst="ellipse">
            <a:avLst/>
          </a:prstGeom>
          <a:solidFill>
            <a:srgbClr val="2BA5A2"/>
          </a:solidFill>
          <a:ln w="9525">
            <a:noFill/>
            <a:round/>
            <a:headEnd/>
            <a:tailEnd/>
          </a:ln>
        </p:spPr>
        <p:txBody>
          <a:bodyPr/>
          <a:lstStyle/>
          <a:p>
            <a:r>
              <a:rPr lang="zh-CN" altLang="en-US">
                <a:solidFill>
                  <a:schemeClr val="bg1"/>
                </a:solidFill>
                <a:latin typeface="微软雅黑" pitchFamily="34" charset="-122"/>
                <a:ea typeface="微软雅黑" pitchFamily="34" charset="-122"/>
              </a:rPr>
              <a:t>前期沟通</a:t>
            </a:r>
            <a:r>
              <a:rPr lang="en-US" altLang="zh-CN">
                <a:solidFill>
                  <a:schemeClr val="bg1"/>
                </a:solidFill>
                <a:latin typeface="微软雅黑" pitchFamily="34" charset="-122"/>
                <a:ea typeface="微软雅黑" pitchFamily="34" charset="-122"/>
              </a:rPr>
              <a:t>10%</a:t>
            </a:r>
            <a:endParaRPr lang="zh-CN" altLang="en-US">
              <a:solidFill>
                <a:schemeClr val="bg1"/>
              </a:solidFill>
              <a:latin typeface="微软雅黑" pitchFamily="34" charset="-122"/>
              <a:ea typeface="微软雅黑" pitchFamily="34" charset="-122"/>
            </a:endParaRPr>
          </a:p>
        </p:txBody>
      </p:sp>
      <p:sp>
        <p:nvSpPr>
          <p:cNvPr id="21" name="Oval 9"/>
          <p:cNvSpPr>
            <a:spLocks noChangeArrowheads="1"/>
          </p:cNvSpPr>
          <p:nvPr/>
        </p:nvSpPr>
        <p:spPr bwMode="auto">
          <a:xfrm>
            <a:off x="3467100" y="1830388"/>
            <a:ext cx="2287588" cy="2281237"/>
          </a:xfrm>
          <a:prstGeom prst="ellipse">
            <a:avLst/>
          </a:prstGeom>
          <a:solidFill>
            <a:srgbClr val="25BFF1"/>
          </a:solidFill>
          <a:ln w="9525">
            <a:noFill/>
            <a:round/>
            <a:headEnd/>
            <a:tailEnd/>
          </a:ln>
        </p:spPr>
        <p:txBody>
          <a:bodyPr/>
          <a:lstStyle/>
          <a:p>
            <a:pPr algn="r"/>
            <a:r>
              <a:rPr lang="zh-CN" altLang="en-US" sz="2400">
                <a:solidFill>
                  <a:schemeClr val="bg1"/>
                </a:solidFill>
                <a:latin typeface="微软雅黑" pitchFamily="34" charset="-122"/>
                <a:ea typeface="微软雅黑" pitchFamily="34" charset="-122"/>
              </a:rPr>
              <a:t>利润</a:t>
            </a:r>
            <a:r>
              <a:rPr lang="en-US" altLang="zh-CN" sz="2400">
                <a:solidFill>
                  <a:schemeClr val="bg1"/>
                </a:solidFill>
                <a:latin typeface="微软雅黑" pitchFamily="34" charset="-122"/>
                <a:ea typeface="微软雅黑" pitchFamily="34" charset="-122"/>
              </a:rPr>
              <a:t>60%</a:t>
            </a:r>
            <a:endParaRPr lang="zh-CN" altLang="en-US" sz="2400">
              <a:solidFill>
                <a:schemeClr val="bg1"/>
              </a:solidFill>
              <a:latin typeface="微软雅黑" pitchFamily="34" charset="-122"/>
              <a:ea typeface="微软雅黑" pitchFamily="34" charset="-122"/>
            </a:endParaRPr>
          </a:p>
        </p:txBody>
      </p:sp>
      <p:sp>
        <p:nvSpPr>
          <p:cNvPr id="22" name="Freeform 15"/>
          <p:cNvSpPr/>
          <p:nvPr/>
        </p:nvSpPr>
        <p:spPr bwMode="auto">
          <a:xfrm>
            <a:off x="7764463" y="3146425"/>
            <a:ext cx="1016000" cy="1093788"/>
          </a:xfrm>
          <a:custGeom>
            <a:avLst/>
            <a:gdLst>
              <a:gd name="T0" fmla="*/ 283 w 283"/>
              <a:gd name="T1" fmla="*/ 97 h 305"/>
              <a:gd name="T2" fmla="*/ 213 w 283"/>
              <a:gd name="T3" fmla="*/ 49 h 305"/>
              <a:gd name="T4" fmla="*/ 142 w 283"/>
              <a:gd name="T5" fmla="*/ 0 h 305"/>
              <a:gd name="T6" fmla="*/ 71 w 283"/>
              <a:gd name="T7" fmla="*/ 49 h 305"/>
              <a:gd name="T8" fmla="*/ 0 w 283"/>
              <a:gd name="T9" fmla="*/ 97 h 305"/>
              <a:gd name="T10" fmla="*/ 41 w 283"/>
              <a:gd name="T11" fmla="*/ 97 h 305"/>
              <a:gd name="T12" fmla="*/ 41 w 283"/>
              <a:gd name="T13" fmla="*/ 305 h 305"/>
              <a:gd name="T14" fmla="*/ 241 w 283"/>
              <a:gd name="T15" fmla="*/ 305 h 305"/>
              <a:gd name="T16" fmla="*/ 241 w 283"/>
              <a:gd name="T17" fmla="*/ 97 h 305"/>
              <a:gd name="T18" fmla="*/ 283 w 283"/>
              <a:gd name="T19" fmla="*/ 9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05">
                <a:moveTo>
                  <a:pt x="283" y="97"/>
                </a:moveTo>
                <a:lnTo>
                  <a:pt x="213" y="49"/>
                </a:lnTo>
                <a:lnTo>
                  <a:pt x="142" y="0"/>
                </a:lnTo>
                <a:lnTo>
                  <a:pt x="71" y="49"/>
                </a:lnTo>
                <a:lnTo>
                  <a:pt x="0" y="97"/>
                </a:lnTo>
                <a:lnTo>
                  <a:pt x="41" y="97"/>
                </a:lnTo>
                <a:lnTo>
                  <a:pt x="41" y="305"/>
                </a:lnTo>
                <a:lnTo>
                  <a:pt x="241" y="305"/>
                </a:lnTo>
                <a:lnTo>
                  <a:pt x="241" y="97"/>
                </a:lnTo>
                <a:lnTo>
                  <a:pt x="283" y="97"/>
                </a:lnTo>
                <a:close/>
              </a:path>
            </a:pathLst>
          </a:custGeom>
          <a:solidFill>
            <a:srgbClr val="3CCCC7">
              <a:alpha val="85882"/>
            </a:srgbClr>
          </a:solidFill>
          <a:ln>
            <a:noFill/>
          </a:ln>
          <a:effec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23" name="TextBox 14"/>
          <p:cNvSpPr txBox="1">
            <a:spLocks noChangeArrowheads="1"/>
          </p:cNvSpPr>
          <p:nvPr/>
        </p:nvSpPr>
        <p:spPr bwMode="auto">
          <a:xfrm>
            <a:off x="6699250" y="3060700"/>
            <a:ext cx="542925" cy="522288"/>
          </a:xfrm>
          <a:prstGeom prst="rect">
            <a:avLst/>
          </a:prstGeom>
          <a:noFill/>
          <a:ln w="9525">
            <a:noFill/>
            <a:miter lim="800000"/>
            <a:headEnd/>
            <a:tailEnd/>
          </a:ln>
        </p:spPr>
        <p:txBody>
          <a:bodyPr wrap="none" anchor="ctr">
            <a:spAutoFit/>
          </a:bodyPr>
          <a:lstStyle/>
          <a:p>
            <a:pPr algn="ctr"/>
            <a:r>
              <a:rPr lang="en-US" altLang="zh-CN" sz="2800">
                <a:solidFill>
                  <a:srgbClr val="3CCCC7"/>
                </a:solidFill>
                <a:latin typeface="方正兰亭黑简体"/>
                <a:ea typeface="方正兰亭黑简体"/>
                <a:cs typeface="Arial" charset="0"/>
              </a:rPr>
              <a:t>10</a:t>
            </a:r>
            <a:endParaRPr lang="zh-CN" altLang="en-US">
              <a:solidFill>
                <a:srgbClr val="3CCCC7"/>
              </a:solidFill>
              <a:latin typeface="方正兰亭黑简体"/>
              <a:ea typeface="方正兰亭黑简体"/>
              <a:cs typeface="Arial" charset="0"/>
            </a:endParaRPr>
          </a:p>
        </p:txBody>
      </p:sp>
      <p:sp>
        <p:nvSpPr>
          <p:cNvPr id="24" name="TextBox 18"/>
          <p:cNvSpPr txBox="1">
            <a:spLocks noChangeArrowheads="1"/>
          </p:cNvSpPr>
          <p:nvPr/>
        </p:nvSpPr>
        <p:spPr bwMode="auto">
          <a:xfrm>
            <a:off x="8001000" y="2565400"/>
            <a:ext cx="542925" cy="522288"/>
          </a:xfrm>
          <a:prstGeom prst="rect">
            <a:avLst/>
          </a:prstGeom>
          <a:noFill/>
          <a:ln w="9525">
            <a:noFill/>
            <a:miter lim="800000"/>
            <a:headEnd/>
            <a:tailEnd/>
          </a:ln>
        </p:spPr>
        <p:txBody>
          <a:bodyPr wrap="none" anchor="ctr">
            <a:spAutoFit/>
          </a:bodyPr>
          <a:lstStyle/>
          <a:p>
            <a:pPr algn="ctr"/>
            <a:r>
              <a:rPr lang="en-US" altLang="zh-CN" sz="2800">
                <a:solidFill>
                  <a:srgbClr val="3CCCC7"/>
                </a:solidFill>
                <a:latin typeface="方正兰亭黑简体"/>
                <a:ea typeface="方正兰亭黑简体"/>
                <a:cs typeface="Arial" charset="0"/>
              </a:rPr>
              <a:t>30</a:t>
            </a:r>
            <a:endParaRPr lang="zh-CN" altLang="en-US">
              <a:solidFill>
                <a:srgbClr val="3CCCC7"/>
              </a:solidFill>
              <a:latin typeface="方正兰亭黑简体"/>
              <a:ea typeface="方正兰亭黑简体"/>
              <a:cs typeface="Arial" charset="0"/>
            </a:endParaRPr>
          </a:p>
        </p:txBody>
      </p:sp>
      <p:sp>
        <p:nvSpPr>
          <p:cNvPr id="25" name="TextBox 19"/>
          <p:cNvSpPr txBox="1">
            <a:spLocks noChangeArrowheads="1"/>
          </p:cNvSpPr>
          <p:nvPr/>
        </p:nvSpPr>
        <p:spPr bwMode="auto">
          <a:xfrm>
            <a:off x="9291638" y="1971675"/>
            <a:ext cx="542925" cy="523875"/>
          </a:xfrm>
          <a:prstGeom prst="rect">
            <a:avLst/>
          </a:prstGeom>
          <a:noFill/>
          <a:ln w="9525">
            <a:noFill/>
            <a:miter lim="800000"/>
            <a:headEnd/>
            <a:tailEnd/>
          </a:ln>
        </p:spPr>
        <p:txBody>
          <a:bodyPr wrap="none" anchor="ctr">
            <a:spAutoFit/>
          </a:bodyPr>
          <a:lstStyle/>
          <a:p>
            <a:pPr algn="ctr"/>
            <a:r>
              <a:rPr lang="en-US" altLang="zh-CN" sz="2800">
                <a:solidFill>
                  <a:srgbClr val="3CCCC7"/>
                </a:solidFill>
                <a:latin typeface="方正兰亭黑简体"/>
                <a:ea typeface="方正兰亭黑简体"/>
                <a:cs typeface="Arial" charset="0"/>
              </a:rPr>
              <a:t>60</a:t>
            </a:r>
            <a:endParaRPr lang="zh-CN" altLang="en-US">
              <a:solidFill>
                <a:srgbClr val="3CCCC7"/>
              </a:solidFill>
              <a:latin typeface="方正兰亭黑简体"/>
              <a:ea typeface="方正兰亭黑简体"/>
              <a:cs typeface="Arial" charset="0"/>
            </a:endParaRPr>
          </a:p>
        </p:txBody>
      </p:sp>
      <p:cxnSp>
        <p:nvCxnSpPr>
          <p:cNvPr id="30" name="直接连接符 29"/>
          <p:cNvCxnSpPr/>
          <p:nvPr/>
        </p:nvCxnSpPr>
        <p:spPr>
          <a:xfrm>
            <a:off x="4448175" y="3222625"/>
            <a:ext cx="1655763" cy="1017588"/>
          </a:xfrm>
          <a:prstGeom prst="line">
            <a:avLst/>
          </a:prstGeom>
          <a:ln>
            <a:solidFill>
              <a:schemeClr val="bg1">
                <a:lumMod val="5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103938" y="4240213"/>
            <a:ext cx="4252912" cy="0"/>
          </a:xfrm>
          <a:prstGeom prst="line">
            <a:avLst/>
          </a:prstGeom>
          <a:ln>
            <a:solidFill>
              <a:schemeClr val="bg1">
                <a:lumMod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29"/>
          <p:cNvSpPr txBox="1">
            <a:spLocks noChangeArrowheads="1"/>
          </p:cNvSpPr>
          <p:nvPr/>
        </p:nvSpPr>
        <p:spPr bwMode="auto">
          <a:xfrm flipH="1">
            <a:off x="6103938" y="4627563"/>
            <a:ext cx="2787650" cy="314325"/>
          </a:xfrm>
          <a:prstGeom prst="rect">
            <a:avLst/>
          </a:prstGeom>
          <a:noFill/>
          <a:ln w="9525">
            <a:noFill/>
            <a:miter lim="800000"/>
            <a:headEnd/>
            <a:tailEnd/>
          </a:ln>
        </p:spPr>
        <p:txBody>
          <a:bodyPr>
            <a:spAutoFit/>
          </a:bodyPr>
          <a:lstStyle/>
          <a:p>
            <a:pPr>
              <a:lnSpc>
                <a:spcPct val="80000"/>
              </a:lnSpc>
              <a:buFont typeface="Arial" charset="0"/>
              <a:buNone/>
            </a:pPr>
            <a:r>
              <a:rPr lang="zh-CN" altLang="en-US" b="1">
                <a:solidFill>
                  <a:srgbClr val="3CCCC7"/>
                </a:solidFill>
                <a:latin typeface="微软雅黑" pitchFamily="34" charset="-122"/>
                <a:ea typeface="微软雅黑" pitchFamily="34" charset="-122"/>
                <a:cs typeface="Arial" charset="0"/>
              </a:rPr>
              <a:t>目标</a:t>
            </a:r>
          </a:p>
        </p:txBody>
      </p:sp>
      <p:sp>
        <p:nvSpPr>
          <p:cNvPr id="33" name="TextBox 30"/>
          <p:cNvSpPr txBox="1"/>
          <p:nvPr/>
        </p:nvSpPr>
        <p:spPr>
          <a:xfrm>
            <a:off x="6103938" y="4941888"/>
            <a:ext cx="4602162" cy="1211262"/>
          </a:xfrm>
          <a:prstGeom prst="rect">
            <a:avLst/>
          </a:prstGeom>
          <a:noFill/>
        </p:spPr>
        <p:txBody>
          <a:bodyPr>
            <a:spAutoFit/>
          </a:bodyPr>
          <a:lstStyle/>
          <a:p>
            <a:pPr fontAlgn="auto">
              <a:lnSpc>
                <a:spcPct val="130000"/>
              </a:lnSpc>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云易创体系的第一阶段正在摸索</a:t>
            </a:r>
            <a:r>
              <a:rPr lang="zh-CN" altLang="en-US" sz="1400" dirty="0">
                <a:solidFill>
                  <a:srgbClr val="FF0000"/>
                </a:solidFill>
                <a:latin typeface="微软雅黑" panose="020B0503020204020204" pitchFamily="34" charset="-122"/>
                <a:ea typeface="微软雅黑" panose="020B0503020204020204" pitchFamily="34" charset="-122"/>
              </a:rPr>
              <a:t>如何构建</a:t>
            </a:r>
            <a:r>
              <a:rPr lang="en-US" altLang="zh-CN" sz="1400" dirty="0">
                <a:solidFill>
                  <a:srgbClr val="FF0000"/>
                </a:solidFill>
                <a:latin typeface="微软雅黑" panose="020B0503020204020204" pitchFamily="34" charset="-122"/>
                <a:ea typeface="微软雅黑" panose="020B0503020204020204" pitchFamily="34" charset="-122"/>
              </a:rPr>
              <a:t>4-6</a:t>
            </a:r>
            <a:r>
              <a:rPr lang="zh-CN" altLang="en-US" sz="1400" dirty="0">
                <a:solidFill>
                  <a:srgbClr val="FF0000"/>
                </a:solidFill>
                <a:latin typeface="微软雅黑" panose="020B0503020204020204" pitchFamily="34" charset="-122"/>
                <a:ea typeface="微软雅黑" panose="020B0503020204020204" pitchFamily="34" charset="-122"/>
              </a:rPr>
              <a:t>人的团队一年完成</a:t>
            </a:r>
            <a:r>
              <a:rPr lang="en-US" altLang="zh-CN" sz="1400" dirty="0">
                <a:solidFill>
                  <a:srgbClr val="FF0000"/>
                </a:solidFill>
                <a:latin typeface="微软雅黑" panose="020B0503020204020204" pitchFamily="34" charset="-122"/>
                <a:ea typeface="微软雅黑" panose="020B0503020204020204" pitchFamily="34" charset="-122"/>
              </a:rPr>
              <a:t>100</a:t>
            </a:r>
            <a:r>
              <a:rPr lang="zh-CN" altLang="en-US" sz="1400" dirty="0">
                <a:solidFill>
                  <a:srgbClr val="FF0000"/>
                </a:solidFill>
                <a:latin typeface="微软雅黑" panose="020B0503020204020204" pitchFamily="34" charset="-122"/>
                <a:ea typeface="微软雅黑" panose="020B0503020204020204" pitchFamily="34" charset="-122"/>
              </a:rPr>
              <a:t>万元的合同金额</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。在项目平均的情况下，目前平均一周能够完成</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万元的合同金额，</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年保底</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4-6</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人创造</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50</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万以上的利润</a:t>
            </a:r>
          </a:p>
        </p:txBody>
      </p:sp>
      <p:sp>
        <p:nvSpPr>
          <p:cNvPr id="38" name="Oval 10"/>
          <p:cNvSpPr>
            <a:spLocks noChangeArrowheads="1"/>
          </p:cNvSpPr>
          <p:nvPr/>
        </p:nvSpPr>
        <p:spPr bwMode="auto">
          <a:xfrm>
            <a:off x="2673350" y="3049588"/>
            <a:ext cx="1916113" cy="1924050"/>
          </a:xfrm>
          <a:prstGeom prst="ellipse">
            <a:avLst/>
          </a:prstGeom>
          <a:solidFill>
            <a:srgbClr val="3CCCC7">
              <a:alpha val="81175"/>
            </a:srgbClr>
          </a:solidFill>
          <a:ln w="9525">
            <a:noFill/>
            <a:round/>
            <a:headEnd/>
            <a:tailEnd/>
          </a:ln>
        </p:spPr>
        <p:txBody>
          <a:bodyPr anchor="ctr"/>
          <a:lstStyle/>
          <a:p>
            <a:pPr algn="ctr"/>
            <a:r>
              <a:rPr lang="zh-CN" altLang="en-US" sz="2000">
                <a:solidFill>
                  <a:schemeClr val="bg1"/>
                </a:solidFill>
                <a:latin typeface="微软雅黑" pitchFamily="34" charset="-122"/>
                <a:ea typeface="微软雅黑" pitchFamily="34" charset="-122"/>
              </a:rPr>
              <a:t>设计和开发</a:t>
            </a:r>
            <a:r>
              <a:rPr lang="en-US" altLang="zh-CN" sz="2000">
                <a:solidFill>
                  <a:schemeClr val="bg1"/>
                </a:solidFill>
                <a:latin typeface="微软雅黑" pitchFamily="34" charset="-122"/>
                <a:ea typeface="微软雅黑" pitchFamily="34" charset="-122"/>
              </a:rPr>
              <a:t>30%</a:t>
            </a:r>
            <a:endParaRPr lang="zh-CN" altLang="en-US" sz="2000">
              <a:solidFill>
                <a:schemeClr val="bg1"/>
              </a:solidFill>
              <a:latin typeface="微软雅黑" pitchFamily="34" charset="-122"/>
              <a:ea typeface="微软雅黑" pitchFamily="34" charset="-122"/>
            </a:endParaRPr>
          </a:p>
        </p:txBody>
      </p:sp>
      <p:sp>
        <p:nvSpPr>
          <p:cNvPr id="41" name="文本框 9"/>
          <p:cNvSpPr txBox="1"/>
          <p:nvPr/>
        </p:nvSpPr>
        <p:spPr>
          <a:xfrm>
            <a:off x="984250" y="188913"/>
            <a:ext cx="3605213"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成本</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利润分析</a:t>
            </a:r>
          </a:p>
        </p:txBody>
      </p:sp>
      <p:sp>
        <p:nvSpPr>
          <p:cNvPr id="46" name="六边形 45"/>
          <p:cNvSpPr/>
          <p:nvPr/>
        </p:nvSpPr>
        <p:spPr>
          <a:xfrm>
            <a:off x="241300" y="125413"/>
            <a:ext cx="482600" cy="414337"/>
          </a:xfrm>
          <a:prstGeom prst="hexagon">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8" name="直接连接符 47"/>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1" name="六边形 50"/>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124"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第二章</a:t>
            </a:r>
          </a:p>
        </p:txBody>
      </p:sp>
      <p:sp>
        <p:nvSpPr>
          <p:cNvPr id="47125"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产品与运营</a:t>
            </a:r>
          </a:p>
        </p:txBody>
      </p:sp>
      <p:sp>
        <p:nvSpPr>
          <p:cNvPr id="54" name="KSO_Shape"/>
          <p:cNvSpPr/>
          <p:nvPr/>
        </p:nvSpPr>
        <p:spPr bwMode="auto">
          <a:xfrm>
            <a:off x="314325" y="195263"/>
            <a:ext cx="315913" cy="31273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5" name="矩形 54"/>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55"/>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矩形 57"/>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131"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1 7</a:t>
            </a:r>
            <a:endParaRPr lang="zh-CN" altLang="zh-CN" sz="2000" b="1">
              <a:solidFill>
                <a:schemeClr val="bg1"/>
              </a:solidFill>
              <a:latin typeface="方正兰亭超细黑简体"/>
              <a:ea typeface="方正兰亭超细黑简体"/>
              <a:cs typeface="方正兰亭超细黑简体"/>
            </a:endParaRPr>
          </a:p>
        </p:txBody>
      </p:sp>
      <p:sp>
        <p:nvSpPr>
          <p:cNvPr id="60" name="TextBox 5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350" fill="hold"/>
                                        <p:tgtEl>
                                          <p:spTgt spid="20"/>
                                        </p:tgtEl>
                                        <p:attrNameLst>
                                          <p:attrName>ppt_x</p:attrName>
                                        </p:attrNameLst>
                                      </p:cBhvr>
                                      <p:tavLst>
                                        <p:tav tm="0">
                                          <p:val>
                                            <p:strVal val="0-#ppt_w/2"/>
                                          </p:val>
                                        </p:tav>
                                        <p:tav tm="100000">
                                          <p:val>
                                            <p:strVal val="#ppt_x"/>
                                          </p:val>
                                        </p:tav>
                                      </p:tavLst>
                                    </p:anim>
                                    <p:anim calcmode="lin" valueType="num">
                                      <p:cBhvr additive="base">
                                        <p:cTn id="8" dur="35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400" fill="hold"/>
                                        <p:tgtEl>
                                          <p:spTgt spid="38"/>
                                        </p:tgtEl>
                                        <p:attrNameLst>
                                          <p:attrName>ppt_x</p:attrName>
                                        </p:attrNameLst>
                                      </p:cBhvr>
                                      <p:tavLst>
                                        <p:tav tm="0">
                                          <p:val>
                                            <p:strVal val="#ppt_x"/>
                                          </p:val>
                                        </p:tav>
                                        <p:tav tm="100000">
                                          <p:val>
                                            <p:strVal val="#ppt_x"/>
                                          </p:val>
                                        </p:tav>
                                      </p:tavLst>
                                    </p:anim>
                                    <p:anim calcmode="lin" valueType="num">
                                      <p:cBhvr additive="base">
                                        <p:cTn id="12" dur="4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3"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400" fill="hold"/>
                                        <p:tgtEl>
                                          <p:spTgt spid="21"/>
                                        </p:tgtEl>
                                        <p:attrNameLst>
                                          <p:attrName>ppt_x</p:attrName>
                                        </p:attrNameLst>
                                      </p:cBhvr>
                                      <p:tavLst>
                                        <p:tav tm="0">
                                          <p:val>
                                            <p:strVal val="1+#ppt_w/2"/>
                                          </p:val>
                                        </p:tav>
                                        <p:tav tm="100000">
                                          <p:val>
                                            <p:strVal val="#ppt_x"/>
                                          </p:val>
                                        </p:tav>
                                      </p:tavLst>
                                    </p:anim>
                                    <p:anim calcmode="lin" valueType="num">
                                      <p:cBhvr additive="base">
                                        <p:cTn id="16" dur="400" fill="hold"/>
                                        <p:tgtEl>
                                          <p:spTgt spid="2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400"/>
                                        <p:tgtEl>
                                          <p:spTgt spid="3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350"/>
                                        <p:tgtEl>
                                          <p:spTgt spid="31"/>
                                        </p:tgtEl>
                                      </p:cBhvr>
                                    </p:animEffect>
                                  </p:childTnLst>
                                </p:cTn>
                              </p:par>
                            </p:childTnLst>
                          </p:cTn>
                        </p:par>
                        <p:par>
                          <p:cTn id="25" fill="hold">
                            <p:stCondLst>
                              <p:cond delay="1500"/>
                            </p:stCondLst>
                            <p:childTnLst>
                              <p:par>
                                <p:cTn id="26" presetID="2" presetClass="entr" presetSubtype="4" decel="100000" fill="hold" nodeType="afterEffect">
                                  <p:stCondLst>
                                    <p:cond delay="25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par>
                                <p:cTn id="30" presetID="2" presetClass="entr" presetSubtype="4" decel="100000" fill="hold" nodeType="withEffect">
                                  <p:stCondLst>
                                    <p:cond delay="50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ppt_x"/>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4" decel="100000" fill="hold" nodeType="withEffect">
                                  <p:stCondLst>
                                    <p:cond delay="75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1+#ppt_h/2"/>
                                          </p:val>
                                        </p:tav>
                                        <p:tav tm="100000">
                                          <p:val>
                                            <p:strVal val="#ppt_y"/>
                                          </p:val>
                                        </p:tav>
                                      </p:tavLst>
                                    </p:anim>
                                  </p:childTnLst>
                                </p:cTn>
                              </p:par>
                            </p:childTnLst>
                          </p:cTn>
                        </p:par>
                        <p:par>
                          <p:cTn id="38" fill="hold">
                            <p:stCondLst>
                              <p:cond delay="22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2750"/>
                            </p:stCondLst>
                            <p:childTnLst>
                              <p:par>
                                <p:cTn id="49" presetID="10" presetClass="entr" presetSubtype="0" fill="hold" grpId="0" nodeType="afterEffect">
                                  <p:stCondLst>
                                    <p:cond delay="0"/>
                                  </p:stCondLst>
                                  <p:iterate type="lt">
                                    <p:tmPct val="10000"/>
                                  </p:iterate>
                                  <p:childTnLst>
                                    <p:set>
                                      <p:cBhvr>
                                        <p:cTn id="50" dur="1" fill="hold">
                                          <p:stCondLst>
                                            <p:cond delay="0"/>
                                          </p:stCondLst>
                                        </p:cTn>
                                        <p:tgtEl>
                                          <p:spTgt spid="32"/>
                                        </p:tgtEl>
                                        <p:attrNameLst>
                                          <p:attrName>style.visibility</p:attrName>
                                        </p:attrNameLst>
                                      </p:cBhvr>
                                      <p:to>
                                        <p:strVal val="visible"/>
                                      </p:to>
                                    </p:set>
                                    <p:animEffect transition="in" filter="fade">
                                      <p:cBhvr>
                                        <p:cTn id="51" dur="100"/>
                                        <p:tgtEl>
                                          <p:spTgt spid="32"/>
                                        </p:tgtEl>
                                      </p:cBhvr>
                                    </p:animEffect>
                                  </p:childTnLst>
                                </p:cTn>
                              </p:par>
                              <p:par>
                                <p:cTn id="52" presetID="10" presetClass="entr" presetSubtype="0" fill="hold" grpId="0" nodeType="withEffect">
                                  <p:stCondLst>
                                    <p:cond delay="0"/>
                                  </p:stCondLst>
                                  <p:iterate type="lt">
                                    <p:tmPct val="10000"/>
                                  </p:iterate>
                                  <p:childTnLst>
                                    <p:set>
                                      <p:cBhvr>
                                        <p:cTn id="53" dur="1" fill="hold">
                                          <p:stCondLst>
                                            <p:cond delay="0"/>
                                          </p:stCondLst>
                                        </p:cTn>
                                        <p:tgtEl>
                                          <p:spTgt spid="33"/>
                                        </p:tgtEl>
                                        <p:attrNameLst>
                                          <p:attrName>style.visibility</p:attrName>
                                        </p:attrNameLst>
                                      </p:cBhvr>
                                      <p:to>
                                        <p:strVal val="visible"/>
                                      </p:to>
                                    </p:set>
                                    <p:animEffect transition="in" filter="fade">
                                      <p:cBhvr>
                                        <p:cTn id="54" dur="100"/>
                                        <p:tgtEl>
                                          <p:spTgt spid="33"/>
                                        </p:tgtEl>
                                      </p:cBhvr>
                                    </p:animEffect>
                                  </p:childTnLst>
                                </p:cTn>
                              </p:par>
                            </p:childTnLst>
                          </p:cTn>
                        </p:par>
                        <p:par>
                          <p:cTn id="55" fill="hold">
                            <p:stCondLst>
                              <p:cond delay="3710"/>
                            </p:stCondLst>
                            <p:childTnLst>
                              <p:par>
                                <p:cTn id="56" presetID="10" presetClass="entr" presetSubtype="0" fill="hold" grpId="0" nodeType="after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p:bldP spid="25" grpId="0"/>
      <p:bldP spid="32" grpId="0"/>
      <p:bldP spid="33" grpId="0"/>
      <p:bldP spid="38" grpId="0" animBg="1"/>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3175" y="0"/>
            <a:ext cx="5545138" cy="5545138"/>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596900" y="593725"/>
            <a:ext cx="4357688" cy="435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Oval 4"/>
          <p:cNvSpPr/>
          <p:nvPr/>
        </p:nvSpPr>
        <p:spPr>
          <a:xfrm>
            <a:off x="4368800" y="1341438"/>
            <a:ext cx="627063" cy="62865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9" name="标题 4"/>
          <p:cNvSpPr txBox="1">
            <a:spLocks noChangeArrowheads="1"/>
          </p:cNvSpPr>
          <p:nvPr/>
        </p:nvSpPr>
        <p:spPr bwMode="auto">
          <a:xfrm>
            <a:off x="1344613" y="1628775"/>
            <a:ext cx="2881312" cy="473075"/>
          </a:xfrm>
          <a:prstGeom prst="rect">
            <a:avLst/>
          </a:prstGeom>
          <a:noFill/>
          <a:ln w="9525">
            <a:noFill/>
            <a:miter lim="800000"/>
            <a:headEnd/>
            <a:tailEnd/>
          </a:ln>
        </p:spPr>
        <p:txBody>
          <a:bodyPr anchor="ctr"/>
          <a:lstStyle/>
          <a:p>
            <a:r>
              <a:rPr lang="zh-CN" altLang="en-US" sz="4000" b="1">
                <a:solidFill>
                  <a:schemeClr val="bg1"/>
                </a:solidFill>
                <a:latin typeface="微软雅黑" pitchFamily="34" charset="-122"/>
                <a:ea typeface="微软雅黑" pitchFamily="34" charset="-122"/>
              </a:rPr>
              <a:t>发展前景</a:t>
            </a:r>
          </a:p>
        </p:txBody>
      </p:sp>
      <p:sp>
        <p:nvSpPr>
          <p:cNvPr id="70" name="标题 4"/>
          <p:cNvSpPr txBox="1">
            <a:spLocks noChangeArrowheads="1"/>
          </p:cNvSpPr>
          <p:nvPr/>
        </p:nvSpPr>
        <p:spPr bwMode="auto">
          <a:xfrm>
            <a:off x="1344613" y="2163763"/>
            <a:ext cx="2232025" cy="473075"/>
          </a:xfrm>
          <a:prstGeom prst="rect">
            <a:avLst/>
          </a:prstGeom>
          <a:noFill/>
          <a:ln w="9525">
            <a:noFill/>
            <a:miter lim="800000"/>
            <a:headEnd/>
            <a:tailEnd/>
          </a:ln>
        </p:spPr>
        <p:txBody>
          <a:bodyPr anchor="ctr"/>
          <a:lstStyle/>
          <a:p>
            <a:r>
              <a:rPr lang="zh-CN" altLang="en-US" sz="2400" b="1">
                <a:solidFill>
                  <a:schemeClr val="bg1"/>
                </a:solidFill>
                <a:latin typeface="微软雅黑" pitchFamily="34" charset="-122"/>
                <a:ea typeface="微软雅黑" pitchFamily="34" charset="-122"/>
              </a:rPr>
              <a:t>长期战略目标</a:t>
            </a:r>
          </a:p>
        </p:txBody>
      </p:sp>
      <p:grpSp>
        <p:nvGrpSpPr>
          <p:cNvPr id="71" name="组合 70"/>
          <p:cNvGrpSpPr>
            <a:grpSpLocks/>
          </p:cNvGrpSpPr>
          <p:nvPr/>
        </p:nvGrpSpPr>
        <p:grpSpPr bwMode="auto">
          <a:xfrm>
            <a:off x="1417638" y="2997200"/>
            <a:ext cx="1436687" cy="215900"/>
            <a:chOff x="4369395" y="3284984"/>
            <a:chExt cx="1436675" cy="215444"/>
          </a:xfrm>
        </p:grpSpPr>
        <p:sp>
          <p:nvSpPr>
            <p:cNvPr id="49198"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开发计划</a:t>
              </a:r>
            </a:p>
          </p:txBody>
        </p:sp>
        <p:grpSp>
          <p:nvGrpSpPr>
            <p:cNvPr id="49199" name="组合 72"/>
            <p:cNvGrpSpPr>
              <a:grpSpLocks/>
            </p:cNvGrpSpPr>
            <p:nvPr/>
          </p:nvGrpSpPr>
          <p:grpSpPr bwMode="auto">
            <a:xfrm>
              <a:off x="4369395" y="3316401"/>
              <a:ext cx="168551" cy="168551"/>
              <a:chOff x="5005199" y="3717032"/>
              <a:chExt cx="168551" cy="168551"/>
            </a:xfrm>
          </p:grpSpPr>
          <p:sp>
            <p:nvSpPr>
              <p:cNvPr id="74" name="椭圆 73"/>
              <p:cNvSpPr/>
              <p:nvPr/>
            </p:nvSpPr>
            <p:spPr>
              <a:xfrm>
                <a:off x="5005199" y="3717298"/>
                <a:ext cx="168274"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5" name="等腰三角形 74"/>
              <p:cNvSpPr/>
              <p:nvPr/>
            </p:nvSpPr>
            <p:spPr>
              <a:xfrm rot="5400000">
                <a:off x="5039467" y="3741727"/>
                <a:ext cx="129900"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76" name="组合 75"/>
          <p:cNvGrpSpPr>
            <a:grpSpLocks/>
          </p:cNvGrpSpPr>
          <p:nvPr/>
        </p:nvGrpSpPr>
        <p:grpSpPr bwMode="auto">
          <a:xfrm>
            <a:off x="2857500" y="2997200"/>
            <a:ext cx="1436688" cy="215900"/>
            <a:chOff x="4369395" y="3284984"/>
            <a:chExt cx="1436675" cy="215444"/>
          </a:xfrm>
        </p:grpSpPr>
        <p:sp>
          <p:nvSpPr>
            <p:cNvPr id="49194"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开拓计划</a:t>
              </a:r>
            </a:p>
          </p:txBody>
        </p:sp>
        <p:grpSp>
          <p:nvGrpSpPr>
            <p:cNvPr id="49195" name="组合 77"/>
            <p:cNvGrpSpPr>
              <a:grpSpLocks/>
            </p:cNvGrpSpPr>
            <p:nvPr/>
          </p:nvGrpSpPr>
          <p:grpSpPr bwMode="auto">
            <a:xfrm>
              <a:off x="4369395" y="3316401"/>
              <a:ext cx="168551" cy="168551"/>
              <a:chOff x="5005199" y="3717032"/>
              <a:chExt cx="168551" cy="168551"/>
            </a:xfrm>
          </p:grpSpPr>
          <p:sp>
            <p:nvSpPr>
              <p:cNvPr id="106" name="椭圆 105"/>
              <p:cNvSpPr/>
              <p:nvPr/>
            </p:nvSpPr>
            <p:spPr>
              <a:xfrm>
                <a:off x="5005199" y="3717298"/>
                <a:ext cx="168273"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07" name="等腰三角形 106"/>
              <p:cNvSpPr/>
              <p:nvPr/>
            </p:nvSpPr>
            <p:spPr>
              <a:xfrm rot="5400000">
                <a:off x="5039466" y="3741728"/>
                <a:ext cx="129900"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08" name="组合 107"/>
          <p:cNvGrpSpPr>
            <a:grpSpLocks/>
          </p:cNvGrpSpPr>
          <p:nvPr/>
        </p:nvGrpSpPr>
        <p:grpSpPr bwMode="auto">
          <a:xfrm>
            <a:off x="1417638" y="3286125"/>
            <a:ext cx="1436687" cy="214313"/>
            <a:chOff x="4369395" y="3284984"/>
            <a:chExt cx="1436675" cy="215444"/>
          </a:xfrm>
        </p:grpSpPr>
        <p:sp>
          <p:nvSpPr>
            <p:cNvPr id="49190"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五年发展</a:t>
              </a:r>
            </a:p>
          </p:txBody>
        </p:sp>
        <p:grpSp>
          <p:nvGrpSpPr>
            <p:cNvPr id="49191" name="组合 109"/>
            <p:cNvGrpSpPr>
              <a:grpSpLocks/>
            </p:cNvGrpSpPr>
            <p:nvPr/>
          </p:nvGrpSpPr>
          <p:grpSpPr bwMode="auto">
            <a:xfrm>
              <a:off x="4369395" y="3316401"/>
              <a:ext cx="168551" cy="168551"/>
              <a:chOff x="5005199" y="3717032"/>
              <a:chExt cx="168551" cy="168551"/>
            </a:xfrm>
          </p:grpSpPr>
          <p:sp>
            <p:nvSpPr>
              <p:cNvPr id="115" name="椭圆 11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16" name="等腰三角形 115"/>
              <p:cNvSpPr/>
              <p:nvPr/>
            </p:nvSpPr>
            <p:spPr>
              <a:xfrm rot="5400000">
                <a:off x="5039784" y="3741785"/>
                <a:ext cx="129267"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17" name="组合 116"/>
          <p:cNvGrpSpPr>
            <a:grpSpLocks/>
          </p:cNvGrpSpPr>
          <p:nvPr/>
        </p:nvGrpSpPr>
        <p:grpSpPr bwMode="auto">
          <a:xfrm>
            <a:off x="2857500" y="3286125"/>
            <a:ext cx="1436688" cy="214313"/>
            <a:chOff x="4369395" y="3284984"/>
            <a:chExt cx="1436675" cy="215444"/>
          </a:xfrm>
        </p:grpSpPr>
        <p:sp>
          <p:nvSpPr>
            <p:cNvPr id="49186"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销售网络</a:t>
              </a:r>
            </a:p>
          </p:txBody>
        </p:sp>
        <p:grpSp>
          <p:nvGrpSpPr>
            <p:cNvPr id="49187" name="组合 118"/>
            <p:cNvGrpSpPr>
              <a:grpSpLocks/>
            </p:cNvGrpSpPr>
            <p:nvPr/>
          </p:nvGrpSpPr>
          <p:grpSpPr bwMode="auto">
            <a:xfrm>
              <a:off x="4369395" y="3316401"/>
              <a:ext cx="168551" cy="168551"/>
              <a:chOff x="5005199" y="3717032"/>
              <a:chExt cx="168551" cy="168551"/>
            </a:xfrm>
          </p:grpSpPr>
          <p:sp>
            <p:nvSpPr>
              <p:cNvPr id="120" name="椭圆 11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1" name="等腰三角形 120"/>
              <p:cNvSpPr/>
              <p:nvPr/>
            </p:nvSpPr>
            <p:spPr>
              <a:xfrm rot="5400000">
                <a:off x="5039783" y="3741786"/>
                <a:ext cx="129267"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2" name="组合 121"/>
          <p:cNvGrpSpPr>
            <a:grpSpLocks/>
          </p:cNvGrpSpPr>
          <p:nvPr/>
        </p:nvGrpSpPr>
        <p:grpSpPr bwMode="auto">
          <a:xfrm>
            <a:off x="1417638" y="3573463"/>
            <a:ext cx="1436687" cy="214312"/>
            <a:chOff x="4369395" y="3284984"/>
            <a:chExt cx="1436675" cy="215444"/>
          </a:xfrm>
        </p:grpSpPr>
        <p:sp>
          <p:nvSpPr>
            <p:cNvPr id="49182"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盈利来源</a:t>
              </a:r>
            </a:p>
          </p:txBody>
        </p:sp>
        <p:grpSp>
          <p:nvGrpSpPr>
            <p:cNvPr id="49183" name="组合 123"/>
            <p:cNvGrpSpPr>
              <a:grpSpLocks/>
            </p:cNvGrpSpPr>
            <p:nvPr/>
          </p:nvGrpSpPr>
          <p:grpSpPr bwMode="auto">
            <a:xfrm>
              <a:off x="4369395" y="3316401"/>
              <a:ext cx="168551" cy="168551"/>
              <a:chOff x="5005199" y="3717032"/>
              <a:chExt cx="168551" cy="168551"/>
            </a:xfrm>
          </p:grpSpPr>
          <p:sp>
            <p:nvSpPr>
              <p:cNvPr id="125" name="椭圆 12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6" name="等腰三角形 125"/>
              <p:cNvSpPr/>
              <p:nvPr/>
            </p:nvSpPr>
            <p:spPr>
              <a:xfrm rot="5400000">
                <a:off x="5039784" y="3741785"/>
                <a:ext cx="129266"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7" name="组合 126"/>
          <p:cNvGrpSpPr>
            <a:grpSpLocks/>
          </p:cNvGrpSpPr>
          <p:nvPr/>
        </p:nvGrpSpPr>
        <p:grpSpPr bwMode="auto">
          <a:xfrm>
            <a:off x="2857500" y="3573463"/>
            <a:ext cx="1436688" cy="214312"/>
            <a:chOff x="4369395" y="3284984"/>
            <a:chExt cx="1436675" cy="215444"/>
          </a:xfrm>
        </p:grpSpPr>
        <p:sp>
          <p:nvSpPr>
            <p:cNvPr id="49178"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难点分析</a:t>
              </a:r>
            </a:p>
          </p:txBody>
        </p:sp>
        <p:grpSp>
          <p:nvGrpSpPr>
            <p:cNvPr id="49179" name="组合 128"/>
            <p:cNvGrpSpPr>
              <a:grpSpLocks/>
            </p:cNvGrpSpPr>
            <p:nvPr/>
          </p:nvGrpSpPr>
          <p:grpSpPr bwMode="auto">
            <a:xfrm>
              <a:off x="4369395" y="3316401"/>
              <a:ext cx="168551" cy="168551"/>
              <a:chOff x="5005199" y="3717032"/>
              <a:chExt cx="168551" cy="168551"/>
            </a:xfrm>
          </p:grpSpPr>
          <p:sp>
            <p:nvSpPr>
              <p:cNvPr id="130" name="椭圆 12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31" name="等腰三角形 130"/>
              <p:cNvSpPr/>
              <p:nvPr/>
            </p:nvSpPr>
            <p:spPr>
              <a:xfrm rot="5400000">
                <a:off x="5039783" y="3741787"/>
                <a:ext cx="129266"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cxnSp>
        <p:nvCxnSpPr>
          <p:cNvPr id="132" name="直接连接符 131"/>
          <p:cNvCxnSpPr/>
          <p:nvPr/>
        </p:nvCxnSpPr>
        <p:spPr>
          <a:xfrm>
            <a:off x="1465263" y="2708275"/>
            <a:ext cx="2471737"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3" y="4508500"/>
            <a:ext cx="849312" cy="849313"/>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椭圆 147"/>
          <p:cNvSpPr/>
          <p:nvPr/>
        </p:nvSpPr>
        <p:spPr>
          <a:xfrm>
            <a:off x="5610225" y="4611688"/>
            <a:ext cx="1152525" cy="115252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9" name="椭圆 148"/>
          <p:cNvSpPr/>
          <p:nvPr/>
        </p:nvSpPr>
        <p:spPr>
          <a:xfrm>
            <a:off x="7177088" y="4764088"/>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0" name="椭圆 149"/>
          <p:cNvSpPr/>
          <p:nvPr/>
        </p:nvSpPr>
        <p:spPr>
          <a:xfrm>
            <a:off x="7831138" y="4083050"/>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1" name="椭圆 150"/>
          <p:cNvSpPr/>
          <p:nvPr/>
        </p:nvSpPr>
        <p:spPr>
          <a:xfrm>
            <a:off x="8113713" y="458946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2" name="椭圆 151"/>
          <p:cNvSpPr/>
          <p:nvPr/>
        </p:nvSpPr>
        <p:spPr>
          <a:xfrm>
            <a:off x="5521325" y="5357813"/>
            <a:ext cx="576263"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 name="椭圆 152"/>
          <p:cNvSpPr/>
          <p:nvPr/>
        </p:nvSpPr>
        <p:spPr>
          <a:xfrm>
            <a:off x="9266238" y="5357813"/>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4" name="椭圆 153"/>
          <p:cNvSpPr/>
          <p:nvPr/>
        </p:nvSpPr>
        <p:spPr>
          <a:xfrm>
            <a:off x="9644063" y="5646738"/>
            <a:ext cx="439737"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5" name="椭圆 154"/>
          <p:cNvSpPr/>
          <p:nvPr/>
        </p:nvSpPr>
        <p:spPr>
          <a:xfrm>
            <a:off x="10490200" y="500221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6" name="椭圆 155"/>
          <p:cNvSpPr/>
          <p:nvPr/>
        </p:nvSpPr>
        <p:spPr>
          <a:xfrm>
            <a:off x="11196638" y="5494338"/>
            <a:ext cx="441325"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KSO_Shape"/>
          <p:cNvSpPr/>
          <p:nvPr/>
        </p:nvSpPr>
        <p:spPr bwMode="auto">
          <a:xfrm>
            <a:off x="4532313" y="1506538"/>
            <a:ext cx="349250" cy="29686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1" name="TextBox 5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50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50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50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50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50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50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50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50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50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50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a:grpSpLocks/>
          </p:cNvGrpSpPr>
          <p:nvPr/>
        </p:nvGrpSpPr>
        <p:grpSpPr bwMode="auto">
          <a:xfrm>
            <a:off x="871538" y="1835150"/>
            <a:ext cx="6121400" cy="3681413"/>
            <a:chOff x="3022028" y="1587732"/>
            <a:chExt cx="6120680" cy="3682533"/>
          </a:xfrm>
        </p:grpSpPr>
        <p:pic>
          <p:nvPicPr>
            <p:cNvPr id="51229" name="Picture 2" descr="C:\Users\Administrator\Desktop\ppt展示模板-8.png"/>
            <p:cNvPicPr>
              <a:picLocks noChangeAspect="1" noChangeArrowheads="1"/>
            </p:cNvPicPr>
            <p:nvPr/>
          </p:nvPicPr>
          <p:blipFill>
            <a:blip r:embed="rId3"/>
            <a:srcRect/>
            <a:stretch>
              <a:fillRect/>
            </a:stretch>
          </p:blipFill>
          <p:spPr bwMode="auto">
            <a:xfrm>
              <a:off x="3022028" y="1587732"/>
              <a:ext cx="6120680" cy="3682533"/>
            </a:xfrm>
            <a:prstGeom prst="rect">
              <a:avLst/>
            </a:prstGeom>
            <a:noFill/>
            <a:ln w="9525">
              <a:noFill/>
              <a:miter lim="800000"/>
              <a:headEnd/>
              <a:tailEnd/>
            </a:ln>
          </p:spPr>
        </p:pic>
        <p:sp>
          <p:nvSpPr>
            <p:cNvPr id="20" name="矩形 19"/>
            <p:cNvSpPr/>
            <p:nvPr/>
          </p:nvSpPr>
          <p:spPr>
            <a:xfrm>
              <a:off x="3937348" y="2060861"/>
              <a:ext cx="4320480" cy="2376251"/>
            </a:xfrm>
            <a:prstGeom prst="rect">
              <a:avLst/>
            </a:prstGeom>
            <a:blipFill>
              <a:blip r:embed="rId4" cstate="screen">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1" name="燕尾形 20"/>
          <p:cNvSpPr/>
          <p:nvPr/>
        </p:nvSpPr>
        <p:spPr>
          <a:xfrm rot="5400000">
            <a:off x="7105650" y="2063750"/>
            <a:ext cx="360363" cy="576263"/>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cxnSp>
        <p:nvCxnSpPr>
          <p:cNvPr id="22" name="直接连接符 21"/>
          <p:cNvCxnSpPr/>
          <p:nvPr/>
        </p:nvCxnSpPr>
        <p:spPr>
          <a:xfrm>
            <a:off x="7285038" y="2640013"/>
            <a:ext cx="3636962"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p:cNvSpPr>
            <a:spLocks noChangeArrowheads="1"/>
          </p:cNvSpPr>
          <p:nvPr/>
        </p:nvSpPr>
        <p:spPr bwMode="auto">
          <a:xfrm>
            <a:off x="7623175" y="1619250"/>
            <a:ext cx="2262188" cy="369888"/>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持续优化云易创平台</a:t>
            </a:r>
          </a:p>
        </p:txBody>
      </p:sp>
      <p:sp>
        <p:nvSpPr>
          <p:cNvPr id="24" name="矩形 23"/>
          <p:cNvSpPr>
            <a:spLocks noChangeArrowheads="1"/>
          </p:cNvSpPr>
          <p:nvPr/>
        </p:nvSpPr>
        <p:spPr bwMode="auto">
          <a:xfrm>
            <a:off x="7610475" y="1958975"/>
            <a:ext cx="3311525" cy="60960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sym typeface="微软雅黑" panose="020B0503020204020204" pitchFamily="34" charset="-122"/>
              </a:rPr>
              <a:t>优化云易创平台对用户易用性，成本降低，效率加快的各种优势</a:t>
            </a:r>
            <a:endParaRPr lang="zh-CN" altLang="en-US" sz="1400" dirty="0">
              <a:solidFill>
                <a:schemeClr val="tx1">
                  <a:lumMod val="50000"/>
                  <a:lumOff val="50000"/>
                </a:schemeClr>
              </a:solidFill>
              <a:sym typeface="微软雅黑" panose="020B0503020204020204" pitchFamily="34" charset="-122"/>
            </a:endParaRPr>
          </a:p>
        </p:txBody>
      </p:sp>
      <p:sp>
        <p:nvSpPr>
          <p:cNvPr id="25" name="燕尾形 24"/>
          <p:cNvSpPr/>
          <p:nvPr/>
        </p:nvSpPr>
        <p:spPr>
          <a:xfrm rot="5400000">
            <a:off x="7105650" y="3432175"/>
            <a:ext cx="360363" cy="576263"/>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cxnSp>
        <p:nvCxnSpPr>
          <p:cNvPr id="30" name="直接连接符 29"/>
          <p:cNvCxnSpPr/>
          <p:nvPr/>
        </p:nvCxnSpPr>
        <p:spPr>
          <a:xfrm>
            <a:off x="7285038" y="4008438"/>
            <a:ext cx="3636962"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矩形 30"/>
          <p:cNvSpPr>
            <a:spLocks noChangeArrowheads="1"/>
          </p:cNvSpPr>
          <p:nvPr/>
        </p:nvSpPr>
        <p:spPr bwMode="auto">
          <a:xfrm>
            <a:off x="7623175" y="2987675"/>
            <a:ext cx="2698750" cy="369888"/>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持续拓展云易创服务体系</a:t>
            </a:r>
          </a:p>
        </p:txBody>
      </p:sp>
      <p:sp>
        <p:nvSpPr>
          <p:cNvPr id="32" name="矩形 47"/>
          <p:cNvSpPr>
            <a:spLocks noChangeArrowheads="1"/>
          </p:cNvSpPr>
          <p:nvPr/>
        </p:nvSpPr>
        <p:spPr bwMode="auto">
          <a:xfrm>
            <a:off x="7610475" y="3327400"/>
            <a:ext cx="3311525" cy="60960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sym typeface="微软雅黑" panose="020B0503020204020204" pitchFamily="34" charset="-122"/>
              </a:rPr>
              <a:t>基于云易创平台的优势，云易创平台可以不断拓展连锁公司</a:t>
            </a:r>
            <a:endParaRPr lang="zh-CN" altLang="en-US" sz="1400" dirty="0">
              <a:solidFill>
                <a:schemeClr val="tx1">
                  <a:lumMod val="50000"/>
                  <a:lumOff val="50000"/>
                </a:schemeClr>
              </a:solidFill>
              <a:sym typeface="微软雅黑" panose="020B0503020204020204" pitchFamily="34" charset="-122"/>
            </a:endParaRPr>
          </a:p>
        </p:txBody>
      </p:sp>
      <p:sp>
        <p:nvSpPr>
          <p:cNvPr id="33" name="燕尾形 32"/>
          <p:cNvSpPr/>
          <p:nvPr/>
        </p:nvSpPr>
        <p:spPr>
          <a:xfrm rot="5400000">
            <a:off x="7105651" y="4872037"/>
            <a:ext cx="360362" cy="576263"/>
          </a:xfrm>
          <a:prstGeom prst="chevr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cxnSp>
        <p:nvCxnSpPr>
          <p:cNvPr id="38" name="直接连接符 37"/>
          <p:cNvCxnSpPr/>
          <p:nvPr/>
        </p:nvCxnSpPr>
        <p:spPr>
          <a:xfrm>
            <a:off x="7285038" y="5448300"/>
            <a:ext cx="3636962" cy="0"/>
          </a:xfrm>
          <a:prstGeom prst="line">
            <a:avLst/>
          </a:prstGeom>
          <a:ln>
            <a:solidFill>
              <a:schemeClr val="bg1">
                <a:lumMod val="50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矩形 40"/>
          <p:cNvSpPr>
            <a:spLocks noChangeArrowheads="1"/>
          </p:cNvSpPr>
          <p:nvPr/>
        </p:nvSpPr>
        <p:spPr bwMode="auto">
          <a:xfrm>
            <a:off x="7623175" y="4216400"/>
            <a:ext cx="3022600" cy="369888"/>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探索发展云易创云服务体系</a:t>
            </a:r>
          </a:p>
        </p:txBody>
      </p:sp>
      <p:sp>
        <p:nvSpPr>
          <p:cNvPr id="46" name="矩形 47"/>
          <p:cNvSpPr>
            <a:spLocks noChangeArrowheads="1"/>
          </p:cNvSpPr>
          <p:nvPr/>
        </p:nvSpPr>
        <p:spPr bwMode="auto">
          <a:xfrm>
            <a:off x="7610475" y="4556125"/>
            <a:ext cx="3311525" cy="868363"/>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sym typeface="微软雅黑" panose="020B0503020204020204" pitchFamily="34" charset="-122"/>
              </a:rPr>
              <a:t>最终，云易创平台必定会往云计算服务商的方向转型，到时候能量将是其它云平台不可比拟</a:t>
            </a:r>
            <a:endParaRPr lang="zh-CN" altLang="en-US" sz="1400" dirty="0">
              <a:solidFill>
                <a:schemeClr val="tx1">
                  <a:lumMod val="50000"/>
                  <a:lumOff val="50000"/>
                </a:schemeClr>
              </a:solidFill>
              <a:sym typeface="微软雅黑" panose="020B0503020204020204" pitchFamily="34" charset="-122"/>
            </a:endParaRPr>
          </a:p>
        </p:txBody>
      </p:sp>
      <p:sp>
        <p:nvSpPr>
          <p:cNvPr id="48"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开发计划</a:t>
            </a:r>
          </a:p>
        </p:txBody>
      </p:sp>
      <p:sp>
        <p:nvSpPr>
          <p:cNvPr id="49" name="六边形 48"/>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0" name="直接连接符 49"/>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52" name="矩形 51"/>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3" name="六边形 52"/>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220"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第三章</a:t>
            </a:r>
          </a:p>
        </p:txBody>
      </p:sp>
      <p:sp>
        <p:nvSpPr>
          <p:cNvPr id="51221"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发展前景</a:t>
            </a:r>
          </a:p>
        </p:txBody>
      </p:sp>
      <p:sp>
        <p:nvSpPr>
          <p:cNvPr id="57" name="KSO_Shape"/>
          <p:cNvSpPr/>
          <p:nvPr/>
        </p:nvSpPr>
        <p:spPr bwMode="auto">
          <a:xfrm>
            <a:off x="355600" y="225425"/>
            <a:ext cx="254000" cy="2159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8" name="矩形 57"/>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矩形 58"/>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1" name="矩形 60"/>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227"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1 9</a:t>
            </a:r>
            <a:endParaRPr lang="zh-CN" altLang="zh-CN" sz="2000" b="1">
              <a:solidFill>
                <a:schemeClr val="bg1"/>
              </a:solidFill>
              <a:latin typeface="方正兰亭超细黑简体"/>
              <a:ea typeface="方正兰亭超细黑简体"/>
              <a:cs typeface="方正兰亭超细黑简体"/>
            </a:endParaRPr>
          </a:p>
        </p:txBody>
      </p:sp>
      <p:sp>
        <p:nvSpPr>
          <p:cNvPr id="63" name="TextBox 62"/>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000"/>
                                        <p:tgtEl>
                                          <p:spTgt spid="21"/>
                                        </p:tgtEl>
                                      </p:cBhvr>
                                    </p:animEffect>
                                    <p:anim calcmode="lin" valueType="num">
                                      <p:cBhvr>
                                        <p:cTn id="14" dur="1000" fill="hold"/>
                                        <p:tgtEl>
                                          <p:spTgt spid="21"/>
                                        </p:tgtEl>
                                        <p:attrNameLst>
                                          <p:attrName>ppt_x</p:attrName>
                                        </p:attrNameLst>
                                      </p:cBhvr>
                                      <p:tavLst>
                                        <p:tav tm="0">
                                          <p:val>
                                            <p:strVal val="#ppt_x"/>
                                          </p:val>
                                        </p:tav>
                                        <p:tav tm="100000">
                                          <p:val>
                                            <p:strVal val="#ppt_x"/>
                                          </p:val>
                                        </p:tav>
                                      </p:tavLst>
                                    </p:anim>
                                    <p:anim calcmode="lin" valueType="num">
                                      <p:cBhvr>
                                        <p:cTn id="15" dur="1000" fill="hold"/>
                                        <p:tgtEl>
                                          <p:spTgt spid="2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3000"/>
                            </p:stCondLst>
                            <p:childTnLst>
                              <p:par>
                                <p:cTn id="28" presetID="47"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childTnLst>
                          </p:cTn>
                        </p:par>
                        <p:par>
                          <p:cTn id="44" fill="hold">
                            <p:stCondLst>
                              <p:cond delay="5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1000"/>
                                        <p:tgtEl>
                                          <p:spTgt spid="33"/>
                                        </p:tgtEl>
                                      </p:cBhvr>
                                    </p:animEffect>
                                    <p:anim calcmode="lin" valueType="num">
                                      <p:cBhvr>
                                        <p:cTn id="48" dur="1000" fill="hold"/>
                                        <p:tgtEl>
                                          <p:spTgt spid="33"/>
                                        </p:tgtEl>
                                        <p:attrNameLst>
                                          <p:attrName>ppt_x</p:attrName>
                                        </p:attrNameLst>
                                      </p:cBhvr>
                                      <p:tavLst>
                                        <p:tav tm="0">
                                          <p:val>
                                            <p:strVal val="#ppt_x"/>
                                          </p:val>
                                        </p:tav>
                                        <p:tav tm="100000">
                                          <p:val>
                                            <p:strVal val="#ppt_x"/>
                                          </p:val>
                                        </p:tav>
                                      </p:tavLst>
                                    </p:anim>
                                    <p:anim calcmode="lin" valueType="num">
                                      <p:cBhvr>
                                        <p:cTn id="49" dur="1000" fill="hold"/>
                                        <p:tgtEl>
                                          <p:spTgt spid="33"/>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22" presetClass="entr" presetSubtype="8"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6500"/>
                            </p:stCondLst>
                            <p:childTnLst>
                              <p:par>
                                <p:cTn id="55" presetID="22" presetClass="entr" presetSubtype="8" fill="hold" grpId="0"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1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animBg="1"/>
      <p:bldP spid="31" grpId="0"/>
      <p:bldP spid="32" grpId="0"/>
      <p:bldP spid="33" grpId="0" animBg="1"/>
      <p:bldP spid="41" grpId="0"/>
      <p:bldP spid="46" grpId="0"/>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等腰三角形 24"/>
          <p:cNvSpPr>
            <a:spLocks noChangeArrowheads="1"/>
          </p:cNvSpPr>
          <p:nvPr/>
        </p:nvSpPr>
        <p:spPr bwMode="auto">
          <a:xfrm rot="10800000">
            <a:off x="-455613" y="0"/>
            <a:ext cx="13127038" cy="1908175"/>
          </a:xfrm>
          <a:prstGeom prst="triangle">
            <a:avLst>
              <a:gd name="adj" fmla="val 50000"/>
            </a:avLst>
          </a:prstGeom>
          <a:solidFill>
            <a:srgbClr val="BFBFBF">
              <a:alpha val="74117"/>
            </a:srgbClr>
          </a:solidFill>
          <a:ln w="25400" algn="ctr">
            <a:noFill/>
            <a:miter lim="800000"/>
            <a:headEnd/>
            <a:tailEnd/>
          </a:ln>
        </p:spPr>
        <p:txBody>
          <a:bodyPr rot="10800000" anchor="ctr"/>
          <a:lstStyle/>
          <a:p>
            <a:pPr algn="ctr"/>
            <a:endParaRPr lang="zh-CN" altLang="en-US">
              <a:solidFill>
                <a:srgbClr val="FFFFFF"/>
              </a:solidFill>
              <a:latin typeface="Calibri" pitchFamily="34" charset="0"/>
            </a:endParaRPr>
          </a:p>
        </p:txBody>
      </p:sp>
      <p:sp>
        <p:nvSpPr>
          <p:cNvPr id="33" name="等腰三角形 32"/>
          <p:cNvSpPr/>
          <p:nvPr/>
        </p:nvSpPr>
        <p:spPr>
          <a:xfrm rot="10800000">
            <a:off x="0" y="0"/>
            <a:ext cx="12193588" cy="1773238"/>
          </a:xfrm>
          <a:prstGeom prst="triangl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Rectangle 4"/>
          <p:cNvSpPr txBox="1">
            <a:spLocks noChangeArrowheads="1"/>
          </p:cNvSpPr>
          <p:nvPr/>
        </p:nvSpPr>
        <p:spPr bwMode="auto">
          <a:xfrm>
            <a:off x="5233988" y="577850"/>
            <a:ext cx="1655762" cy="341313"/>
          </a:xfrm>
          <a:prstGeom prst="rect">
            <a:avLst/>
          </a:prstGeom>
          <a:noFill/>
          <a:ln w="9525">
            <a:noFill/>
            <a:miter lim="800000"/>
            <a:headEnd/>
            <a:tailEnd/>
          </a:ln>
        </p:spPr>
        <p:txBody>
          <a:bodyPr anchor="ctr"/>
          <a:lstStyle/>
          <a:p>
            <a:pPr algn="ctr"/>
            <a:r>
              <a:rPr lang="zh-CN" altLang="en-US" sz="2800" b="1">
                <a:solidFill>
                  <a:schemeClr val="bg1"/>
                </a:solidFill>
                <a:latin typeface="微软雅黑" pitchFamily="34" charset="-122"/>
                <a:ea typeface="微软雅黑" pitchFamily="34" charset="-122"/>
              </a:rPr>
              <a:t>创业宣言</a:t>
            </a:r>
          </a:p>
        </p:txBody>
      </p:sp>
      <p:cxnSp>
        <p:nvCxnSpPr>
          <p:cNvPr id="37" name="直接连接符 36"/>
          <p:cNvCxnSpPr/>
          <p:nvPr/>
        </p:nvCxnSpPr>
        <p:spPr>
          <a:xfrm>
            <a:off x="4873625" y="1063625"/>
            <a:ext cx="2447925"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8" name="矩形 37"/>
          <p:cNvSpPr>
            <a:spLocks noChangeArrowheads="1"/>
          </p:cNvSpPr>
          <p:nvPr/>
        </p:nvSpPr>
        <p:spPr bwMode="auto">
          <a:xfrm>
            <a:off x="5018088" y="1052513"/>
            <a:ext cx="1936750" cy="274637"/>
          </a:xfrm>
          <a:prstGeom prst="rect">
            <a:avLst/>
          </a:prstGeom>
          <a:noFill/>
          <a:ln w="9525">
            <a:noFill/>
            <a:miter lim="800000"/>
            <a:headEnd/>
            <a:tailEnd/>
          </a:ln>
        </p:spPr>
        <p:txBody>
          <a:bodyPr wrap="none">
            <a:spAutoFit/>
          </a:bodyPr>
          <a:lstStyle/>
          <a:p>
            <a:pPr algn="ctr"/>
            <a:r>
              <a:rPr lang="en-US" altLang="zh-CN" sz="1200" b="1">
                <a:solidFill>
                  <a:schemeClr val="bg1"/>
                </a:solidFill>
                <a:latin typeface="方正兰亭黑简体"/>
                <a:ea typeface="方正兰亭黑简体"/>
                <a:cs typeface="方正兰亭黑简体"/>
              </a:rPr>
              <a:t>ENTREPRENEURSHIP SPEECH</a:t>
            </a:r>
            <a:endParaRPr lang="zh-CN" altLang="en-US" sz="1200">
              <a:solidFill>
                <a:schemeClr val="bg1"/>
              </a:solidFill>
              <a:latin typeface="方正兰亭黑简体"/>
              <a:ea typeface="方正兰亭黑简体"/>
              <a:cs typeface="方正兰亭黑简体"/>
            </a:endParaRPr>
          </a:p>
        </p:txBody>
      </p:sp>
      <p:sp>
        <p:nvSpPr>
          <p:cNvPr id="16390" name="矩形 39"/>
          <p:cNvSpPr>
            <a:spLocks noChangeArrowheads="1"/>
          </p:cNvSpPr>
          <p:nvPr/>
        </p:nvSpPr>
        <p:spPr bwMode="auto">
          <a:xfrm>
            <a:off x="4010025" y="2371725"/>
            <a:ext cx="6335713" cy="2568575"/>
          </a:xfrm>
          <a:prstGeom prst="rect">
            <a:avLst/>
          </a:prstGeom>
          <a:noFill/>
          <a:ln w="9525">
            <a:noFill/>
            <a:miter lim="800000"/>
            <a:headEnd/>
            <a:tailEnd/>
          </a:ln>
        </p:spPr>
        <p:txBody>
          <a:bodyPr>
            <a:spAutoFit/>
          </a:bodyPr>
          <a:lstStyle/>
          <a:p>
            <a:pPr>
              <a:lnSpc>
                <a:spcPct val="150000"/>
              </a:lnSpc>
            </a:pPr>
            <a:r>
              <a:rPr lang="zh-CN" altLang="en-US">
                <a:solidFill>
                  <a:srgbClr val="7F7F7F"/>
                </a:solidFill>
                <a:latin typeface="微软雅黑" pitchFamily="34" charset="-122"/>
                <a:ea typeface="微软雅黑" pitchFamily="34" charset="-122"/>
              </a:rPr>
              <a:t>软件行业在中国的出现到崛起用了将近</a:t>
            </a:r>
            <a:r>
              <a:rPr lang="en-US" altLang="zh-CN">
                <a:solidFill>
                  <a:srgbClr val="7F7F7F"/>
                </a:solidFill>
                <a:latin typeface="微软雅黑" pitchFamily="34" charset="-122"/>
                <a:ea typeface="微软雅黑" pitchFamily="34" charset="-122"/>
              </a:rPr>
              <a:t>30</a:t>
            </a:r>
            <a:r>
              <a:rPr lang="zh-CN" altLang="en-US">
                <a:solidFill>
                  <a:srgbClr val="7F7F7F"/>
                </a:solidFill>
                <a:latin typeface="微软雅黑" pitchFamily="34" charset="-122"/>
                <a:ea typeface="微软雅黑" pitchFamily="34" charset="-122"/>
              </a:rPr>
              <a:t>年，然而这</a:t>
            </a:r>
            <a:r>
              <a:rPr lang="en-US" altLang="zh-CN">
                <a:solidFill>
                  <a:srgbClr val="7F7F7F"/>
                </a:solidFill>
                <a:latin typeface="微软雅黑" pitchFamily="34" charset="-122"/>
                <a:ea typeface="微软雅黑" pitchFamily="34" charset="-122"/>
              </a:rPr>
              <a:t>30</a:t>
            </a:r>
            <a:r>
              <a:rPr lang="zh-CN" altLang="en-US">
                <a:solidFill>
                  <a:srgbClr val="7F7F7F"/>
                </a:solidFill>
                <a:latin typeface="微软雅黑" pitchFamily="34" charset="-122"/>
                <a:ea typeface="微软雅黑" pitchFamily="34" charset="-122"/>
              </a:rPr>
              <a:t>年的过来软件开发公司过得越来越艰难，大型的软件开发公司也完全没有在中国出现，所有的技术和概念都是外国人玩剩的。</a:t>
            </a:r>
            <a:endParaRPr lang="en-US" altLang="zh-CN">
              <a:solidFill>
                <a:srgbClr val="7F7F7F"/>
              </a:solidFill>
              <a:latin typeface="微软雅黑" pitchFamily="34" charset="-122"/>
              <a:ea typeface="微软雅黑" pitchFamily="34" charset="-122"/>
            </a:endParaRPr>
          </a:p>
          <a:p>
            <a:pPr>
              <a:lnSpc>
                <a:spcPct val="150000"/>
              </a:lnSpc>
            </a:pPr>
            <a:endParaRPr lang="en-US" altLang="zh-CN">
              <a:solidFill>
                <a:srgbClr val="7F7F7F"/>
              </a:solidFill>
              <a:latin typeface="微软雅黑" pitchFamily="34" charset="-122"/>
              <a:ea typeface="微软雅黑" pitchFamily="34" charset="-122"/>
            </a:endParaRPr>
          </a:p>
          <a:p>
            <a:pPr>
              <a:lnSpc>
                <a:spcPct val="150000"/>
              </a:lnSpc>
            </a:pPr>
            <a:r>
              <a:rPr lang="zh-CN" altLang="en-US">
                <a:solidFill>
                  <a:srgbClr val="7F7F7F"/>
                </a:solidFill>
                <a:latin typeface="微软雅黑" pitchFamily="34" charset="-122"/>
                <a:ea typeface="微软雅黑" pitchFamily="34" charset="-122"/>
              </a:rPr>
              <a:t>我希望能用我的技术和商业的能力将中国的软件开发行业带来辉煌</a:t>
            </a:r>
            <a:endParaRPr lang="en-US" altLang="zh-CN">
              <a:solidFill>
                <a:srgbClr val="7F7F7F"/>
              </a:solidFill>
              <a:latin typeface="微软雅黑" pitchFamily="34" charset="-122"/>
              <a:ea typeface="微软雅黑" pitchFamily="34" charset="-122"/>
            </a:endParaRPr>
          </a:p>
        </p:txBody>
      </p:sp>
      <p:grpSp>
        <p:nvGrpSpPr>
          <p:cNvPr id="41" name="组合 40"/>
          <p:cNvGrpSpPr/>
          <p:nvPr/>
        </p:nvGrpSpPr>
        <p:grpSpPr>
          <a:xfrm>
            <a:off x="1088557" y="4096482"/>
            <a:ext cx="2098100" cy="2094740"/>
            <a:chOff x="5102225" y="2441575"/>
            <a:chExt cx="1982788" cy="1979613"/>
          </a:xfrm>
          <a:solidFill>
            <a:srgbClr val="000000">
              <a:alpha val="60000"/>
            </a:srgbClr>
          </a:solidFill>
        </p:grpSpPr>
        <p:sp>
          <p:nvSpPr>
            <p:cNvPr id="57"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58"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59" name="组合 58"/>
          <p:cNvGrpSpPr/>
          <p:nvPr/>
        </p:nvGrpSpPr>
        <p:grpSpPr>
          <a:xfrm>
            <a:off x="1509172" y="2319230"/>
            <a:ext cx="1780103" cy="1777252"/>
            <a:chOff x="5102225" y="2441575"/>
            <a:chExt cx="1982788" cy="1979613"/>
          </a:xfrm>
          <a:solidFill>
            <a:srgbClr val="000000">
              <a:alpha val="60000"/>
            </a:srgbClr>
          </a:solidFill>
        </p:grpSpPr>
        <p:sp>
          <p:nvSpPr>
            <p:cNvPr id="60"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61"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62" name="组合 61"/>
          <p:cNvGrpSpPr/>
          <p:nvPr/>
        </p:nvGrpSpPr>
        <p:grpSpPr>
          <a:xfrm>
            <a:off x="76211" y="3074597"/>
            <a:ext cx="1510304" cy="1507885"/>
            <a:chOff x="5102225" y="2441575"/>
            <a:chExt cx="1982788" cy="1979613"/>
          </a:xfrm>
          <a:solidFill>
            <a:srgbClr val="000000">
              <a:alpha val="60000"/>
            </a:srgbClr>
          </a:solidFill>
        </p:grpSpPr>
        <p:sp>
          <p:nvSpPr>
            <p:cNvPr id="63"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3CCCC7"/>
            </a:solidFill>
            <a:ln>
              <a:noFill/>
            </a:ln>
            <a:effectLst/>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sp>
          <p:nvSpPr>
            <p:cNvPr id="64"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lumMod val="85000"/>
              </a:schemeClr>
            </a:solidFill>
            <a:ln>
              <a:noFill/>
            </a:ln>
            <a:extLst/>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65" name="组合 64"/>
          <p:cNvGrpSpPr/>
          <p:nvPr/>
        </p:nvGrpSpPr>
        <p:grpSpPr>
          <a:xfrm>
            <a:off x="554932" y="1196752"/>
            <a:ext cx="1226458" cy="1827058"/>
            <a:chOff x="9019433" y="154483"/>
            <a:chExt cx="693738" cy="1033463"/>
          </a:xfrm>
          <a:solidFill>
            <a:srgbClr val="3CCCC7"/>
          </a:solidFill>
        </p:grpSpPr>
        <p:sp>
          <p:nvSpPr>
            <p:cNvPr id="66" name="Freeform 43"/>
            <p:cNvSpPr/>
            <p:nvPr/>
          </p:nvSpPr>
          <p:spPr bwMode="auto">
            <a:xfrm>
              <a:off x="9041658" y="794246"/>
              <a:ext cx="277813" cy="393700"/>
            </a:xfrm>
            <a:custGeom>
              <a:avLst/>
              <a:gdLst>
                <a:gd name="T0" fmla="*/ 52 w 73"/>
                <a:gd name="T1" fmla="*/ 0 h 104"/>
                <a:gd name="T2" fmla="*/ 44 w 73"/>
                <a:gd name="T3" fmla="*/ 39 h 104"/>
                <a:gd name="T4" fmla="*/ 5 w 73"/>
                <a:gd name="T5" fmla="*/ 82 h 104"/>
                <a:gd name="T6" fmla="*/ 5 w 73"/>
                <a:gd name="T7" fmla="*/ 100 h 104"/>
                <a:gd name="T8" fmla="*/ 23 w 73"/>
                <a:gd name="T9" fmla="*/ 99 h 104"/>
                <a:gd name="T10" fmla="*/ 64 w 73"/>
                <a:gd name="T11" fmla="*/ 53 h 104"/>
                <a:gd name="T12" fmla="*/ 67 w 73"/>
                <a:gd name="T13" fmla="*/ 47 h 104"/>
                <a:gd name="T14" fmla="*/ 73 w 73"/>
                <a:gd name="T15" fmla="*/ 19 h 104"/>
                <a:gd name="T16" fmla="*/ 65 w 73"/>
                <a:gd name="T17" fmla="*/ 10 h 104"/>
                <a:gd name="T18" fmla="*/ 52 w 7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4">
                  <a:moveTo>
                    <a:pt x="52" y="0"/>
                  </a:moveTo>
                  <a:cubicBezTo>
                    <a:pt x="44" y="39"/>
                    <a:pt x="44" y="39"/>
                    <a:pt x="44" y="39"/>
                  </a:cubicBezTo>
                  <a:cubicBezTo>
                    <a:pt x="5" y="82"/>
                    <a:pt x="5" y="82"/>
                    <a:pt x="5" y="82"/>
                  </a:cubicBezTo>
                  <a:cubicBezTo>
                    <a:pt x="0" y="87"/>
                    <a:pt x="0" y="95"/>
                    <a:pt x="5" y="100"/>
                  </a:cubicBezTo>
                  <a:cubicBezTo>
                    <a:pt x="11" y="104"/>
                    <a:pt x="19" y="104"/>
                    <a:pt x="23" y="99"/>
                  </a:cubicBezTo>
                  <a:cubicBezTo>
                    <a:pt x="64" y="53"/>
                    <a:pt x="64" y="53"/>
                    <a:pt x="64" y="53"/>
                  </a:cubicBezTo>
                  <a:cubicBezTo>
                    <a:pt x="66" y="51"/>
                    <a:pt x="67" y="49"/>
                    <a:pt x="67" y="47"/>
                  </a:cubicBezTo>
                  <a:cubicBezTo>
                    <a:pt x="73" y="19"/>
                    <a:pt x="73" y="19"/>
                    <a:pt x="73" y="19"/>
                  </a:cubicBezTo>
                  <a:cubicBezTo>
                    <a:pt x="71" y="16"/>
                    <a:pt x="68" y="13"/>
                    <a:pt x="65" y="10"/>
                  </a:cubicBezTo>
                  <a:cubicBezTo>
                    <a:pt x="60" y="8"/>
                    <a:pt x="55" y="3"/>
                    <a:pt x="52" y="0"/>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67" name="Freeform 44"/>
            <p:cNvSpPr/>
            <p:nvPr/>
          </p:nvSpPr>
          <p:spPr bwMode="auto">
            <a:xfrm>
              <a:off x="9455996" y="400546"/>
              <a:ext cx="257175" cy="169863"/>
            </a:xfrm>
            <a:custGeom>
              <a:avLst/>
              <a:gdLst>
                <a:gd name="T0" fmla="*/ 3 w 68"/>
                <a:gd name="T1" fmla="*/ 26 h 45"/>
                <a:gd name="T2" fmla="*/ 0 w 68"/>
                <a:gd name="T3" fmla="*/ 36 h 45"/>
                <a:gd name="T4" fmla="*/ 23 w 68"/>
                <a:gd name="T5" fmla="*/ 44 h 45"/>
                <a:gd name="T6" fmla="*/ 32 w 68"/>
                <a:gd name="T7" fmla="*/ 42 h 45"/>
                <a:gd name="T8" fmla="*/ 62 w 68"/>
                <a:gd name="T9" fmla="*/ 20 h 45"/>
                <a:gd name="T10" fmla="*/ 65 w 68"/>
                <a:gd name="T11" fmla="*/ 6 h 45"/>
                <a:gd name="T12" fmla="*/ 50 w 68"/>
                <a:gd name="T13" fmla="*/ 4 h 45"/>
                <a:gd name="T14" fmla="*/ 24 w 68"/>
                <a:gd name="T15" fmla="*/ 22 h 45"/>
                <a:gd name="T16" fmla="*/ 1 w 68"/>
                <a:gd name="T17" fmla="*/ 15 h 45"/>
                <a:gd name="T18" fmla="*/ 3 w 68"/>
                <a:gd name="T19"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5">
                  <a:moveTo>
                    <a:pt x="3" y="26"/>
                  </a:moveTo>
                  <a:cubicBezTo>
                    <a:pt x="2" y="30"/>
                    <a:pt x="0" y="36"/>
                    <a:pt x="0" y="36"/>
                  </a:cubicBezTo>
                  <a:cubicBezTo>
                    <a:pt x="23" y="44"/>
                    <a:pt x="23" y="44"/>
                    <a:pt x="23" y="44"/>
                  </a:cubicBezTo>
                  <a:cubicBezTo>
                    <a:pt x="26" y="45"/>
                    <a:pt x="30" y="44"/>
                    <a:pt x="32" y="42"/>
                  </a:cubicBezTo>
                  <a:cubicBezTo>
                    <a:pt x="62" y="20"/>
                    <a:pt x="62" y="20"/>
                    <a:pt x="62" y="20"/>
                  </a:cubicBezTo>
                  <a:cubicBezTo>
                    <a:pt x="67" y="17"/>
                    <a:pt x="68" y="11"/>
                    <a:pt x="65" y="6"/>
                  </a:cubicBezTo>
                  <a:cubicBezTo>
                    <a:pt x="61" y="1"/>
                    <a:pt x="55" y="0"/>
                    <a:pt x="50" y="4"/>
                  </a:cubicBezTo>
                  <a:cubicBezTo>
                    <a:pt x="24" y="22"/>
                    <a:pt x="24" y="22"/>
                    <a:pt x="24" y="22"/>
                  </a:cubicBezTo>
                  <a:cubicBezTo>
                    <a:pt x="1" y="15"/>
                    <a:pt x="1" y="15"/>
                    <a:pt x="1" y="15"/>
                  </a:cubicBezTo>
                  <a:cubicBezTo>
                    <a:pt x="1" y="15"/>
                    <a:pt x="3" y="21"/>
                    <a:pt x="3" y="26"/>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68" name="Freeform 45"/>
            <p:cNvSpPr/>
            <p:nvPr/>
          </p:nvSpPr>
          <p:spPr bwMode="auto">
            <a:xfrm>
              <a:off x="9330583" y="154483"/>
              <a:ext cx="169863" cy="230188"/>
            </a:xfrm>
            <a:custGeom>
              <a:avLst/>
              <a:gdLst>
                <a:gd name="T0" fmla="*/ 28 w 45"/>
                <a:gd name="T1" fmla="*/ 59 h 61"/>
                <a:gd name="T2" fmla="*/ 45 w 45"/>
                <a:gd name="T3" fmla="*/ 25 h 61"/>
                <a:gd name="T4" fmla="*/ 25 w 45"/>
                <a:gd name="T5" fmla="*/ 0 h 61"/>
                <a:gd name="T6" fmla="*/ 0 w 45"/>
                <a:gd name="T7" fmla="*/ 25 h 61"/>
                <a:gd name="T8" fmla="*/ 28 w 45"/>
                <a:gd name="T9" fmla="*/ 59 h 61"/>
              </a:gdLst>
              <a:ahLst/>
              <a:cxnLst>
                <a:cxn ang="0">
                  <a:pos x="T0" y="T1"/>
                </a:cxn>
                <a:cxn ang="0">
                  <a:pos x="T2" y="T3"/>
                </a:cxn>
                <a:cxn ang="0">
                  <a:pos x="T4" y="T5"/>
                </a:cxn>
                <a:cxn ang="0">
                  <a:pos x="T6" y="T7"/>
                </a:cxn>
                <a:cxn ang="0">
                  <a:pos x="T8" y="T9"/>
                </a:cxn>
              </a:cxnLst>
              <a:rect l="0" t="0" r="r" b="b"/>
              <a:pathLst>
                <a:path w="45" h="61">
                  <a:moveTo>
                    <a:pt x="28" y="59"/>
                  </a:moveTo>
                  <a:cubicBezTo>
                    <a:pt x="41" y="57"/>
                    <a:pt x="44" y="40"/>
                    <a:pt x="45" y="25"/>
                  </a:cubicBezTo>
                  <a:cubicBezTo>
                    <a:pt x="45" y="11"/>
                    <a:pt x="35" y="1"/>
                    <a:pt x="25" y="0"/>
                  </a:cubicBezTo>
                  <a:cubicBezTo>
                    <a:pt x="11" y="0"/>
                    <a:pt x="1" y="11"/>
                    <a:pt x="0" y="25"/>
                  </a:cubicBezTo>
                  <a:cubicBezTo>
                    <a:pt x="2" y="49"/>
                    <a:pt x="18" y="61"/>
                    <a:pt x="28" y="59"/>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sp>
          <p:nvSpPr>
            <p:cNvPr id="69" name="Freeform 46"/>
            <p:cNvSpPr/>
            <p:nvPr/>
          </p:nvSpPr>
          <p:spPr bwMode="auto">
            <a:xfrm>
              <a:off x="9019433" y="384671"/>
              <a:ext cx="477838" cy="768350"/>
            </a:xfrm>
            <a:custGeom>
              <a:avLst/>
              <a:gdLst>
                <a:gd name="T0" fmla="*/ 19 w 126"/>
                <a:gd name="T1" fmla="*/ 47 h 203"/>
                <a:gd name="T2" fmla="*/ 19 w 126"/>
                <a:gd name="T3" fmla="*/ 46 h 203"/>
                <a:gd name="T4" fmla="*/ 48 w 126"/>
                <a:gd name="T5" fmla="*/ 24 h 203"/>
                <a:gd name="T6" fmla="*/ 71 w 126"/>
                <a:gd name="T7" fmla="*/ 24 h 203"/>
                <a:gd name="T8" fmla="*/ 64 w 126"/>
                <a:gd name="T9" fmla="*/ 27 h 203"/>
                <a:gd name="T10" fmla="*/ 49 w 126"/>
                <a:gd name="T11" fmla="*/ 87 h 203"/>
                <a:gd name="T12" fmla="*/ 53 w 126"/>
                <a:gd name="T13" fmla="*/ 91 h 203"/>
                <a:gd name="T14" fmla="*/ 73 w 126"/>
                <a:gd name="T15" fmla="*/ 113 h 203"/>
                <a:gd name="T16" fmla="*/ 99 w 126"/>
                <a:gd name="T17" fmla="*/ 140 h 203"/>
                <a:gd name="T18" fmla="*/ 92 w 126"/>
                <a:gd name="T19" fmla="*/ 187 h 203"/>
                <a:gd name="T20" fmla="*/ 102 w 126"/>
                <a:gd name="T21" fmla="*/ 202 h 203"/>
                <a:gd name="T22" fmla="*/ 117 w 126"/>
                <a:gd name="T23" fmla="*/ 190 h 203"/>
                <a:gd name="T24" fmla="*/ 124 w 126"/>
                <a:gd name="T25" fmla="*/ 140 h 203"/>
                <a:gd name="T26" fmla="*/ 121 w 126"/>
                <a:gd name="T27" fmla="*/ 127 h 203"/>
                <a:gd name="T28" fmla="*/ 96 w 126"/>
                <a:gd name="T29" fmla="*/ 96 h 203"/>
                <a:gd name="T30" fmla="*/ 115 w 126"/>
                <a:gd name="T31" fmla="*/ 28 h 203"/>
                <a:gd name="T32" fmla="*/ 110 w 126"/>
                <a:gd name="T33" fmla="*/ 12 h 203"/>
                <a:gd name="T34" fmla="*/ 110 w 126"/>
                <a:gd name="T35" fmla="*/ 15 h 203"/>
                <a:gd name="T36" fmla="*/ 105 w 126"/>
                <a:gd name="T37" fmla="*/ 43 h 203"/>
                <a:gd name="T38" fmla="*/ 105 w 126"/>
                <a:gd name="T39" fmla="*/ 18 h 203"/>
                <a:gd name="T40" fmla="*/ 107 w 126"/>
                <a:gd name="T41" fmla="*/ 14 h 203"/>
                <a:gd name="T42" fmla="*/ 105 w 126"/>
                <a:gd name="T43" fmla="*/ 9 h 203"/>
                <a:gd name="T44" fmla="*/ 103 w 126"/>
                <a:gd name="T45" fmla="*/ 8 h 203"/>
                <a:gd name="T46" fmla="*/ 99 w 126"/>
                <a:gd name="T47" fmla="*/ 12 h 203"/>
                <a:gd name="T48" fmla="*/ 101 w 126"/>
                <a:gd name="T49" fmla="*/ 17 h 203"/>
                <a:gd name="T50" fmla="*/ 96 w 126"/>
                <a:gd name="T51" fmla="*/ 36 h 203"/>
                <a:gd name="T52" fmla="*/ 89 w 126"/>
                <a:gd name="T53" fmla="*/ 1 h 203"/>
                <a:gd name="T54" fmla="*/ 89 w 126"/>
                <a:gd name="T55" fmla="*/ 1 h 203"/>
                <a:gd name="T56" fmla="*/ 89 w 126"/>
                <a:gd name="T57" fmla="*/ 1 h 203"/>
                <a:gd name="T58" fmla="*/ 79 w 126"/>
                <a:gd name="T59" fmla="*/ 0 h 203"/>
                <a:gd name="T60" fmla="*/ 41 w 126"/>
                <a:gd name="T61" fmla="*/ 4 h 203"/>
                <a:gd name="T62" fmla="*/ 5 w 126"/>
                <a:gd name="T63" fmla="*/ 31 h 203"/>
                <a:gd name="T64" fmla="*/ 4 w 126"/>
                <a:gd name="T65" fmla="*/ 46 h 203"/>
                <a:gd name="T66" fmla="*/ 19 w 126"/>
                <a:gd name="T67" fmla="*/ 4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203">
                  <a:moveTo>
                    <a:pt x="19" y="47"/>
                  </a:moveTo>
                  <a:cubicBezTo>
                    <a:pt x="19" y="46"/>
                    <a:pt x="19" y="46"/>
                    <a:pt x="19" y="46"/>
                  </a:cubicBezTo>
                  <a:cubicBezTo>
                    <a:pt x="19" y="46"/>
                    <a:pt x="46" y="24"/>
                    <a:pt x="48" y="24"/>
                  </a:cubicBezTo>
                  <a:cubicBezTo>
                    <a:pt x="49" y="23"/>
                    <a:pt x="71" y="24"/>
                    <a:pt x="71" y="24"/>
                  </a:cubicBezTo>
                  <a:cubicBezTo>
                    <a:pt x="64" y="27"/>
                    <a:pt x="64" y="27"/>
                    <a:pt x="64" y="27"/>
                  </a:cubicBezTo>
                  <a:cubicBezTo>
                    <a:pt x="60" y="42"/>
                    <a:pt x="50" y="73"/>
                    <a:pt x="49" y="87"/>
                  </a:cubicBezTo>
                  <a:cubicBezTo>
                    <a:pt x="49" y="89"/>
                    <a:pt x="53" y="90"/>
                    <a:pt x="53" y="91"/>
                  </a:cubicBezTo>
                  <a:cubicBezTo>
                    <a:pt x="53" y="94"/>
                    <a:pt x="57" y="105"/>
                    <a:pt x="73" y="113"/>
                  </a:cubicBezTo>
                  <a:cubicBezTo>
                    <a:pt x="77" y="118"/>
                    <a:pt x="98" y="139"/>
                    <a:pt x="99" y="140"/>
                  </a:cubicBezTo>
                  <a:cubicBezTo>
                    <a:pt x="99" y="140"/>
                    <a:pt x="92" y="187"/>
                    <a:pt x="92" y="187"/>
                  </a:cubicBezTo>
                  <a:cubicBezTo>
                    <a:pt x="91" y="195"/>
                    <a:pt x="95" y="201"/>
                    <a:pt x="102" y="202"/>
                  </a:cubicBezTo>
                  <a:cubicBezTo>
                    <a:pt x="109" y="203"/>
                    <a:pt x="115" y="198"/>
                    <a:pt x="117" y="190"/>
                  </a:cubicBezTo>
                  <a:cubicBezTo>
                    <a:pt x="117" y="190"/>
                    <a:pt x="123" y="141"/>
                    <a:pt x="124" y="140"/>
                  </a:cubicBezTo>
                  <a:cubicBezTo>
                    <a:pt x="126" y="132"/>
                    <a:pt x="123" y="129"/>
                    <a:pt x="121" y="127"/>
                  </a:cubicBezTo>
                  <a:cubicBezTo>
                    <a:pt x="120" y="124"/>
                    <a:pt x="96" y="97"/>
                    <a:pt x="96" y="96"/>
                  </a:cubicBezTo>
                  <a:cubicBezTo>
                    <a:pt x="100" y="59"/>
                    <a:pt x="115" y="34"/>
                    <a:pt x="115" y="28"/>
                  </a:cubicBezTo>
                  <a:cubicBezTo>
                    <a:pt x="114" y="17"/>
                    <a:pt x="110" y="12"/>
                    <a:pt x="110" y="12"/>
                  </a:cubicBezTo>
                  <a:cubicBezTo>
                    <a:pt x="110" y="15"/>
                    <a:pt x="110" y="15"/>
                    <a:pt x="110" y="15"/>
                  </a:cubicBezTo>
                  <a:cubicBezTo>
                    <a:pt x="110" y="31"/>
                    <a:pt x="105" y="43"/>
                    <a:pt x="105" y="43"/>
                  </a:cubicBezTo>
                  <a:cubicBezTo>
                    <a:pt x="105" y="43"/>
                    <a:pt x="106" y="24"/>
                    <a:pt x="105" y="18"/>
                  </a:cubicBezTo>
                  <a:cubicBezTo>
                    <a:pt x="106" y="16"/>
                    <a:pt x="107" y="14"/>
                    <a:pt x="107" y="14"/>
                  </a:cubicBezTo>
                  <a:cubicBezTo>
                    <a:pt x="105" y="9"/>
                    <a:pt x="105" y="9"/>
                    <a:pt x="105" y="9"/>
                  </a:cubicBezTo>
                  <a:cubicBezTo>
                    <a:pt x="105" y="9"/>
                    <a:pt x="104" y="9"/>
                    <a:pt x="103" y="8"/>
                  </a:cubicBezTo>
                  <a:cubicBezTo>
                    <a:pt x="101" y="9"/>
                    <a:pt x="99" y="12"/>
                    <a:pt x="99" y="12"/>
                  </a:cubicBezTo>
                  <a:cubicBezTo>
                    <a:pt x="99" y="12"/>
                    <a:pt x="99" y="14"/>
                    <a:pt x="101" y="17"/>
                  </a:cubicBezTo>
                  <a:cubicBezTo>
                    <a:pt x="100" y="18"/>
                    <a:pt x="99" y="26"/>
                    <a:pt x="96" y="36"/>
                  </a:cubicBezTo>
                  <a:cubicBezTo>
                    <a:pt x="96" y="9"/>
                    <a:pt x="91" y="3"/>
                    <a:pt x="89" y="1"/>
                  </a:cubicBezTo>
                  <a:cubicBezTo>
                    <a:pt x="89" y="1"/>
                    <a:pt x="89" y="1"/>
                    <a:pt x="89" y="1"/>
                  </a:cubicBezTo>
                  <a:cubicBezTo>
                    <a:pt x="89" y="1"/>
                    <a:pt x="89" y="1"/>
                    <a:pt x="89" y="1"/>
                  </a:cubicBezTo>
                  <a:cubicBezTo>
                    <a:pt x="87" y="0"/>
                    <a:pt x="79" y="0"/>
                    <a:pt x="79" y="0"/>
                  </a:cubicBezTo>
                  <a:cubicBezTo>
                    <a:pt x="72" y="1"/>
                    <a:pt x="58" y="2"/>
                    <a:pt x="41" y="4"/>
                  </a:cubicBezTo>
                  <a:cubicBezTo>
                    <a:pt x="40" y="4"/>
                    <a:pt x="5" y="31"/>
                    <a:pt x="5" y="31"/>
                  </a:cubicBezTo>
                  <a:cubicBezTo>
                    <a:pt x="0" y="35"/>
                    <a:pt x="0" y="41"/>
                    <a:pt x="4" y="46"/>
                  </a:cubicBezTo>
                  <a:cubicBezTo>
                    <a:pt x="8" y="50"/>
                    <a:pt x="14" y="50"/>
                    <a:pt x="19" y="47"/>
                  </a:cubicBezTo>
                  <a:close/>
                </a:path>
              </a:pathLst>
            </a:custGeom>
            <a:grpFill/>
            <a:ln>
              <a:noFill/>
            </a:ln>
            <a:extLst/>
          </p:spPr>
          <p:txBody>
            <a:bodyPr/>
            <a:lstStyle/>
            <a:p>
              <a:pPr fontAlgn="auto">
                <a:spcBef>
                  <a:spcPts val="0"/>
                </a:spcBef>
                <a:spcAft>
                  <a:spcPts val="0"/>
                </a:spcAft>
                <a:defRPr/>
              </a:pPr>
              <a:endParaRPr lang="zh-CN" altLang="en-US">
                <a:solidFill>
                  <a:prstClr val="black"/>
                </a:solidFill>
                <a:latin typeface="+mn-lt"/>
                <a:ea typeface="+mn-ea"/>
              </a:endParaRPr>
            </a:p>
          </p:txBody>
        </p:sp>
      </p:grpSp>
      <p:sp>
        <p:nvSpPr>
          <p:cNvPr id="34" name="矩形 33"/>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399"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zh-CN" altLang="en-US" sz="2000" b="1">
                <a:solidFill>
                  <a:schemeClr val="bg1"/>
                </a:solidFill>
                <a:latin typeface="方正兰亭超细黑简体"/>
                <a:ea typeface="方正兰亭超细黑简体"/>
                <a:cs typeface="方正兰亭超细黑简体"/>
              </a:rPr>
              <a:t>０２</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nodeType="withEffect">
                                  <p:stCondLst>
                                    <p:cond delay="50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par>
                                <p:cTn id="16" presetID="41" presetClass="entr" presetSubtype="0" fill="hold" grpId="0" nodeType="withEffect">
                                  <p:stCondLst>
                                    <p:cond delay="500"/>
                                  </p:stCondLst>
                                  <p:iterate type="lt">
                                    <p:tmPct val="10000"/>
                                  </p:iterate>
                                  <p:childTnLst>
                                    <p:set>
                                      <p:cBhvr>
                                        <p:cTn id="17" dur="1" fill="hold">
                                          <p:stCondLst>
                                            <p:cond delay="0"/>
                                          </p:stCondLst>
                                        </p:cTn>
                                        <p:tgtEl>
                                          <p:spTgt spid="16390"/>
                                        </p:tgtEl>
                                        <p:attrNameLst>
                                          <p:attrName>style.visibility</p:attrName>
                                        </p:attrNameLst>
                                      </p:cBhvr>
                                      <p:to>
                                        <p:strVal val="visible"/>
                                      </p:to>
                                    </p:set>
                                    <p:anim calcmode="lin" valueType="num">
                                      <p:cBhvr>
                                        <p:cTn id="18" dur="500" fill="hold"/>
                                        <p:tgtEl>
                                          <p:spTgt spid="1639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390"/>
                                        </p:tgtEl>
                                        <p:attrNameLst>
                                          <p:attrName>ppt_y</p:attrName>
                                        </p:attrNameLst>
                                      </p:cBhvr>
                                      <p:tavLst>
                                        <p:tav tm="0">
                                          <p:val>
                                            <p:strVal val="#ppt_y"/>
                                          </p:val>
                                        </p:tav>
                                        <p:tav tm="100000">
                                          <p:val>
                                            <p:strVal val="#ppt_y"/>
                                          </p:val>
                                        </p:tav>
                                      </p:tavLst>
                                    </p:anim>
                                    <p:anim calcmode="lin" valueType="num">
                                      <p:cBhvr>
                                        <p:cTn id="20" dur="500" fill="hold"/>
                                        <p:tgtEl>
                                          <p:spTgt spid="1639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39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6390"/>
                                        </p:tgtEl>
                                      </p:cBhvr>
                                    </p:animEffect>
                                  </p:childTnLst>
                                </p:cTn>
                              </p:par>
                              <p:par>
                                <p:cTn id="23" presetID="2" presetClass="entr" presetSubtype="1" decel="100000" fill="hold" nodeType="withEffect">
                                  <p:stCondLst>
                                    <p:cond delay="50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0-#ppt_h/2"/>
                                          </p:val>
                                        </p:tav>
                                        <p:tav tm="100000">
                                          <p:val>
                                            <p:strVal val="#ppt_y"/>
                                          </p:val>
                                        </p:tav>
                                      </p:tavLst>
                                    </p:anim>
                                  </p:childTnLst>
                                </p:cTn>
                              </p:par>
                              <p:par>
                                <p:cTn id="27" presetID="8" presetClass="emph" presetSubtype="0" repeatCount="indefinite" fill="hold" nodeType="withEffect">
                                  <p:stCondLst>
                                    <p:cond delay="500"/>
                                  </p:stCondLst>
                                  <p:childTnLst>
                                    <p:animRot by="76680000">
                                      <p:cBhvr>
                                        <p:cTn id="28" dur="7500" fill="hold"/>
                                        <p:tgtEl>
                                          <p:spTgt spid="41"/>
                                        </p:tgtEl>
                                        <p:attrNameLst>
                                          <p:attrName>r</p:attrName>
                                        </p:attrNameLst>
                                      </p:cBhvr>
                                    </p:animRot>
                                  </p:childTnLst>
                                </p:cTn>
                              </p:par>
                              <p:par>
                                <p:cTn id="29" presetID="2" presetClass="entr" presetSubtype="1" decel="100000" fill="hold" nodeType="withEffect">
                                  <p:stCondLst>
                                    <p:cond delay="50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0-#ppt_h/2"/>
                                          </p:val>
                                        </p:tav>
                                        <p:tav tm="100000">
                                          <p:val>
                                            <p:strVal val="#ppt_y"/>
                                          </p:val>
                                        </p:tav>
                                      </p:tavLst>
                                    </p:anim>
                                  </p:childTnLst>
                                </p:cTn>
                              </p:par>
                              <p:par>
                                <p:cTn id="33" presetID="8" presetClass="emph" presetSubtype="0" repeatCount="indefinite" fill="hold" nodeType="withEffect">
                                  <p:stCondLst>
                                    <p:cond delay="500"/>
                                  </p:stCondLst>
                                  <p:childTnLst>
                                    <p:animRot by="76680000">
                                      <p:cBhvr>
                                        <p:cTn id="34" dur="7500" fill="hold"/>
                                        <p:tgtEl>
                                          <p:spTgt spid="59"/>
                                        </p:tgtEl>
                                        <p:attrNameLst>
                                          <p:attrName>r</p:attrName>
                                        </p:attrNameLst>
                                      </p:cBhvr>
                                    </p:animRot>
                                  </p:childTnLst>
                                </p:cTn>
                              </p:par>
                              <p:par>
                                <p:cTn id="35" presetID="2" presetClass="entr" presetSubtype="1" decel="100000" fill="hold" nodeType="withEffect">
                                  <p:stCondLst>
                                    <p:cond delay="50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0-#ppt_h/2"/>
                                          </p:val>
                                        </p:tav>
                                        <p:tav tm="100000">
                                          <p:val>
                                            <p:strVal val="#ppt_y"/>
                                          </p:val>
                                        </p:tav>
                                      </p:tavLst>
                                    </p:anim>
                                  </p:childTnLst>
                                </p:cTn>
                              </p:par>
                              <p:par>
                                <p:cTn id="39" presetID="8" presetClass="emph" presetSubtype="0" repeatCount="indefinite" fill="hold" nodeType="withEffect">
                                  <p:stCondLst>
                                    <p:cond delay="500"/>
                                  </p:stCondLst>
                                  <p:childTnLst>
                                    <p:animRot by="76680000">
                                      <p:cBhvr>
                                        <p:cTn id="40" dur="7500" fill="hold"/>
                                        <p:tgtEl>
                                          <p:spTgt spid="62"/>
                                        </p:tgtEl>
                                        <p:attrNameLst>
                                          <p:attrName>r</p:attrName>
                                        </p:attrNameLst>
                                      </p:cBhvr>
                                    </p:animRot>
                                  </p:childTnLst>
                                </p:cTn>
                              </p:par>
                              <p:par>
                                <p:cTn id="41" presetID="42" presetClass="entr" presetSubtype="0" fill="hold" nodeType="withEffect">
                                  <p:stCondLst>
                                    <p:cond delay="250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1000"/>
                                        <p:tgtEl>
                                          <p:spTgt spid="65"/>
                                        </p:tgtEl>
                                      </p:cBhvr>
                                    </p:animEffect>
                                    <p:anim calcmode="lin" valueType="num">
                                      <p:cBhvr>
                                        <p:cTn id="44" dur="1000" fill="hold"/>
                                        <p:tgtEl>
                                          <p:spTgt spid="65"/>
                                        </p:tgtEl>
                                        <p:attrNameLst>
                                          <p:attrName>ppt_x</p:attrName>
                                        </p:attrNameLst>
                                      </p:cBhvr>
                                      <p:tavLst>
                                        <p:tav tm="0">
                                          <p:val>
                                            <p:strVal val="#ppt_x"/>
                                          </p:val>
                                        </p:tav>
                                        <p:tav tm="100000">
                                          <p:val>
                                            <p:strVal val="#ppt_x"/>
                                          </p:val>
                                        </p:tav>
                                      </p:tavLst>
                                    </p:anim>
                                    <p:anim calcmode="lin" valueType="num">
                                      <p:cBhvr>
                                        <p:cTn id="4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163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箭头连接符 56"/>
          <p:cNvCxnSpPr/>
          <p:nvPr/>
        </p:nvCxnSpPr>
        <p:spPr>
          <a:xfrm>
            <a:off x="1990725" y="3322638"/>
            <a:ext cx="8859838" cy="0"/>
          </a:xfrm>
          <a:prstGeom prst="straightConnector1">
            <a:avLst/>
          </a:prstGeom>
          <a:ln w="152400">
            <a:solidFill>
              <a:srgbClr val="A6A6A6">
                <a:alpha val="52941"/>
              </a:srgb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8" name="Oval 4"/>
          <p:cNvSpPr/>
          <p:nvPr/>
        </p:nvSpPr>
        <p:spPr>
          <a:xfrm>
            <a:off x="2743200" y="3008313"/>
            <a:ext cx="627063" cy="63023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59" name="Rectangle 4"/>
          <p:cNvSpPr txBox="1">
            <a:spLocks noChangeArrowheads="1"/>
          </p:cNvSpPr>
          <p:nvPr/>
        </p:nvSpPr>
        <p:spPr bwMode="auto">
          <a:xfrm>
            <a:off x="2743200" y="3159125"/>
            <a:ext cx="639763" cy="341313"/>
          </a:xfrm>
          <a:prstGeom prst="rect">
            <a:avLst/>
          </a:prstGeom>
          <a:noFill/>
          <a:ln w="9525">
            <a:noFill/>
            <a:miter lim="800000"/>
            <a:headEnd/>
            <a:tailEnd/>
          </a:ln>
        </p:spPr>
        <p:txBody>
          <a:bodyPr anchor="ctr"/>
          <a:lstStyle/>
          <a:p>
            <a:pPr algn="ctr"/>
            <a:r>
              <a:rPr lang="en-US" altLang="zh-CN" sz="2000" b="1">
                <a:solidFill>
                  <a:schemeClr val="bg1"/>
                </a:solidFill>
                <a:latin typeface="方正兰亭黑简体"/>
                <a:ea typeface="方正兰亭黑简体"/>
                <a:cs typeface="方正兰亭黑简体"/>
              </a:rPr>
              <a:t>01</a:t>
            </a:r>
            <a:endParaRPr lang="zh-CN" altLang="zh-CN" sz="2000" b="1">
              <a:solidFill>
                <a:schemeClr val="bg1"/>
              </a:solidFill>
              <a:latin typeface="方正兰亭黑简体"/>
              <a:ea typeface="方正兰亭黑简体"/>
              <a:cs typeface="方正兰亭黑简体"/>
            </a:endParaRPr>
          </a:p>
        </p:txBody>
      </p:sp>
      <p:sp>
        <p:nvSpPr>
          <p:cNvPr id="60" name="矩形 59"/>
          <p:cNvSpPr/>
          <p:nvPr/>
        </p:nvSpPr>
        <p:spPr>
          <a:xfrm>
            <a:off x="1263650" y="3789363"/>
            <a:ext cx="3563938" cy="1204912"/>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云易创公司体系</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
            </a:r>
            <a:b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b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年收入</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100</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万（进度</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个月</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40%</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确定云易创服务的公司模型后，</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让云易创的员工自由组建公司</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1" name="Oval 4"/>
          <p:cNvSpPr/>
          <p:nvPr/>
        </p:nvSpPr>
        <p:spPr>
          <a:xfrm>
            <a:off x="4318000" y="2997200"/>
            <a:ext cx="627063" cy="62865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2" name="Rectangle 4"/>
          <p:cNvSpPr txBox="1">
            <a:spLocks noChangeArrowheads="1"/>
          </p:cNvSpPr>
          <p:nvPr/>
        </p:nvSpPr>
        <p:spPr bwMode="auto">
          <a:xfrm>
            <a:off x="4318000" y="3146425"/>
            <a:ext cx="639763" cy="342900"/>
          </a:xfrm>
          <a:prstGeom prst="rect">
            <a:avLst/>
          </a:prstGeom>
          <a:noFill/>
          <a:ln w="9525">
            <a:noFill/>
            <a:miter lim="800000"/>
            <a:headEnd/>
            <a:tailEnd/>
          </a:ln>
        </p:spPr>
        <p:txBody>
          <a:bodyPr anchor="ctr"/>
          <a:lstStyle/>
          <a:p>
            <a:pPr algn="ctr"/>
            <a:r>
              <a:rPr lang="en-US" altLang="zh-CN" sz="2000" b="1">
                <a:solidFill>
                  <a:schemeClr val="bg1"/>
                </a:solidFill>
                <a:latin typeface="方正兰亭黑简体"/>
                <a:ea typeface="方正兰亭黑简体"/>
                <a:cs typeface="方正兰亭黑简体"/>
              </a:rPr>
              <a:t>02</a:t>
            </a:r>
            <a:endParaRPr lang="zh-CN" altLang="zh-CN" sz="2000" b="1">
              <a:solidFill>
                <a:schemeClr val="bg1"/>
              </a:solidFill>
              <a:latin typeface="方正兰亭黑简体"/>
              <a:ea typeface="方正兰亭黑简体"/>
              <a:cs typeface="方正兰亭黑简体"/>
            </a:endParaRPr>
          </a:p>
        </p:txBody>
      </p:sp>
      <p:sp>
        <p:nvSpPr>
          <p:cNvPr id="63" name="矩形 62"/>
          <p:cNvSpPr/>
          <p:nvPr/>
        </p:nvSpPr>
        <p:spPr>
          <a:xfrm>
            <a:off x="3167063" y="2027238"/>
            <a:ext cx="2852737" cy="925512"/>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合伙人连锁</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
            </a:r>
            <a:b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b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10</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家云易创软件（</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2/10</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以合伙人连锁的方式来创建</a:t>
            </a:r>
          </a:p>
        </p:txBody>
      </p:sp>
      <p:sp>
        <p:nvSpPr>
          <p:cNvPr id="64" name="Oval 4"/>
          <p:cNvSpPr/>
          <p:nvPr/>
        </p:nvSpPr>
        <p:spPr>
          <a:xfrm>
            <a:off x="5911850" y="3016250"/>
            <a:ext cx="625475" cy="62865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5" name="Rectangle 4"/>
          <p:cNvSpPr txBox="1">
            <a:spLocks noChangeArrowheads="1"/>
          </p:cNvSpPr>
          <p:nvPr/>
        </p:nvSpPr>
        <p:spPr bwMode="auto">
          <a:xfrm>
            <a:off x="5911850" y="3165475"/>
            <a:ext cx="639763" cy="342900"/>
          </a:xfrm>
          <a:prstGeom prst="rect">
            <a:avLst/>
          </a:prstGeom>
          <a:noFill/>
          <a:ln w="9525">
            <a:noFill/>
            <a:miter lim="800000"/>
            <a:headEnd/>
            <a:tailEnd/>
          </a:ln>
        </p:spPr>
        <p:txBody>
          <a:bodyPr anchor="ctr"/>
          <a:lstStyle/>
          <a:p>
            <a:pPr algn="ctr"/>
            <a:r>
              <a:rPr lang="en-US" altLang="zh-CN" sz="2000" b="1">
                <a:solidFill>
                  <a:schemeClr val="bg1"/>
                </a:solidFill>
                <a:latin typeface="方正兰亭黑简体"/>
                <a:ea typeface="方正兰亭黑简体"/>
                <a:cs typeface="方正兰亭黑简体"/>
              </a:rPr>
              <a:t>03</a:t>
            </a:r>
            <a:endParaRPr lang="zh-CN" altLang="zh-CN" sz="2000" b="1">
              <a:solidFill>
                <a:schemeClr val="bg1"/>
              </a:solidFill>
              <a:latin typeface="方正兰亭黑简体"/>
              <a:ea typeface="方正兰亭黑简体"/>
              <a:cs typeface="方正兰亭黑简体"/>
            </a:endParaRPr>
          </a:p>
        </p:txBody>
      </p:sp>
      <p:sp>
        <p:nvSpPr>
          <p:cNvPr id="66" name="矩形 65"/>
          <p:cNvSpPr/>
          <p:nvPr/>
        </p:nvSpPr>
        <p:spPr>
          <a:xfrm>
            <a:off x="4840288" y="3827463"/>
            <a:ext cx="2755900" cy="649287"/>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成立众包平台</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收购或者自己成立软件众包平台</a:t>
            </a:r>
            <a:endParaRPr lang="zh-CN" altLang="en-US" sz="1400" kern="100" dirty="0">
              <a:solidFill>
                <a:schemeClr val="tx1">
                  <a:lumMod val="65000"/>
                  <a:lumOff val="35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7" name="Oval 4"/>
          <p:cNvSpPr/>
          <p:nvPr/>
        </p:nvSpPr>
        <p:spPr>
          <a:xfrm>
            <a:off x="7423150" y="3016250"/>
            <a:ext cx="627063" cy="62865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8" name="Rectangle 4"/>
          <p:cNvSpPr txBox="1">
            <a:spLocks noChangeArrowheads="1"/>
          </p:cNvSpPr>
          <p:nvPr/>
        </p:nvSpPr>
        <p:spPr bwMode="auto">
          <a:xfrm>
            <a:off x="7423150" y="3165475"/>
            <a:ext cx="639763" cy="342900"/>
          </a:xfrm>
          <a:prstGeom prst="rect">
            <a:avLst/>
          </a:prstGeom>
          <a:noFill/>
          <a:ln w="9525">
            <a:noFill/>
            <a:miter lim="800000"/>
            <a:headEnd/>
            <a:tailEnd/>
          </a:ln>
        </p:spPr>
        <p:txBody>
          <a:bodyPr anchor="ctr"/>
          <a:lstStyle/>
          <a:p>
            <a:pPr algn="ctr"/>
            <a:r>
              <a:rPr lang="en-US" altLang="zh-CN" sz="2000" b="1">
                <a:solidFill>
                  <a:schemeClr val="bg1"/>
                </a:solidFill>
                <a:latin typeface="方正兰亭黑简体"/>
                <a:ea typeface="方正兰亭黑简体"/>
                <a:cs typeface="方正兰亭黑简体"/>
              </a:rPr>
              <a:t>04</a:t>
            </a:r>
            <a:endParaRPr lang="zh-CN" altLang="zh-CN" sz="2000" b="1">
              <a:solidFill>
                <a:schemeClr val="bg1"/>
              </a:solidFill>
              <a:latin typeface="方正兰亭黑简体"/>
              <a:ea typeface="方正兰亭黑简体"/>
              <a:cs typeface="方正兰亭黑简体"/>
            </a:endParaRPr>
          </a:p>
        </p:txBody>
      </p:sp>
      <p:sp>
        <p:nvSpPr>
          <p:cNvPr id="69" name="矩形 68"/>
          <p:cNvSpPr/>
          <p:nvPr/>
        </p:nvSpPr>
        <p:spPr>
          <a:xfrm>
            <a:off x="6450013" y="2027238"/>
            <a:ext cx="2492375" cy="649287"/>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转型云计算软件服务商</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进度</a:t>
            </a:r>
            <a: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0%</a:t>
            </a: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70" name="Oval 4"/>
          <p:cNvSpPr/>
          <p:nvPr/>
        </p:nvSpPr>
        <p:spPr>
          <a:xfrm>
            <a:off x="9007475" y="3016250"/>
            <a:ext cx="627063" cy="62865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71" name="Rectangle 4"/>
          <p:cNvSpPr txBox="1">
            <a:spLocks noChangeArrowheads="1"/>
          </p:cNvSpPr>
          <p:nvPr/>
        </p:nvSpPr>
        <p:spPr bwMode="auto">
          <a:xfrm>
            <a:off x="9007475" y="3165475"/>
            <a:ext cx="639763" cy="342900"/>
          </a:xfrm>
          <a:prstGeom prst="rect">
            <a:avLst/>
          </a:prstGeom>
          <a:noFill/>
          <a:ln w="9525">
            <a:noFill/>
            <a:miter lim="800000"/>
            <a:headEnd/>
            <a:tailEnd/>
          </a:ln>
        </p:spPr>
        <p:txBody>
          <a:bodyPr anchor="ctr"/>
          <a:lstStyle/>
          <a:p>
            <a:pPr algn="ctr"/>
            <a:r>
              <a:rPr lang="en-US" altLang="zh-CN" sz="2000" b="1">
                <a:solidFill>
                  <a:schemeClr val="bg1"/>
                </a:solidFill>
                <a:latin typeface="方正兰亭黑简体"/>
                <a:ea typeface="方正兰亭黑简体"/>
                <a:cs typeface="方正兰亭黑简体"/>
              </a:rPr>
              <a:t>05</a:t>
            </a:r>
            <a:endParaRPr lang="zh-CN" altLang="zh-CN" sz="2000" b="1">
              <a:solidFill>
                <a:schemeClr val="bg1"/>
              </a:solidFill>
              <a:latin typeface="方正兰亭黑简体"/>
              <a:ea typeface="方正兰亭黑简体"/>
              <a:cs typeface="方正兰亭黑简体"/>
            </a:endParaRPr>
          </a:p>
        </p:txBody>
      </p:sp>
      <p:sp>
        <p:nvSpPr>
          <p:cNvPr id="72" name="矩形 71"/>
          <p:cNvSpPr/>
          <p:nvPr/>
        </p:nvSpPr>
        <p:spPr>
          <a:xfrm>
            <a:off x="8361363" y="3827463"/>
            <a:ext cx="1981200" cy="1079500"/>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成立研究院</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希望非云易创体系的</a:t>
            </a:r>
            <a: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
            </a:r>
            <a:b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b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软件开发公司无法存活</a:t>
            </a:r>
            <a: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
            </a:r>
            <a:b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br>
            <a:endPar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38"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开拓计划</a:t>
            </a:r>
          </a:p>
        </p:txBody>
      </p:sp>
      <p:sp>
        <p:nvSpPr>
          <p:cNvPr id="41" name="六边形 40"/>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49" name="矩形 48"/>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0" name="六边形 49"/>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71"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第三章</a:t>
            </a:r>
          </a:p>
        </p:txBody>
      </p:sp>
      <p:sp>
        <p:nvSpPr>
          <p:cNvPr id="53272"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发展前景</a:t>
            </a:r>
          </a:p>
        </p:txBody>
      </p:sp>
      <p:sp>
        <p:nvSpPr>
          <p:cNvPr id="53" name="KSO_Shape"/>
          <p:cNvSpPr/>
          <p:nvPr/>
        </p:nvSpPr>
        <p:spPr bwMode="auto">
          <a:xfrm>
            <a:off x="355600" y="225425"/>
            <a:ext cx="254000" cy="2159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4" name="矩形 53"/>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矩形 54"/>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6"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矩形 72"/>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78"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zh-CN" altLang="en-US" sz="2000" b="1">
                <a:solidFill>
                  <a:schemeClr val="bg1"/>
                </a:solidFill>
                <a:latin typeface="方正兰亭超细黑简体"/>
                <a:ea typeface="方正兰亭超细黑简体"/>
                <a:cs typeface="方正兰亭超细黑简体"/>
              </a:rPr>
              <a:t>２</a:t>
            </a:r>
            <a:r>
              <a:rPr lang="en-US" altLang="zh-CN" sz="2000" b="1">
                <a:solidFill>
                  <a:schemeClr val="bg1"/>
                </a:solidFill>
                <a:latin typeface="方正兰亭超细黑简体"/>
                <a:ea typeface="方正兰亭超细黑简体"/>
                <a:cs typeface="方正兰亭超细黑简体"/>
              </a:rPr>
              <a:t>0</a:t>
            </a:r>
            <a:endParaRPr lang="zh-CN" altLang="zh-CN" sz="2000" b="1">
              <a:solidFill>
                <a:schemeClr val="bg1"/>
              </a:solidFill>
              <a:latin typeface="方正兰亭超细黑简体"/>
              <a:ea typeface="方正兰亭超细黑简体"/>
              <a:cs typeface="方正兰亭超细黑简体"/>
            </a:endParaRPr>
          </a:p>
        </p:txBody>
      </p:sp>
      <p:sp>
        <p:nvSpPr>
          <p:cNvPr id="75" name="TextBox 74"/>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58"/>
                                        </p:tgtEl>
                                        <p:attrNameLst>
                                          <p:attrName>style.visibility</p:attrName>
                                        </p:attrNameLst>
                                      </p:cBhvr>
                                      <p:to>
                                        <p:strVal val="visible"/>
                                      </p:to>
                                    </p:set>
                                    <p:animEffect transition="in" filter="wheel(1)">
                                      <p:cBhvr>
                                        <p:cTn id="10" dur="400"/>
                                        <p:tgtEl>
                                          <p:spTgt spid="5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wipe(left)">
                                      <p:cBhvr>
                                        <p:cTn id="14" dur="500"/>
                                        <p:tgtEl>
                                          <p:spTgt spid="59"/>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61"/>
                                        </p:tgtEl>
                                        <p:attrNameLst>
                                          <p:attrName>style.visibility</p:attrName>
                                        </p:attrNameLst>
                                      </p:cBhvr>
                                      <p:to>
                                        <p:strVal val="visible"/>
                                      </p:to>
                                    </p:set>
                                    <p:animEffect transition="in" filter="wheel(1)">
                                      <p:cBhvr>
                                        <p:cTn id="21" dur="400"/>
                                        <p:tgtEl>
                                          <p:spTgt spid="61"/>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wipe(left)">
                                      <p:cBhvr>
                                        <p:cTn id="25" dur="500"/>
                                        <p:tgtEl>
                                          <p:spTgt spid="6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wipe(up)">
                                      <p:cBhvr>
                                        <p:cTn id="29" dur="500"/>
                                        <p:tgtEl>
                                          <p:spTgt spid="63"/>
                                        </p:tgtEl>
                                      </p:cBhvr>
                                    </p:animEffect>
                                  </p:childTnLst>
                                </p:cTn>
                              </p:par>
                              <p:par>
                                <p:cTn id="30" presetID="21" presetClass="entr" presetSubtype="1" fill="hold" grpId="0" nodeType="withEffect">
                                  <p:stCondLst>
                                    <p:cond delay="500"/>
                                  </p:stCondLst>
                                  <p:childTnLst>
                                    <p:set>
                                      <p:cBhvr>
                                        <p:cTn id="31" dur="1" fill="hold">
                                          <p:stCondLst>
                                            <p:cond delay="0"/>
                                          </p:stCondLst>
                                        </p:cTn>
                                        <p:tgtEl>
                                          <p:spTgt spid="64"/>
                                        </p:tgtEl>
                                        <p:attrNameLst>
                                          <p:attrName>style.visibility</p:attrName>
                                        </p:attrNameLst>
                                      </p:cBhvr>
                                      <p:to>
                                        <p:strVal val="visible"/>
                                      </p:to>
                                    </p:set>
                                    <p:animEffect transition="in" filter="wheel(1)">
                                      <p:cBhvr>
                                        <p:cTn id="32" dur="400"/>
                                        <p:tgtEl>
                                          <p:spTgt spid="64"/>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left)">
                                      <p:cBhvr>
                                        <p:cTn id="36" dur="500"/>
                                        <p:tgtEl>
                                          <p:spTgt spid="6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up)">
                                      <p:cBhvr>
                                        <p:cTn id="40" dur="500"/>
                                        <p:tgtEl>
                                          <p:spTgt spid="66"/>
                                        </p:tgtEl>
                                      </p:cBhvr>
                                    </p:animEffect>
                                  </p:childTnLst>
                                </p:cTn>
                              </p:par>
                              <p:par>
                                <p:cTn id="41" presetID="21" presetClass="entr" presetSubtype="1" fill="hold" grpId="0" nodeType="withEffect">
                                  <p:stCondLst>
                                    <p:cond delay="500"/>
                                  </p:stCondLst>
                                  <p:childTnLst>
                                    <p:set>
                                      <p:cBhvr>
                                        <p:cTn id="42" dur="1" fill="hold">
                                          <p:stCondLst>
                                            <p:cond delay="0"/>
                                          </p:stCondLst>
                                        </p:cTn>
                                        <p:tgtEl>
                                          <p:spTgt spid="67"/>
                                        </p:tgtEl>
                                        <p:attrNameLst>
                                          <p:attrName>style.visibility</p:attrName>
                                        </p:attrNameLst>
                                      </p:cBhvr>
                                      <p:to>
                                        <p:strVal val="visible"/>
                                      </p:to>
                                    </p:set>
                                    <p:animEffect transition="in" filter="wheel(1)">
                                      <p:cBhvr>
                                        <p:cTn id="43" dur="400"/>
                                        <p:tgtEl>
                                          <p:spTgt spid="67"/>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500"/>
                                        <p:tgtEl>
                                          <p:spTgt spid="68"/>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par>
                                <p:cTn id="52" presetID="21" presetClass="entr" presetSubtype="1" fill="hold" grpId="0" nodeType="withEffect">
                                  <p:stCondLst>
                                    <p:cond delay="500"/>
                                  </p:stCondLst>
                                  <p:childTnLst>
                                    <p:set>
                                      <p:cBhvr>
                                        <p:cTn id="53" dur="1" fill="hold">
                                          <p:stCondLst>
                                            <p:cond delay="0"/>
                                          </p:stCondLst>
                                        </p:cTn>
                                        <p:tgtEl>
                                          <p:spTgt spid="70"/>
                                        </p:tgtEl>
                                        <p:attrNameLst>
                                          <p:attrName>style.visibility</p:attrName>
                                        </p:attrNameLst>
                                      </p:cBhvr>
                                      <p:to>
                                        <p:strVal val="visible"/>
                                      </p:to>
                                    </p:set>
                                    <p:animEffect transition="in" filter="wheel(1)">
                                      <p:cBhvr>
                                        <p:cTn id="54" dur="400"/>
                                        <p:tgtEl>
                                          <p:spTgt spid="70"/>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ipe(left)">
                                      <p:cBhvr>
                                        <p:cTn id="58" dur="500"/>
                                        <p:tgtEl>
                                          <p:spTgt spid="71"/>
                                        </p:tgtEl>
                                      </p:cBhvr>
                                    </p:animEffect>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wipe(up)">
                                      <p:cBhvr>
                                        <p:cTn id="62" dur="500"/>
                                        <p:tgtEl>
                                          <p:spTgt spid="72"/>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125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71" grpId="0"/>
      <p:bldP spid="72"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31750" y="2825750"/>
            <a:ext cx="12239625" cy="1866900"/>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768350" y="3141663"/>
            <a:ext cx="2519363" cy="968375"/>
          </a:xfrm>
          <a:prstGeom prst="rect">
            <a:avLst/>
          </a:prstGeom>
        </p:spPr>
        <p:txBody>
          <a:bodyPr wrap="none">
            <a:spAutoFit/>
          </a:bodyPr>
          <a:lstStyle/>
          <a:p>
            <a:pPr algn="ctr" fontAlgn="auto">
              <a:lnSpc>
                <a:spcPct val="130000"/>
              </a:lnSpc>
              <a:spcBef>
                <a:spcPts val="0"/>
              </a:spcBef>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2019</a:t>
            </a:r>
            <a:r>
              <a:rPr lang="zh-CN" altLang="en-US" sz="1600" kern="100" dirty="0">
                <a:solidFill>
                  <a:srgbClr val="3CCCC7"/>
                </a:solidFill>
                <a:latin typeface="Impact MT Std" pitchFamily="34" charset="0"/>
                <a:ea typeface="微软雅黑" panose="020B0503020204020204" pitchFamily="34" charset="-122"/>
                <a:cs typeface="Times New Roman" panose="02020603050405020304" pitchFamily="18" charset="0"/>
              </a:rPr>
              <a:t>，</a:t>
            </a: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8</a:t>
            </a:r>
          </a:p>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完成</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100</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万盈利目标</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先让自己的公司是可以赚钱的</a:t>
            </a:r>
          </a:p>
        </p:txBody>
      </p:sp>
      <p:sp>
        <p:nvSpPr>
          <p:cNvPr id="20" name="矩形 19"/>
          <p:cNvSpPr/>
          <p:nvPr/>
        </p:nvSpPr>
        <p:spPr>
          <a:xfrm>
            <a:off x="3194050" y="3435350"/>
            <a:ext cx="2339975" cy="969963"/>
          </a:xfrm>
          <a:prstGeom prst="rect">
            <a:avLst/>
          </a:prstGeom>
        </p:spPr>
        <p:txBody>
          <a:bodyPr wrap="none">
            <a:spAutoFit/>
          </a:bodyPr>
          <a:lstStyle/>
          <a:p>
            <a:pPr algn="ctr" fontAlgn="auto">
              <a:lnSpc>
                <a:spcPct val="130000"/>
              </a:lnSpc>
              <a:spcBef>
                <a:spcPts val="0"/>
              </a:spcBef>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2020 12</a:t>
            </a:r>
          </a:p>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开设</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5</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家云易创软件</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大家也可以试一下这样赚钱</a:t>
            </a:r>
          </a:p>
        </p:txBody>
      </p:sp>
      <p:sp>
        <p:nvSpPr>
          <p:cNvPr id="21" name="矩形 20"/>
          <p:cNvSpPr/>
          <p:nvPr/>
        </p:nvSpPr>
        <p:spPr>
          <a:xfrm>
            <a:off x="5575300" y="4268788"/>
            <a:ext cx="1620838" cy="968375"/>
          </a:xfrm>
          <a:prstGeom prst="rect">
            <a:avLst/>
          </a:prstGeom>
        </p:spPr>
        <p:txBody>
          <a:bodyPr wrap="none">
            <a:spAutoFit/>
          </a:bodyPr>
          <a:lstStyle/>
          <a:p>
            <a:pPr algn="ctr" fontAlgn="auto">
              <a:lnSpc>
                <a:spcPct val="130000"/>
              </a:lnSpc>
              <a:spcBef>
                <a:spcPts val="0"/>
              </a:spcBef>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2021</a:t>
            </a:r>
          </a:p>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众包平台成立</a:t>
            </a:r>
          </a:p>
          <a:p>
            <a:pPr algn="ctr" fontAlgn="auto">
              <a:spcBef>
                <a:spcPts val="500"/>
              </a:spcBef>
              <a:spcAft>
                <a:spcPts val="0"/>
              </a:spcAft>
              <a:defRPr/>
            </a:pP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22" name="矩形 21"/>
          <p:cNvSpPr/>
          <p:nvPr/>
        </p:nvSpPr>
        <p:spPr>
          <a:xfrm>
            <a:off x="7537450" y="3429000"/>
            <a:ext cx="1855788" cy="688975"/>
          </a:xfrm>
          <a:prstGeom prst="rect">
            <a:avLst/>
          </a:prstGeom>
        </p:spPr>
        <p:txBody>
          <a:bodyPr wrap="none">
            <a:spAutoFit/>
          </a:bodyPr>
          <a:lstStyle/>
          <a:p>
            <a:pPr algn="ctr" fontAlgn="auto">
              <a:lnSpc>
                <a:spcPct val="130000"/>
              </a:lnSpc>
              <a:spcBef>
                <a:spcPts val="0"/>
              </a:spcBef>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2022</a:t>
            </a:r>
          </a:p>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服务商超过</a:t>
            </a:r>
            <a:r>
              <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50</a:t>
            </a: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家</a:t>
            </a:r>
          </a:p>
        </p:txBody>
      </p:sp>
      <p:sp>
        <p:nvSpPr>
          <p:cNvPr id="23" name="矩形 22"/>
          <p:cNvSpPr/>
          <p:nvPr/>
        </p:nvSpPr>
        <p:spPr>
          <a:xfrm>
            <a:off x="9626600" y="3141663"/>
            <a:ext cx="1800225" cy="688975"/>
          </a:xfrm>
          <a:prstGeom prst="rect">
            <a:avLst/>
          </a:prstGeom>
        </p:spPr>
        <p:txBody>
          <a:bodyPr wrap="none">
            <a:spAutoFit/>
          </a:bodyPr>
          <a:lstStyle/>
          <a:p>
            <a:pPr algn="ctr" fontAlgn="auto">
              <a:lnSpc>
                <a:spcPct val="130000"/>
              </a:lnSpc>
              <a:spcBef>
                <a:spcPts val="0"/>
              </a:spcBef>
              <a:spcAft>
                <a:spcPts val="0"/>
              </a:spcAft>
              <a:defRPr/>
            </a:pPr>
            <a:r>
              <a:rPr lang="en-US" altLang="zh-CN" sz="1600" kern="100" dirty="0">
                <a:solidFill>
                  <a:srgbClr val="3CCCC7"/>
                </a:solidFill>
                <a:latin typeface="Impact MT Std" pitchFamily="34" charset="0"/>
                <a:ea typeface="微软雅黑" panose="020B0503020204020204" pitchFamily="34" charset="-122"/>
                <a:cs typeface="Times New Roman" panose="02020603050405020304" pitchFamily="18" charset="0"/>
              </a:rPr>
              <a:t>2023</a:t>
            </a:r>
          </a:p>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云计算公司转型</a:t>
            </a:r>
          </a:p>
        </p:txBody>
      </p:sp>
      <p:grpSp>
        <p:nvGrpSpPr>
          <p:cNvPr id="24" name="组合 23"/>
          <p:cNvGrpSpPr>
            <a:grpSpLocks/>
          </p:cNvGrpSpPr>
          <p:nvPr/>
        </p:nvGrpSpPr>
        <p:grpSpPr bwMode="auto">
          <a:xfrm>
            <a:off x="1708150" y="2452688"/>
            <a:ext cx="661988" cy="663575"/>
            <a:chOff x="8077071" y="845254"/>
            <a:chExt cx="2036801" cy="2036802"/>
          </a:xfrm>
        </p:grpSpPr>
        <p:sp>
          <p:nvSpPr>
            <p:cNvPr id="25" name="椭圆 24"/>
            <p:cNvSpPr/>
            <p:nvPr/>
          </p:nvSpPr>
          <p:spPr>
            <a:xfrm>
              <a:off x="8077071" y="845254"/>
              <a:ext cx="2036801"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30" name="Freeform 126"/>
            <p:cNvSpPr>
              <a:spLocks noChangeAspect="1" noEditPoints="1"/>
            </p:cNvSpPr>
            <p:nvPr/>
          </p:nvSpPr>
          <p:spPr bwMode="auto">
            <a:xfrm>
              <a:off x="8638780" y="1293545"/>
              <a:ext cx="913383" cy="114021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Arial" panose="020B0604020202020204" pitchFamily="34" charset="0"/>
                <a:ea typeface="+mn-ea"/>
                <a:cs typeface="Arial" panose="020B0604020202020204" pitchFamily="34" charset="0"/>
              </a:endParaRPr>
            </a:p>
          </p:txBody>
        </p:sp>
      </p:grpSp>
      <p:grpSp>
        <p:nvGrpSpPr>
          <p:cNvPr id="31" name="组合 30"/>
          <p:cNvGrpSpPr>
            <a:grpSpLocks/>
          </p:cNvGrpSpPr>
          <p:nvPr/>
        </p:nvGrpSpPr>
        <p:grpSpPr bwMode="auto">
          <a:xfrm>
            <a:off x="4043363" y="2747963"/>
            <a:ext cx="663575" cy="663575"/>
            <a:chOff x="8125599" y="1434035"/>
            <a:chExt cx="2036802" cy="2036802"/>
          </a:xfrm>
        </p:grpSpPr>
        <p:sp>
          <p:nvSpPr>
            <p:cNvPr id="32" name="椭圆 3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33" name="Freeform 261"/>
            <p:cNvSpPr/>
            <p:nvPr/>
          </p:nvSpPr>
          <p:spPr bwMode="auto">
            <a:xfrm>
              <a:off x="8627489" y="1965161"/>
              <a:ext cx="1003783" cy="100378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38" name="组合 37"/>
          <p:cNvGrpSpPr>
            <a:grpSpLocks/>
          </p:cNvGrpSpPr>
          <p:nvPr/>
        </p:nvGrpSpPr>
        <p:grpSpPr bwMode="auto">
          <a:xfrm>
            <a:off x="6065838" y="3581400"/>
            <a:ext cx="661987" cy="661988"/>
            <a:chOff x="8125599" y="1434035"/>
            <a:chExt cx="2036802" cy="2036802"/>
          </a:xfrm>
        </p:grpSpPr>
        <p:sp>
          <p:nvSpPr>
            <p:cNvPr id="41" name="椭圆 40"/>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grpSp>
          <p:nvGrpSpPr>
            <p:cNvPr id="46" name="组合 45"/>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48"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49"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50"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grpSp>
      </p:grpSp>
      <p:grpSp>
        <p:nvGrpSpPr>
          <p:cNvPr id="51" name="组合 50"/>
          <p:cNvGrpSpPr>
            <a:grpSpLocks/>
          </p:cNvGrpSpPr>
          <p:nvPr/>
        </p:nvGrpSpPr>
        <p:grpSpPr bwMode="auto">
          <a:xfrm>
            <a:off x="7985125" y="4244975"/>
            <a:ext cx="663575" cy="663575"/>
            <a:chOff x="8125599" y="1434035"/>
            <a:chExt cx="2036802" cy="2036802"/>
          </a:xfrm>
        </p:grpSpPr>
        <p:sp>
          <p:nvSpPr>
            <p:cNvPr id="52" name="椭圆 51"/>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53" name="Freeform 9"/>
            <p:cNvSpPr>
              <a:spLocks noEditPoints="1"/>
            </p:cNvSpPr>
            <p:nvPr/>
          </p:nvSpPr>
          <p:spPr bwMode="auto">
            <a:xfrm rot="19469485">
              <a:off x="8578765" y="1818982"/>
              <a:ext cx="1159710" cy="1237674"/>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54" name="组合 53"/>
          <p:cNvGrpSpPr>
            <a:grpSpLocks/>
          </p:cNvGrpSpPr>
          <p:nvPr/>
        </p:nvGrpSpPr>
        <p:grpSpPr bwMode="auto">
          <a:xfrm>
            <a:off x="10096500" y="4098925"/>
            <a:ext cx="663575" cy="663575"/>
            <a:chOff x="8125599" y="1434035"/>
            <a:chExt cx="2036802" cy="2036802"/>
          </a:xfrm>
        </p:grpSpPr>
        <p:sp>
          <p:nvSpPr>
            <p:cNvPr id="55" name="椭圆 54"/>
            <p:cNvSpPr/>
            <p:nvPr/>
          </p:nvSpPr>
          <p:spPr>
            <a:xfrm>
              <a:off x="8125599" y="1434035"/>
              <a:ext cx="2036802" cy="203680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lumMod val="65000"/>
                    <a:lumOff val="35000"/>
                  </a:schemeClr>
                </a:solidFill>
              </a:endParaRPr>
            </a:p>
          </p:txBody>
        </p:sp>
        <p:sp>
          <p:nvSpPr>
            <p:cNvPr id="56" name="Freeform 206"/>
            <p:cNvSpPr>
              <a:spLocks noChangeAspect="1" noEditPoints="1"/>
            </p:cNvSpPr>
            <p:nvPr/>
          </p:nvSpPr>
          <p:spPr bwMode="auto">
            <a:xfrm>
              <a:off x="8690836" y="1872581"/>
              <a:ext cx="935565" cy="1130474"/>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lumMod val="95000"/>
              </a:schemeClr>
            </a:solidFill>
            <a:ln>
              <a:noFill/>
            </a:ln>
          </p:spPr>
          <p:txBody>
            <a:bodyPr/>
            <a:lstStyle/>
            <a:p>
              <a:pPr fontAlgn="auto">
                <a:spcBef>
                  <a:spcPts val="0"/>
                </a:spcBef>
                <a:spcAft>
                  <a:spcPts val="0"/>
                </a:spcAft>
                <a:defRPr/>
              </a:pPr>
              <a:endParaRPr lang="zh-CN" altLang="en-US">
                <a:solidFill>
                  <a:schemeClr val="tx1">
                    <a:lumMod val="65000"/>
                    <a:lumOff val="35000"/>
                  </a:schemeClr>
                </a:solidFill>
                <a:latin typeface="Arial" panose="020B0604020202020204" pitchFamily="34" charset="0"/>
                <a:ea typeface="+mn-ea"/>
                <a:cs typeface="Arial" panose="020B0604020202020204" pitchFamily="34" charset="0"/>
              </a:endParaRPr>
            </a:p>
          </p:txBody>
        </p:sp>
      </p:grpSp>
      <p:sp>
        <p:nvSpPr>
          <p:cNvPr id="57" name="文本框 9"/>
          <p:cNvSpPr txBox="1"/>
          <p:nvPr/>
        </p:nvSpPr>
        <p:spPr>
          <a:xfrm>
            <a:off x="984250" y="188913"/>
            <a:ext cx="6481763"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五年发展</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计划赶不上变化，方向正确，方向盘时时微调</a:t>
            </a:r>
          </a:p>
        </p:txBody>
      </p:sp>
      <p:sp>
        <p:nvSpPr>
          <p:cNvPr id="58" name="六边形 57"/>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9" name="直接连接符 58"/>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1" name="矩形 6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2" name="六边形 6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314"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第三章</a:t>
            </a:r>
          </a:p>
        </p:txBody>
      </p:sp>
      <p:sp>
        <p:nvSpPr>
          <p:cNvPr id="55315"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发展前景</a:t>
            </a:r>
          </a:p>
        </p:txBody>
      </p:sp>
      <p:sp>
        <p:nvSpPr>
          <p:cNvPr id="65" name="KSO_Shape"/>
          <p:cNvSpPr/>
          <p:nvPr/>
        </p:nvSpPr>
        <p:spPr bwMode="auto">
          <a:xfrm>
            <a:off x="355600" y="225425"/>
            <a:ext cx="254000" cy="2159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6" name="矩形 65"/>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矩形 6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矩形 6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321"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2 1</a:t>
            </a:r>
            <a:endParaRPr lang="zh-CN" altLang="zh-CN" sz="2000" b="1">
              <a:solidFill>
                <a:schemeClr val="bg1"/>
              </a:solidFill>
              <a:latin typeface="方正兰亭超细黑简体"/>
              <a:ea typeface="方正兰亭超细黑简体"/>
              <a:cs typeface="方正兰亭超细黑简体"/>
            </a:endParaRPr>
          </a:p>
        </p:txBody>
      </p:sp>
      <p:sp>
        <p:nvSpPr>
          <p:cNvPr id="71" name="TextBox 7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750" fill="hold"/>
                                        <p:tgtEl>
                                          <p:spTgt spid="24"/>
                                        </p:tgtEl>
                                        <p:attrNameLst>
                                          <p:attrName>ppt_x</p:attrName>
                                        </p:attrNameLst>
                                      </p:cBhvr>
                                      <p:tavLst>
                                        <p:tav tm="0">
                                          <p:val>
                                            <p:strVal val="#ppt_x"/>
                                          </p:val>
                                        </p:tav>
                                        <p:tav tm="100000">
                                          <p:val>
                                            <p:strVal val="#ppt_x"/>
                                          </p:val>
                                        </p:tav>
                                      </p:tavLst>
                                    </p:anim>
                                    <p:anim calcmode="lin" valueType="num">
                                      <p:cBhvr additive="base">
                                        <p:cTn id="12" dur="750" fill="hold"/>
                                        <p:tgtEl>
                                          <p:spTgt spid="24"/>
                                        </p:tgtEl>
                                        <p:attrNameLst>
                                          <p:attrName>ppt_y</p:attrName>
                                        </p:attrNameLst>
                                      </p:cBhvr>
                                      <p:tavLst>
                                        <p:tav tm="0">
                                          <p:val>
                                            <p:strVal val="0-#ppt_h/2"/>
                                          </p:val>
                                        </p:tav>
                                        <p:tav tm="100000">
                                          <p:val>
                                            <p:strVal val="#ppt_y"/>
                                          </p:val>
                                        </p:tav>
                                      </p:tavLst>
                                    </p:anim>
                                  </p:childTnLst>
                                </p:cTn>
                              </p:par>
                              <p:par>
                                <p:cTn id="13" presetID="22" presetClass="entr" presetSubtype="1"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2000"/>
                            </p:stCondLst>
                            <p:childTnLst>
                              <p:par>
                                <p:cTn id="17" presetID="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2" presetClass="entr" presetSubtype="1" fill="hold" grpId="0" nodeType="withEffect">
                                  <p:stCondLst>
                                    <p:cond delay="25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par>
                          <p:cTn id="24" fill="hold">
                            <p:stCondLst>
                              <p:cond delay="3000"/>
                            </p:stCondLst>
                            <p:childTnLst>
                              <p:par>
                                <p:cTn id="25" presetID="2" presetClass="entr" presetSubtype="1"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750" fill="hold"/>
                                        <p:tgtEl>
                                          <p:spTgt spid="38"/>
                                        </p:tgtEl>
                                        <p:attrNameLst>
                                          <p:attrName>ppt_x</p:attrName>
                                        </p:attrNameLst>
                                      </p:cBhvr>
                                      <p:tavLst>
                                        <p:tav tm="0">
                                          <p:val>
                                            <p:strVal val="#ppt_x"/>
                                          </p:val>
                                        </p:tav>
                                        <p:tav tm="100000">
                                          <p:val>
                                            <p:strVal val="#ppt_x"/>
                                          </p:val>
                                        </p:tav>
                                      </p:tavLst>
                                    </p:anim>
                                    <p:anim calcmode="lin" valueType="num">
                                      <p:cBhvr additive="base">
                                        <p:cTn id="28" dur="750" fill="hold"/>
                                        <p:tgtEl>
                                          <p:spTgt spid="38"/>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4000"/>
                            </p:stCondLst>
                            <p:childTnLst>
                              <p:par>
                                <p:cTn id="33" presetID="2" presetClass="entr" presetSubtype="1"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750" fill="hold"/>
                                        <p:tgtEl>
                                          <p:spTgt spid="51"/>
                                        </p:tgtEl>
                                        <p:attrNameLst>
                                          <p:attrName>ppt_x</p:attrName>
                                        </p:attrNameLst>
                                      </p:cBhvr>
                                      <p:tavLst>
                                        <p:tav tm="0">
                                          <p:val>
                                            <p:strVal val="#ppt_x"/>
                                          </p:val>
                                        </p:tav>
                                        <p:tav tm="100000">
                                          <p:val>
                                            <p:strVal val="#ppt_x"/>
                                          </p:val>
                                        </p:tav>
                                      </p:tavLst>
                                    </p:anim>
                                    <p:anim calcmode="lin" valueType="num">
                                      <p:cBhvr additive="base">
                                        <p:cTn id="36" dur="750" fill="hold"/>
                                        <p:tgtEl>
                                          <p:spTgt spid="51"/>
                                        </p:tgtEl>
                                        <p:attrNameLst>
                                          <p:attrName>ppt_y</p:attrName>
                                        </p:attrNameLst>
                                      </p:cBhvr>
                                      <p:tavLst>
                                        <p:tav tm="0">
                                          <p:val>
                                            <p:strVal val="0-#ppt_h/2"/>
                                          </p:val>
                                        </p:tav>
                                        <p:tav tm="100000">
                                          <p:val>
                                            <p:strVal val="#ppt_y"/>
                                          </p:val>
                                        </p:tav>
                                      </p:tavLst>
                                    </p:anim>
                                  </p:childTnLst>
                                </p:cTn>
                              </p:par>
                              <p:par>
                                <p:cTn id="37" presetID="22" presetClass="entr" presetSubtype="1" fill="hold" grpId="0" nodeType="withEffect">
                                  <p:stCondLst>
                                    <p:cond delay="25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par>
                          <p:cTn id="40" fill="hold">
                            <p:stCondLst>
                              <p:cond delay="5000"/>
                            </p:stCondLst>
                            <p:childTnLst>
                              <p:par>
                                <p:cTn id="41" presetID="2" presetClass="entr" presetSubtype="1"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750" fill="hold"/>
                                        <p:tgtEl>
                                          <p:spTgt spid="54"/>
                                        </p:tgtEl>
                                        <p:attrNameLst>
                                          <p:attrName>ppt_x</p:attrName>
                                        </p:attrNameLst>
                                      </p:cBhvr>
                                      <p:tavLst>
                                        <p:tav tm="0">
                                          <p:val>
                                            <p:strVal val="#ppt_x"/>
                                          </p:val>
                                        </p:tav>
                                        <p:tav tm="100000">
                                          <p:val>
                                            <p:strVal val="#ppt_x"/>
                                          </p:val>
                                        </p:tav>
                                      </p:tavLst>
                                    </p:anim>
                                    <p:anim calcmode="lin" valueType="num">
                                      <p:cBhvr additive="base">
                                        <p:cTn id="44" dur="750" fill="hold"/>
                                        <p:tgtEl>
                                          <p:spTgt spid="54"/>
                                        </p:tgtEl>
                                        <p:attrNameLst>
                                          <p:attrName>ppt_y</p:attrName>
                                        </p:attrNameLst>
                                      </p:cBhvr>
                                      <p:tavLst>
                                        <p:tav tm="0">
                                          <p:val>
                                            <p:strVal val="0-#ppt_h/2"/>
                                          </p:val>
                                        </p:tav>
                                        <p:tav tm="100000">
                                          <p:val>
                                            <p:strVal val="#ppt_y"/>
                                          </p:val>
                                        </p:tav>
                                      </p:tavLst>
                                    </p:anim>
                                  </p:childTnLst>
                                </p:cTn>
                              </p:par>
                              <p:par>
                                <p:cTn id="45" presetID="22" presetClass="entr" presetSubtype="1" fill="hold" grpId="0" nodeType="withEffect">
                                  <p:stCondLst>
                                    <p:cond delay="25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par>
                          <p:cTn id="48" fill="hold">
                            <p:stCondLst>
                              <p:cond delay="60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209800" y="3319463"/>
            <a:ext cx="2484438" cy="2486025"/>
          </a:xfrm>
          <a:prstGeom prst="ellipse">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19" name="TextBox 18"/>
          <p:cNvSpPr txBox="1">
            <a:spLocks noChangeArrowheads="1"/>
          </p:cNvSpPr>
          <p:nvPr/>
        </p:nvSpPr>
        <p:spPr bwMode="auto">
          <a:xfrm>
            <a:off x="2447925" y="4356100"/>
            <a:ext cx="2001838" cy="368300"/>
          </a:xfrm>
          <a:prstGeom prst="rect">
            <a:avLst/>
          </a:prstGeom>
          <a:noFill/>
          <a:ln w="9525">
            <a:noFill/>
            <a:miter lim="800000"/>
            <a:headEnd/>
            <a:tailEnd/>
          </a:ln>
        </p:spPr>
        <p:txBody>
          <a:bodyPr lIns="0" tIns="0" rIns="0" bIns="0">
            <a:spAutoFit/>
          </a:bodyPr>
          <a:lstStyle/>
          <a:p>
            <a:pPr algn="ctr"/>
            <a:r>
              <a:rPr lang="zh-CN" altLang="en-US" sz="2400" b="1">
                <a:solidFill>
                  <a:schemeClr val="bg1"/>
                </a:solidFill>
                <a:latin typeface="微软雅黑" pitchFamily="34" charset="-122"/>
                <a:ea typeface="微软雅黑" pitchFamily="34" charset="-122"/>
              </a:rPr>
              <a:t>利润来源分析</a:t>
            </a:r>
            <a:endParaRPr lang="en-US" altLang="zh-CN" sz="2400" b="1">
              <a:solidFill>
                <a:schemeClr val="bg1"/>
              </a:solidFill>
              <a:latin typeface="微软雅黑" pitchFamily="34" charset="-122"/>
              <a:ea typeface="微软雅黑" pitchFamily="34" charset="-122"/>
            </a:endParaRPr>
          </a:p>
        </p:txBody>
      </p:sp>
      <p:sp>
        <p:nvSpPr>
          <p:cNvPr id="20" name="椭圆 19"/>
          <p:cNvSpPr/>
          <p:nvPr/>
        </p:nvSpPr>
        <p:spPr>
          <a:xfrm>
            <a:off x="2209800" y="1303338"/>
            <a:ext cx="2484438" cy="2486025"/>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KSO_Shape"/>
          <p:cNvSpPr/>
          <p:nvPr/>
        </p:nvSpPr>
        <p:spPr bwMode="auto">
          <a:xfrm>
            <a:off x="2625725" y="1971675"/>
            <a:ext cx="1647825" cy="1150938"/>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22" name="椭圆 21"/>
          <p:cNvSpPr/>
          <p:nvPr/>
        </p:nvSpPr>
        <p:spPr>
          <a:xfrm>
            <a:off x="5160963" y="1509713"/>
            <a:ext cx="577850" cy="57626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MT Std" pitchFamily="34" charset="0"/>
                <a:ea typeface="微软雅黑" panose="020B0503020204020204" pitchFamily="34" charset="-122"/>
              </a:rPr>
              <a:t>1</a:t>
            </a:r>
            <a:endParaRPr lang="zh-CN" altLang="en-US" dirty="0">
              <a:latin typeface="Impact MT Std" pitchFamily="34" charset="0"/>
              <a:ea typeface="微软雅黑" panose="020B0503020204020204" pitchFamily="34" charset="-122"/>
            </a:endParaRPr>
          </a:p>
        </p:txBody>
      </p:sp>
      <p:cxnSp>
        <p:nvCxnSpPr>
          <p:cNvPr id="23" name="直接连接符 22"/>
          <p:cNvCxnSpPr/>
          <p:nvPr/>
        </p:nvCxnSpPr>
        <p:spPr>
          <a:xfrm>
            <a:off x="5738813" y="1814513"/>
            <a:ext cx="1006475"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4" name="矩形 23"/>
          <p:cNvSpPr>
            <a:spLocks noChangeArrowheads="1"/>
          </p:cNvSpPr>
          <p:nvPr/>
        </p:nvSpPr>
        <p:spPr bwMode="auto">
          <a:xfrm>
            <a:off x="6889750" y="1341438"/>
            <a:ext cx="4384675" cy="368300"/>
          </a:xfrm>
          <a:prstGeom prst="rect">
            <a:avLst/>
          </a:prstGeom>
          <a:noFill/>
          <a:ln w="9525">
            <a:noFill/>
            <a:miter lim="800000"/>
            <a:headEnd/>
            <a:tailEnd/>
          </a:ln>
        </p:spPr>
        <p:txBody>
          <a:bodyPr lIns="91431" tIns="45716" rIns="91431" bIns="45716">
            <a:spAutoFit/>
          </a:bodyPr>
          <a:lstStyle/>
          <a:p>
            <a:r>
              <a:rPr lang="zh-CN" altLang="en-US" b="1">
                <a:solidFill>
                  <a:srgbClr val="3CCCC7"/>
                </a:solidFill>
                <a:latin typeface="微软雅黑" pitchFamily="34" charset="-122"/>
                <a:ea typeface="微软雅黑" pitchFamily="34" charset="-122"/>
                <a:cs typeface="Arial" charset="0"/>
              </a:rPr>
              <a:t>云计算使用服务</a:t>
            </a:r>
            <a:r>
              <a:rPr lang="en-US" altLang="zh-CN" b="1">
                <a:solidFill>
                  <a:srgbClr val="3CCCC7"/>
                </a:solidFill>
                <a:latin typeface="微软雅黑" pitchFamily="34" charset="-122"/>
                <a:ea typeface="微软雅黑" pitchFamily="34" charset="-122"/>
                <a:cs typeface="Arial" charset="0"/>
              </a:rPr>
              <a:t> 5%</a:t>
            </a:r>
            <a:r>
              <a:rPr lang="en-US" altLang="zh-CN" b="1">
                <a:solidFill>
                  <a:srgbClr val="FF0000"/>
                </a:solidFill>
                <a:latin typeface="微软雅黑" pitchFamily="34" charset="-122"/>
                <a:ea typeface="微软雅黑" pitchFamily="34" charset="-122"/>
                <a:cs typeface="Arial" charset="0"/>
              </a:rPr>
              <a:t>——</a:t>
            </a:r>
            <a:r>
              <a:rPr lang="zh-CN" altLang="en-US" b="1">
                <a:solidFill>
                  <a:srgbClr val="FF0000"/>
                </a:solidFill>
                <a:latin typeface="微软雅黑" pitchFamily="34" charset="-122"/>
                <a:ea typeface="微软雅黑" pitchFamily="34" charset="-122"/>
                <a:cs typeface="Arial" charset="0"/>
              </a:rPr>
              <a:t>提高到</a:t>
            </a:r>
            <a:r>
              <a:rPr lang="en-US" altLang="zh-CN" b="1">
                <a:solidFill>
                  <a:srgbClr val="FF0000"/>
                </a:solidFill>
                <a:latin typeface="微软雅黑" pitchFamily="34" charset="-122"/>
                <a:ea typeface="微软雅黑" pitchFamily="34" charset="-122"/>
                <a:cs typeface="Arial" charset="0"/>
              </a:rPr>
              <a:t>30%</a:t>
            </a:r>
            <a:endParaRPr lang="zh-CN" altLang="en-US" b="1">
              <a:solidFill>
                <a:srgbClr val="FF0000"/>
              </a:solidFill>
              <a:latin typeface="微软雅黑" pitchFamily="34" charset="-122"/>
              <a:ea typeface="微软雅黑" pitchFamily="34" charset="-122"/>
              <a:cs typeface="Arial" charset="0"/>
            </a:endParaRPr>
          </a:p>
        </p:txBody>
      </p:sp>
      <p:sp>
        <p:nvSpPr>
          <p:cNvPr id="25" name="矩形 47"/>
          <p:cNvSpPr>
            <a:spLocks noChangeArrowheads="1"/>
          </p:cNvSpPr>
          <p:nvPr/>
        </p:nvSpPr>
        <p:spPr bwMode="auto">
          <a:xfrm>
            <a:off x="6889750" y="1663700"/>
            <a:ext cx="4240213" cy="60960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rPr>
              <a:t>目前通过云计算服务如云存储等少量收取用户的使用费作为支持，后续将提供大量增值服务。</a:t>
            </a:r>
            <a:endParaRPr lang="zh-CN" altLang="en-US" sz="1400" dirty="0">
              <a:solidFill>
                <a:schemeClr val="tx1">
                  <a:lumMod val="50000"/>
                  <a:lumOff val="50000"/>
                </a:schemeClr>
              </a:solidFill>
              <a:sym typeface="微软雅黑" panose="020B0503020204020204" pitchFamily="34" charset="-122"/>
            </a:endParaRPr>
          </a:p>
        </p:txBody>
      </p:sp>
      <p:sp>
        <p:nvSpPr>
          <p:cNvPr id="30" name="椭圆 29"/>
          <p:cNvSpPr/>
          <p:nvPr/>
        </p:nvSpPr>
        <p:spPr>
          <a:xfrm>
            <a:off x="5160963" y="2365375"/>
            <a:ext cx="577850" cy="57626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MT Std" pitchFamily="34" charset="0"/>
                <a:ea typeface="微软雅黑" panose="020B0503020204020204" pitchFamily="34" charset="-122"/>
              </a:rPr>
              <a:t>2</a:t>
            </a:r>
            <a:endParaRPr lang="zh-CN" altLang="en-US" dirty="0">
              <a:latin typeface="Impact MT Std" pitchFamily="34" charset="0"/>
              <a:ea typeface="微软雅黑" panose="020B0503020204020204" pitchFamily="34" charset="-122"/>
            </a:endParaRPr>
          </a:p>
        </p:txBody>
      </p:sp>
      <p:cxnSp>
        <p:nvCxnSpPr>
          <p:cNvPr id="31" name="直接连接符 30"/>
          <p:cNvCxnSpPr/>
          <p:nvPr/>
        </p:nvCxnSpPr>
        <p:spPr>
          <a:xfrm>
            <a:off x="5738813" y="2670175"/>
            <a:ext cx="1006475"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3" name="矩形 47"/>
          <p:cNvSpPr>
            <a:spLocks noChangeArrowheads="1"/>
          </p:cNvSpPr>
          <p:nvPr/>
        </p:nvSpPr>
        <p:spPr bwMode="auto">
          <a:xfrm>
            <a:off x="6889750" y="2600325"/>
            <a:ext cx="4464050" cy="60960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sym typeface="微软雅黑" panose="020B0503020204020204" pitchFamily="34" charset="-122"/>
              </a:rPr>
              <a:t>技术培训费通过以开设短期技术开发、产品设计和软件服务等课程，让客户快速提升自己并且融入云易创。</a:t>
            </a:r>
            <a:endParaRPr lang="zh-CN" altLang="en-US" sz="1400" dirty="0">
              <a:solidFill>
                <a:schemeClr val="tx1">
                  <a:lumMod val="50000"/>
                  <a:lumOff val="50000"/>
                </a:schemeClr>
              </a:solidFill>
              <a:sym typeface="微软雅黑" panose="020B0503020204020204" pitchFamily="34" charset="-122"/>
            </a:endParaRPr>
          </a:p>
        </p:txBody>
      </p:sp>
      <p:sp>
        <p:nvSpPr>
          <p:cNvPr id="38" name="椭圆 37"/>
          <p:cNvSpPr/>
          <p:nvPr/>
        </p:nvSpPr>
        <p:spPr>
          <a:xfrm>
            <a:off x="5160963" y="3228975"/>
            <a:ext cx="577850" cy="57626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MT Std" pitchFamily="34" charset="0"/>
                <a:ea typeface="微软雅黑" panose="020B0503020204020204" pitchFamily="34" charset="-122"/>
              </a:rPr>
              <a:t>3</a:t>
            </a:r>
            <a:endParaRPr lang="zh-CN" altLang="en-US" dirty="0">
              <a:latin typeface="Impact MT Std" pitchFamily="34" charset="0"/>
              <a:ea typeface="微软雅黑" panose="020B0503020204020204" pitchFamily="34" charset="-122"/>
            </a:endParaRPr>
          </a:p>
        </p:txBody>
      </p:sp>
      <p:cxnSp>
        <p:nvCxnSpPr>
          <p:cNvPr id="41" name="直接连接符 40"/>
          <p:cNvCxnSpPr/>
          <p:nvPr/>
        </p:nvCxnSpPr>
        <p:spPr>
          <a:xfrm>
            <a:off x="5738813" y="3533775"/>
            <a:ext cx="1006475"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6" name="矩形 45"/>
          <p:cNvSpPr>
            <a:spLocks noChangeArrowheads="1"/>
          </p:cNvSpPr>
          <p:nvPr/>
        </p:nvSpPr>
        <p:spPr bwMode="auto">
          <a:xfrm>
            <a:off x="6889750" y="3203575"/>
            <a:ext cx="3960813" cy="646113"/>
          </a:xfrm>
          <a:prstGeom prst="rect">
            <a:avLst/>
          </a:prstGeom>
          <a:noFill/>
          <a:ln w="9525">
            <a:noFill/>
            <a:miter lim="800000"/>
            <a:headEnd/>
            <a:tailEnd/>
          </a:ln>
        </p:spPr>
        <p:txBody>
          <a:bodyPr lIns="91431" tIns="45716" rIns="91431" bIns="45716">
            <a:spAutoFit/>
          </a:bodyPr>
          <a:lstStyle/>
          <a:p>
            <a:r>
              <a:rPr lang="zh-CN" altLang="en-US" b="1">
                <a:solidFill>
                  <a:srgbClr val="3CCCC7"/>
                </a:solidFill>
                <a:latin typeface="微软雅黑" pitchFamily="34" charset="-122"/>
                <a:ea typeface="微软雅黑" pitchFamily="34" charset="-122"/>
                <a:cs typeface="Arial" charset="0"/>
              </a:rPr>
              <a:t>云商城收入</a:t>
            </a:r>
            <a:r>
              <a:rPr lang="en-US" altLang="zh-CN" b="1">
                <a:solidFill>
                  <a:srgbClr val="3CCCC7"/>
                </a:solidFill>
                <a:latin typeface="微软雅黑" pitchFamily="34" charset="-122"/>
                <a:ea typeface="微软雅黑" pitchFamily="34" charset="-122"/>
                <a:cs typeface="Arial" charset="0"/>
              </a:rPr>
              <a:t> 10%</a:t>
            </a:r>
            <a:r>
              <a:rPr lang="en-US" altLang="zh-CN" b="1">
                <a:solidFill>
                  <a:srgbClr val="FF0000"/>
                </a:solidFill>
                <a:latin typeface="微软雅黑" pitchFamily="34" charset="-122"/>
                <a:ea typeface="微软雅黑" pitchFamily="34" charset="-122"/>
                <a:cs typeface="Arial" charset="0"/>
              </a:rPr>
              <a:t>——</a:t>
            </a:r>
            <a:r>
              <a:rPr lang="zh-CN" altLang="en-US" b="1">
                <a:solidFill>
                  <a:srgbClr val="FF0000"/>
                </a:solidFill>
                <a:latin typeface="微软雅黑" pitchFamily="34" charset="-122"/>
                <a:ea typeface="微软雅黑" pitchFamily="34" charset="-122"/>
                <a:cs typeface="Arial" charset="0"/>
              </a:rPr>
              <a:t>提高到</a:t>
            </a:r>
            <a:r>
              <a:rPr lang="en-US" altLang="zh-CN" b="1">
                <a:solidFill>
                  <a:srgbClr val="FF0000"/>
                </a:solidFill>
                <a:latin typeface="微软雅黑" pitchFamily="34" charset="-122"/>
                <a:ea typeface="微软雅黑" pitchFamily="34" charset="-122"/>
                <a:cs typeface="Arial" charset="0"/>
              </a:rPr>
              <a:t>20%</a:t>
            </a:r>
            <a:endParaRPr lang="zh-CN" altLang="en-US" b="1">
              <a:solidFill>
                <a:srgbClr val="FF0000"/>
              </a:solidFill>
              <a:latin typeface="微软雅黑" pitchFamily="34" charset="-122"/>
              <a:ea typeface="微软雅黑" pitchFamily="34" charset="-122"/>
              <a:cs typeface="Arial" charset="0"/>
            </a:endParaRPr>
          </a:p>
          <a:p>
            <a:endParaRPr lang="zh-CN" altLang="en-US" b="1">
              <a:solidFill>
                <a:srgbClr val="3CCCC7"/>
              </a:solidFill>
              <a:latin typeface="微软雅黑" pitchFamily="34" charset="-122"/>
              <a:ea typeface="微软雅黑" pitchFamily="34" charset="-122"/>
              <a:cs typeface="Arial" charset="0"/>
            </a:endParaRPr>
          </a:p>
        </p:txBody>
      </p:sp>
      <p:sp>
        <p:nvSpPr>
          <p:cNvPr id="48" name="矩形 47"/>
          <p:cNvSpPr>
            <a:spLocks noChangeArrowheads="1"/>
          </p:cNvSpPr>
          <p:nvPr/>
        </p:nvSpPr>
        <p:spPr bwMode="auto">
          <a:xfrm>
            <a:off x="6889750" y="3527425"/>
            <a:ext cx="4240213" cy="60960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sym typeface="微软雅黑" panose="020B0503020204020204" pitchFamily="34" charset="-122"/>
              </a:rPr>
              <a:t>目前云易创累计的项目还比较少，未来项目数量增加，用户可以找到各种类型的项目。</a:t>
            </a:r>
            <a:endParaRPr lang="zh-CN" altLang="en-US" sz="1400" dirty="0">
              <a:solidFill>
                <a:schemeClr val="tx1">
                  <a:lumMod val="50000"/>
                  <a:lumOff val="50000"/>
                </a:schemeClr>
              </a:solidFill>
              <a:sym typeface="微软雅黑" panose="020B0503020204020204" pitchFamily="34" charset="-122"/>
            </a:endParaRPr>
          </a:p>
        </p:txBody>
      </p:sp>
      <p:sp>
        <p:nvSpPr>
          <p:cNvPr id="49" name="椭圆 48"/>
          <p:cNvSpPr/>
          <p:nvPr/>
        </p:nvSpPr>
        <p:spPr>
          <a:xfrm>
            <a:off x="5160963" y="4092575"/>
            <a:ext cx="577850" cy="57785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MT Std" pitchFamily="34" charset="0"/>
                <a:ea typeface="微软雅黑" panose="020B0503020204020204" pitchFamily="34" charset="-122"/>
              </a:rPr>
              <a:t>4</a:t>
            </a:r>
            <a:endParaRPr lang="zh-CN" altLang="en-US" dirty="0">
              <a:latin typeface="Impact MT Std" pitchFamily="34" charset="0"/>
              <a:ea typeface="微软雅黑" panose="020B0503020204020204" pitchFamily="34" charset="-122"/>
            </a:endParaRPr>
          </a:p>
        </p:txBody>
      </p:sp>
      <p:cxnSp>
        <p:nvCxnSpPr>
          <p:cNvPr id="50" name="直接连接符 49"/>
          <p:cNvCxnSpPr/>
          <p:nvPr/>
        </p:nvCxnSpPr>
        <p:spPr>
          <a:xfrm>
            <a:off x="5738813" y="4308475"/>
            <a:ext cx="1006475"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1" name="矩形 50"/>
          <p:cNvSpPr>
            <a:spLocks noChangeArrowheads="1"/>
          </p:cNvSpPr>
          <p:nvPr/>
        </p:nvSpPr>
        <p:spPr bwMode="auto">
          <a:xfrm>
            <a:off x="6889750" y="4102100"/>
            <a:ext cx="4248150" cy="647700"/>
          </a:xfrm>
          <a:prstGeom prst="rect">
            <a:avLst/>
          </a:prstGeom>
          <a:noFill/>
          <a:ln w="9525">
            <a:noFill/>
            <a:miter lim="800000"/>
            <a:headEnd/>
            <a:tailEnd/>
          </a:ln>
        </p:spPr>
        <p:txBody>
          <a:bodyPr lIns="91431" tIns="45716" rIns="91431" bIns="45716">
            <a:spAutoFit/>
          </a:bodyPr>
          <a:lstStyle/>
          <a:p>
            <a:r>
              <a:rPr lang="zh-CN" altLang="en-US" b="1">
                <a:solidFill>
                  <a:srgbClr val="3CCCC7"/>
                </a:solidFill>
                <a:latin typeface="微软雅黑" pitchFamily="34" charset="-122"/>
                <a:ea typeface="微软雅黑" pitchFamily="34" charset="-122"/>
                <a:cs typeface="Arial" charset="0"/>
              </a:rPr>
              <a:t>连锁分成</a:t>
            </a:r>
            <a:r>
              <a:rPr lang="en-US" altLang="zh-CN" b="1">
                <a:solidFill>
                  <a:srgbClr val="3CCCC7"/>
                </a:solidFill>
                <a:latin typeface="微软雅黑" pitchFamily="34" charset="-122"/>
                <a:ea typeface="微软雅黑" pitchFamily="34" charset="-122"/>
                <a:cs typeface="Arial" charset="0"/>
              </a:rPr>
              <a:t> 10%</a:t>
            </a:r>
            <a:r>
              <a:rPr lang="en-US" altLang="zh-CN" b="1">
                <a:solidFill>
                  <a:srgbClr val="FF0000"/>
                </a:solidFill>
                <a:latin typeface="微软雅黑" pitchFamily="34" charset="-122"/>
                <a:ea typeface="微软雅黑" pitchFamily="34" charset="-122"/>
                <a:cs typeface="Arial" charset="0"/>
              </a:rPr>
              <a:t>——</a:t>
            </a:r>
            <a:r>
              <a:rPr lang="zh-CN" altLang="en-US" b="1">
                <a:solidFill>
                  <a:srgbClr val="FF0000"/>
                </a:solidFill>
                <a:latin typeface="微软雅黑" pitchFamily="34" charset="-122"/>
                <a:ea typeface="微软雅黑" pitchFamily="34" charset="-122"/>
                <a:cs typeface="Arial" charset="0"/>
              </a:rPr>
              <a:t>提高到</a:t>
            </a:r>
            <a:r>
              <a:rPr lang="en-US" altLang="zh-CN" b="1">
                <a:solidFill>
                  <a:srgbClr val="FF0000"/>
                </a:solidFill>
                <a:latin typeface="微软雅黑" pitchFamily="34" charset="-122"/>
                <a:ea typeface="微软雅黑" pitchFamily="34" charset="-122"/>
                <a:cs typeface="Arial" charset="0"/>
              </a:rPr>
              <a:t>20%</a:t>
            </a:r>
            <a:endParaRPr lang="zh-CN" altLang="en-US" b="1">
              <a:solidFill>
                <a:srgbClr val="FF0000"/>
              </a:solidFill>
              <a:latin typeface="微软雅黑" pitchFamily="34" charset="-122"/>
              <a:ea typeface="微软雅黑" pitchFamily="34" charset="-122"/>
              <a:cs typeface="Arial" charset="0"/>
            </a:endParaRPr>
          </a:p>
          <a:p>
            <a:endParaRPr lang="zh-CN" altLang="en-US" b="1">
              <a:solidFill>
                <a:srgbClr val="3CCCC7"/>
              </a:solidFill>
              <a:latin typeface="微软雅黑" pitchFamily="34" charset="-122"/>
              <a:ea typeface="微软雅黑" pitchFamily="34" charset="-122"/>
              <a:cs typeface="Arial" charset="0"/>
            </a:endParaRPr>
          </a:p>
        </p:txBody>
      </p:sp>
      <p:sp>
        <p:nvSpPr>
          <p:cNvPr id="52" name="矩形 47"/>
          <p:cNvSpPr>
            <a:spLocks noChangeArrowheads="1"/>
          </p:cNvSpPr>
          <p:nvPr/>
        </p:nvSpPr>
        <p:spPr bwMode="auto">
          <a:xfrm>
            <a:off x="6889750" y="4425950"/>
            <a:ext cx="4240213" cy="328613"/>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rPr>
              <a:t>分公司的利润用于支撑云易创的持续经营</a:t>
            </a:r>
            <a:endParaRPr lang="zh-CN" altLang="en-US" sz="1400" dirty="0">
              <a:solidFill>
                <a:schemeClr val="tx1">
                  <a:lumMod val="50000"/>
                  <a:lumOff val="50000"/>
                </a:schemeClr>
              </a:solidFill>
              <a:sym typeface="微软雅黑" panose="020B0503020204020204" pitchFamily="34" charset="-122"/>
            </a:endParaRPr>
          </a:p>
        </p:txBody>
      </p:sp>
      <p:sp>
        <p:nvSpPr>
          <p:cNvPr id="53" name="椭圆 52"/>
          <p:cNvSpPr/>
          <p:nvPr/>
        </p:nvSpPr>
        <p:spPr>
          <a:xfrm>
            <a:off x="5160963" y="5011738"/>
            <a:ext cx="577850" cy="57785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MT Std" pitchFamily="34" charset="0"/>
                <a:ea typeface="微软雅黑" panose="020B0503020204020204" pitchFamily="34" charset="-122"/>
              </a:rPr>
              <a:t>5</a:t>
            </a:r>
            <a:endParaRPr lang="zh-CN" altLang="en-US" dirty="0">
              <a:latin typeface="Impact MT Std" pitchFamily="34" charset="0"/>
              <a:ea typeface="微软雅黑" panose="020B0503020204020204" pitchFamily="34" charset="-122"/>
            </a:endParaRPr>
          </a:p>
        </p:txBody>
      </p:sp>
      <p:cxnSp>
        <p:nvCxnSpPr>
          <p:cNvPr id="54" name="直接连接符 53"/>
          <p:cNvCxnSpPr/>
          <p:nvPr/>
        </p:nvCxnSpPr>
        <p:spPr>
          <a:xfrm>
            <a:off x="5738813" y="5316538"/>
            <a:ext cx="1006475"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55" name="矩形 54"/>
          <p:cNvSpPr>
            <a:spLocks noChangeArrowheads="1"/>
          </p:cNvSpPr>
          <p:nvPr/>
        </p:nvSpPr>
        <p:spPr bwMode="auto">
          <a:xfrm>
            <a:off x="6889750" y="5016500"/>
            <a:ext cx="4105275" cy="646113"/>
          </a:xfrm>
          <a:prstGeom prst="rect">
            <a:avLst/>
          </a:prstGeom>
          <a:noFill/>
          <a:ln w="9525">
            <a:noFill/>
            <a:miter lim="800000"/>
            <a:headEnd/>
            <a:tailEnd/>
          </a:ln>
        </p:spPr>
        <p:txBody>
          <a:bodyPr lIns="91431" tIns="45716" rIns="91431" bIns="45716">
            <a:spAutoFit/>
          </a:bodyPr>
          <a:lstStyle/>
          <a:p>
            <a:r>
              <a:rPr lang="zh-CN" altLang="en-US" b="1">
                <a:solidFill>
                  <a:srgbClr val="3CCCC7"/>
                </a:solidFill>
                <a:latin typeface="微软雅黑" pitchFamily="34" charset="-122"/>
                <a:ea typeface="微软雅黑" pitchFamily="34" charset="-122"/>
                <a:cs typeface="Arial" charset="0"/>
              </a:rPr>
              <a:t>软件外包</a:t>
            </a:r>
            <a:r>
              <a:rPr lang="en-US" altLang="zh-CN" b="1">
                <a:solidFill>
                  <a:srgbClr val="3CCCC7"/>
                </a:solidFill>
                <a:latin typeface="微软雅黑" pitchFamily="34" charset="-122"/>
                <a:ea typeface="微软雅黑" pitchFamily="34" charset="-122"/>
                <a:cs typeface="Arial" charset="0"/>
              </a:rPr>
              <a:t> 70%</a:t>
            </a:r>
            <a:r>
              <a:rPr lang="en-US" altLang="zh-CN" b="1">
                <a:solidFill>
                  <a:srgbClr val="FF0000"/>
                </a:solidFill>
                <a:latin typeface="微软雅黑" pitchFamily="34" charset="-122"/>
                <a:ea typeface="微软雅黑" pitchFamily="34" charset="-122"/>
                <a:cs typeface="Arial" charset="0"/>
              </a:rPr>
              <a:t>——</a:t>
            </a:r>
            <a:r>
              <a:rPr lang="zh-CN" altLang="en-US" b="1">
                <a:solidFill>
                  <a:srgbClr val="FF0000"/>
                </a:solidFill>
                <a:latin typeface="微软雅黑" pitchFamily="34" charset="-122"/>
                <a:ea typeface="微软雅黑" pitchFamily="34" charset="-122"/>
                <a:cs typeface="Arial" charset="0"/>
              </a:rPr>
              <a:t>减少到</a:t>
            </a:r>
            <a:r>
              <a:rPr lang="en-US" altLang="zh-CN" b="1">
                <a:solidFill>
                  <a:srgbClr val="FF0000"/>
                </a:solidFill>
                <a:latin typeface="微软雅黑" pitchFamily="34" charset="-122"/>
                <a:ea typeface="微软雅黑" pitchFamily="34" charset="-122"/>
                <a:cs typeface="Arial" charset="0"/>
              </a:rPr>
              <a:t>10%</a:t>
            </a:r>
            <a:endParaRPr lang="zh-CN" altLang="en-US" b="1">
              <a:solidFill>
                <a:srgbClr val="FF0000"/>
              </a:solidFill>
              <a:latin typeface="微软雅黑" pitchFamily="34" charset="-122"/>
              <a:ea typeface="微软雅黑" pitchFamily="34" charset="-122"/>
              <a:cs typeface="Arial" charset="0"/>
            </a:endParaRPr>
          </a:p>
          <a:p>
            <a:endParaRPr lang="zh-CN" altLang="en-US" b="1">
              <a:solidFill>
                <a:srgbClr val="3CCCC7"/>
              </a:solidFill>
              <a:latin typeface="微软雅黑" pitchFamily="34" charset="-122"/>
              <a:ea typeface="微软雅黑" pitchFamily="34" charset="-122"/>
              <a:cs typeface="Arial" charset="0"/>
            </a:endParaRPr>
          </a:p>
        </p:txBody>
      </p:sp>
      <p:sp>
        <p:nvSpPr>
          <p:cNvPr id="56" name="矩形 47"/>
          <p:cNvSpPr>
            <a:spLocks noChangeArrowheads="1"/>
          </p:cNvSpPr>
          <p:nvPr/>
        </p:nvSpPr>
        <p:spPr bwMode="auto">
          <a:xfrm>
            <a:off x="6889750" y="5340350"/>
            <a:ext cx="4240213" cy="328613"/>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rPr>
              <a:t>目前还是主要来源于软件外包的收入</a:t>
            </a:r>
            <a:endParaRPr lang="zh-CN" altLang="en-US" sz="1400" dirty="0">
              <a:solidFill>
                <a:schemeClr val="tx1">
                  <a:lumMod val="50000"/>
                  <a:lumOff val="50000"/>
                </a:schemeClr>
              </a:solidFill>
              <a:sym typeface="微软雅黑" panose="020B0503020204020204" pitchFamily="34" charset="-122"/>
            </a:endParaRPr>
          </a:p>
        </p:txBody>
      </p:sp>
      <p:sp>
        <p:nvSpPr>
          <p:cNvPr id="57" name="文本框 9"/>
          <p:cNvSpPr txBox="1"/>
          <p:nvPr/>
        </p:nvSpPr>
        <p:spPr>
          <a:xfrm>
            <a:off x="984250" y="188913"/>
            <a:ext cx="31686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盈利来源和</a:t>
            </a:r>
            <a:r>
              <a:rPr lang="zh-CN" altLang="en-US" dirty="0">
                <a:solidFill>
                  <a:srgbClr val="FF0000"/>
                </a:solidFill>
                <a:latin typeface="微软雅黑" panose="020B0503020204020204" pitchFamily="34" charset="-122"/>
                <a:ea typeface="微软雅黑" panose="020B0503020204020204" pitchFamily="34" charset="-122"/>
              </a:rPr>
              <a:t>计划盈利</a:t>
            </a:r>
          </a:p>
        </p:txBody>
      </p:sp>
      <p:sp>
        <p:nvSpPr>
          <p:cNvPr id="58" name="六边形 57"/>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9" name="直接连接符 58"/>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1" name="矩形 6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2" name="六边形 6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374"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第三章</a:t>
            </a:r>
          </a:p>
        </p:txBody>
      </p:sp>
      <p:sp>
        <p:nvSpPr>
          <p:cNvPr id="57375"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发展前景</a:t>
            </a:r>
          </a:p>
        </p:txBody>
      </p:sp>
      <p:sp>
        <p:nvSpPr>
          <p:cNvPr id="65" name="KSO_Shape"/>
          <p:cNvSpPr/>
          <p:nvPr/>
        </p:nvSpPr>
        <p:spPr bwMode="auto">
          <a:xfrm>
            <a:off x="355600" y="225425"/>
            <a:ext cx="254000" cy="2159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6" name="矩形 65"/>
          <p:cNvSpPr/>
          <p:nvPr/>
        </p:nvSpPr>
        <p:spPr>
          <a:xfrm flipH="1">
            <a:off x="0" y="6524625"/>
            <a:ext cx="12195175" cy="361950"/>
          </a:xfrm>
          <a:prstGeom prst="rect">
            <a:avLst/>
          </a:prstGeom>
          <a:gradFill>
            <a:gsLst>
              <a:gs pos="0">
                <a:srgbClr val="92D050"/>
              </a:gs>
              <a:gs pos="52000">
                <a:srgbClr val="3CCCC7"/>
              </a:gs>
              <a:gs pos="100000">
                <a:srgbClr val="25BFF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矩形 6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矩形 6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381"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 2</a:t>
            </a:r>
            <a:r>
              <a:rPr lang="zh-CN" altLang="en-US" sz="2000" b="1">
                <a:solidFill>
                  <a:schemeClr val="bg1"/>
                </a:solidFill>
                <a:latin typeface="方正兰亭超细黑简体"/>
                <a:ea typeface="方正兰亭超细黑简体"/>
                <a:cs typeface="方正兰亭超细黑简体"/>
              </a:rPr>
              <a:t>２</a:t>
            </a:r>
          </a:p>
        </p:txBody>
      </p:sp>
      <p:sp>
        <p:nvSpPr>
          <p:cNvPr id="71" name="TextBox 7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
        <p:nvSpPr>
          <p:cNvPr id="57383" name="文本框 1"/>
          <p:cNvSpPr txBox="1">
            <a:spLocks noChangeArrowheads="1"/>
          </p:cNvSpPr>
          <p:nvPr/>
        </p:nvSpPr>
        <p:spPr bwMode="auto">
          <a:xfrm>
            <a:off x="6889750" y="2312988"/>
            <a:ext cx="4384675" cy="646112"/>
          </a:xfrm>
          <a:prstGeom prst="rect">
            <a:avLst/>
          </a:prstGeom>
          <a:noFill/>
          <a:ln w="9525">
            <a:noFill/>
            <a:miter lim="800000"/>
            <a:headEnd/>
            <a:tailEnd/>
          </a:ln>
        </p:spPr>
        <p:txBody>
          <a:bodyPr>
            <a:spAutoFit/>
          </a:bodyPr>
          <a:lstStyle/>
          <a:p>
            <a:r>
              <a:rPr lang="zh-CN" altLang="en-US" b="1">
                <a:solidFill>
                  <a:srgbClr val="3CCCC7"/>
                </a:solidFill>
                <a:latin typeface="微软雅黑" pitchFamily="34" charset="-122"/>
                <a:ea typeface="微软雅黑" pitchFamily="34" charset="-122"/>
                <a:cs typeface="Arial" charset="0"/>
              </a:rPr>
              <a:t>技术培训的收入</a:t>
            </a:r>
            <a:r>
              <a:rPr lang="en-US" altLang="zh-CN" b="1">
                <a:solidFill>
                  <a:srgbClr val="3CCCC7"/>
                </a:solidFill>
                <a:latin typeface="微软雅黑" pitchFamily="34" charset="-122"/>
                <a:ea typeface="微软雅黑" pitchFamily="34" charset="-122"/>
                <a:cs typeface="Arial" charset="0"/>
              </a:rPr>
              <a:t> 0%</a:t>
            </a:r>
            <a:r>
              <a:rPr lang="en-US" altLang="zh-CN" b="1">
                <a:solidFill>
                  <a:srgbClr val="FF0000"/>
                </a:solidFill>
                <a:latin typeface="微软雅黑" pitchFamily="34" charset="-122"/>
                <a:ea typeface="微软雅黑" pitchFamily="34" charset="-122"/>
                <a:cs typeface="Arial" charset="0"/>
              </a:rPr>
              <a:t>——</a:t>
            </a:r>
            <a:r>
              <a:rPr lang="zh-CN" altLang="en-US" b="1">
                <a:solidFill>
                  <a:srgbClr val="FF0000"/>
                </a:solidFill>
                <a:latin typeface="微软雅黑" pitchFamily="34" charset="-122"/>
                <a:ea typeface="微软雅黑" pitchFamily="34" charset="-122"/>
                <a:cs typeface="Arial" charset="0"/>
              </a:rPr>
              <a:t>提高到</a:t>
            </a:r>
            <a:r>
              <a:rPr lang="en-US" altLang="zh-CN" b="1">
                <a:solidFill>
                  <a:srgbClr val="FF0000"/>
                </a:solidFill>
                <a:latin typeface="微软雅黑" pitchFamily="34" charset="-122"/>
                <a:ea typeface="微软雅黑" pitchFamily="34" charset="-122"/>
                <a:cs typeface="Arial" charset="0"/>
              </a:rPr>
              <a:t>20%</a:t>
            </a:r>
            <a:endParaRPr lang="zh-CN" altLang="en-US" b="1">
              <a:solidFill>
                <a:srgbClr val="FF0000"/>
              </a:solidFill>
              <a:latin typeface="微软雅黑" pitchFamily="34" charset="-122"/>
              <a:ea typeface="微软雅黑" pitchFamily="34" charset="-122"/>
              <a:cs typeface="Arial" charset="0"/>
            </a:endParaRPr>
          </a:p>
          <a:p>
            <a:endParaRPr lang="zh-CN" altLang="en-US" b="1">
              <a:solidFill>
                <a:srgbClr val="3CCCC7"/>
              </a:solidFill>
              <a:latin typeface="微软雅黑" pitchFamily="34" charset="-122"/>
              <a:ea typeface="微软雅黑" pitchFamily="34" charset="-122"/>
              <a:cs typeface="Arial"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anim calcmode="lin" valueType="num">
                                      <p:cBhvr>
                                        <p:cTn id="10" dur="500" fill="hold"/>
                                        <p:tgtEl>
                                          <p:spTgt spid="20"/>
                                        </p:tgtEl>
                                        <p:attrNameLst>
                                          <p:attrName>ppt_x</p:attrName>
                                        </p:attrNameLst>
                                      </p:cBhvr>
                                      <p:tavLst>
                                        <p:tav tm="0">
                                          <p:val>
                                            <p:fltVal val="0.5"/>
                                          </p:val>
                                        </p:tav>
                                        <p:tav tm="100000">
                                          <p:val>
                                            <p:strVal val="#ppt_x"/>
                                          </p:val>
                                        </p:tav>
                                      </p:tavLst>
                                    </p:anim>
                                    <p:anim calcmode="lin" valueType="num">
                                      <p:cBhvr>
                                        <p:cTn id="11" dur="500" fill="hold"/>
                                        <p:tgtEl>
                                          <p:spTgt spid="20"/>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anim calcmode="lin" valueType="num">
                                      <p:cBhvr>
                                        <p:cTn id="18" dur="500" fill="hold"/>
                                        <p:tgtEl>
                                          <p:spTgt spid="21"/>
                                        </p:tgtEl>
                                        <p:attrNameLst>
                                          <p:attrName>ppt_x</p:attrName>
                                        </p:attrNameLst>
                                      </p:cBhvr>
                                      <p:tavLst>
                                        <p:tav tm="0">
                                          <p:val>
                                            <p:fltVal val="0.5"/>
                                          </p:val>
                                        </p:tav>
                                        <p:tav tm="100000">
                                          <p:val>
                                            <p:strVal val="#ppt_x"/>
                                          </p:val>
                                        </p:tav>
                                      </p:tavLst>
                                    </p:anim>
                                    <p:anim calcmode="lin" valueType="num">
                                      <p:cBhvr>
                                        <p:cTn id="19" dur="500" fill="hold"/>
                                        <p:tgtEl>
                                          <p:spTgt spid="21"/>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25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anim calcmode="lin" valueType="num">
                                      <p:cBhvr>
                                        <p:cTn id="25" dur="500" fill="hold"/>
                                        <p:tgtEl>
                                          <p:spTgt spid="19"/>
                                        </p:tgtEl>
                                        <p:attrNameLst>
                                          <p:attrName>ppt_x</p:attrName>
                                        </p:attrNameLst>
                                      </p:cBhvr>
                                      <p:tavLst>
                                        <p:tav tm="0">
                                          <p:val>
                                            <p:fltVal val="0.5"/>
                                          </p:val>
                                        </p:tav>
                                        <p:tav tm="100000">
                                          <p:val>
                                            <p:strVal val="#ppt_x"/>
                                          </p:val>
                                        </p:tav>
                                      </p:tavLst>
                                    </p:anim>
                                    <p:anim calcmode="lin" valueType="num">
                                      <p:cBhvr>
                                        <p:cTn id="26" dur="500" fill="hold"/>
                                        <p:tgtEl>
                                          <p:spTgt spid="19"/>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25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fltVal val="0.5"/>
                                          </p:val>
                                        </p:tav>
                                        <p:tav tm="100000">
                                          <p:val>
                                            <p:strVal val="#ppt_x"/>
                                          </p:val>
                                        </p:tav>
                                      </p:tavLst>
                                    </p:anim>
                                    <p:anim calcmode="lin" valueType="num">
                                      <p:cBhvr>
                                        <p:cTn id="33" dur="500" fill="hold"/>
                                        <p:tgtEl>
                                          <p:spTgt spid="18"/>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14" presetClass="entr" presetSubtype="10"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randombar(horizontal)">
                                      <p:cBhvr>
                                        <p:cTn id="44" dur="400"/>
                                        <p:tgtEl>
                                          <p:spTgt spid="24"/>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400"/>
                                        <p:tgtEl>
                                          <p:spTgt spid="25"/>
                                        </p:tgtEl>
                                      </p:cBhvr>
                                    </p:animEffect>
                                  </p:childTnLst>
                                </p:cTn>
                              </p:par>
                            </p:childTnLst>
                          </p:cTn>
                        </p:par>
                        <p:par>
                          <p:cTn id="48" fill="hold">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4" presetClass="entr" presetSubtype="10" fill="hold" grpId="0" nodeType="withEffect">
                                  <p:stCondLst>
                                    <p:cond delay="500"/>
                                  </p:stCondLst>
                                  <p:childTnLst>
                                    <p:set>
                                      <p:cBhvr>
                                        <p:cTn id="57" dur="1" fill="hold">
                                          <p:stCondLst>
                                            <p:cond delay="0"/>
                                          </p:stCondLst>
                                        </p:cTn>
                                        <p:tgtEl>
                                          <p:spTgt spid="33"/>
                                        </p:tgtEl>
                                        <p:attrNameLst>
                                          <p:attrName>style.visibility</p:attrName>
                                        </p:attrNameLst>
                                      </p:cBhvr>
                                      <p:to>
                                        <p:strVal val="visible"/>
                                      </p:to>
                                    </p:set>
                                    <p:animEffect transition="in" filter="randombar(horizontal)">
                                      <p:cBhvr>
                                        <p:cTn id="58" dur="400"/>
                                        <p:tgtEl>
                                          <p:spTgt spid="33"/>
                                        </p:tgtEl>
                                      </p:cBhvr>
                                    </p:animEffect>
                                  </p:childTnLst>
                                </p:cTn>
                              </p:par>
                            </p:childTnLst>
                          </p:cTn>
                        </p:par>
                        <p:par>
                          <p:cTn id="59" fill="hold">
                            <p:stCondLst>
                              <p:cond delay="3400"/>
                            </p:stCondLst>
                            <p:childTnLst>
                              <p:par>
                                <p:cTn id="60" presetID="10"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childTnLst>
                          </p:cTn>
                        </p:par>
                        <p:par>
                          <p:cTn id="63" fill="hold">
                            <p:stCondLst>
                              <p:cond delay="3900"/>
                            </p:stCondLst>
                            <p:childTnLst>
                              <p:par>
                                <p:cTn id="64" presetID="22" presetClass="entr" presetSubtype="8"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par>
                                <p:cTn id="67" presetID="14" presetClass="entr" presetSubtype="10" fill="hold" grpId="0" nodeType="withEffect">
                                  <p:stCondLst>
                                    <p:cond delay="50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400"/>
                                        <p:tgtEl>
                                          <p:spTgt spid="46"/>
                                        </p:tgtEl>
                                      </p:cBhvr>
                                    </p:animEffect>
                                  </p:childTnLst>
                                </p:cTn>
                              </p:par>
                              <p:par>
                                <p:cTn id="70" presetID="14" presetClass="entr" presetSubtype="10" fill="hold" grpId="0" nodeType="withEffect">
                                  <p:stCondLst>
                                    <p:cond delay="500"/>
                                  </p:stCondLst>
                                  <p:childTnLst>
                                    <p:set>
                                      <p:cBhvr>
                                        <p:cTn id="71" dur="1" fill="hold">
                                          <p:stCondLst>
                                            <p:cond delay="0"/>
                                          </p:stCondLst>
                                        </p:cTn>
                                        <p:tgtEl>
                                          <p:spTgt spid="48"/>
                                        </p:tgtEl>
                                        <p:attrNameLst>
                                          <p:attrName>style.visibility</p:attrName>
                                        </p:attrNameLst>
                                      </p:cBhvr>
                                      <p:to>
                                        <p:strVal val="visible"/>
                                      </p:to>
                                    </p:set>
                                    <p:animEffect transition="in" filter="randombar(horizontal)">
                                      <p:cBhvr>
                                        <p:cTn id="72" dur="400"/>
                                        <p:tgtEl>
                                          <p:spTgt spid="48"/>
                                        </p:tgtEl>
                                      </p:cBhvr>
                                    </p:animEffect>
                                  </p:childTnLst>
                                </p:cTn>
                              </p:par>
                            </p:childTnLst>
                          </p:cTn>
                        </p:par>
                        <p:par>
                          <p:cTn id="73" fill="hold">
                            <p:stCondLst>
                              <p:cond delay="4800"/>
                            </p:stCondLst>
                            <p:childTnLst>
                              <p:par>
                                <p:cTn id="74" presetID="10" presetClass="entr" presetSubtype="0" fill="hold" grpId="0" nodeType="after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childTnLst>
                          </p:cTn>
                        </p:par>
                        <p:par>
                          <p:cTn id="77" fill="hold">
                            <p:stCondLst>
                              <p:cond delay="5300"/>
                            </p:stCondLst>
                            <p:childTnLst>
                              <p:par>
                                <p:cTn id="78" presetID="22" presetClass="entr" presetSubtype="8" fill="hold" nodeType="after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left)">
                                      <p:cBhvr>
                                        <p:cTn id="80" dur="500"/>
                                        <p:tgtEl>
                                          <p:spTgt spid="50"/>
                                        </p:tgtEl>
                                      </p:cBhvr>
                                    </p:animEffect>
                                  </p:childTnLst>
                                </p:cTn>
                              </p:par>
                              <p:par>
                                <p:cTn id="81" presetID="14" presetClass="entr" presetSubtype="10" fill="hold" grpId="0" nodeType="withEffect">
                                  <p:stCondLst>
                                    <p:cond delay="500"/>
                                  </p:stCondLst>
                                  <p:childTnLst>
                                    <p:set>
                                      <p:cBhvr>
                                        <p:cTn id="82" dur="1" fill="hold">
                                          <p:stCondLst>
                                            <p:cond delay="0"/>
                                          </p:stCondLst>
                                        </p:cTn>
                                        <p:tgtEl>
                                          <p:spTgt spid="51"/>
                                        </p:tgtEl>
                                        <p:attrNameLst>
                                          <p:attrName>style.visibility</p:attrName>
                                        </p:attrNameLst>
                                      </p:cBhvr>
                                      <p:to>
                                        <p:strVal val="visible"/>
                                      </p:to>
                                    </p:set>
                                    <p:animEffect transition="in" filter="randombar(horizontal)">
                                      <p:cBhvr>
                                        <p:cTn id="83" dur="400"/>
                                        <p:tgtEl>
                                          <p:spTgt spid="51"/>
                                        </p:tgtEl>
                                      </p:cBhvr>
                                    </p:animEffect>
                                  </p:childTnLst>
                                </p:cTn>
                              </p:par>
                              <p:par>
                                <p:cTn id="84" presetID="14" presetClass="entr" presetSubtype="10" fill="hold" grpId="0" nodeType="withEffect">
                                  <p:stCondLst>
                                    <p:cond delay="500"/>
                                  </p:stCondLst>
                                  <p:childTnLst>
                                    <p:set>
                                      <p:cBhvr>
                                        <p:cTn id="85" dur="1" fill="hold">
                                          <p:stCondLst>
                                            <p:cond delay="0"/>
                                          </p:stCondLst>
                                        </p:cTn>
                                        <p:tgtEl>
                                          <p:spTgt spid="52"/>
                                        </p:tgtEl>
                                        <p:attrNameLst>
                                          <p:attrName>style.visibility</p:attrName>
                                        </p:attrNameLst>
                                      </p:cBhvr>
                                      <p:to>
                                        <p:strVal val="visible"/>
                                      </p:to>
                                    </p:set>
                                    <p:animEffect transition="in" filter="randombar(horizontal)">
                                      <p:cBhvr>
                                        <p:cTn id="86" dur="400"/>
                                        <p:tgtEl>
                                          <p:spTgt spid="52"/>
                                        </p:tgtEl>
                                      </p:cBhvr>
                                    </p:animEffect>
                                  </p:childTnLst>
                                </p:cTn>
                              </p:par>
                            </p:childTnLst>
                          </p:cTn>
                        </p:par>
                        <p:par>
                          <p:cTn id="87" fill="hold">
                            <p:stCondLst>
                              <p:cond delay="6200"/>
                            </p:stCondLst>
                            <p:childTnLst>
                              <p:par>
                                <p:cTn id="88" presetID="10" presetClass="entr" presetSubtype="0" fill="hold" grpId="0"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fade">
                                      <p:cBhvr>
                                        <p:cTn id="90" dur="500"/>
                                        <p:tgtEl>
                                          <p:spTgt spid="53"/>
                                        </p:tgtEl>
                                      </p:cBhvr>
                                    </p:animEffect>
                                  </p:childTnLst>
                                </p:cTn>
                              </p:par>
                            </p:childTnLst>
                          </p:cTn>
                        </p:par>
                        <p:par>
                          <p:cTn id="91" fill="hold">
                            <p:stCondLst>
                              <p:cond delay="6700"/>
                            </p:stCondLst>
                            <p:childTnLst>
                              <p:par>
                                <p:cTn id="92" presetID="22" presetClass="entr" presetSubtype="8" fill="hold" nodeType="after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left)">
                                      <p:cBhvr>
                                        <p:cTn id="94" dur="500"/>
                                        <p:tgtEl>
                                          <p:spTgt spid="54"/>
                                        </p:tgtEl>
                                      </p:cBhvr>
                                    </p:animEffect>
                                  </p:childTnLst>
                                </p:cTn>
                              </p:par>
                              <p:par>
                                <p:cTn id="95" presetID="14" presetClass="entr" presetSubtype="10" fill="hold" grpId="0" nodeType="withEffect">
                                  <p:stCondLst>
                                    <p:cond delay="500"/>
                                  </p:stCondLst>
                                  <p:childTnLst>
                                    <p:set>
                                      <p:cBhvr>
                                        <p:cTn id="96" dur="1" fill="hold">
                                          <p:stCondLst>
                                            <p:cond delay="0"/>
                                          </p:stCondLst>
                                        </p:cTn>
                                        <p:tgtEl>
                                          <p:spTgt spid="55"/>
                                        </p:tgtEl>
                                        <p:attrNameLst>
                                          <p:attrName>style.visibility</p:attrName>
                                        </p:attrNameLst>
                                      </p:cBhvr>
                                      <p:to>
                                        <p:strVal val="visible"/>
                                      </p:to>
                                    </p:set>
                                    <p:animEffect transition="in" filter="randombar(horizontal)">
                                      <p:cBhvr>
                                        <p:cTn id="97" dur="400"/>
                                        <p:tgtEl>
                                          <p:spTgt spid="55"/>
                                        </p:tgtEl>
                                      </p:cBhvr>
                                    </p:animEffect>
                                  </p:childTnLst>
                                </p:cTn>
                              </p:par>
                              <p:par>
                                <p:cTn id="98" presetID="14" presetClass="entr" presetSubtype="10" fill="hold" grpId="0" nodeType="withEffect">
                                  <p:stCondLst>
                                    <p:cond delay="500"/>
                                  </p:stCondLst>
                                  <p:childTnLst>
                                    <p:set>
                                      <p:cBhvr>
                                        <p:cTn id="99" dur="1" fill="hold">
                                          <p:stCondLst>
                                            <p:cond delay="0"/>
                                          </p:stCondLst>
                                        </p:cTn>
                                        <p:tgtEl>
                                          <p:spTgt spid="56"/>
                                        </p:tgtEl>
                                        <p:attrNameLst>
                                          <p:attrName>style.visibility</p:attrName>
                                        </p:attrNameLst>
                                      </p:cBhvr>
                                      <p:to>
                                        <p:strVal val="visible"/>
                                      </p:to>
                                    </p:set>
                                    <p:animEffect transition="in" filter="randombar(horizontal)">
                                      <p:cBhvr>
                                        <p:cTn id="100" dur="400"/>
                                        <p:tgtEl>
                                          <p:spTgt spid="56"/>
                                        </p:tgtEl>
                                      </p:cBhvr>
                                    </p:animEffect>
                                  </p:childTnLst>
                                </p:cTn>
                              </p:par>
                            </p:childTnLst>
                          </p:cTn>
                        </p:par>
                        <p:par>
                          <p:cTn id="101" fill="hold">
                            <p:stCondLst>
                              <p:cond delay="7600"/>
                            </p:stCondLst>
                            <p:childTnLst>
                              <p:par>
                                <p:cTn id="102" presetID="10" presetClass="entr" presetSubtype="0" fill="hold" grpId="0" nodeType="after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2" grpId="0" animBg="1"/>
      <p:bldP spid="24" grpId="0"/>
      <p:bldP spid="25" grpId="0"/>
      <p:bldP spid="30" grpId="0" animBg="1"/>
      <p:bldP spid="33" grpId="0"/>
      <p:bldP spid="38" grpId="0" animBg="1"/>
      <p:bldP spid="46" grpId="0"/>
      <p:bldP spid="48" grpId="0"/>
      <p:bldP spid="49" grpId="0" animBg="1"/>
      <p:bldP spid="51" grpId="0"/>
      <p:bldP spid="52" grpId="0"/>
      <p:bldP spid="53" grpId="0" animBg="1"/>
      <p:bldP spid="55" grpId="0"/>
      <p:bldP spid="56" grpId="0"/>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6"/>
          <p:cNvSpPr>
            <a:spLocks noChangeArrowheads="1"/>
          </p:cNvSpPr>
          <p:nvPr/>
        </p:nvSpPr>
        <p:spPr bwMode="auto">
          <a:xfrm>
            <a:off x="8097838" y="1627188"/>
            <a:ext cx="2486025" cy="1512887"/>
          </a:xfrm>
          <a:custGeom>
            <a:avLst/>
            <a:gdLst>
              <a:gd name="T0" fmla="*/ 2485774 w 675"/>
              <a:gd name="T1" fmla="*/ 331437 h 411"/>
              <a:gd name="T2" fmla="*/ 1859727 w 675"/>
              <a:gd name="T3" fmla="*/ 165718 h 411"/>
              <a:gd name="T4" fmla="*/ 1244728 w 675"/>
              <a:gd name="T5" fmla="*/ 0 h 411"/>
              <a:gd name="T6" fmla="*/ 626047 w 675"/>
              <a:gd name="T7" fmla="*/ 165718 h 411"/>
              <a:gd name="T8" fmla="*/ 0 w 675"/>
              <a:gd name="T9" fmla="*/ 331437 h 411"/>
              <a:gd name="T10" fmla="*/ 0 w 675"/>
              <a:gd name="T11" fmla="*/ 331437 h 411"/>
              <a:gd name="T12" fmla="*/ 0 w 675"/>
              <a:gd name="T13" fmla="*/ 1513561 h 411"/>
              <a:gd name="T14" fmla="*/ 2485774 w 675"/>
              <a:gd name="T15" fmla="*/ 1513561 h 411"/>
              <a:gd name="T16" fmla="*/ 2485774 w 675"/>
              <a:gd name="T17" fmla="*/ 331437 h 411"/>
              <a:gd name="T18" fmla="*/ 2485774 w 675"/>
              <a:gd name="T19" fmla="*/ 331437 h 4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5"/>
              <a:gd name="T31" fmla="*/ 0 h 411"/>
              <a:gd name="T32" fmla="*/ 675 w 675"/>
              <a:gd name="T33" fmla="*/ 411 h 4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5" h="411">
                <a:moveTo>
                  <a:pt x="675" y="90"/>
                </a:moveTo>
                <a:lnTo>
                  <a:pt x="505" y="45"/>
                </a:lnTo>
                <a:lnTo>
                  <a:pt x="338" y="0"/>
                </a:lnTo>
                <a:lnTo>
                  <a:pt x="170" y="45"/>
                </a:lnTo>
                <a:lnTo>
                  <a:pt x="0" y="90"/>
                </a:lnTo>
                <a:lnTo>
                  <a:pt x="0" y="411"/>
                </a:lnTo>
                <a:lnTo>
                  <a:pt x="675" y="411"/>
                </a:lnTo>
                <a:lnTo>
                  <a:pt x="675" y="90"/>
                </a:lnTo>
                <a:close/>
              </a:path>
            </a:pathLst>
          </a:custGeom>
          <a:solidFill>
            <a:srgbClr val="3CCCC7"/>
          </a:solidFill>
          <a:ln w="9525">
            <a:noFill/>
            <a:miter lim="800000"/>
            <a:headEnd/>
            <a:tailEnd/>
          </a:ln>
        </p:spPr>
        <p:txBody>
          <a:bodyPr tIns="756000"/>
          <a:lstStyle/>
          <a:p>
            <a:pPr algn="ctr">
              <a:lnSpc>
                <a:spcPts val="1500"/>
              </a:lnSpc>
            </a:pPr>
            <a:endParaRPr lang="en-US" altLang="zh-CN" sz="5400">
              <a:solidFill>
                <a:schemeClr val="bg1"/>
              </a:solidFill>
              <a:latin typeface="Impact MT Std"/>
              <a:ea typeface="微软雅黑" pitchFamily="34" charset="-122"/>
              <a:cs typeface="UKIJ Qolyazma"/>
            </a:endParaRPr>
          </a:p>
          <a:p>
            <a:pPr algn="ctr">
              <a:lnSpc>
                <a:spcPts val="1500"/>
              </a:lnSpc>
            </a:pPr>
            <a:r>
              <a:rPr lang="en-US" altLang="zh-CN" sz="5400">
                <a:solidFill>
                  <a:schemeClr val="bg1"/>
                </a:solidFill>
                <a:latin typeface="Impact MT Std"/>
                <a:ea typeface="微软雅黑" pitchFamily="34" charset="-122"/>
                <a:cs typeface="UKIJ Qolyazma"/>
              </a:rPr>
              <a:t>82</a:t>
            </a:r>
            <a:r>
              <a:rPr lang="en-US" altLang="zh-CN" sz="2400">
                <a:solidFill>
                  <a:schemeClr val="bg1"/>
                </a:solidFill>
                <a:latin typeface="Impact MT Std"/>
                <a:ea typeface="微软雅黑" pitchFamily="34" charset="-122"/>
                <a:cs typeface="UKIJ Qolyazma"/>
              </a:rPr>
              <a:t>%</a:t>
            </a:r>
          </a:p>
        </p:txBody>
      </p:sp>
      <p:sp>
        <p:nvSpPr>
          <p:cNvPr id="19" name="Freeform 7"/>
          <p:cNvSpPr/>
          <p:nvPr/>
        </p:nvSpPr>
        <p:spPr bwMode="auto">
          <a:xfrm>
            <a:off x="8113713" y="3379788"/>
            <a:ext cx="2486025" cy="1077912"/>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chemeClr val="bg1">
              <a:lumMod val="85000"/>
            </a:schemeClr>
          </a:solidFill>
          <a:ln>
            <a:noFill/>
          </a:ln>
          <a:effectLst/>
        </p:spPr>
        <p:txBody>
          <a:bodyPr tIns="612000"/>
          <a:lstStyle/>
          <a:p>
            <a:pPr algn="ctr" fontAlgn="auto">
              <a:lnSpc>
                <a:spcPts val="1500"/>
              </a:lnSpc>
              <a:spcBef>
                <a:spcPts val="0"/>
              </a:spcBef>
              <a:spcAft>
                <a:spcPts val="0"/>
              </a:spcAft>
              <a:defRPr/>
            </a:pPr>
            <a:r>
              <a:rPr lang="en-US" altLang="zh-CN" sz="5400" dirty="0">
                <a:solidFill>
                  <a:prstClr val="white"/>
                </a:solidFill>
                <a:latin typeface="Impact MT Std" pitchFamily="34" charset="0"/>
                <a:ea typeface="微软雅黑" panose="020B0503020204020204" pitchFamily="34" charset="-122"/>
                <a:cs typeface="UKIJ Qolyazma" pitchFamily="18" charset="0"/>
              </a:rPr>
              <a:t>18</a:t>
            </a:r>
            <a:r>
              <a:rPr lang="en-US" altLang="zh-CN" sz="2400" dirty="0">
                <a:solidFill>
                  <a:prstClr val="white"/>
                </a:solidFill>
                <a:latin typeface="Impact MT Std" pitchFamily="34" charset="0"/>
                <a:ea typeface="微软雅黑" panose="020B0503020204020204" pitchFamily="34" charset="-122"/>
                <a:cs typeface="UKIJ Qolyazma" pitchFamily="18" charset="0"/>
              </a:rPr>
              <a:t>%</a:t>
            </a:r>
          </a:p>
          <a:p>
            <a:pPr fontAlgn="auto">
              <a:spcBef>
                <a:spcPts val="0"/>
              </a:spcBef>
              <a:spcAft>
                <a:spcPts val="0"/>
              </a:spcAft>
              <a:defRPr/>
            </a:pPr>
            <a:endParaRPr lang="zh-CN" altLang="en-US" dirty="0">
              <a:latin typeface="Impact MT Std" pitchFamily="34" charset="0"/>
              <a:ea typeface="微软雅黑" panose="020B0503020204020204" pitchFamily="34" charset="-122"/>
            </a:endParaRPr>
          </a:p>
        </p:txBody>
      </p:sp>
      <p:cxnSp>
        <p:nvCxnSpPr>
          <p:cNvPr id="20" name="直接连接符 19"/>
          <p:cNvCxnSpPr/>
          <p:nvPr/>
        </p:nvCxnSpPr>
        <p:spPr>
          <a:xfrm flipH="1">
            <a:off x="1870075" y="3127375"/>
            <a:ext cx="62277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0"/>
          </p:cNvCxnSpPr>
          <p:nvPr/>
        </p:nvCxnSpPr>
        <p:spPr>
          <a:xfrm flipH="1">
            <a:off x="1884363" y="3379788"/>
            <a:ext cx="62293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13"/>
          <p:cNvSpPr txBox="1">
            <a:spLocks noChangeArrowheads="1"/>
          </p:cNvSpPr>
          <p:nvPr/>
        </p:nvSpPr>
        <p:spPr bwMode="auto">
          <a:xfrm flipH="1">
            <a:off x="1870075" y="1282700"/>
            <a:ext cx="2786063" cy="368300"/>
          </a:xfrm>
          <a:prstGeom prst="rect">
            <a:avLst/>
          </a:prstGeom>
          <a:noFill/>
          <a:ln w="9525">
            <a:noFill/>
            <a:miter lim="800000"/>
            <a:headEnd/>
            <a:tailEnd/>
          </a:ln>
        </p:spPr>
        <p:txBody>
          <a:bodyPr lIns="91434" tIns="45717" rIns="91434" bIns="45717">
            <a:spAutoFit/>
          </a:bodyPr>
          <a:lstStyle/>
          <a:p>
            <a:pPr eaLnBrk="0" hangingPunct="0">
              <a:buFont typeface="Arial" charset="0"/>
              <a:buNone/>
            </a:pPr>
            <a:r>
              <a:rPr lang="zh-CN" altLang="en-US" b="1">
                <a:solidFill>
                  <a:srgbClr val="3CCCC7"/>
                </a:solidFill>
                <a:latin typeface="微软雅黑" pitchFamily="34" charset="-122"/>
                <a:ea typeface="微软雅黑" pitchFamily="34" charset="-122"/>
                <a:cs typeface="Arial" charset="0"/>
              </a:rPr>
              <a:t>订单来源的制约</a:t>
            </a:r>
          </a:p>
        </p:txBody>
      </p:sp>
      <p:sp>
        <p:nvSpPr>
          <p:cNvPr id="23" name="TextBox 14"/>
          <p:cNvSpPr txBox="1"/>
          <p:nvPr/>
        </p:nvSpPr>
        <p:spPr>
          <a:xfrm>
            <a:off x="1870075" y="1649413"/>
            <a:ext cx="5249863" cy="1212850"/>
          </a:xfrm>
          <a:prstGeom prst="rect">
            <a:avLst/>
          </a:prstGeom>
          <a:noFill/>
        </p:spPr>
        <p:txBody>
          <a:bodyPr>
            <a:spAutoFit/>
          </a:bodyPr>
          <a:lstStyle/>
          <a:p>
            <a:pPr fontAlgn="auto">
              <a:lnSpc>
                <a:spcPct val="130000"/>
              </a:lnSpc>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目前最大的难点是来源于订单资源的不足，我们已经是有方向地寻找最适合云易创平台来开发的订单，但是由于众包平台的项目资源不佳，达成盈利将会有一点难度，而未来的软件连锁公司即使有生存的本领，但是没有订单的丰富来源也可能无法顺利生存</a:t>
            </a:r>
          </a:p>
        </p:txBody>
      </p:sp>
      <p:sp>
        <p:nvSpPr>
          <p:cNvPr id="24" name="TextBox 15"/>
          <p:cNvSpPr txBox="1">
            <a:spLocks noChangeArrowheads="1"/>
          </p:cNvSpPr>
          <p:nvPr/>
        </p:nvSpPr>
        <p:spPr bwMode="auto">
          <a:xfrm flipH="1">
            <a:off x="1870075" y="3609975"/>
            <a:ext cx="3506788" cy="368300"/>
          </a:xfrm>
          <a:prstGeom prst="rect">
            <a:avLst/>
          </a:prstGeom>
          <a:noFill/>
          <a:ln w="9525">
            <a:noFill/>
            <a:miter lim="800000"/>
            <a:headEnd/>
            <a:tailEnd/>
          </a:ln>
        </p:spPr>
        <p:txBody>
          <a:bodyPr lIns="91434" tIns="45717" rIns="91434" bIns="45717">
            <a:spAutoFit/>
          </a:bodyPr>
          <a:lstStyle/>
          <a:p>
            <a:pPr eaLnBrk="0" hangingPunct="0">
              <a:buFont typeface="Arial" charset="0"/>
              <a:buNone/>
            </a:pPr>
            <a:r>
              <a:rPr lang="zh-CN" altLang="en-US" b="1">
                <a:solidFill>
                  <a:srgbClr val="3CCCC7"/>
                </a:solidFill>
                <a:latin typeface="微软雅黑" pitchFamily="34" charset="-122"/>
                <a:ea typeface="微软雅黑" pitchFamily="34" charset="-122"/>
                <a:cs typeface="Arial" charset="0"/>
              </a:rPr>
              <a:t>研发技术无法形成技术优势</a:t>
            </a:r>
          </a:p>
        </p:txBody>
      </p:sp>
      <p:sp>
        <p:nvSpPr>
          <p:cNvPr id="25" name="TextBox 16"/>
          <p:cNvSpPr txBox="1"/>
          <p:nvPr/>
        </p:nvSpPr>
        <p:spPr>
          <a:xfrm>
            <a:off x="1870075" y="3973513"/>
            <a:ext cx="5249863" cy="652462"/>
          </a:xfrm>
          <a:prstGeom prst="rect">
            <a:avLst/>
          </a:prstGeom>
          <a:noFill/>
        </p:spPr>
        <p:txBody>
          <a:bodyPr>
            <a:spAutoFit/>
          </a:bodyPr>
          <a:lstStyle/>
          <a:p>
            <a:pPr fontAlgn="auto">
              <a:lnSpc>
                <a:spcPct val="130000"/>
              </a:lnSpc>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云易创作为一个科技型的公司，目前的最大武器就是技术优势，但是技术优势确实是需要资本相对持续投入才能形成技术优势</a:t>
            </a:r>
          </a:p>
        </p:txBody>
      </p:sp>
      <p:sp>
        <p:nvSpPr>
          <p:cNvPr id="30" name="矩形 47"/>
          <p:cNvSpPr>
            <a:spLocks noChangeArrowheads="1"/>
          </p:cNvSpPr>
          <p:nvPr/>
        </p:nvSpPr>
        <p:spPr bwMode="auto">
          <a:xfrm>
            <a:off x="1766888" y="5283200"/>
            <a:ext cx="8939212" cy="700088"/>
          </a:xfrm>
          <a:prstGeom prst="rect">
            <a:avLst/>
          </a:prstGeom>
          <a:noFill/>
          <a:ln w="9525">
            <a:noFill/>
            <a:miter lim="800000"/>
            <a:headEnd/>
            <a:tailEnd/>
          </a:ln>
        </p:spPr>
        <p:txBody>
          <a:bodyPr lIns="91431" tIns="45716" rIns="91431" bIns="45716">
            <a:spAutoFit/>
          </a:bodyPr>
          <a:lstStyle/>
          <a:p>
            <a:pPr algn="ctr">
              <a:lnSpc>
                <a:spcPct val="120000"/>
              </a:lnSpc>
              <a:buFont typeface="Arial" charset="0"/>
              <a:buNone/>
            </a:pPr>
            <a:r>
              <a:rPr lang="zh-CN" altLang="en-US" sz="3600">
                <a:solidFill>
                  <a:srgbClr val="00B0F0"/>
                </a:solidFill>
                <a:latin typeface="微软雅黑" pitchFamily="34" charset="-122"/>
                <a:ea typeface="微软雅黑" pitchFamily="34" charset="-122"/>
                <a:sym typeface="微软雅黑" pitchFamily="34" charset="-122"/>
              </a:rPr>
              <a:t>商业订单的资源</a:t>
            </a:r>
            <a:r>
              <a:rPr lang="en-US" altLang="zh-CN" sz="3600">
                <a:solidFill>
                  <a:srgbClr val="00B0F0"/>
                </a:solidFill>
                <a:latin typeface="微软雅黑" pitchFamily="34" charset="-122"/>
                <a:ea typeface="微软雅黑" pitchFamily="34" charset="-122"/>
                <a:sym typeface="微软雅黑" pitchFamily="34" charset="-122"/>
              </a:rPr>
              <a:t>+</a:t>
            </a:r>
            <a:r>
              <a:rPr lang="zh-CN" altLang="en-US" sz="3600">
                <a:solidFill>
                  <a:srgbClr val="00B0F0"/>
                </a:solidFill>
                <a:latin typeface="微软雅黑" pitchFamily="34" charset="-122"/>
                <a:ea typeface="微软雅黑" pitchFamily="34" charset="-122"/>
                <a:sym typeface="微软雅黑" pitchFamily="34" charset="-122"/>
              </a:rPr>
              <a:t>技术优化资本投入</a:t>
            </a:r>
          </a:p>
        </p:txBody>
      </p:sp>
      <p:sp>
        <p:nvSpPr>
          <p:cNvPr id="31"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难点分析</a:t>
            </a:r>
          </a:p>
        </p:txBody>
      </p:sp>
      <p:sp>
        <p:nvSpPr>
          <p:cNvPr id="32" name="六边形 31"/>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3" name="直接连接符 32"/>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41" name="矩形 4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6" name="六边形 45"/>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08"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第三章</a:t>
            </a:r>
          </a:p>
        </p:txBody>
      </p:sp>
      <p:sp>
        <p:nvSpPr>
          <p:cNvPr id="59409"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发展前景</a:t>
            </a:r>
          </a:p>
        </p:txBody>
      </p:sp>
      <p:sp>
        <p:nvSpPr>
          <p:cNvPr id="50" name="KSO_Shape"/>
          <p:cNvSpPr/>
          <p:nvPr/>
        </p:nvSpPr>
        <p:spPr bwMode="auto">
          <a:xfrm>
            <a:off x="355600" y="225425"/>
            <a:ext cx="254000" cy="21590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1" name="矩形 50"/>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矩形 51"/>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矩形 53"/>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15"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 2</a:t>
            </a:r>
            <a:r>
              <a:rPr lang="zh-CN" altLang="en-US" sz="2000" b="1">
                <a:solidFill>
                  <a:schemeClr val="bg1"/>
                </a:solidFill>
                <a:latin typeface="方正兰亭超细黑简体"/>
                <a:ea typeface="方正兰亭超细黑简体"/>
                <a:cs typeface="方正兰亭超细黑简体"/>
              </a:rPr>
              <a:t>３</a:t>
            </a:r>
          </a:p>
        </p:txBody>
      </p:sp>
      <p:sp>
        <p:nvSpPr>
          <p:cNvPr id="56" name="TextBox 55"/>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down)">
                                      <p:cBhvr>
                                        <p:cTn id="12" dur="500"/>
                                        <p:tgtEl>
                                          <p:spTgt spid="19"/>
                                        </p:tgtEl>
                                      </p:cBhvr>
                                    </p:animEffect>
                                  </p:childTnLst>
                                </p:cTn>
                              </p:par>
                              <p:par>
                                <p:cTn id="13" presetID="22" presetClass="entr" presetSubtype="2" fill="hold" nodeType="withEffect">
                                  <p:stCondLst>
                                    <p:cond delay="40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22" presetClass="entr" presetSubtype="2" fill="hold" nodeType="withEffect">
                                  <p:stCondLst>
                                    <p:cond delay="40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10" presetClass="entr" presetSubtype="0" fill="hold" grpId="0" nodeType="withEffect">
                                  <p:stCondLst>
                                    <p:cond delay="1000"/>
                                  </p:stCondLst>
                                  <p:iterate type="lt">
                                    <p:tmPct val="10000"/>
                                  </p:iterate>
                                  <p:childTnLst>
                                    <p:set>
                                      <p:cBhvr>
                                        <p:cTn id="20" dur="1" fill="hold">
                                          <p:stCondLst>
                                            <p:cond delay="0"/>
                                          </p:stCondLst>
                                        </p:cTn>
                                        <p:tgtEl>
                                          <p:spTgt spid="22"/>
                                        </p:tgtEl>
                                        <p:attrNameLst>
                                          <p:attrName>style.visibility</p:attrName>
                                        </p:attrNameLst>
                                      </p:cBhvr>
                                      <p:to>
                                        <p:strVal val="visible"/>
                                      </p:to>
                                    </p:set>
                                    <p:animEffect transition="in" filter="fade">
                                      <p:cBhvr>
                                        <p:cTn id="21" dur="100"/>
                                        <p:tgtEl>
                                          <p:spTgt spid="22"/>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23"/>
                                        </p:tgtEl>
                                        <p:attrNameLst>
                                          <p:attrName>style.visibility</p:attrName>
                                        </p:attrNameLst>
                                      </p:cBhvr>
                                      <p:to>
                                        <p:strVal val="visible"/>
                                      </p:to>
                                    </p:set>
                                    <p:animEffect transition="in" filter="fade">
                                      <p:cBhvr>
                                        <p:cTn id="24" dur="100"/>
                                        <p:tgtEl>
                                          <p:spTgt spid="23"/>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4"/>
                                        </p:tgtEl>
                                        <p:attrNameLst>
                                          <p:attrName>style.visibility</p:attrName>
                                        </p:attrNameLst>
                                      </p:cBhvr>
                                      <p:to>
                                        <p:strVal val="visible"/>
                                      </p:to>
                                    </p:set>
                                    <p:animEffect transition="in" filter="fade">
                                      <p:cBhvr>
                                        <p:cTn id="27" dur="100"/>
                                        <p:tgtEl>
                                          <p:spTgt spid="24"/>
                                        </p:tgtEl>
                                      </p:cBhvr>
                                    </p:animEffect>
                                  </p:childTnLst>
                                </p:cTn>
                              </p:par>
                              <p:par>
                                <p:cTn id="28" presetID="10" presetClass="entr" presetSubtype="0" fill="hold" grpId="0" nodeType="withEffect">
                                  <p:stCondLst>
                                    <p:cond delay="1000"/>
                                  </p:stCondLst>
                                  <p:iterate type="lt">
                                    <p:tmPct val="10000"/>
                                  </p:iterate>
                                  <p:childTnLst>
                                    <p:set>
                                      <p:cBhvr>
                                        <p:cTn id="29" dur="1" fill="hold">
                                          <p:stCondLst>
                                            <p:cond delay="0"/>
                                          </p:stCondLst>
                                        </p:cTn>
                                        <p:tgtEl>
                                          <p:spTgt spid="25"/>
                                        </p:tgtEl>
                                        <p:attrNameLst>
                                          <p:attrName>style.visibility</p:attrName>
                                        </p:attrNameLst>
                                      </p:cBhvr>
                                      <p:to>
                                        <p:strVal val="visible"/>
                                      </p:to>
                                    </p:set>
                                    <p:animEffect transition="in" filter="fade">
                                      <p:cBhvr>
                                        <p:cTn id="30" dur="100"/>
                                        <p:tgtEl>
                                          <p:spTgt spid="25"/>
                                        </p:tgtEl>
                                      </p:cBhvr>
                                    </p:animEffect>
                                  </p:childTnLst>
                                </p:cTn>
                              </p:par>
                            </p:childTnLst>
                          </p:cTn>
                        </p:par>
                        <p:par>
                          <p:cTn id="31" fill="hold">
                            <p:stCondLst>
                              <p:cond delay="2210"/>
                            </p:stCondLst>
                            <p:childTnLst>
                              <p:par>
                                <p:cTn id="32" presetID="16" presetClass="entr" presetSubtype="37"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outVertical)">
                                      <p:cBhvr>
                                        <p:cTn id="34" dur="500"/>
                                        <p:tgtEl>
                                          <p:spTgt spid="30"/>
                                        </p:tgtEl>
                                      </p:cBhvr>
                                    </p:animEffect>
                                  </p:childTnLst>
                                </p:cTn>
                              </p:par>
                            </p:childTnLst>
                          </p:cTn>
                        </p:par>
                        <p:par>
                          <p:cTn id="35" fill="hold">
                            <p:stCondLst>
                              <p:cond delay="2710"/>
                            </p:stCondLst>
                            <p:childTnLst>
                              <p:par>
                                <p:cTn id="36" presetID="10"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12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p:bldP spid="23" grpId="0"/>
      <p:bldP spid="24" grpId="0"/>
      <p:bldP spid="25" grpId="0"/>
      <p:bldP spid="30"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3175" y="0"/>
            <a:ext cx="5545138" cy="5545138"/>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596900" y="593725"/>
            <a:ext cx="4357688" cy="435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Oval 4"/>
          <p:cNvSpPr/>
          <p:nvPr/>
        </p:nvSpPr>
        <p:spPr>
          <a:xfrm>
            <a:off x="4368800" y="1341438"/>
            <a:ext cx="627063" cy="62865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9" name="标题 4"/>
          <p:cNvSpPr txBox="1">
            <a:spLocks noChangeArrowheads="1"/>
          </p:cNvSpPr>
          <p:nvPr/>
        </p:nvSpPr>
        <p:spPr bwMode="auto">
          <a:xfrm>
            <a:off x="1344613" y="1628775"/>
            <a:ext cx="2881312" cy="473075"/>
          </a:xfrm>
          <a:prstGeom prst="rect">
            <a:avLst/>
          </a:prstGeom>
          <a:noFill/>
          <a:ln w="9525">
            <a:noFill/>
            <a:miter lim="800000"/>
            <a:headEnd/>
            <a:tailEnd/>
          </a:ln>
        </p:spPr>
        <p:txBody>
          <a:bodyPr anchor="ctr"/>
          <a:lstStyle/>
          <a:p>
            <a:r>
              <a:rPr lang="zh-CN" altLang="en-US" sz="4000" b="1">
                <a:solidFill>
                  <a:schemeClr val="bg1"/>
                </a:solidFill>
                <a:latin typeface="微软雅黑" pitchFamily="34" charset="-122"/>
                <a:ea typeface="微软雅黑" pitchFamily="34" charset="-122"/>
              </a:rPr>
              <a:t>财务与融资</a:t>
            </a:r>
          </a:p>
        </p:txBody>
      </p:sp>
      <p:sp>
        <p:nvSpPr>
          <p:cNvPr id="70" name="标题 4"/>
          <p:cNvSpPr txBox="1">
            <a:spLocks noChangeArrowheads="1"/>
          </p:cNvSpPr>
          <p:nvPr/>
        </p:nvSpPr>
        <p:spPr bwMode="auto">
          <a:xfrm>
            <a:off x="1344613" y="2163763"/>
            <a:ext cx="2232025" cy="473075"/>
          </a:xfrm>
          <a:prstGeom prst="rect">
            <a:avLst/>
          </a:prstGeom>
          <a:noFill/>
          <a:ln w="9525">
            <a:noFill/>
            <a:miter lim="800000"/>
            <a:headEnd/>
            <a:tailEnd/>
          </a:ln>
        </p:spPr>
        <p:txBody>
          <a:bodyPr anchor="ctr"/>
          <a:lstStyle/>
          <a:p>
            <a:r>
              <a:rPr lang="zh-CN" altLang="en-US" sz="2400" b="1">
                <a:solidFill>
                  <a:schemeClr val="bg1"/>
                </a:solidFill>
                <a:latin typeface="微软雅黑" pitchFamily="34" charset="-122"/>
                <a:ea typeface="微软雅黑" pitchFamily="34" charset="-122"/>
              </a:rPr>
              <a:t>商务合作方式</a:t>
            </a:r>
          </a:p>
        </p:txBody>
      </p:sp>
      <p:grpSp>
        <p:nvGrpSpPr>
          <p:cNvPr id="71" name="组合 70"/>
          <p:cNvGrpSpPr>
            <a:grpSpLocks/>
          </p:cNvGrpSpPr>
          <p:nvPr/>
        </p:nvGrpSpPr>
        <p:grpSpPr bwMode="auto">
          <a:xfrm>
            <a:off x="1417638" y="2997200"/>
            <a:ext cx="1436687" cy="215900"/>
            <a:chOff x="4369395" y="3284984"/>
            <a:chExt cx="1436675" cy="215444"/>
          </a:xfrm>
        </p:grpSpPr>
        <p:sp>
          <p:nvSpPr>
            <p:cNvPr id="61481"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成本预算</a:t>
              </a:r>
            </a:p>
          </p:txBody>
        </p:sp>
        <p:grpSp>
          <p:nvGrpSpPr>
            <p:cNvPr id="61482" name="组合 72"/>
            <p:cNvGrpSpPr>
              <a:grpSpLocks/>
            </p:cNvGrpSpPr>
            <p:nvPr/>
          </p:nvGrpSpPr>
          <p:grpSpPr bwMode="auto">
            <a:xfrm>
              <a:off x="4369395" y="3316401"/>
              <a:ext cx="168551" cy="168551"/>
              <a:chOff x="5005199" y="3717032"/>
              <a:chExt cx="168551" cy="168551"/>
            </a:xfrm>
          </p:grpSpPr>
          <p:sp>
            <p:nvSpPr>
              <p:cNvPr id="74" name="椭圆 73"/>
              <p:cNvSpPr/>
              <p:nvPr/>
            </p:nvSpPr>
            <p:spPr>
              <a:xfrm>
                <a:off x="5005199" y="3717298"/>
                <a:ext cx="168274"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5" name="等腰三角形 74"/>
              <p:cNvSpPr/>
              <p:nvPr/>
            </p:nvSpPr>
            <p:spPr>
              <a:xfrm rot="5400000">
                <a:off x="5039467" y="3741727"/>
                <a:ext cx="129900"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76" name="组合 75"/>
          <p:cNvGrpSpPr>
            <a:grpSpLocks/>
          </p:cNvGrpSpPr>
          <p:nvPr/>
        </p:nvGrpSpPr>
        <p:grpSpPr bwMode="auto">
          <a:xfrm>
            <a:off x="2857500" y="2997200"/>
            <a:ext cx="1436688" cy="215900"/>
            <a:chOff x="4369395" y="3284984"/>
            <a:chExt cx="1436675" cy="215444"/>
          </a:xfrm>
        </p:grpSpPr>
        <p:sp>
          <p:nvSpPr>
            <p:cNvPr id="61477"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资金缺口</a:t>
              </a:r>
            </a:p>
          </p:txBody>
        </p:sp>
        <p:grpSp>
          <p:nvGrpSpPr>
            <p:cNvPr id="61478" name="组合 77"/>
            <p:cNvGrpSpPr>
              <a:grpSpLocks/>
            </p:cNvGrpSpPr>
            <p:nvPr/>
          </p:nvGrpSpPr>
          <p:grpSpPr bwMode="auto">
            <a:xfrm>
              <a:off x="4369395" y="3316401"/>
              <a:ext cx="168551" cy="168551"/>
              <a:chOff x="5005199" y="3717032"/>
              <a:chExt cx="168551" cy="168551"/>
            </a:xfrm>
          </p:grpSpPr>
          <p:sp>
            <p:nvSpPr>
              <p:cNvPr id="106" name="椭圆 105"/>
              <p:cNvSpPr/>
              <p:nvPr/>
            </p:nvSpPr>
            <p:spPr>
              <a:xfrm>
                <a:off x="5005199" y="3717298"/>
                <a:ext cx="168273"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07" name="等腰三角形 106"/>
              <p:cNvSpPr/>
              <p:nvPr/>
            </p:nvSpPr>
            <p:spPr>
              <a:xfrm rot="5400000">
                <a:off x="5039466" y="3741728"/>
                <a:ext cx="129900"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08" name="组合 107"/>
          <p:cNvGrpSpPr>
            <a:grpSpLocks/>
          </p:cNvGrpSpPr>
          <p:nvPr/>
        </p:nvGrpSpPr>
        <p:grpSpPr bwMode="auto">
          <a:xfrm>
            <a:off x="1417638" y="3286125"/>
            <a:ext cx="1436687" cy="214313"/>
            <a:chOff x="4369395" y="3284984"/>
            <a:chExt cx="1436675" cy="215444"/>
          </a:xfrm>
        </p:grpSpPr>
        <p:sp>
          <p:nvSpPr>
            <p:cNvPr id="61473"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融资计划</a:t>
              </a:r>
            </a:p>
          </p:txBody>
        </p:sp>
        <p:grpSp>
          <p:nvGrpSpPr>
            <p:cNvPr id="61474" name="组合 109"/>
            <p:cNvGrpSpPr>
              <a:grpSpLocks/>
            </p:cNvGrpSpPr>
            <p:nvPr/>
          </p:nvGrpSpPr>
          <p:grpSpPr bwMode="auto">
            <a:xfrm>
              <a:off x="4369395" y="3316401"/>
              <a:ext cx="168551" cy="168551"/>
              <a:chOff x="5005199" y="3717032"/>
              <a:chExt cx="168551" cy="168551"/>
            </a:xfrm>
          </p:grpSpPr>
          <p:sp>
            <p:nvSpPr>
              <p:cNvPr id="115" name="椭圆 11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16" name="等腰三角形 115"/>
              <p:cNvSpPr/>
              <p:nvPr/>
            </p:nvSpPr>
            <p:spPr>
              <a:xfrm rot="5400000">
                <a:off x="5039784" y="3741785"/>
                <a:ext cx="129267"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17" name="组合 116"/>
          <p:cNvGrpSpPr>
            <a:grpSpLocks/>
          </p:cNvGrpSpPr>
          <p:nvPr/>
        </p:nvGrpSpPr>
        <p:grpSpPr bwMode="auto">
          <a:xfrm>
            <a:off x="2857500" y="3286125"/>
            <a:ext cx="1436688" cy="214313"/>
            <a:chOff x="4369395" y="3284984"/>
            <a:chExt cx="1436675" cy="215444"/>
          </a:xfrm>
        </p:grpSpPr>
        <p:sp>
          <p:nvSpPr>
            <p:cNvPr id="61469"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资金用途</a:t>
              </a:r>
            </a:p>
          </p:txBody>
        </p:sp>
        <p:grpSp>
          <p:nvGrpSpPr>
            <p:cNvPr id="61470" name="组合 118"/>
            <p:cNvGrpSpPr>
              <a:grpSpLocks/>
            </p:cNvGrpSpPr>
            <p:nvPr/>
          </p:nvGrpSpPr>
          <p:grpSpPr bwMode="auto">
            <a:xfrm>
              <a:off x="4369395" y="3316401"/>
              <a:ext cx="168551" cy="168551"/>
              <a:chOff x="5005199" y="3717032"/>
              <a:chExt cx="168551" cy="168551"/>
            </a:xfrm>
          </p:grpSpPr>
          <p:sp>
            <p:nvSpPr>
              <p:cNvPr id="120" name="椭圆 11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1" name="等腰三角形 120"/>
              <p:cNvSpPr/>
              <p:nvPr/>
            </p:nvSpPr>
            <p:spPr>
              <a:xfrm rot="5400000">
                <a:off x="5039783" y="3741786"/>
                <a:ext cx="129267"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2" name="组合 121"/>
          <p:cNvGrpSpPr>
            <a:grpSpLocks/>
          </p:cNvGrpSpPr>
          <p:nvPr/>
        </p:nvGrpSpPr>
        <p:grpSpPr bwMode="auto">
          <a:xfrm>
            <a:off x="1417638" y="3573463"/>
            <a:ext cx="1436687" cy="214312"/>
            <a:chOff x="4369395" y="3284984"/>
            <a:chExt cx="1436675" cy="215444"/>
          </a:xfrm>
        </p:grpSpPr>
        <p:sp>
          <p:nvSpPr>
            <p:cNvPr id="61465"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结束语</a:t>
              </a:r>
            </a:p>
          </p:txBody>
        </p:sp>
        <p:grpSp>
          <p:nvGrpSpPr>
            <p:cNvPr id="61466" name="组合 123"/>
            <p:cNvGrpSpPr>
              <a:grpSpLocks/>
            </p:cNvGrpSpPr>
            <p:nvPr/>
          </p:nvGrpSpPr>
          <p:grpSpPr bwMode="auto">
            <a:xfrm>
              <a:off x="4369395" y="3316401"/>
              <a:ext cx="168551" cy="168551"/>
              <a:chOff x="5005199" y="3717032"/>
              <a:chExt cx="168551" cy="168551"/>
            </a:xfrm>
          </p:grpSpPr>
          <p:sp>
            <p:nvSpPr>
              <p:cNvPr id="125" name="椭圆 12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6" name="等腰三角形 125"/>
              <p:cNvSpPr/>
              <p:nvPr/>
            </p:nvSpPr>
            <p:spPr>
              <a:xfrm rot="5400000">
                <a:off x="5039784" y="3741785"/>
                <a:ext cx="129266"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cxnSp>
        <p:nvCxnSpPr>
          <p:cNvPr id="132" name="直接连接符 131"/>
          <p:cNvCxnSpPr/>
          <p:nvPr/>
        </p:nvCxnSpPr>
        <p:spPr>
          <a:xfrm>
            <a:off x="1465263" y="2708275"/>
            <a:ext cx="2471737"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3" y="4508500"/>
            <a:ext cx="849312" cy="849313"/>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椭圆 147"/>
          <p:cNvSpPr/>
          <p:nvPr/>
        </p:nvSpPr>
        <p:spPr>
          <a:xfrm>
            <a:off x="5610225" y="4611688"/>
            <a:ext cx="1152525" cy="115252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9" name="椭圆 148"/>
          <p:cNvSpPr/>
          <p:nvPr/>
        </p:nvSpPr>
        <p:spPr>
          <a:xfrm>
            <a:off x="7177088" y="4764088"/>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0" name="椭圆 149"/>
          <p:cNvSpPr/>
          <p:nvPr/>
        </p:nvSpPr>
        <p:spPr>
          <a:xfrm>
            <a:off x="7831138" y="4083050"/>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1" name="椭圆 150"/>
          <p:cNvSpPr/>
          <p:nvPr/>
        </p:nvSpPr>
        <p:spPr>
          <a:xfrm>
            <a:off x="8113713" y="458946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2" name="椭圆 151"/>
          <p:cNvSpPr/>
          <p:nvPr/>
        </p:nvSpPr>
        <p:spPr>
          <a:xfrm>
            <a:off x="5521325" y="5357813"/>
            <a:ext cx="576263"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 name="椭圆 152"/>
          <p:cNvSpPr/>
          <p:nvPr/>
        </p:nvSpPr>
        <p:spPr>
          <a:xfrm>
            <a:off x="9266238" y="5357813"/>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4" name="椭圆 153"/>
          <p:cNvSpPr/>
          <p:nvPr/>
        </p:nvSpPr>
        <p:spPr>
          <a:xfrm>
            <a:off x="9644063" y="5646738"/>
            <a:ext cx="439737"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5" name="椭圆 154"/>
          <p:cNvSpPr/>
          <p:nvPr/>
        </p:nvSpPr>
        <p:spPr>
          <a:xfrm>
            <a:off x="10490200" y="500221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6" name="椭圆 155"/>
          <p:cNvSpPr/>
          <p:nvPr/>
        </p:nvSpPr>
        <p:spPr>
          <a:xfrm>
            <a:off x="11196638" y="5494338"/>
            <a:ext cx="441325"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KSO_Shape"/>
          <p:cNvSpPr/>
          <p:nvPr/>
        </p:nvSpPr>
        <p:spPr bwMode="auto">
          <a:xfrm>
            <a:off x="4484688" y="1465263"/>
            <a:ext cx="396875" cy="38100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46" name="TextBox 45"/>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childTnLst>
                          </p:cTn>
                        </p:par>
                        <p:par>
                          <p:cTn id="62" fill="hold">
                            <p:stCondLst>
                              <p:cond delay="2500"/>
                            </p:stCondLst>
                            <p:childTnLst>
                              <p:par>
                                <p:cTn id="63" presetID="53" presetClass="entr" presetSubtype="16"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 calcmode="lin" valueType="num">
                                      <p:cBhvr>
                                        <p:cTn id="65" dur="500" fill="hold"/>
                                        <p:tgtEl>
                                          <p:spTgt spid="132"/>
                                        </p:tgtEl>
                                        <p:attrNameLst>
                                          <p:attrName>ppt_w</p:attrName>
                                        </p:attrNameLst>
                                      </p:cBhvr>
                                      <p:tavLst>
                                        <p:tav tm="0">
                                          <p:val>
                                            <p:fltVal val="0"/>
                                          </p:val>
                                        </p:tav>
                                        <p:tav tm="100000">
                                          <p:val>
                                            <p:strVal val="#ppt_w"/>
                                          </p:val>
                                        </p:tav>
                                      </p:tavLst>
                                    </p:anim>
                                    <p:anim calcmode="lin" valueType="num">
                                      <p:cBhvr>
                                        <p:cTn id="66" dur="500" fill="hold"/>
                                        <p:tgtEl>
                                          <p:spTgt spid="132"/>
                                        </p:tgtEl>
                                        <p:attrNameLst>
                                          <p:attrName>ppt_h</p:attrName>
                                        </p:attrNameLst>
                                      </p:cBhvr>
                                      <p:tavLst>
                                        <p:tav tm="0">
                                          <p:val>
                                            <p:fltVal val="0"/>
                                          </p:val>
                                        </p:tav>
                                        <p:tav tm="100000">
                                          <p:val>
                                            <p:strVal val="#ppt_h"/>
                                          </p:val>
                                        </p:tav>
                                      </p:tavLst>
                                    </p:anim>
                                    <p:animEffect transition="in" filter="fade">
                                      <p:cBhvr>
                                        <p:cTn id="67" dur="500"/>
                                        <p:tgtEl>
                                          <p:spTgt spid="132"/>
                                        </p:tgtEl>
                                      </p:cBhvr>
                                    </p:animEffect>
                                  </p:childTnLst>
                                </p:cTn>
                              </p:par>
                              <p:par>
                                <p:cTn id="68" presetID="2" presetClass="entr" presetSubtype="6" fill="hold" grpId="0" nodeType="withEffect">
                                  <p:stCondLst>
                                    <p:cond delay="50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500" fill="hold"/>
                                        <p:tgtEl>
                                          <p:spTgt spid="3"/>
                                        </p:tgtEl>
                                        <p:attrNameLst>
                                          <p:attrName>ppt_x</p:attrName>
                                        </p:attrNameLst>
                                      </p:cBhvr>
                                      <p:tavLst>
                                        <p:tav tm="0">
                                          <p:val>
                                            <p:strVal val="1+#ppt_w/2"/>
                                          </p:val>
                                        </p:tav>
                                        <p:tav tm="100000">
                                          <p:val>
                                            <p:strVal val="#ppt_x"/>
                                          </p:val>
                                        </p:tav>
                                      </p:tavLst>
                                    </p:anim>
                                    <p:anim calcmode="lin" valueType="num">
                                      <p:cBhvr additive="base">
                                        <p:cTn id="71" dur="500" fill="hold"/>
                                        <p:tgtEl>
                                          <p:spTgt spid="3"/>
                                        </p:tgtEl>
                                        <p:attrNameLst>
                                          <p:attrName>ppt_y</p:attrName>
                                        </p:attrNameLst>
                                      </p:cBhvr>
                                      <p:tavLst>
                                        <p:tav tm="0">
                                          <p:val>
                                            <p:strVal val="1+#ppt_h/2"/>
                                          </p:val>
                                        </p:tav>
                                        <p:tav tm="100000">
                                          <p:val>
                                            <p:strVal val="#ppt_y"/>
                                          </p:val>
                                        </p:tav>
                                      </p:tavLst>
                                    </p:anim>
                                  </p:childTnLst>
                                </p:cTn>
                              </p:par>
                              <p:par>
                                <p:cTn id="72" presetID="2" presetClass="entr" presetSubtype="6" fill="hold" grpId="0" nodeType="withEffect">
                                  <p:stCondLst>
                                    <p:cond delay="500"/>
                                  </p:stCondLst>
                                  <p:childTnLst>
                                    <p:set>
                                      <p:cBhvr>
                                        <p:cTn id="73" dur="1" fill="hold">
                                          <p:stCondLst>
                                            <p:cond delay="0"/>
                                          </p:stCondLst>
                                        </p:cTn>
                                        <p:tgtEl>
                                          <p:spTgt spid="148"/>
                                        </p:tgtEl>
                                        <p:attrNameLst>
                                          <p:attrName>style.visibility</p:attrName>
                                        </p:attrNameLst>
                                      </p:cBhvr>
                                      <p:to>
                                        <p:strVal val="visible"/>
                                      </p:to>
                                    </p:set>
                                    <p:anim calcmode="lin" valueType="num">
                                      <p:cBhvr additive="base">
                                        <p:cTn id="74" dur="500" fill="hold"/>
                                        <p:tgtEl>
                                          <p:spTgt spid="148"/>
                                        </p:tgtEl>
                                        <p:attrNameLst>
                                          <p:attrName>ppt_x</p:attrName>
                                        </p:attrNameLst>
                                      </p:cBhvr>
                                      <p:tavLst>
                                        <p:tav tm="0">
                                          <p:val>
                                            <p:strVal val="1+#ppt_w/2"/>
                                          </p:val>
                                        </p:tav>
                                        <p:tav tm="100000">
                                          <p:val>
                                            <p:strVal val="#ppt_x"/>
                                          </p:val>
                                        </p:tav>
                                      </p:tavLst>
                                    </p:anim>
                                    <p:anim calcmode="lin" valueType="num">
                                      <p:cBhvr additive="base">
                                        <p:cTn id="75" dur="500" fill="hold"/>
                                        <p:tgtEl>
                                          <p:spTgt spid="148"/>
                                        </p:tgtEl>
                                        <p:attrNameLst>
                                          <p:attrName>ppt_y</p:attrName>
                                        </p:attrNameLst>
                                      </p:cBhvr>
                                      <p:tavLst>
                                        <p:tav tm="0">
                                          <p:val>
                                            <p:strVal val="1+#ppt_h/2"/>
                                          </p:val>
                                        </p:tav>
                                        <p:tav tm="100000">
                                          <p:val>
                                            <p:strVal val="#ppt_y"/>
                                          </p:val>
                                        </p:tav>
                                      </p:tavLst>
                                    </p:anim>
                                  </p:childTnLst>
                                </p:cTn>
                              </p:par>
                              <p:par>
                                <p:cTn id="76" presetID="2" presetClass="entr" presetSubtype="6" fill="hold" grpId="0" nodeType="withEffect">
                                  <p:stCondLst>
                                    <p:cond delay="50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1+#ppt_w/2"/>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6" fill="hold" grpId="0" nodeType="withEffect">
                                  <p:stCondLst>
                                    <p:cond delay="500"/>
                                  </p:stCondLst>
                                  <p:childTnLst>
                                    <p:set>
                                      <p:cBhvr>
                                        <p:cTn id="81" dur="1" fill="hold">
                                          <p:stCondLst>
                                            <p:cond delay="0"/>
                                          </p:stCondLst>
                                        </p:cTn>
                                        <p:tgtEl>
                                          <p:spTgt spid="150"/>
                                        </p:tgtEl>
                                        <p:attrNameLst>
                                          <p:attrName>style.visibility</p:attrName>
                                        </p:attrNameLst>
                                      </p:cBhvr>
                                      <p:to>
                                        <p:strVal val="visible"/>
                                      </p:to>
                                    </p:set>
                                    <p:anim calcmode="lin" valueType="num">
                                      <p:cBhvr additive="base">
                                        <p:cTn id="82" dur="500" fill="hold"/>
                                        <p:tgtEl>
                                          <p:spTgt spid="150"/>
                                        </p:tgtEl>
                                        <p:attrNameLst>
                                          <p:attrName>ppt_x</p:attrName>
                                        </p:attrNameLst>
                                      </p:cBhvr>
                                      <p:tavLst>
                                        <p:tav tm="0">
                                          <p:val>
                                            <p:strVal val="1+#ppt_w/2"/>
                                          </p:val>
                                        </p:tav>
                                        <p:tav tm="100000">
                                          <p:val>
                                            <p:strVal val="#ppt_x"/>
                                          </p:val>
                                        </p:tav>
                                      </p:tavLst>
                                    </p:anim>
                                    <p:anim calcmode="lin" valueType="num">
                                      <p:cBhvr additive="base">
                                        <p:cTn id="83" dur="500" fill="hold"/>
                                        <p:tgtEl>
                                          <p:spTgt spid="150"/>
                                        </p:tgtEl>
                                        <p:attrNameLst>
                                          <p:attrName>ppt_y</p:attrName>
                                        </p:attrNameLst>
                                      </p:cBhvr>
                                      <p:tavLst>
                                        <p:tav tm="0">
                                          <p:val>
                                            <p:strVal val="1+#ppt_h/2"/>
                                          </p:val>
                                        </p:tav>
                                        <p:tav tm="100000">
                                          <p:val>
                                            <p:strVal val="#ppt_y"/>
                                          </p:val>
                                        </p:tav>
                                      </p:tavLst>
                                    </p:anim>
                                  </p:childTnLst>
                                </p:cTn>
                              </p:par>
                              <p:par>
                                <p:cTn id="84" presetID="2" presetClass="entr" presetSubtype="6" fill="hold" grpId="0" nodeType="withEffect">
                                  <p:stCondLst>
                                    <p:cond delay="500"/>
                                  </p:stCondLst>
                                  <p:childTnLst>
                                    <p:set>
                                      <p:cBhvr>
                                        <p:cTn id="85" dur="1" fill="hold">
                                          <p:stCondLst>
                                            <p:cond delay="0"/>
                                          </p:stCondLst>
                                        </p:cTn>
                                        <p:tgtEl>
                                          <p:spTgt spid="151"/>
                                        </p:tgtEl>
                                        <p:attrNameLst>
                                          <p:attrName>style.visibility</p:attrName>
                                        </p:attrNameLst>
                                      </p:cBhvr>
                                      <p:to>
                                        <p:strVal val="visible"/>
                                      </p:to>
                                    </p:set>
                                    <p:anim calcmode="lin" valueType="num">
                                      <p:cBhvr additive="base">
                                        <p:cTn id="86" dur="500" fill="hold"/>
                                        <p:tgtEl>
                                          <p:spTgt spid="151"/>
                                        </p:tgtEl>
                                        <p:attrNameLst>
                                          <p:attrName>ppt_x</p:attrName>
                                        </p:attrNameLst>
                                      </p:cBhvr>
                                      <p:tavLst>
                                        <p:tav tm="0">
                                          <p:val>
                                            <p:strVal val="1+#ppt_w/2"/>
                                          </p:val>
                                        </p:tav>
                                        <p:tav tm="100000">
                                          <p:val>
                                            <p:strVal val="#ppt_x"/>
                                          </p:val>
                                        </p:tav>
                                      </p:tavLst>
                                    </p:anim>
                                    <p:anim calcmode="lin" valueType="num">
                                      <p:cBhvr additive="base">
                                        <p:cTn id="87" dur="500" fill="hold"/>
                                        <p:tgtEl>
                                          <p:spTgt spid="151"/>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500"/>
                                  </p:stCondLst>
                                  <p:childTnLst>
                                    <p:set>
                                      <p:cBhvr>
                                        <p:cTn id="89" dur="1" fill="hold">
                                          <p:stCondLst>
                                            <p:cond delay="0"/>
                                          </p:stCondLst>
                                        </p:cTn>
                                        <p:tgtEl>
                                          <p:spTgt spid="152"/>
                                        </p:tgtEl>
                                        <p:attrNameLst>
                                          <p:attrName>style.visibility</p:attrName>
                                        </p:attrNameLst>
                                      </p:cBhvr>
                                      <p:to>
                                        <p:strVal val="visible"/>
                                      </p:to>
                                    </p:set>
                                    <p:anim calcmode="lin" valueType="num">
                                      <p:cBhvr additive="base">
                                        <p:cTn id="90" dur="500" fill="hold"/>
                                        <p:tgtEl>
                                          <p:spTgt spid="152"/>
                                        </p:tgtEl>
                                        <p:attrNameLst>
                                          <p:attrName>ppt_x</p:attrName>
                                        </p:attrNameLst>
                                      </p:cBhvr>
                                      <p:tavLst>
                                        <p:tav tm="0">
                                          <p:val>
                                            <p:strVal val="1+#ppt_w/2"/>
                                          </p:val>
                                        </p:tav>
                                        <p:tav tm="100000">
                                          <p:val>
                                            <p:strVal val="#ppt_x"/>
                                          </p:val>
                                        </p:tav>
                                      </p:tavLst>
                                    </p:anim>
                                    <p:anim calcmode="lin" valueType="num">
                                      <p:cBhvr additive="base">
                                        <p:cTn id="91" dur="500" fill="hold"/>
                                        <p:tgtEl>
                                          <p:spTgt spid="152"/>
                                        </p:tgtEl>
                                        <p:attrNameLst>
                                          <p:attrName>ppt_y</p:attrName>
                                        </p:attrNameLst>
                                      </p:cBhvr>
                                      <p:tavLst>
                                        <p:tav tm="0">
                                          <p:val>
                                            <p:strVal val="1+#ppt_h/2"/>
                                          </p:val>
                                        </p:tav>
                                        <p:tav tm="100000">
                                          <p:val>
                                            <p:strVal val="#ppt_y"/>
                                          </p:val>
                                        </p:tav>
                                      </p:tavLst>
                                    </p:anim>
                                  </p:childTnLst>
                                </p:cTn>
                              </p:par>
                              <p:par>
                                <p:cTn id="92" presetID="2" presetClass="entr" presetSubtype="6" fill="hold" grpId="0" nodeType="withEffect">
                                  <p:stCondLst>
                                    <p:cond delay="500"/>
                                  </p:stCondLst>
                                  <p:childTnLst>
                                    <p:set>
                                      <p:cBhvr>
                                        <p:cTn id="93" dur="1" fill="hold">
                                          <p:stCondLst>
                                            <p:cond delay="0"/>
                                          </p:stCondLst>
                                        </p:cTn>
                                        <p:tgtEl>
                                          <p:spTgt spid="153"/>
                                        </p:tgtEl>
                                        <p:attrNameLst>
                                          <p:attrName>style.visibility</p:attrName>
                                        </p:attrNameLst>
                                      </p:cBhvr>
                                      <p:to>
                                        <p:strVal val="visible"/>
                                      </p:to>
                                    </p:set>
                                    <p:anim calcmode="lin" valueType="num">
                                      <p:cBhvr additive="base">
                                        <p:cTn id="94" dur="500" fill="hold"/>
                                        <p:tgtEl>
                                          <p:spTgt spid="153"/>
                                        </p:tgtEl>
                                        <p:attrNameLst>
                                          <p:attrName>ppt_x</p:attrName>
                                        </p:attrNameLst>
                                      </p:cBhvr>
                                      <p:tavLst>
                                        <p:tav tm="0">
                                          <p:val>
                                            <p:strVal val="1+#ppt_w/2"/>
                                          </p:val>
                                        </p:tav>
                                        <p:tav tm="100000">
                                          <p:val>
                                            <p:strVal val="#ppt_x"/>
                                          </p:val>
                                        </p:tav>
                                      </p:tavLst>
                                    </p:anim>
                                    <p:anim calcmode="lin" valueType="num">
                                      <p:cBhvr additive="base">
                                        <p:cTn id="95" dur="500" fill="hold"/>
                                        <p:tgtEl>
                                          <p:spTgt spid="153"/>
                                        </p:tgtEl>
                                        <p:attrNameLst>
                                          <p:attrName>ppt_y</p:attrName>
                                        </p:attrNameLst>
                                      </p:cBhvr>
                                      <p:tavLst>
                                        <p:tav tm="0">
                                          <p:val>
                                            <p:strVal val="1+#ppt_h/2"/>
                                          </p:val>
                                        </p:tav>
                                        <p:tav tm="100000">
                                          <p:val>
                                            <p:strVal val="#ppt_y"/>
                                          </p:val>
                                        </p:tav>
                                      </p:tavLst>
                                    </p:anim>
                                  </p:childTnLst>
                                </p:cTn>
                              </p:par>
                              <p:par>
                                <p:cTn id="96" presetID="2" presetClass="entr" presetSubtype="6" fill="hold" grpId="0" nodeType="withEffect">
                                  <p:stCondLst>
                                    <p:cond delay="500"/>
                                  </p:stCondLst>
                                  <p:childTnLst>
                                    <p:set>
                                      <p:cBhvr>
                                        <p:cTn id="97" dur="1" fill="hold">
                                          <p:stCondLst>
                                            <p:cond delay="0"/>
                                          </p:stCondLst>
                                        </p:cTn>
                                        <p:tgtEl>
                                          <p:spTgt spid="154"/>
                                        </p:tgtEl>
                                        <p:attrNameLst>
                                          <p:attrName>style.visibility</p:attrName>
                                        </p:attrNameLst>
                                      </p:cBhvr>
                                      <p:to>
                                        <p:strVal val="visible"/>
                                      </p:to>
                                    </p:set>
                                    <p:anim calcmode="lin" valueType="num">
                                      <p:cBhvr additive="base">
                                        <p:cTn id="98" dur="500" fill="hold"/>
                                        <p:tgtEl>
                                          <p:spTgt spid="154"/>
                                        </p:tgtEl>
                                        <p:attrNameLst>
                                          <p:attrName>ppt_x</p:attrName>
                                        </p:attrNameLst>
                                      </p:cBhvr>
                                      <p:tavLst>
                                        <p:tav tm="0">
                                          <p:val>
                                            <p:strVal val="1+#ppt_w/2"/>
                                          </p:val>
                                        </p:tav>
                                        <p:tav tm="100000">
                                          <p:val>
                                            <p:strVal val="#ppt_x"/>
                                          </p:val>
                                        </p:tav>
                                      </p:tavLst>
                                    </p:anim>
                                    <p:anim calcmode="lin" valueType="num">
                                      <p:cBhvr additive="base">
                                        <p:cTn id="99" dur="500" fill="hold"/>
                                        <p:tgtEl>
                                          <p:spTgt spid="154"/>
                                        </p:tgtEl>
                                        <p:attrNameLst>
                                          <p:attrName>ppt_y</p:attrName>
                                        </p:attrNameLst>
                                      </p:cBhvr>
                                      <p:tavLst>
                                        <p:tav tm="0">
                                          <p:val>
                                            <p:strVal val="1+#ppt_h/2"/>
                                          </p:val>
                                        </p:tav>
                                        <p:tav tm="100000">
                                          <p:val>
                                            <p:strVal val="#ppt_y"/>
                                          </p:val>
                                        </p:tav>
                                      </p:tavLst>
                                    </p:anim>
                                  </p:childTnLst>
                                </p:cTn>
                              </p:par>
                              <p:par>
                                <p:cTn id="100" presetID="2" presetClass="entr" presetSubtype="6" fill="hold" grpId="0" nodeType="withEffect">
                                  <p:stCondLst>
                                    <p:cond delay="500"/>
                                  </p:stCondLst>
                                  <p:childTnLst>
                                    <p:set>
                                      <p:cBhvr>
                                        <p:cTn id="101" dur="1" fill="hold">
                                          <p:stCondLst>
                                            <p:cond delay="0"/>
                                          </p:stCondLst>
                                        </p:cTn>
                                        <p:tgtEl>
                                          <p:spTgt spid="155"/>
                                        </p:tgtEl>
                                        <p:attrNameLst>
                                          <p:attrName>style.visibility</p:attrName>
                                        </p:attrNameLst>
                                      </p:cBhvr>
                                      <p:to>
                                        <p:strVal val="visible"/>
                                      </p:to>
                                    </p:set>
                                    <p:anim calcmode="lin" valueType="num">
                                      <p:cBhvr additive="base">
                                        <p:cTn id="102" dur="500" fill="hold"/>
                                        <p:tgtEl>
                                          <p:spTgt spid="155"/>
                                        </p:tgtEl>
                                        <p:attrNameLst>
                                          <p:attrName>ppt_x</p:attrName>
                                        </p:attrNameLst>
                                      </p:cBhvr>
                                      <p:tavLst>
                                        <p:tav tm="0">
                                          <p:val>
                                            <p:strVal val="1+#ppt_w/2"/>
                                          </p:val>
                                        </p:tav>
                                        <p:tav tm="100000">
                                          <p:val>
                                            <p:strVal val="#ppt_x"/>
                                          </p:val>
                                        </p:tav>
                                      </p:tavLst>
                                    </p:anim>
                                    <p:anim calcmode="lin" valueType="num">
                                      <p:cBhvr additive="base">
                                        <p:cTn id="103" dur="500" fill="hold"/>
                                        <p:tgtEl>
                                          <p:spTgt spid="155"/>
                                        </p:tgtEl>
                                        <p:attrNameLst>
                                          <p:attrName>ppt_y</p:attrName>
                                        </p:attrNameLst>
                                      </p:cBhvr>
                                      <p:tavLst>
                                        <p:tav tm="0">
                                          <p:val>
                                            <p:strVal val="1+#ppt_h/2"/>
                                          </p:val>
                                        </p:tav>
                                        <p:tav tm="100000">
                                          <p:val>
                                            <p:strVal val="#ppt_y"/>
                                          </p:val>
                                        </p:tav>
                                      </p:tavLst>
                                    </p:anim>
                                  </p:childTnLst>
                                </p:cTn>
                              </p:par>
                              <p:par>
                                <p:cTn id="104" presetID="2" presetClass="entr" presetSubtype="6" fill="hold" grpId="0" nodeType="withEffect">
                                  <p:stCondLst>
                                    <p:cond delay="500"/>
                                  </p:stCondLst>
                                  <p:childTnLst>
                                    <p:set>
                                      <p:cBhvr>
                                        <p:cTn id="105" dur="1" fill="hold">
                                          <p:stCondLst>
                                            <p:cond delay="0"/>
                                          </p:stCondLst>
                                        </p:cTn>
                                        <p:tgtEl>
                                          <p:spTgt spid="156"/>
                                        </p:tgtEl>
                                        <p:attrNameLst>
                                          <p:attrName>style.visibility</p:attrName>
                                        </p:attrNameLst>
                                      </p:cBhvr>
                                      <p:to>
                                        <p:strVal val="visible"/>
                                      </p:to>
                                    </p:set>
                                    <p:anim calcmode="lin" valueType="num">
                                      <p:cBhvr additive="base">
                                        <p:cTn id="106" dur="500" fill="hold"/>
                                        <p:tgtEl>
                                          <p:spTgt spid="156"/>
                                        </p:tgtEl>
                                        <p:attrNameLst>
                                          <p:attrName>ppt_x</p:attrName>
                                        </p:attrNameLst>
                                      </p:cBhvr>
                                      <p:tavLst>
                                        <p:tav tm="0">
                                          <p:val>
                                            <p:strVal val="1+#ppt_w/2"/>
                                          </p:val>
                                        </p:tav>
                                        <p:tav tm="100000">
                                          <p:val>
                                            <p:strVal val="#ppt_x"/>
                                          </p:val>
                                        </p:tav>
                                      </p:tavLst>
                                    </p:anim>
                                    <p:anim calcmode="lin" valueType="num">
                                      <p:cBhvr additive="base">
                                        <p:cTn id="107" dur="500" fill="hold"/>
                                        <p:tgtEl>
                                          <p:spTgt spid="156"/>
                                        </p:tgtEl>
                                        <p:attrNameLst>
                                          <p:attrName>ppt_y</p:attrName>
                                        </p:attrNameLst>
                                      </p:cBhvr>
                                      <p:tavLst>
                                        <p:tav tm="0">
                                          <p:val>
                                            <p:strVal val="1+#ppt_h/2"/>
                                          </p:val>
                                        </p:tav>
                                        <p:tav tm="100000">
                                          <p:val>
                                            <p:strVal val="#ppt_y"/>
                                          </p:val>
                                        </p:tav>
                                      </p:tavLst>
                                    </p:anim>
                                  </p:childTnLst>
                                </p:cTn>
                              </p:par>
                            </p:childTnLst>
                          </p:cTn>
                        </p:par>
                        <p:par>
                          <p:cTn id="108" fill="hold">
                            <p:stCondLst>
                              <p:cond delay="3000"/>
                            </p:stCondLst>
                            <p:childTnLst>
                              <p:par>
                                <p:cTn id="109" presetID="10" presetClass="entr" presetSubtype="0"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1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2"/>
          <p:cNvSpPr/>
          <p:nvPr/>
        </p:nvSpPr>
        <p:spPr>
          <a:xfrm>
            <a:off x="1839913" y="1641475"/>
            <a:ext cx="1573212" cy="1573213"/>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auto">
              <a:spcBef>
                <a:spcPts val="0"/>
              </a:spcBef>
              <a:spcAft>
                <a:spcPts val="0"/>
              </a:spcAft>
              <a:defRPr/>
            </a:pPr>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21" name="Oval 13"/>
          <p:cNvSpPr/>
          <p:nvPr/>
        </p:nvSpPr>
        <p:spPr>
          <a:xfrm>
            <a:off x="2038350" y="1839913"/>
            <a:ext cx="1176338" cy="117633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20</a:t>
            </a: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a:t>
            </a:r>
          </a:p>
        </p:txBody>
      </p:sp>
      <p:sp>
        <p:nvSpPr>
          <p:cNvPr id="22" name="Arc 14"/>
          <p:cNvSpPr/>
          <p:nvPr/>
        </p:nvSpPr>
        <p:spPr>
          <a:xfrm>
            <a:off x="1839913" y="1641475"/>
            <a:ext cx="1573212" cy="1573213"/>
          </a:xfrm>
          <a:prstGeom prst="arc">
            <a:avLst>
              <a:gd name="adj1" fmla="val 16018236"/>
              <a:gd name="adj2" fmla="val 9832525"/>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23" name="Oval 18"/>
          <p:cNvSpPr/>
          <p:nvPr/>
        </p:nvSpPr>
        <p:spPr>
          <a:xfrm>
            <a:off x="4222750" y="1641475"/>
            <a:ext cx="1573213" cy="1573213"/>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auto">
              <a:spcBef>
                <a:spcPts val="0"/>
              </a:spcBef>
              <a:spcAft>
                <a:spcPts val="0"/>
              </a:spcAft>
              <a:defRPr/>
            </a:pPr>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24" name="Oval 19"/>
          <p:cNvSpPr/>
          <p:nvPr/>
        </p:nvSpPr>
        <p:spPr>
          <a:xfrm>
            <a:off x="4421188" y="1839913"/>
            <a:ext cx="1176337" cy="117633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40</a:t>
            </a: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a:t>
            </a:r>
          </a:p>
        </p:txBody>
      </p:sp>
      <p:sp>
        <p:nvSpPr>
          <p:cNvPr id="25" name="Arc 20"/>
          <p:cNvSpPr/>
          <p:nvPr/>
        </p:nvSpPr>
        <p:spPr>
          <a:xfrm>
            <a:off x="4222750" y="1641475"/>
            <a:ext cx="1573213" cy="1573213"/>
          </a:xfrm>
          <a:prstGeom prst="arc">
            <a:avLst>
              <a:gd name="adj1" fmla="val 16018236"/>
              <a:gd name="adj2" fmla="val 5788795"/>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30" name="Oval 22"/>
          <p:cNvSpPr/>
          <p:nvPr/>
        </p:nvSpPr>
        <p:spPr>
          <a:xfrm>
            <a:off x="6599238" y="1641475"/>
            <a:ext cx="1573212" cy="1573213"/>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auto">
              <a:spcBef>
                <a:spcPts val="0"/>
              </a:spcBef>
              <a:spcAft>
                <a:spcPts val="0"/>
              </a:spcAft>
              <a:defRPr/>
            </a:pPr>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31" name="Oval 23"/>
          <p:cNvSpPr/>
          <p:nvPr/>
        </p:nvSpPr>
        <p:spPr>
          <a:xfrm>
            <a:off x="6797675" y="1839913"/>
            <a:ext cx="1176338" cy="117633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30</a:t>
            </a: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a:t>
            </a:r>
          </a:p>
        </p:txBody>
      </p:sp>
      <p:sp>
        <p:nvSpPr>
          <p:cNvPr id="32" name="Arc 24"/>
          <p:cNvSpPr/>
          <p:nvPr/>
        </p:nvSpPr>
        <p:spPr>
          <a:xfrm>
            <a:off x="6599238" y="1641475"/>
            <a:ext cx="1573212" cy="1573213"/>
          </a:xfrm>
          <a:prstGeom prst="arc">
            <a:avLst>
              <a:gd name="adj1" fmla="val 16018236"/>
              <a:gd name="adj2" fmla="val 3132458"/>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33" name="Oval 26"/>
          <p:cNvSpPr/>
          <p:nvPr/>
        </p:nvSpPr>
        <p:spPr>
          <a:xfrm>
            <a:off x="8945563" y="1641475"/>
            <a:ext cx="1573212" cy="1573213"/>
          </a:xfrm>
          <a:prstGeom prst="ellipse">
            <a:avLst/>
          </a:prstGeom>
          <a:noFill/>
          <a:ln w="101600" cap="rnd" cmpd="sng">
            <a:solidFill>
              <a:schemeClr val="bg1">
                <a:lumMod val="8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auto">
              <a:spcBef>
                <a:spcPts val="0"/>
              </a:spcBef>
              <a:spcAft>
                <a:spcPts val="0"/>
              </a:spcAft>
              <a:defRPr/>
            </a:pPr>
            <a:endParaRPr lang="zh-CN" altLang="zh-CN">
              <a:solidFill>
                <a:srgbClr val="FFFFFF"/>
              </a:solidFill>
              <a:latin typeface="方正兰亭黑简体" panose="02000000000000000000" pitchFamily="2" charset="-122"/>
              <a:ea typeface="方正兰亭黑简体" panose="02000000000000000000" pitchFamily="2" charset="-122"/>
            </a:endParaRPr>
          </a:p>
        </p:txBody>
      </p:sp>
      <p:sp>
        <p:nvSpPr>
          <p:cNvPr id="38" name="Oval 27"/>
          <p:cNvSpPr/>
          <p:nvPr/>
        </p:nvSpPr>
        <p:spPr>
          <a:xfrm>
            <a:off x="9144000" y="1839913"/>
            <a:ext cx="1176338" cy="117633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10</a:t>
            </a:r>
            <a:r>
              <a:rPr lang="en-US" sz="2400" b="1" dirty="0">
                <a:solidFill>
                  <a:schemeClr val="bg1"/>
                </a:solidFill>
                <a:latin typeface="方正兰亭黑简体" panose="02000000000000000000" pitchFamily="2" charset="-122"/>
                <a:ea typeface="方正兰亭黑简体" panose="02000000000000000000" pitchFamily="2" charset="-122"/>
                <a:cs typeface="Open Sans" pitchFamily="34" charset="0"/>
              </a:rPr>
              <a:t>%</a:t>
            </a:r>
          </a:p>
        </p:txBody>
      </p:sp>
      <p:sp>
        <p:nvSpPr>
          <p:cNvPr id="41" name="Arc 28"/>
          <p:cNvSpPr/>
          <p:nvPr/>
        </p:nvSpPr>
        <p:spPr>
          <a:xfrm>
            <a:off x="8945563" y="1641475"/>
            <a:ext cx="1573212" cy="1573213"/>
          </a:xfrm>
          <a:prstGeom prst="arc">
            <a:avLst>
              <a:gd name="adj1" fmla="val 16018236"/>
              <a:gd name="adj2" fmla="val 13285852"/>
            </a:avLst>
          </a:prstGeom>
          <a:noFill/>
          <a:ln w="101600" cap="rnd" cmpd="sng">
            <a:solidFill>
              <a:srgbClr val="3CCCC7"/>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方正兰亭黑简体" panose="02000000000000000000" pitchFamily="2" charset="-122"/>
              <a:ea typeface="方正兰亭黑简体" panose="02000000000000000000" pitchFamily="2" charset="-122"/>
            </a:endParaRPr>
          </a:p>
        </p:txBody>
      </p:sp>
      <p:sp>
        <p:nvSpPr>
          <p:cNvPr id="51"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成本预算</a:t>
            </a:r>
          </a:p>
        </p:txBody>
      </p:sp>
      <p:sp>
        <p:nvSpPr>
          <p:cNvPr id="52" name="六边形 51"/>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55" name="矩形 54"/>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6" name="六边形 55"/>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507"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第四章</a:t>
            </a:r>
          </a:p>
        </p:txBody>
      </p:sp>
      <p:sp>
        <p:nvSpPr>
          <p:cNvPr id="63508"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财务与融资</a:t>
            </a:r>
          </a:p>
        </p:txBody>
      </p:sp>
      <p:sp>
        <p:nvSpPr>
          <p:cNvPr id="60" name="KSO_Shape"/>
          <p:cNvSpPr/>
          <p:nvPr/>
        </p:nvSpPr>
        <p:spPr bwMode="auto">
          <a:xfrm>
            <a:off x="347663" y="212725"/>
            <a:ext cx="252412" cy="24130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1" name="矩形 60"/>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矩形 61"/>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514"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2</a:t>
            </a:r>
            <a:r>
              <a:rPr lang="zh-CN" altLang="en-US" sz="2000" b="1">
                <a:solidFill>
                  <a:schemeClr val="bg1"/>
                </a:solidFill>
                <a:latin typeface="方正兰亭超细黑简体"/>
                <a:ea typeface="方正兰亭超细黑简体"/>
                <a:cs typeface="方正兰亭超细黑简体"/>
              </a:rPr>
              <a:t>５</a:t>
            </a:r>
          </a:p>
        </p:txBody>
      </p:sp>
      <p:sp>
        <p:nvSpPr>
          <p:cNvPr id="66" name="矩形 65"/>
          <p:cNvSpPr/>
          <p:nvPr/>
        </p:nvSpPr>
        <p:spPr>
          <a:xfrm>
            <a:off x="1668463" y="3436938"/>
            <a:ext cx="1800225" cy="928687"/>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云易创平台研发</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持续对云易创平台的</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技术研发投入</a:t>
            </a:r>
          </a:p>
        </p:txBody>
      </p:sp>
      <p:sp>
        <p:nvSpPr>
          <p:cNvPr id="67" name="矩形 66"/>
          <p:cNvSpPr/>
          <p:nvPr/>
        </p:nvSpPr>
        <p:spPr>
          <a:xfrm>
            <a:off x="4117975" y="3429000"/>
            <a:ext cx="1800225" cy="863600"/>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人力成本</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云易创目前小团队的</a:t>
            </a:r>
            <a: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
            </a:r>
            <a:br>
              <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b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人员开支组合</a:t>
            </a:r>
          </a:p>
        </p:txBody>
      </p:sp>
      <p:sp>
        <p:nvSpPr>
          <p:cNvPr id="68" name="矩形 67"/>
          <p:cNvSpPr/>
          <p:nvPr/>
        </p:nvSpPr>
        <p:spPr>
          <a:xfrm>
            <a:off x="6494463" y="3429000"/>
            <a:ext cx="1800225" cy="649288"/>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办公硬件</a:t>
            </a: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房屋租赁，办公用品</a:t>
            </a:r>
            <a:endParaRPr lang="en-US" altLang="zh-CN"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endParaRPr>
          </a:p>
        </p:txBody>
      </p:sp>
      <p:sp>
        <p:nvSpPr>
          <p:cNvPr id="69" name="矩形 68"/>
          <p:cNvSpPr/>
          <p:nvPr/>
        </p:nvSpPr>
        <p:spPr>
          <a:xfrm>
            <a:off x="8689975" y="3429000"/>
            <a:ext cx="2160588" cy="649288"/>
          </a:xfrm>
          <a:prstGeom prst="rect">
            <a:avLst/>
          </a:prstGeom>
        </p:spPr>
        <p:txBody>
          <a:bodyPr wrap="none">
            <a:spAutoFit/>
          </a:bodyPr>
          <a:lstStyle/>
          <a:p>
            <a:pPr algn="ctr" fontAlgn="auto">
              <a:spcAft>
                <a:spcPts val="0"/>
              </a:spcAft>
              <a:buFont typeface="Arial" panose="020B0604020202020204" pitchFamily="34" charset="0"/>
              <a:buNone/>
              <a:defRPr/>
            </a:pPr>
            <a:r>
              <a:rPr lang="zh-CN" altLang="en-US" b="1" dirty="0">
                <a:solidFill>
                  <a:srgbClr val="3CCCC7"/>
                </a:solidFill>
                <a:latin typeface="微软雅黑" panose="020B0503020204020204" pitchFamily="34" charset="-122"/>
                <a:ea typeface="微软雅黑" panose="020B0503020204020204" pitchFamily="34" charset="-122"/>
                <a:cs typeface="Arial" panose="020B0604020202020204" pitchFamily="34" charset="0"/>
              </a:rPr>
              <a:t>软件</a:t>
            </a:r>
            <a:endParaRPr lang="en-US" altLang="zh-CN" b="1" dirty="0">
              <a:solidFill>
                <a:srgbClr val="3CCCC7"/>
              </a:solidFill>
              <a:latin typeface="微软雅黑" panose="020B0503020204020204" pitchFamily="34" charset="-122"/>
              <a:ea typeface="微软雅黑" panose="020B0503020204020204" pitchFamily="34" charset="-122"/>
              <a:cs typeface="Arial" panose="020B0604020202020204" pitchFamily="34" charset="0"/>
            </a:endParaRPr>
          </a:p>
          <a:p>
            <a:pPr algn="ctr" fontAlgn="auto">
              <a:spcBef>
                <a:spcPts val="500"/>
              </a:spcBef>
              <a:spcAft>
                <a:spcPts val="0"/>
              </a:spcAft>
              <a:defRPr/>
            </a:pPr>
            <a:r>
              <a:rPr lang="zh-CN" altLang="en-US" sz="1400" kern="100" dirty="0">
                <a:solidFill>
                  <a:schemeClr val="tx1">
                    <a:lumMod val="50000"/>
                    <a:lumOff val="50000"/>
                  </a:schemeClr>
                </a:solidFill>
                <a:latin typeface="Impact MT Std" pitchFamily="34" charset="0"/>
                <a:ea typeface="微软雅黑" panose="020B0503020204020204" pitchFamily="34" charset="-122"/>
                <a:cs typeface="Times New Roman" panose="02020603050405020304" pitchFamily="18" charset="0"/>
              </a:rPr>
              <a:t>服务器，一品威客加盟等</a:t>
            </a:r>
          </a:p>
        </p:txBody>
      </p:sp>
      <p:sp>
        <p:nvSpPr>
          <p:cNvPr id="70" name="Freeform 12"/>
          <p:cNvSpPr/>
          <p:nvPr/>
        </p:nvSpPr>
        <p:spPr bwMode="auto">
          <a:xfrm>
            <a:off x="1608138" y="4502150"/>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71" name="Freeform 12"/>
          <p:cNvSpPr/>
          <p:nvPr/>
        </p:nvSpPr>
        <p:spPr bwMode="auto">
          <a:xfrm flipH="1" flipV="1">
            <a:off x="10201275" y="541972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72" name="TextBox 71"/>
          <p:cNvSpPr txBox="1"/>
          <p:nvPr/>
        </p:nvSpPr>
        <p:spPr>
          <a:xfrm>
            <a:off x="1968500" y="4816475"/>
            <a:ext cx="8545513" cy="933450"/>
          </a:xfrm>
          <a:prstGeom prst="rect">
            <a:avLst/>
          </a:prstGeom>
          <a:noFill/>
        </p:spPr>
        <p:txBody>
          <a:bodyPr>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目前由于云易创自身有依赖于软件外包等收入，所以在存活的条件下能够很好的生存，但是也碍于生存的压力，无法将更多的资源投入以发展云易创平台的技术当中，云易创平台非常多先进概念和功能还急需要优化，</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为未来的连锁加盟积累优势</a:t>
            </a:r>
          </a:p>
        </p:txBody>
      </p:sp>
      <p:sp>
        <p:nvSpPr>
          <p:cNvPr id="73" name="TextBox 72"/>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par>
                                <p:cTn id="23" presetID="31" presetClass="entr" presetSubtype="0" fill="hold" grpId="0" nodeType="withEffect">
                                  <p:stCondLst>
                                    <p:cond delay="50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style.rotation</p:attrName>
                                        </p:attrNameLst>
                                      </p:cBhvr>
                                      <p:tavLst>
                                        <p:tav tm="0">
                                          <p:val>
                                            <p:fltVal val="90"/>
                                          </p:val>
                                        </p:tav>
                                        <p:tav tm="100000">
                                          <p:val>
                                            <p:fltVal val="0"/>
                                          </p:val>
                                        </p:tav>
                                      </p:tavLst>
                                    </p:anim>
                                    <p:animEffect transition="in" filter="fade">
                                      <p:cBhvr>
                                        <p:cTn id="28" dur="1000"/>
                                        <p:tgtEl>
                                          <p:spTgt spid="23"/>
                                        </p:tgtEl>
                                      </p:cBhvr>
                                    </p:animEffect>
                                  </p:childTnLst>
                                </p:cTn>
                              </p:par>
                              <p:par>
                                <p:cTn id="29" presetID="31" presetClass="entr" presetSubtype="0" fill="hold" grpId="0"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p:cTn id="31" dur="1000" fill="hold"/>
                                        <p:tgtEl>
                                          <p:spTgt spid="24"/>
                                        </p:tgtEl>
                                        <p:attrNameLst>
                                          <p:attrName>ppt_w</p:attrName>
                                        </p:attrNameLst>
                                      </p:cBhvr>
                                      <p:tavLst>
                                        <p:tav tm="0">
                                          <p:val>
                                            <p:fltVal val="0"/>
                                          </p:val>
                                        </p:tav>
                                        <p:tav tm="100000">
                                          <p:val>
                                            <p:strVal val="#ppt_w"/>
                                          </p:val>
                                        </p:tav>
                                      </p:tavLst>
                                    </p:anim>
                                    <p:anim calcmode="lin" valueType="num">
                                      <p:cBhvr>
                                        <p:cTn id="32" dur="1000" fill="hold"/>
                                        <p:tgtEl>
                                          <p:spTgt spid="24"/>
                                        </p:tgtEl>
                                        <p:attrNameLst>
                                          <p:attrName>ppt_h</p:attrName>
                                        </p:attrNameLst>
                                      </p:cBhvr>
                                      <p:tavLst>
                                        <p:tav tm="0">
                                          <p:val>
                                            <p:fltVal val="0"/>
                                          </p:val>
                                        </p:tav>
                                        <p:tav tm="100000">
                                          <p:val>
                                            <p:strVal val="#ppt_h"/>
                                          </p:val>
                                        </p:tav>
                                      </p:tavLst>
                                    </p:anim>
                                    <p:anim calcmode="lin" valueType="num">
                                      <p:cBhvr>
                                        <p:cTn id="33" dur="1000" fill="hold"/>
                                        <p:tgtEl>
                                          <p:spTgt spid="24"/>
                                        </p:tgtEl>
                                        <p:attrNameLst>
                                          <p:attrName>style.rotation</p:attrName>
                                        </p:attrNameLst>
                                      </p:cBhvr>
                                      <p:tavLst>
                                        <p:tav tm="0">
                                          <p:val>
                                            <p:fltVal val="90"/>
                                          </p:val>
                                        </p:tav>
                                        <p:tav tm="100000">
                                          <p:val>
                                            <p:fltVal val="0"/>
                                          </p:val>
                                        </p:tav>
                                      </p:tavLst>
                                    </p:anim>
                                    <p:animEffect transition="in" filter="fade">
                                      <p:cBhvr>
                                        <p:cTn id="34" dur="1000"/>
                                        <p:tgtEl>
                                          <p:spTgt spid="24"/>
                                        </p:tgtEl>
                                      </p:cBhvr>
                                    </p:animEffect>
                                  </p:childTnLst>
                                </p:cTn>
                              </p:par>
                              <p:par>
                                <p:cTn id="35" presetID="31" presetClass="entr" presetSubtype="0" fill="hold" nodeType="withEffect">
                                  <p:stCondLst>
                                    <p:cond delay="5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par>
                                <p:cTn id="41" presetID="31" presetClass="entr" presetSubtype="0" fill="hold" grpId="0" nodeType="withEffect">
                                  <p:stCondLst>
                                    <p:cond delay="1000"/>
                                  </p:stCondLst>
                                  <p:childTnLst>
                                    <p:set>
                                      <p:cBhvr>
                                        <p:cTn id="42" dur="1" fill="hold">
                                          <p:stCondLst>
                                            <p:cond delay="0"/>
                                          </p:stCondLst>
                                        </p:cTn>
                                        <p:tgtEl>
                                          <p:spTgt spid="30"/>
                                        </p:tgtEl>
                                        <p:attrNameLst>
                                          <p:attrName>style.visibility</p:attrName>
                                        </p:attrNameLst>
                                      </p:cBhvr>
                                      <p:to>
                                        <p:strVal val="visible"/>
                                      </p:to>
                                    </p:set>
                                    <p:anim calcmode="lin" valueType="num">
                                      <p:cBhvr>
                                        <p:cTn id="43" dur="1000" fill="hold"/>
                                        <p:tgtEl>
                                          <p:spTgt spid="30"/>
                                        </p:tgtEl>
                                        <p:attrNameLst>
                                          <p:attrName>ppt_w</p:attrName>
                                        </p:attrNameLst>
                                      </p:cBhvr>
                                      <p:tavLst>
                                        <p:tav tm="0">
                                          <p:val>
                                            <p:fltVal val="0"/>
                                          </p:val>
                                        </p:tav>
                                        <p:tav tm="100000">
                                          <p:val>
                                            <p:strVal val="#ppt_w"/>
                                          </p:val>
                                        </p:tav>
                                      </p:tavLst>
                                    </p:anim>
                                    <p:anim calcmode="lin" valueType="num">
                                      <p:cBhvr>
                                        <p:cTn id="44" dur="1000" fill="hold"/>
                                        <p:tgtEl>
                                          <p:spTgt spid="30"/>
                                        </p:tgtEl>
                                        <p:attrNameLst>
                                          <p:attrName>ppt_h</p:attrName>
                                        </p:attrNameLst>
                                      </p:cBhvr>
                                      <p:tavLst>
                                        <p:tav tm="0">
                                          <p:val>
                                            <p:fltVal val="0"/>
                                          </p:val>
                                        </p:tav>
                                        <p:tav tm="100000">
                                          <p:val>
                                            <p:strVal val="#ppt_h"/>
                                          </p:val>
                                        </p:tav>
                                      </p:tavLst>
                                    </p:anim>
                                    <p:anim calcmode="lin" valueType="num">
                                      <p:cBhvr>
                                        <p:cTn id="45" dur="1000" fill="hold"/>
                                        <p:tgtEl>
                                          <p:spTgt spid="30"/>
                                        </p:tgtEl>
                                        <p:attrNameLst>
                                          <p:attrName>style.rotation</p:attrName>
                                        </p:attrNameLst>
                                      </p:cBhvr>
                                      <p:tavLst>
                                        <p:tav tm="0">
                                          <p:val>
                                            <p:fltVal val="90"/>
                                          </p:val>
                                        </p:tav>
                                        <p:tav tm="100000">
                                          <p:val>
                                            <p:fltVal val="0"/>
                                          </p:val>
                                        </p:tav>
                                      </p:tavLst>
                                    </p:anim>
                                    <p:animEffect transition="in" filter="fade">
                                      <p:cBhvr>
                                        <p:cTn id="46" dur="1000"/>
                                        <p:tgtEl>
                                          <p:spTgt spid="30"/>
                                        </p:tgtEl>
                                      </p:cBhvr>
                                    </p:animEffect>
                                  </p:childTnLst>
                                </p:cTn>
                              </p:par>
                              <p:par>
                                <p:cTn id="47" presetID="31" presetClass="entr" presetSubtype="0" fill="hold" grpId="0" nodeType="withEffect">
                                  <p:stCondLst>
                                    <p:cond delay="1000"/>
                                  </p:stCondLst>
                                  <p:childTnLst>
                                    <p:set>
                                      <p:cBhvr>
                                        <p:cTn id="48" dur="1" fill="hold">
                                          <p:stCondLst>
                                            <p:cond delay="0"/>
                                          </p:stCondLst>
                                        </p:cTn>
                                        <p:tgtEl>
                                          <p:spTgt spid="31"/>
                                        </p:tgtEl>
                                        <p:attrNameLst>
                                          <p:attrName>style.visibility</p:attrName>
                                        </p:attrNameLst>
                                      </p:cBhvr>
                                      <p:to>
                                        <p:strVal val="visible"/>
                                      </p:to>
                                    </p:set>
                                    <p:anim calcmode="lin" valueType="num">
                                      <p:cBhvr>
                                        <p:cTn id="49" dur="1000" fill="hold"/>
                                        <p:tgtEl>
                                          <p:spTgt spid="31"/>
                                        </p:tgtEl>
                                        <p:attrNameLst>
                                          <p:attrName>ppt_w</p:attrName>
                                        </p:attrNameLst>
                                      </p:cBhvr>
                                      <p:tavLst>
                                        <p:tav tm="0">
                                          <p:val>
                                            <p:fltVal val="0"/>
                                          </p:val>
                                        </p:tav>
                                        <p:tav tm="100000">
                                          <p:val>
                                            <p:strVal val="#ppt_w"/>
                                          </p:val>
                                        </p:tav>
                                      </p:tavLst>
                                    </p:anim>
                                    <p:anim calcmode="lin" valueType="num">
                                      <p:cBhvr>
                                        <p:cTn id="50" dur="1000" fill="hold"/>
                                        <p:tgtEl>
                                          <p:spTgt spid="31"/>
                                        </p:tgtEl>
                                        <p:attrNameLst>
                                          <p:attrName>ppt_h</p:attrName>
                                        </p:attrNameLst>
                                      </p:cBhvr>
                                      <p:tavLst>
                                        <p:tav tm="0">
                                          <p:val>
                                            <p:fltVal val="0"/>
                                          </p:val>
                                        </p:tav>
                                        <p:tav tm="100000">
                                          <p:val>
                                            <p:strVal val="#ppt_h"/>
                                          </p:val>
                                        </p:tav>
                                      </p:tavLst>
                                    </p:anim>
                                    <p:anim calcmode="lin" valueType="num">
                                      <p:cBhvr>
                                        <p:cTn id="51" dur="1000" fill="hold"/>
                                        <p:tgtEl>
                                          <p:spTgt spid="31"/>
                                        </p:tgtEl>
                                        <p:attrNameLst>
                                          <p:attrName>style.rotation</p:attrName>
                                        </p:attrNameLst>
                                      </p:cBhvr>
                                      <p:tavLst>
                                        <p:tav tm="0">
                                          <p:val>
                                            <p:fltVal val="90"/>
                                          </p:val>
                                        </p:tav>
                                        <p:tav tm="100000">
                                          <p:val>
                                            <p:fltVal val="0"/>
                                          </p:val>
                                        </p:tav>
                                      </p:tavLst>
                                    </p:anim>
                                    <p:animEffect transition="in" filter="fade">
                                      <p:cBhvr>
                                        <p:cTn id="52" dur="1000"/>
                                        <p:tgtEl>
                                          <p:spTgt spid="31"/>
                                        </p:tgtEl>
                                      </p:cBhvr>
                                    </p:animEffect>
                                  </p:childTnLst>
                                </p:cTn>
                              </p:par>
                              <p:par>
                                <p:cTn id="53" presetID="31" presetClass="entr" presetSubtype="0" fill="hold" nodeType="withEffect">
                                  <p:stCondLst>
                                    <p:cond delay="1000"/>
                                  </p:stCondLst>
                                  <p:childTnLst>
                                    <p:set>
                                      <p:cBhvr>
                                        <p:cTn id="54" dur="1" fill="hold">
                                          <p:stCondLst>
                                            <p:cond delay="0"/>
                                          </p:stCondLst>
                                        </p:cTn>
                                        <p:tgtEl>
                                          <p:spTgt spid="32"/>
                                        </p:tgtEl>
                                        <p:attrNameLst>
                                          <p:attrName>style.visibility</p:attrName>
                                        </p:attrNameLst>
                                      </p:cBhvr>
                                      <p:to>
                                        <p:strVal val="visible"/>
                                      </p:to>
                                    </p:set>
                                    <p:anim calcmode="lin" valueType="num">
                                      <p:cBhvr>
                                        <p:cTn id="55" dur="1000" fill="hold"/>
                                        <p:tgtEl>
                                          <p:spTgt spid="32"/>
                                        </p:tgtEl>
                                        <p:attrNameLst>
                                          <p:attrName>ppt_w</p:attrName>
                                        </p:attrNameLst>
                                      </p:cBhvr>
                                      <p:tavLst>
                                        <p:tav tm="0">
                                          <p:val>
                                            <p:fltVal val="0"/>
                                          </p:val>
                                        </p:tav>
                                        <p:tav tm="100000">
                                          <p:val>
                                            <p:strVal val="#ppt_w"/>
                                          </p:val>
                                        </p:tav>
                                      </p:tavLst>
                                    </p:anim>
                                    <p:anim calcmode="lin" valueType="num">
                                      <p:cBhvr>
                                        <p:cTn id="56" dur="1000" fill="hold"/>
                                        <p:tgtEl>
                                          <p:spTgt spid="32"/>
                                        </p:tgtEl>
                                        <p:attrNameLst>
                                          <p:attrName>ppt_h</p:attrName>
                                        </p:attrNameLst>
                                      </p:cBhvr>
                                      <p:tavLst>
                                        <p:tav tm="0">
                                          <p:val>
                                            <p:fltVal val="0"/>
                                          </p:val>
                                        </p:tav>
                                        <p:tav tm="100000">
                                          <p:val>
                                            <p:strVal val="#ppt_h"/>
                                          </p:val>
                                        </p:tav>
                                      </p:tavLst>
                                    </p:anim>
                                    <p:anim calcmode="lin" valueType="num">
                                      <p:cBhvr>
                                        <p:cTn id="57" dur="1000" fill="hold"/>
                                        <p:tgtEl>
                                          <p:spTgt spid="32"/>
                                        </p:tgtEl>
                                        <p:attrNameLst>
                                          <p:attrName>style.rotation</p:attrName>
                                        </p:attrNameLst>
                                      </p:cBhvr>
                                      <p:tavLst>
                                        <p:tav tm="0">
                                          <p:val>
                                            <p:fltVal val="90"/>
                                          </p:val>
                                        </p:tav>
                                        <p:tav tm="100000">
                                          <p:val>
                                            <p:fltVal val="0"/>
                                          </p:val>
                                        </p:tav>
                                      </p:tavLst>
                                    </p:anim>
                                    <p:animEffect transition="in" filter="fade">
                                      <p:cBhvr>
                                        <p:cTn id="58" dur="1000"/>
                                        <p:tgtEl>
                                          <p:spTgt spid="32"/>
                                        </p:tgtEl>
                                      </p:cBhvr>
                                    </p:animEffect>
                                  </p:childTnLst>
                                </p:cTn>
                              </p:par>
                              <p:par>
                                <p:cTn id="59" presetID="31" presetClass="entr" presetSubtype="0" fill="hold" grpId="0" nodeType="withEffect">
                                  <p:stCondLst>
                                    <p:cond delay="150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000" fill="hold"/>
                                        <p:tgtEl>
                                          <p:spTgt spid="33"/>
                                        </p:tgtEl>
                                        <p:attrNameLst>
                                          <p:attrName>ppt_w</p:attrName>
                                        </p:attrNameLst>
                                      </p:cBhvr>
                                      <p:tavLst>
                                        <p:tav tm="0">
                                          <p:val>
                                            <p:fltVal val="0"/>
                                          </p:val>
                                        </p:tav>
                                        <p:tav tm="100000">
                                          <p:val>
                                            <p:strVal val="#ppt_w"/>
                                          </p:val>
                                        </p:tav>
                                      </p:tavLst>
                                    </p:anim>
                                    <p:anim calcmode="lin" valueType="num">
                                      <p:cBhvr>
                                        <p:cTn id="62" dur="1000" fill="hold"/>
                                        <p:tgtEl>
                                          <p:spTgt spid="33"/>
                                        </p:tgtEl>
                                        <p:attrNameLst>
                                          <p:attrName>ppt_h</p:attrName>
                                        </p:attrNameLst>
                                      </p:cBhvr>
                                      <p:tavLst>
                                        <p:tav tm="0">
                                          <p:val>
                                            <p:fltVal val="0"/>
                                          </p:val>
                                        </p:tav>
                                        <p:tav tm="100000">
                                          <p:val>
                                            <p:strVal val="#ppt_h"/>
                                          </p:val>
                                        </p:tav>
                                      </p:tavLst>
                                    </p:anim>
                                    <p:anim calcmode="lin" valueType="num">
                                      <p:cBhvr>
                                        <p:cTn id="63" dur="1000" fill="hold"/>
                                        <p:tgtEl>
                                          <p:spTgt spid="33"/>
                                        </p:tgtEl>
                                        <p:attrNameLst>
                                          <p:attrName>style.rotation</p:attrName>
                                        </p:attrNameLst>
                                      </p:cBhvr>
                                      <p:tavLst>
                                        <p:tav tm="0">
                                          <p:val>
                                            <p:fltVal val="90"/>
                                          </p:val>
                                        </p:tav>
                                        <p:tav tm="100000">
                                          <p:val>
                                            <p:fltVal val="0"/>
                                          </p:val>
                                        </p:tav>
                                      </p:tavLst>
                                    </p:anim>
                                    <p:animEffect transition="in" filter="fade">
                                      <p:cBhvr>
                                        <p:cTn id="64" dur="1000"/>
                                        <p:tgtEl>
                                          <p:spTgt spid="33"/>
                                        </p:tgtEl>
                                      </p:cBhvr>
                                    </p:animEffect>
                                  </p:childTnLst>
                                </p:cTn>
                              </p:par>
                              <p:par>
                                <p:cTn id="65" presetID="31" presetClass="entr" presetSubtype="0" fill="hold" grpId="0" nodeType="withEffect">
                                  <p:stCondLst>
                                    <p:cond delay="1500"/>
                                  </p:stCondLst>
                                  <p:childTnLst>
                                    <p:set>
                                      <p:cBhvr>
                                        <p:cTn id="66" dur="1" fill="hold">
                                          <p:stCondLst>
                                            <p:cond delay="0"/>
                                          </p:stCondLst>
                                        </p:cTn>
                                        <p:tgtEl>
                                          <p:spTgt spid="38"/>
                                        </p:tgtEl>
                                        <p:attrNameLst>
                                          <p:attrName>style.visibility</p:attrName>
                                        </p:attrNameLst>
                                      </p:cBhvr>
                                      <p:to>
                                        <p:strVal val="visible"/>
                                      </p:to>
                                    </p:set>
                                    <p:anim calcmode="lin" valueType="num">
                                      <p:cBhvr>
                                        <p:cTn id="67" dur="1000" fill="hold"/>
                                        <p:tgtEl>
                                          <p:spTgt spid="38"/>
                                        </p:tgtEl>
                                        <p:attrNameLst>
                                          <p:attrName>ppt_w</p:attrName>
                                        </p:attrNameLst>
                                      </p:cBhvr>
                                      <p:tavLst>
                                        <p:tav tm="0">
                                          <p:val>
                                            <p:fltVal val="0"/>
                                          </p:val>
                                        </p:tav>
                                        <p:tav tm="100000">
                                          <p:val>
                                            <p:strVal val="#ppt_w"/>
                                          </p:val>
                                        </p:tav>
                                      </p:tavLst>
                                    </p:anim>
                                    <p:anim calcmode="lin" valueType="num">
                                      <p:cBhvr>
                                        <p:cTn id="68" dur="1000" fill="hold"/>
                                        <p:tgtEl>
                                          <p:spTgt spid="38"/>
                                        </p:tgtEl>
                                        <p:attrNameLst>
                                          <p:attrName>ppt_h</p:attrName>
                                        </p:attrNameLst>
                                      </p:cBhvr>
                                      <p:tavLst>
                                        <p:tav tm="0">
                                          <p:val>
                                            <p:fltVal val="0"/>
                                          </p:val>
                                        </p:tav>
                                        <p:tav tm="100000">
                                          <p:val>
                                            <p:strVal val="#ppt_h"/>
                                          </p:val>
                                        </p:tav>
                                      </p:tavLst>
                                    </p:anim>
                                    <p:anim calcmode="lin" valueType="num">
                                      <p:cBhvr>
                                        <p:cTn id="69" dur="1000" fill="hold"/>
                                        <p:tgtEl>
                                          <p:spTgt spid="38"/>
                                        </p:tgtEl>
                                        <p:attrNameLst>
                                          <p:attrName>style.rotation</p:attrName>
                                        </p:attrNameLst>
                                      </p:cBhvr>
                                      <p:tavLst>
                                        <p:tav tm="0">
                                          <p:val>
                                            <p:fltVal val="90"/>
                                          </p:val>
                                        </p:tav>
                                        <p:tav tm="100000">
                                          <p:val>
                                            <p:fltVal val="0"/>
                                          </p:val>
                                        </p:tav>
                                      </p:tavLst>
                                    </p:anim>
                                    <p:animEffect transition="in" filter="fade">
                                      <p:cBhvr>
                                        <p:cTn id="70" dur="1000"/>
                                        <p:tgtEl>
                                          <p:spTgt spid="38"/>
                                        </p:tgtEl>
                                      </p:cBhvr>
                                    </p:animEffect>
                                  </p:childTnLst>
                                </p:cTn>
                              </p:par>
                              <p:par>
                                <p:cTn id="71" presetID="31" presetClass="entr" presetSubtype="0" fill="hold" nodeType="withEffect">
                                  <p:stCondLst>
                                    <p:cond delay="1500"/>
                                  </p:stCondLst>
                                  <p:childTnLst>
                                    <p:set>
                                      <p:cBhvr>
                                        <p:cTn id="72" dur="1" fill="hold">
                                          <p:stCondLst>
                                            <p:cond delay="0"/>
                                          </p:stCondLst>
                                        </p:cTn>
                                        <p:tgtEl>
                                          <p:spTgt spid="41"/>
                                        </p:tgtEl>
                                        <p:attrNameLst>
                                          <p:attrName>style.visibility</p:attrName>
                                        </p:attrNameLst>
                                      </p:cBhvr>
                                      <p:to>
                                        <p:strVal val="visible"/>
                                      </p:to>
                                    </p:set>
                                    <p:anim calcmode="lin" valueType="num">
                                      <p:cBhvr>
                                        <p:cTn id="73" dur="1000" fill="hold"/>
                                        <p:tgtEl>
                                          <p:spTgt spid="41"/>
                                        </p:tgtEl>
                                        <p:attrNameLst>
                                          <p:attrName>ppt_w</p:attrName>
                                        </p:attrNameLst>
                                      </p:cBhvr>
                                      <p:tavLst>
                                        <p:tav tm="0">
                                          <p:val>
                                            <p:fltVal val="0"/>
                                          </p:val>
                                        </p:tav>
                                        <p:tav tm="100000">
                                          <p:val>
                                            <p:strVal val="#ppt_w"/>
                                          </p:val>
                                        </p:tav>
                                      </p:tavLst>
                                    </p:anim>
                                    <p:anim calcmode="lin" valueType="num">
                                      <p:cBhvr>
                                        <p:cTn id="74" dur="1000" fill="hold"/>
                                        <p:tgtEl>
                                          <p:spTgt spid="41"/>
                                        </p:tgtEl>
                                        <p:attrNameLst>
                                          <p:attrName>ppt_h</p:attrName>
                                        </p:attrNameLst>
                                      </p:cBhvr>
                                      <p:tavLst>
                                        <p:tav tm="0">
                                          <p:val>
                                            <p:fltVal val="0"/>
                                          </p:val>
                                        </p:tav>
                                        <p:tav tm="100000">
                                          <p:val>
                                            <p:strVal val="#ppt_h"/>
                                          </p:val>
                                        </p:tav>
                                      </p:tavLst>
                                    </p:anim>
                                    <p:anim calcmode="lin" valueType="num">
                                      <p:cBhvr>
                                        <p:cTn id="75" dur="1000" fill="hold"/>
                                        <p:tgtEl>
                                          <p:spTgt spid="41"/>
                                        </p:tgtEl>
                                        <p:attrNameLst>
                                          <p:attrName>style.rotation</p:attrName>
                                        </p:attrNameLst>
                                      </p:cBhvr>
                                      <p:tavLst>
                                        <p:tav tm="0">
                                          <p:val>
                                            <p:fltVal val="90"/>
                                          </p:val>
                                        </p:tav>
                                        <p:tav tm="100000">
                                          <p:val>
                                            <p:fltVal val="0"/>
                                          </p:val>
                                        </p:tav>
                                      </p:tavLst>
                                    </p:anim>
                                    <p:animEffect transition="in" filter="fade">
                                      <p:cBhvr>
                                        <p:cTn id="76" dur="1000"/>
                                        <p:tgtEl>
                                          <p:spTgt spid="41"/>
                                        </p:tgtEl>
                                      </p:cBhvr>
                                    </p:animEffec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up)">
                                      <p:cBhvr>
                                        <p:cTn id="80" dur="500"/>
                                        <p:tgtEl>
                                          <p:spTgt spid="66"/>
                                        </p:tgtEl>
                                      </p:cBhvr>
                                    </p:animEffect>
                                  </p:childTnLst>
                                </p:cTn>
                              </p:par>
                            </p:childTnLst>
                          </p:cTn>
                        </p:par>
                        <p:par>
                          <p:cTn id="81" fill="hold">
                            <p:stCondLst>
                              <p:cond delay="1500"/>
                            </p:stCondLst>
                            <p:childTnLst>
                              <p:par>
                                <p:cTn id="82" presetID="22" presetClass="entr" presetSubtype="1" fill="hold" grpId="0" nodeType="after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up)">
                                      <p:cBhvr>
                                        <p:cTn id="84" dur="500"/>
                                        <p:tgtEl>
                                          <p:spTgt spid="67"/>
                                        </p:tgtEl>
                                      </p:cBhvr>
                                    </p:animEffect>
                                  </p:childTnLst>
                                </p:cTn>
                              </p:par>
                            </p:childTnLst>
                          </p:cTn>
                        </p:par>
                        <p:par>
                          <p:cTn id="85" fill="hold">
                            <p:stCondLst>
                              <p:cond delay="2000"/>
                            </p:stCondLst>
                            <p:childTnLst>
                              <p:par>
                                <p:cTn id="86" presetID="22" presetClass="entr" presetSubtype="1" fill="hold" grpId="0"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up)">
                                      <p:cBhvr>
                                        <p:cTn id="88" dur="500"/>
                                        <p:tgtEl>
                                          <p:spTgt spid="68"/>
                                        </p:tgtEl>
                                      </p:cBhvr>
                                    </p:animEffect>
                                  </p:childTnLst>
                                </p:cTn>
                              </p:par>
                            </p:childTnLst>
                          </p:cTn>
                        </p:par>
                        <p:par>
                          <p:cTn id="89" fill="hold">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wipe(up)">
                                      <p:cBhvr>
                                        <p:cTn id="92" dur="500"/>
                                        <p:tgtEl>
                                          <p:spTgt spid="69"/>
                                        </p:tgtEl>
                                      </p:cBhvr>
                                    </p:animEffect>
                                  </p:childTnLst>
                                </p:cTn>
                              </p:par>
                            </p:childTnLst>
                          </p:cTn>
                        </p:par>
                        <p:par>
                          <p:cTn id="93" fill="hold">
                            <p:stCondLst>
                              <p:cond delay="3000"/>
                            </p:stCondLst>
                            <p:childTnLst>
                              <p:par>
                                <p:cTn id="94" presetID="1" presetClass="entr" presetSubtype="0" fill="hold" nodeType="afterEffect">
                                  <p:stCondLst>
                                    <p:cond delay="0"/>
                                  </p:stCondLst>
                                  <p:childTnLst>
                                    <p:set>
                                      <p:cBhvr>
                                        <p:cTn id="95" dur="1" fill="hold">
                                          <p:stCondLst>
                                            <p:cond delay="0"/>
                                          </p:stCondLst>
                                        </p:cTn>
                                        <p:tgtEl>
                                          <p:spTgt spid="70"/>
                                        </p:tgtEl>
                                        <p:attrNameLst>
                                          <p:attrName>style.visibility</p:attrName>
                                        </p:attrNameLst>
                                      </p:cBhvr>
                                      <p:to>
                                        <p:strVal val="visible"/>
                                      </p:to>
                                    </p:set>
                                  </p:childTnLst>
                                </p:cTn>
                              </p:par>
                              <p:par>
                                <p:cTn id="96" presetID="35" presetClass="path" presetSubtype="0" accel="50000" decel="50000" fill="hold" nodeType="withEffect">
                                  <p:stCondLst>
                                    <p:cond delay="0"/>
                                  </p:stCondLst>
                                  <p:childTnLst>
                                    <p:animMotion origin="layout" path="M -3.56836E-6 -3.7037E-7 L 0.36686 0.15278 " pathEditMode="relative" rAng="0" ptsTypes="AA">
                                      <p:cBhvr>
                                        <p:cTn id="97" dur="500" spd="-99900" fill="hold"/>
                                        <p:tgtEl>
                                          <p:spTgt spid="70"/>
                                        </p:tgtEl>
                                        <p:attrNameLst>
                                          <p:attrName>ppt_x</p:attrName>
                                          <p:attrName>ppt_y</p:attrName>
                                        </p:attrNameLst>
                                      </p:cBhvr>
                                      <p:rCtr x="18343" y="7639"/>
                                    </p:animMotion>
                                  </p:childTnLst>
                                </p:cTn>
                              </p:par>
                              <p:par>
                                <p:cTn id="98" presetID="1" presetClass="entr" presetSubtype="0" fill="hold" nodeType="withEffect">
                                  <p:stCondLst>
                                    <p:cond delay="0"/>
                                  </p:stCondLst>
                                  <p:childTnLst>
                                    <p:set>
                                      <p:cBhvr>
                                        <p:cTn id="99" dur="1" fill="hold">
                                          <p:stCondLst>
                                            <p:cond delay="0"/>
                                          </p:stCondLst>
                                        </p:cTn>
                                        <p:tgtEl>
                                          <p:spTgt spid="71"/>
                                        </p:tgtEl>
                                        <p:attrNameLst>
                                          <p:attrName>style.visibility</p:attrName>
                                        </p:attrNameLst>
                                      </p:cBhvr>
                                      <p:to>
                                        <p:strVal val="visible"/>
                                      </p:to>
                                    </p:set>
                                  </p:childTnLst>
                                </p:cTn>
                              </p:par>
                              <p:par>
                                <p:cTn id="100" presetID="35" presetClass="path" presetSubtype="0" accel="50000" decel="50000" fill="hold" nodeType="withEffect">
                                  <p:stCondLst>
                                    <p:cond delay="0"/>
                                  </p:stCondLst>
                                  <p:childTnLst>
                                    <p:animMotion origin="layout" path="M 7.85742E-7 -3.33333E-6 L -0.39495 -0.11018 " pathEditMode="relative" rAng="0" ptsTypes="AA">
                                      <p:cBhvr>
                                        <p:cTn id="101" dur="500" spd="-99900" fill="hold"/>
                                        <p:tgtEl>
                                          <p:spTgt spid="71"/>
                                        </p:tgtEl>
                                        <p:attrNameLst>
                                          <p:attrName>ppt_x</p:attrName>
                                          <p:attrName>ppt_y</p:attrName>
                                        </p:attrNameLst>
                                      </p:cBhvr>
                                      <p:rCtr x="-19748" y="-5509"/>
                                    </p:animMotion>
                                  </p:childTnLst>
                                </p:cTn>
                              </p:par>
                            </p:childTnLst>
                          </p:cTn>
                        </p:par>
                        <p:par>
                          <p:cTn id="102" fill="hold">
                            <p:stCondLst>
                              <p:cond delay="3000"/>
                            </p:stCondLst>
                            <p:childTnLst>
                              <p:par>
                                <p:cTn id="103" presetID="18" presetClass="entr" presetSubtype="3" fill="hold" grpId="0" nodeType="after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strips(upRight)">
                                      <p:cBhvr>
                                        <p:cTn id="105" dur="500"/>
                                        <p:tgtEl>
                                          <p:spTgt spid="72"/>
                                        </p:tgtEl>
                                      </p:cBhvr>
                                    </p:animEffect>
                                  </p:childTnLst>
                                </p:cTn>
                              </p:par>
                            </p:childTnLst>
                          </p:cTn>
                        </p:par>
                        <p:par>
                          <p:cTn id="106" fill="hold">
                            <p:stCondLst>
                              <p:cond delay="3500"/>
                            </p:stCondLst>
                            <p:childTnLst>
                              <p:par>
                                <p:cTn id="107" presetID="10" presetClass="entr" presetSubtype="0" fill="hold" grpId="0" nodeType="afterEffect">
                                  <p:stCondLst>
                                    <p:cond delay="0"/>
                                  </p:stCondLst>
                                  <p:childTnLst>
                                    <p:set>
                                      <p:cBhvr>
                                        <p:cTn id="108" dur="1" fill="hold">
                                          <p:stCondLst>
                                            <p:cond delay="0"/>
                                          </p:stCondLst>
                                        </p:cTn>
                                        <p:tgtEl>
                                          <p:spTgt spid="73"/>
                                        </p:tgtEl>
                                        <p:attrNameLst>
                                          <p:attrName>style.visibility</p:attrName>
                                        </p:attrNameLst>
                                      </p:cBhvr>
                                      <p:to>
                                        <p:strVal val="visible"/>
                                      </p:to>
                                    </p:set>
                                    <p:animEffect transition="in" filter="fade">
                                      <p:cBhvr>
                                        <p:cTn id="109"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P spid="24" grpId="0" animBg="1"/>
      <p:bldP spid="30" grpId="0" animBg="1"/>
      <p:bldP spid="31" grpId="0" animBg="1"/>
      <p:bldP spid="33" grpId="0" animBg="1"/>
      <p:bldP spid="38" grpId="0" animBg="1"/>
      <p:bldP spid="66" grpId="0"/>
      <p:bldP spid="67" grpId="0"/>
      <p:bldP spid="68" grpId="0"/>
      <p:bldP spid="69" grpId="0"/>
      <p:bldP spid="72" grpId="0"/>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图表 81"/>
          <p:cNvGraphicFramePr>
            <a:graphicFrameLocks/>
          </p:cNvGraphicFramePr>
          <p:nvPr/>
        </p:nvGraphicFramePr>
        <p:xfrm>
          <a:off x="5254625" y="857250"/>
          <a:ext cx="5862638" cy="3854450"/>
        </p:xfrm>
        <a:graphic>
          <a:graphicData uri="http://schemas.openxmlformats.org/drawingml/2006/chart">
            <c:chart xmlns:c="http://schemas.openxmlformats.org/drawingml/2006/chart" xmlns:r="http://schemas.openxmlformats.org/officeDocument/2006/relationships" r:id="rId3"/>
          </a:graphicData>
        </a:graphic>
      </p:graphicFrame>
      <p:sp>
        <p:nvSpPr>
          <p:cNvPr id="83" name="标题 11"/>
          <p:cNvSpPr txBox="1">
            <a:spLocks noChangeArrowheads="1"/>
          </p:cNvSpPr>
          <p:nvPr/>
        </p:nvSpPr>
        <p:spPr bwMode="auto">
          <a:xfrm>
            <a:off x="1993900" y="1268413"/>
            <a:ext cx="719138" cy="571500"/>
          </a:xfrm>
          <a:prstGeom prst="rect">
            <a:avLst/>
          </a:prstGeom>
          <a:noFill/>
          <a:ln w="9525">
            <a:noFill/>
            <a:miter lim="800000"/>
            <a:headEnd/>
            <a:tailEnd/>
          </a:ln>
        </p:spPr>
        <p:txBody>
          <a:bodyPr/>
          <a:lstStyle/>
          <a:p>
            <a:pPr algn="ctr"/>
            <a:r>
              <a:rPr lang="en-US" altLang="zh-CN" sz="2000">
                <a:solidFill>
                  <a:srgbClr val="3CCCC7"/>
                </a:solidFill>
                <a:latin typeface="方正兰亭黑简体"/>
                <a:ea typeface="方正兰亭黑简体"/>
                <a:cs typeface="方正兰亭黑简体"/>
              </a:rPr>
              <a:t>65%</a:t>
            </a:r>
            <a:endParaRPr lang="zh-CN" altLang="en-US" sz="2000">
              <a:solidFill>
                <a:srgbClr val="3CCCC7"/>
              </a:solidFill>
              <a:latin typeface="方正兰亭黑简体"/>
              <a:ea typeface="方正兰亭黑简体"/>
              <a:cs typeface="方正兰亭黑简体"/>
            </a:endParaRPr>
          </a:p>
        </p:txBody>
      </p:sp>
      <p:sp>
        <p:nvSpPr>
          <p:cNvPr id="84" name="标题 11"/>
          <p:cNvSpPr txBox="1"/>
          <p:nvPr/>
        </p:nvSpPr>
        <p:spPr>
          <a:xfrm>
            <a:off x="2546350" y="1339850"/>
            <a:ext cx="2687638" cy="7969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主要将需要的资金投入到平台的优化升级迭代</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5" name="标题 11"/>
          <p:cNvSpPr txBox="1">
            <a:spLocks noChangeArrowheads="1"/>
          </p:cNvSpPr>
          <p:nvPr/>
        </p:nvSpPr>
        <p:spPr bwMode="auto">
          <a:xfrm>
            <a:off x="2546350" y="984250"/>
            <a:ext cx="2500313" cy="327025"/>
          </a:xfrm>
          <a:prstGeom prst="rect">
            <a:avLst/>
          </a:prstGeom>
          <a:noFill/>
          <a:ln w="9525">
            <a:noFill/>
            <a:miter lim="800000"/>
            <a:headEnd/>
            <a:tailEnd/>
          </a:ln>
        </p:spPr>
        <p:txBody>
          <a:bodyPr/>
          <a:lstStyle/>
          <a:p>
            <a:r>
              <a:rPr lang="zh-CN" altLang="en-US" b="1">
                <a:solidFill>
                  <a:srgbClr val="3CCCC7"/>
                </a:solidFill>
                <a:latin typeface="微软雅黑" pitchFamily="34" charset="-122"/>
                <a:ea typeface="微软雅黑" pitchFamily="34" charset="-122"/>
              </a:rPr>
              <a:t>云易创平台研发投入</a:t>
            </a:r>
          </a:p>
        </p:txBody>
      </p:sp>
      <p:sp>
        <p:nvSpPr>
          <p:cNvPr id="86" name="标题 11"/>
          <p:cNvSpPr txBox="1">
            <a:spLocks noChangeArrowheads="1"/>
          </p:cNvSpPr>
          <p:nvPr/>
        </p:nvSpPr>
        <p:spPr bwMode="auto">
          <a:xfrm>
            <a:off x="1993900" y="2568575"/>
            <a:ext cx="719138" cy="571500"/>
          </a:xfrm>
          <a:prstGeom prst="rect">
            <a:avLst/>
          </a:prstGeom>
          <a:noFill/>
          <a:ln w="9525">
            <a:noFill/>
            <a:miter lim="800000"/>
            <a:headEnd/>
            <a:tailEnd/>
          </a:ln>
        </p:spPr>
        <p:txBody>
          <a:bodyPr/>
          <a:lstStyle/>
          <a:p>
            <a:pPr algn="ctr"/>
            <a:r>
              <a:rPr lang="en-US" altLang="zh-CN" sz="2000">
                <a:solidFill>
                  <a:srgbClr val="3CCCC7"/>
                </a:solidFill>
                <a:latin typeface="方正兰亭黑简体"/>
                <a:ea typeface="方正兰亭黑简体"/>
                <a:cs typeface="方正兰亭黑简体"/>
              </a:rPr>
              <a:t>25%</a:t>
            </a:r>
            <a:endParaRPr lang="zh-CN" altLang="en-US" sz="2000">
              <a:solidFill>
                <a:srgbClr val="3CCCC7"/>
              </a:solidFill>
              <a:latin typeface="方正兰亭黑简体"/>
              <a:ea typeface="方正兰亭黑简体"/>
              <a:cs typeface="方正兰亭黑简体"/>
            </a:endParaRPr>
          </a:p>
        </p:txBody>
      </p:sp>
      <p:sp>
        <p:nvSpPr>
          <p:cNvPr id="87" name="标题 11"/>
          <p:cNvSpPr txBox="1"/>
          <p:nvPr/>
        </p:nvSpPr>
        <p:spPr>
          <a:xfrm>
            <a:off x="2546350" y="2640013"/>
            <a:ext cx="2687638" cy="7969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人力投入的增加，这是需要的资本投入</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8" name="标题 11"/>
          <p:cNvSpPr txBox="1">
            <a:spLocks noChangeArrowheads="1"/>
          </p:cNvSpPr>
          <p:nvPr/>
        </p:nvSpPr>
        <p:spPr bwMode="auto">
          <a:xfrm>
            <a:off x="2546350" y="2284413"/>
            <a:ext cx="3190875" cy="255587"/>
          </a:xfrm>
          <a:prstGeom prst="rect">
            <a:avLst/>
          </a:prstGeom>
          <a:noFill/>
          <a:ln w="9525">
            <a:noFill/>
            <a:miter lim="800000"/>
            <a:headEnd/>
            <a:tailEnd/>
          </a:ln>
        </p:spPr>
        <p:txBody>
          <a:bodyPr/>
          <a:lstStyle/>
          <a:p>
            <a:r>
              <a:rPr lang="zh-CN" altLang="en-US" b="1">
                <a:solidFill>
                  <a:srgbClr val="3CCCC7"/>
                </a:solidFill>
                <a:latin typeface="微软雅黑" pitchFamily="34" charset="-122"/>
                <a:ea typeface="微软雅黑" pitchFamily="34" charset="-122"/>
              </a:rPr>
              <a:t>办公设备和房屋租赁</a:t>
            </a:r>
          </a:p>
        </p:txBody>
      </p:sp>
      <p:sp>
        <p:nvSpPr>
          <p:cNvPr id="89" name="标题 11"/>
          <p:cNvSpPr txBox="1">
            <a:spLocks noChangeArrowheads="1"/>
          </p:cNvSpPr>
          <p:nvPr/>
        </p:nvSpPr>
        <p:spPr bwMode="auto">
          <a:xfrm>
            <a:off x="1993900" y="3784600"/>
            <a:ext cx="719138" cy="571500"/>
          </a:xfrm>
          <a:prstGeom prst="rect">
            <a:avLst/>
          </a:prstGeom>
          <a:noFill/>
          <a:ln w="9525">
            <a:noFill/>
            <a:miter lim="800000"/>
            <a:headEnd/>
            <a:tailEnd/>
          </a:ln>
        </p:spPr>
        <p:txBody>
          <a:bodyPr/>
          <a:lstStyle/>
          <a:p>
            <a:pPr algn="ctr"/>
            <a:r>
              <a:rPr lang="en-US" altLang="zh-CN" sz="2000">
                <a:solidFill>
                  <a:srgbClr val="3CCCC7"/>
                </a:solidFill>
                <a:latin typeface="方正兰亭黑简体"/>
                <a:ea typeface="方正兰亭黑简体"/>
                <a:cs typeface="方正兰亭黑简体"/>
              </a:rPr>
              <a:t>10%</a:t>
            </a:r>
            <a:endParaRPr lang="zh-CN" altLang="en-US" sz="2000">
              <a:solidFill>
                <a:srgbClr val="3CCCC7"/>
              </a:solidFill>
              <a:latin typeface="方正兰亭黑简体"/>
              <a:ea typeface="方正兰亭黑简体"/>
              <a:cs typeface="方正兰亭黑简体"/>
            </a:endParaRPr>
          </a:p>
        </p:txBody>
      </p:sp>
      <p:sp>
        <p:nvSpPr>
          <p:cNvPr id="90" name="标题 11"/>
          <p:cNvSpPr txBox="1"/>
          <p:nvPr/>
        </p:nvSpPr>
        <p:spPr>
          <a:xfrm>
            <a:off x="2546350" y="3856038"/>
            <a:ext cx="2687638" cy="7969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预留</a:t>
            </a:r>
            <a:r>
              <a:rPr lang="en-US" altLang="zh-CN" sz="1400" dirty="0" smtClean="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的现金流作为日常开支</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1" name="标题 11"/>
          <p:cNvSpPr txBox="1">
            <a:spLocks noChangeArrowheads="1"/>
          </p:cNvSpPr>
          <p:nvPr/>
        </p:nvSpPr>
        <p:spPr bwMode="auto">
          <a:xfrm>
            <a:off x="2546350" y="3500438"/>
            <a:ext cx="1728788" cy="284162"/>
          </a:xfrm>
          <a:prstGeom prst="rect">
            <a:avLst/>
          </a:prstGeom>
          <a:noFill/>
          <a:ln w="9525">
            <a:noFill/>
            <a:miter lim="800000"/>
            <a:headEnd/>
            <a:tailEnd/>
          </a:ln>
        </p:spPr>
        <p:txBody>
          <a:bodyPr/>
          <a:lstStyle/>
          <a:p>
            <a:r>
              <a:rPr lang="zh-CN" altLang="en-US" b="1">
                <a:solidFill>
                  <a:srgbClr val="3CCCC7"/>
                </a:solidFill>
                <a:latin typeface="微软雅黑" pitchFamily="34" charset="-122"/>
                <a:ea typeface="微软雅黑" pitchFamily="34" charset="-122"/>
              </a:rPr>
              <a:t>日常开支</a:t>
            </a:r>
          </a:p>
        </p:txBody>
      </p:sp>
      <p:sp>
        <p:nvSpPr>
          <p:cNvPr id="92" name="TextBox 91"/>
          <p:cNvSpPr txBox="1"/>
          <p:nvPr/>
        </p:nvSpPr>
        <p:spPr>
          <a:xfrm>
            <a:off x="1957388" y="5230813"/>
            <a:ext cx="8172450" cy="431800"/>
          </a:xfrm>
          <a:prstGeom prst="rect">
            <a:avLst/>
          </a:prstGeom>
          <a:noFill/>
        </p:spPr>
        <p:txBody>
          <a:bodyPr lIns="0" tIns="0" rIns="0" bIns="0">
            <a:spAutoFit/>
          </a:bodyPr>
          <a:lstStyle/>
          <a:p>
            <a:pPr algn="just" fontAlgn="auto">
              <a:spcBef>
                <a:spcPts val="0"/>
              </a:spcBef>
              <a:spcAft>
                <a:spcPts val="0"/>
              </a:spcAft>
              <a:defRPr/>
            </a:pPr>
            <a:r>
              <a:rPr lang="zh-CN" altLang="en-US" sz="1400" dirty="0">
                <a:solidFill>
                  <a:schemeClr val="tx1">
                    <a:lumMod val="50000"/>
                    <a:lumOff val="50000"/>
                  </a:schemeClr>
                </a:solidFill>
                <a:latin typeface="Impact MT Std" pitchFamily="34" charset="0"/>
                <a:ea typeface="微软雅黑" panose="020B0503020204020204" pitchFamily="34" charset="-122"/>
              </a:rPr>
              <a:t>由于长期目标的影响，目前云易创停滞在够用就行的状态中，虽然能够生存，并且应该也能往长期目标发展，但是确实很久没有新的功能增加，对于长期发展会出现一些担忧</a:t>
            </a:r>
          </a:p>
        </p:txBody>
      </p:sp>
      <p:sp>
        <p:nvSpPr>
          <p:cNvPr id="93" name="TextBox 92"/>
          <p:cNvSpPr txBox="1">
            <a:spLocks noChangeArrowheads="1"/>
          </p:cNvSpPr>
          <p:nvPr/>
        </p:nvSpPr>
        <p:spPr bwMode="auto">
          <a:xfrm>
            <a:off x="4141788" y="4822825"/>
            <a:ext cx="5411787" cy="276225"/>
          </a:xfrm>
          <a:prstGeom prst="rect">
            <a:avLst/>
          </a:prstGeom>
          <a:noFill/>
          <a:ln w="9525">
            <a:noFill/>
            <a:miter lim="800000"/>
            <a:headEnd/>
            <a:tailEnd/>
          </a:ln>
        </p:spPr>
        <p:txBody>
          <a:bodyPr lIns="0" tIns="0" rIns="0" bIns="0">
            <a:spAutoFit/>
          </a:bodyPr>
          <a:lstStyle/>
          <a:p>
            <a:pPr algn="ctr"/>
            <a:r>
              <a:rPr lang="zh-CN" altLang="en-US" b="1">
                <a:solidFill>
                  <a:srgbClr val="3CCCC7"/>
                </a:solidFill>
                <a:latin typeface="Impact MT Std"/>
                <a:ea typeface="微软雅黑" pitchFamily="34" charset="-122"/>
              </a:rPr>
              <a:t>云易创平台停滞于功能够用就行的状态中</a:t>
            </a:r>
          </a:p>
        </p:txBody>
      </p:sp>
      <p:sp>
        <p:nvSpPr>
          <p:cNvPr id="30"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资金缺口</a:t>
            </a:r>
          </a:p>
        </p:txBody>
      </p:sp>
      <p:sp>
        <p:nvSpPr>
          <p:cNvPr id="31" name="六边形 30"/>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2" name="直接连接符 31"/>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38" name="矩形 37"/>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1" name="六边形 40"/>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555"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第四章</a:t>
            </a:r>
          </a:p>
        </p:txBody>
      </p:sp>
      <p:sp>
        <p:nvSpPr>
          <p:cNvPr id="65556"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财务与融资</a:t>
            </a:r>
          </a:p>
        </p:txBody>
      </p:sp>
      <p:sp>
        <p:nvSpPr>
          <p:cNvPr id="49" name="KSO_Shape"/>
          <p:cNvSpPr/>
          <p:nvPr/>
        </p:nvSpPr>
        <p:spPr bwMode="auto">
          <a:xfrm>
            <a:off x="347663" y="212725"/>
            <a:ext cx="252412" cy="24130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0" name="矩形 49"/>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矩形 50"/>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矩形 52"/>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562"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2</a:t>
            </a:r>
            <a:r>
              <a:rPr lang="zh-CN" altLang="en-US" sz="2000" b="1">
                <a:solidFill>
                  <a:schemeClr val="bg1"/>
                </a:solidFill>
                <a:latin typeface="方正兰亭超细黑简体"/>
                <a:ea typeface="方正兰亭超细黑简体"/>
                <a:cs typeface="方正兰亭超细黑简体"/>
              </a:rPr>
              <a:t>６</a:t>
            </a:r>
          </a:p>
        </p:txBody>
      </p:sp>
      <p:sp>
        <p:nvSpPr>
          <p:cNvPr id="55" name="TextBox 54"/>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par>
                                <p:cTn id="10" presetID="53" presetClass="entr" presetSubtype="16" fill="hold" grpId="0" nodeType="withEffect">
                                  <p:stCondLst>
                                    <p:cond delay="125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par>
                                <p:cTn id="15" presetID="53" presetClass="entr" presetSubtype="16" fill="hold" grpId="0" nodeType="withEffect">
                                  <p:stCondLst>
                                    <p:cond delay="125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grpId="0" nodeType="withEffect">
                                  <p:stCondLst>
                                    <p:cond delay="125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par>
                                <p:cTn id="25" presetID="53" presetClass="entr" presetSubtype="16" fill="hold" grpId="0" nodeType="withEffect">
                                  <p:stCondLst>
                                    <p:cond delay="125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animEffect transition="in" filter="fade">
                                      <p:cBhvr>
                                        <p:cTn id="29" dur="500"/>
                                        <p:tgtEl>
                                          <p:spTgt spid="86"/>
                                        </p:tgtEl>
                                      </p:cBhvr>
                                    </p:animEffect>
                                  </p:childTnLst>
                                </p:cTn>
                              </p:par>
                              <p:par>
                                <p:cTn id="30" presetID="53" presetClass="entr" presetSubtype="16" fill="hold" grpId="0" nodeType="withEffect">
                                  <p:stCondLst>
                                    <p:cond delay="125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par>
                                <p:cTn id="35" presetID="53" presetClass="entr" presetSubtype="16" fill="hold" grpId="0" nodeType="withEffect">
                                  <p:stCondLst>
                                    <p:cond delay="1250"/>
                                  </p:stCondLst>
                                  <p:childTnLst>
                                    <p:set>
                                      <p:cBhvr>
                                        <p:cTn id="36" dur="1" fill="hold">
                                          <p:stCondLst>
                                            <p:cond delay="0"/>
                                          </p:stCondLst>
                                        </p:cTn>
                                        <p:tgtEl>
                                          <p:spTgt spid="88"/>
                                        </p:tgtEl>
                                        <p:attrNameLst>
                                          <p:attrName>style.visibility</p:attrName>
                                        </p:attrNameLst>
                                      </p:cBhvr>
                                      <p:to>
                                        <p:strVal val="visible"/>
                                      </p:to>
                                    </p:set>
                                    <p:anim calcmode="lin" valueType="num">
                                      <p:cBhvr>
                                        <p:cTn id="37" dur="500" fill="hold"/>
                                        <p:tgtEl>
                                          <p:spTgt spid="88"/>
                                        </p:tgtEl>
                                        <p:attrNameLst>
                                          <p:attrName>ppt_w</p:attrName>
                                        </p:attrNameLst>
                                      </p:cBhvr>
                                      <p:tavLst>
                                        <p:tav tm="0">
                                          <p:val>
                                            <p:fltVal val="0"/>
                                          </p:val>
                                        </p:tav>
                                        <p:tav tm="100000">
                                          <p:val>
                                            <p:strVal val="#ppt_w"/>
                                          </p:val>
                                        </p:tav>
                                      </p:tavLst>
                                    </p:anim>
                                    <p:anim calcmode="lin" valueType="num">
                                      <p:cBhvr>
                                        <p:cTn id="38" dur="500" fill="hold"/>
                                        <p:tgtEl>
                                          <p:spTgt spid="88"/>
                                        </p:tgtEl>
                                        <p:attrNameLst>
                                          <p:attrName>ppt_h</p:attrName>
                                        </p:attrNameLst>
                                      </p:cBhvr>
                                      <p:tavLst>
                                        <p:tav tm="0">
                                          <p:val>
                                            <p:fltVal val="0"/>
                                          </p:val>
                                        </p:tav>
                                        <p:tav tm="100000">
                                          <p:val>
                                            <p:strVal val="#ppt_h"/>
                                          </p:val>
                                        </p:tav>
                                      </p:tavLst>
                                    </p:anim>
                                    <p:animEffect transition="in" filter="fade">
                                      <p:cBhvr>
                                        <p:cTn id="39" dur="500"/>
                                        <p:tgtEl>
                                          <p:spTgt spid="88"/>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89"/>
                                        </p:tgtEl>
                                        <p:attrNameLst>
                                          <p:attrName>style.visibility</p:attrName>
                                        </p:attrNameLst>
                                      </p:cBhvr>
                                      <p:to>
                                        <p:strVal val="visible"/>
                                      </p:to>
                                    </p:set>
                                    <p:anim calcmode="lin" valueType="num">
                                      <p:cBhvr>
                                        <p:cTn id="42" dur="500" fill="hold"/>
                                        <p:tgtEl>
                                          <p:spTgt spid="89"/>
                                        </p:tgtEl>
                                        <p:attrNameLst>
                                          <p:attrName>ppt_w</p:attrName>
                                        </p:attrNameLst>
                                      </p:cBhvr>
                                      <p:tavLst>
                                        <p:tav tm="0">
                                          <p:val>
                                            <p:fltVal val="0"/>
                                          </p:val>
                                        </p:tav>
                                        <p:tav tm="100000">
                                          <p:val>
                                            <p:strVal val="#ppt_w"/>
                                          </p:val>
                                        </p:tav>
                                      </p:tavLst>
                                    </p:anim>
                                    <p:anim calcmode="lin" valueType="num">
                                      <p:cBhvr>
                                        <p:cTn id="43" dur="500" fill="hold"/>
                                        <p:tgtEl>
                                          <p:spTgt spid="89"/>
                                        </p:tgtEl>
                                        <p:attrNameLst>
                                          <p:attrName>ppt_h</p:attrName>
                                        </p:attrNameLst>
                                      </p:cBhvr>
                                      <p:tavLst>
                                        <p:tav tm="0">
                                          <p:val>
                                            <p:fltVal val="0"/>
                                          </p:val>
                                        </p:tav>
                                        <p:tav tm="100000">
                                          <p:val>
                                            <p:strVal val="#ppt_h"/>
                                          </p:val>
                                        </p:tav>
                                      </p:tavLst>
                                    </p:anim>
                                    <p:animEffect transition="in" filter="fade">
                                      <p:cBhvr>
                                        <p:cTn id="44" dur="500"/>
                                        <p:tgtEl>
                                          <p:spTgt spid="89"/>
                                        </p:tgtEl>
                                      </p:cBhvr>
                                    </p:animEffect>
                                  </p:childTnLst>
                                </p:cTn>
                              </p:par>
                              <p:par>
                                <p:cTn id="45" presetID="53" presetClass="entr" presetSubtype="16" fill="hold" grpId="0" nodeType="withEffect">
                                  <p:stCondLst>
                                    <p:cond delay="1250"/>
                                  </p:stCondLst>
                                  <p:childTnLst>
                                    <p:set>
                                      <p:cBhvr>
                                        <p:cTn id="46" dur="1" fill="hold">
                                          <p:stCondLst>
                                            <p:cond delay="0"/>
                                          </p:stCondLst>
                                        </p:cTn>
                                        <p:tgtEl>
                                          <p:spTgt spid="90"/>
                                        </p:tgtEl>
                                        <p:attrNameLst>
                                          <p:attrName>style.visibility</p:attrName>
                                        </p:attrNameLst>
                                      </p:cBhvr>
                                      <p:to>
                                        <p:strVal val="visible"/>
                                      </p:to>
                                    </p:set>
                                    <p:anim calcmode="lin" valueType="num">
                                      <p:cBhvr>
                                        <p:cTn id="47" dur="500" fill="hold"/>
                                        <p:tgtEl>
                                          <p:spTgt spid="90"/>
                                        </p:tgtEl>
                                        <p:attrNameLst>
                                          <p:attrName>ppt_w</p:attrName>
                                        </p:attrNameLst>
                                      </p:cBhvr>
                                      <p:tavLst>
                                        <p:tav tm="0">
                                          <p:val>
                                            <p:fltVal val="0"/>
                                          </p:val>
                                        </p:tav>
                                        <p:tav tm="100000">
                                          <p:val>
                                            <p:strVal val="#ppt_w"/>
                                          </p:val>
                                        </p:tav>
                                      </p:tavLst>
                                    </p:anim>
                                    <p:anim calcmode="lin" valueType="num">
                                      <p:cBhvr>
                                        <p:cTn id="48" dur="500" fill="hold"/>
                                        <p:tgtEl>
                                          <p:spTgt spid="90"/>
                                        </p:tgtEl>
                                        <p:attrNameLst>
                                          <p:attrName>ppt_h</p:attrName>
                                        </p:attrNameLst>
                                      </p:cBhvr>
                                      <p:tavLst>
                                        <p:tav tm="0">
                                          <p:val>
                                            <p:fltVal val="0"/>
                                          </p:val>
                                        </p:tav>
                                        <p:tav tm="100000">
                                          <p:val>
                                            <p:strVal val="#ppt_h"/>
                                          </p:val>
                                        </p:tav>
                                      </p:tavLst>
                                    </p:anim>
                                    <p:animEffect transition="in" filter="fade">
                                      <p:cBhvr>
                                        <p:cTn id="49" dur="500"/>
                                        <p:tgtEl>
                                          <p:spTgt spid="90"/>
                                        </p:tgtEl>
                                      </p:cBhvr>
                                    </p:animEffect>
                                  </p:childTnLst>
                                </p:cTn>
                              </p:par>
                              <p:par>
                                <p:cTn id="50" presetID="53" presetClass="entr" presetSubtype="16" fill="hold" grpId="0" nodeType="withEffect">
                                  <p:stCondLst>
                                    <p:cond delay="1250"/>
                                  </p:stCondLst>
                                  <p:childTnLst>
                                    <p:set>
                                      <p:cBhvr>
                                        <p:cTn id="51" dur="1" fill="hold">
                                          <p:stCondLst>
                                            <p:cond delay="0"/>
                                          </p:stCondLst>
                                        </p:cTn>
                                        <p:tgtEl>
                                          <p:spTgt spid="91"/>
                                        </p:tgtEl>
                                        <p:attrNameLst>
                                          <p:attrName>style.visibility</p:attrName>
                                        </p:attrNameLst>
                                      </p:cBhvr>
                                      <p:to>
                                        <p:strVal val="visible"/>
                                      </p:to>
                                    </p:set>
                                    <p:anim calcmode="lin" valueType="num">
                                      <p:cBhvr>
                                        <p:cTn id="52" dur="500" fill="hold"/>
                                        <p:tgtEl>
                                          <p:spTgt spid="91"/>
                                        </p:tgtEl>
                                        <p:attrNameLst>
                                          <p:attrName>ppt_w</p:attrName>
                                        </p:attrNameLst>
                                      </p:cBhvr>
                                      <p:tavLst>
                                        <p:tav tm="0">
                                          <p:val>
                                            <p:fltVal val="0"/>
                                          </p:val>
                                        </p:tav>
                                        <p:tav tm="100000">
                                          <p:val>
                                            <p:strVal val="#ppt_w"/>
                                          </p:val>
                                        </p:tav>
                                      </p:tavLst>
                                    </p:anim>
                                    <p:anim calcmode="lin" valueType="num">
                                      <p:cBhvr>
                                        <p:cTn id="53" dur="500" fill="hold"/>
                                        <p:tgtEl>
                                          <p:spTgt spid="91"/>
                                        </p:tgtEl>
                                        <p:attrNameLst>
                                          <p:attrName>ppt_h</p:attrName>
                                        </p:attrNameLst>
                                      </p:cBhvr>
                                      <p:tavLst>
                                        <p:tav tm="0">
                                          <p:val>
                                            <p:fltVal val="0"/>
                                          </p:val>
                                        </p:tav>
                                        <p:tav tm="100000">
                                          <p:val>
                                            <p:strVal val="#ppt_h"/>
                                          </p:val>
                                        </p:tav>
                                      </p:tavLst>
                                    </p:anim>
                                    <p:animEffect transition="in" filter="fade">
                                      <p:cBhvr>
                                        <p:cTn id="54" dur="500"/>
                                        <p:tgtEl>
                                          <p:spTgt spid="91"/>
                                        </p:tgtEl>
                                      </p:cBhvr>
                                    </p:animEffect>
                                  </p:childTnLst>
                                </p:cTn>
                              </p:par>
                            </p:childTnLst>
                          </p:cTn>
                        </p:par>
                        <p:par>
                          <p:cTn id="55" fill="hold">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300" fill="hold"/>
                                        <p:tgtEl>
                                          <p:spTgt spid="93"/>
                                        </p:tgtEl>
                                        <p:attrNameLst>
                                          <p:attrName>ppt_x</p:attrName>
                                        </p:attrNameLst>
                                      </p:cBhvr>
                                      <p:tavLst>
                                        <p:tav tm="0">
                                          <p:val>
                                            <p:strVal val="1+#ppt_w/2"/>
                                          </p:val>
                                        </p:tav>
                                        <p:tav tm="100000">
                                          <p:val>
                                            <p:strVal val="#ppt_x"/>
                                          </p:val>
                                        </p:tav>
                                      </p:tavLst>
                                    </p:anim>
                                    <p:anim calcmode="lin" valueType="num">
                                      <p:cBhvr additive="base">
                                        <p:cTn id="59" dur="300" fill="hold"/>
                                        <p:tgtEl>
                                          <p:spTgt spid="93"/>
                                        </p:tgtEl>
                                        <p:attrNameLst>
                                          <p:attrName>ppt_y</p:attrName>
                                        </p:attrNameLst>
                                      </p:cBhvr>
                                      <p:tavLst>
                                        <p:tav tm="0">
                                          <p:val>
                                            <p:strVal val="#ppt_y"/>
                                          </p:val>
                                        </p:tav>
                                        <p:tav tm="100000">
                                          <p:val>
                                            <p:strVal val="#ppt_y"/>
                                          </p:val>
                                        </p:tav>
                                      </p:tavLst>
                                    </p:anim>
                                  </p:childTnLst>
                                </p:cTn>
                              </p:par>
                            </p:childTnLst>
                          </p:cTn>
                        </p:par>
                        <p:par>
                          <p:cTn id="60" fill="hold">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additive="base">
                                        <p:cTn id="63" dur="300" fill="hold"/>
                                        <p:tgtEl>
                                          <p:spTgt spid="92"/>
                                        </p:tgtEl>
                                        <p:attrNameLst>
                                          <p:attrName>ppt_x</p:attrName>
                                        </p:attrNameLst>
                                      </p:cBhvr>
                                      <p:tavLst>
                                        <p:tav tm="0">
                                          <p:val>
                                            <p:strVal val="1+#ppt_w/2"/>
                                          </p:val>
                                        </p:tav>
                                        <p:tav tm="100000">
                                          <p:val>
                                            <p:strVal val="#ppt_x"/>
                                          </p:val>
                                        </p:tav>
                                      </p:tavLst>
                                    </p:anim>
                                    <p:anim calcmode="lin" valueType="num">
                                      <p:cBhvr additive="base">
                                        <p:cTn id="64" dur="300" fill="hold"/>
                                        <p:tgtEl>
                                          <p:spTgt spid="92"/>
                                        </p:tgtEl>
                                        <p:attrNameLst>
                                          <p:attrName>ppt_y</p:attrName>
                                        </p:attrNameLst>
                                      </p:cBhvr>
                                      <p:tavLst>
                                        <p:tav tm="0">
                                          <p:val>
                                            <p:strVal val="#ppt_y"/>
                                          </p:val>
                                        </p:tav>
                                        <p:tav tm="100000">
                                          <p:val>
                                            <p:strVal val="#ppt_y"/>
                                          </p:val>
                                        </p:tav>
                                      </p:tavLst>
                                    </p:anim>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1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2" grpId="0">
        <p:bldAsOne/>
      </p:bldGraphic>
      <p:bldP spid="83" grpId="0"/>
      <p:bldP spid="84" grpId="0"/>
      <p:bldP spid="85" grpId="0"/>
      <p:bldP spid="86" grpId="0"/>
      <p:bldP spid="87" grpId="0"/>
      <p:bldP spid="88" grpId="0"/>
      <p:bldP spid="89" grpId="0"/>
      <p:bldP spid="90" grpId="0"/>
      <p:bldP spid="91" grpId="0"/>
      <p:bldP spid="92" grpId="0"/>
      <p:bldP spid="93"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52"/>
          <p:cNvCxnSpPr/>
          <p:nvPr/>
        </p:nvCxnSpPr>
        <p:spPr>
          <a:xfrm flipH="1">
            <a:off x="6049963" y="473075"/>
            <a:ext cx="0" cy="1300163"/>
          </a:xfrm>
          <a:prstGeom prst="line">
            <a:avLst/>
          </a:prstGeom>
          <a:ln w="9525">
            <a:solidFill>
              <a:srgbClr val="3CCCC7"/>
            </a:solidFill>
            <a:prstDash val="sysDash"/>
          </a:ln>
        </p:spPr>
        <p:style>
          <a:lnRef idx="1">
            <a:schemeClr val="accent1"/>
          </a:lnRef>
          <a:fillRef idx="0">
            <a:schemeClr val="accent1"/>
          </a:fillRef>
          <a:effectRef idx="0">
            <a:schemeClr val="accent1"/>
          </a:effectRef>
          <a:fontRef idx="minor">
            <a:schemeClr val="tx1"/>
          </a:fontRef>
        </p:style>
      </p:cxnSp>
      <p:grpSp>
        <p:nvGrpSpPr>
          <p:cNvPr id="54" name="组合 53"/>
          <p:cNvGrpSpPr>
            <a:grpSpLocks/>
          </p:cNvGrpSpPr>
          <p:nvPr/>
        </p:nvGrpSpPr>
        <p:grpSpPr bwMode="auto">
          <a:xfrm>
            <a:off x="4660900" y="1606550"/>
            <a:ext cx="2779713" cy="2779713"/>
            <a:chOff x="3325860" y="1074902"/>
            <a:chExt cx="2531533" cy="2531533"/>
          </a:xfrm>
        </p:grpSpPr>
        <p:sp>
          <p:nvSpPr>
            <p:cNvPr id="55" name="椭圆 54"/>
            <p:cNvSpPr/>
            <p:nvPr/>
          </p:nvSpPr>
          <p:spPr>
            <a:xfrm>
              <a:off x="3325860" y="1074902"/>
              <a:ext cx="2531533" cy="253153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6" name="Freeform 627"/>
            <p:cNvSpPr>
              <a:spLocks noEditPoints="1"/>
            </p:cNvSpPr>
            <p:nvPr/>
          </p:nvSpPr>
          <p:spPr bwMode="auto">
            <a:xfrm>
              <a:off x="4400063" y="1777543"/>
              <a:ext cx="383127" cy="474211"/>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p:spPr>
          <p:txBody>
            <a:bodyPr lIns="68580" tIns="34290" rIns="68580" bIns="34290"/>
            <a:lstStyle/>
            <a:p>
              <a:pPr fontAlgn="auto">
                <a:spcBef>
                  <a:spcPts val="0"/>
                </a:spcBef>
                <a:spcAft>
                  <a:spcPts val="0"/>
                </a:spcAft>
                <a:defRPr/>
              </a:pPr>
              <a:endParaRPr lang="zh-CN" altLang="en-US" sz="1350">
                <a:latin typeface="微软雅黑" panose="020B0503020204020204" pitchFamily="34" charset="-122"/>
                <a:ea typeface="微软雅黑" panose="020B0503020204020204" pitchFamily="34" charset="-122"/>
              </a:endParaRPr>
            </a:p>
          </p:txBody>
        </p:sp>
        <p:sp>
          <p:nvSpPr>
            <p:cNvPr id="67624" name="文本框 23"/>
            <p:cNvSpPr txBox="1">
              <a:spLocks noChangeArrowheads="1"/>
            </p:cNvSpPr>
            <p:nvPr/>
          </p:nvSpPr>
          <p:spPr bwMode="auto">
            <a:xfrm>
              <a:off x="3505189" y="2341943"/>
              <a:ext cx="2172875" cy="364410"/>
            </a:xfrm>
            <a:prstGeom prst="rect">
              <a:avLst/>
            </a:prstGeom>
            <a:noFill/>
            <a:ln w="9525">
              <a:noFill/>
              <a:miter lim="800000"/>
              <a:headEnd/>
              <a:tailEnd/>
            </a:ln>
          </p:spPr>
          <p:txBody>
            <a:bodyPr>
              <a:spAutoFit/>
            </a:bodyPr>
            <a:lstStyle/>
            <a:p>
              <a:pPr algn="ctr"/>
              <a:r>
                <a:rPr lang="zh-CN" altLang="en-US" sz="2000" b="1">
                  <a:solidFill>
                    <a:schemeClr val="bg1"/>
                  </a:solidFill>
                  <a:latin typeface="微软雅黑" pitchFamily="34" charset="-122"/>
                  <a:ea typeface="微软雅黑" pitchFamily="34" charset="-122"/>
                </a:rPr>
                <a:t>资金用途</a:t>
              </a:r>
              <a:endParaRPr lang="en-US" altLang="zh-CN" sz="2000" b="1">
                <a:solidFill>
                  <a:schemeClr val="bg1"/>
                </a:solidFill>
                <a:latin typeface="微软雅黑" pitchFamily="34" charset="-122"/>
                <a:ea typeface="微软雅黑" pitchFamily="34" charset="-122"/>
              </a:endParaRPr>
            </a:p>
          </p:txBody>
        </p:sp>
      </p:grpSp>
      <p:grpSp>
        <p:nvGrpSpPr>
          <p:cNvPr id="58" name="组合 57"/>
          <p:cNvGrpSpPr>
            <a:grpSpLocks/>
          </p:cNvGrpSpPr>
          <p:nvPr/>
        </p:nvGrpSpPr>
        <p:grpSpPr bwMode="auto">
          <a:xfrm>
            <a:off x="4078288" y="1871663"/>
            <a:ext cx="939800" cy="939800"/>
            <a:chOff x="2386060" y="1495059"/>
            <a:chExt cx="939800" cy="939800"/>
          </a:xfrm>
        </p:grpSpPr>
        <p:sp>
          <p:nvSpPr>
            <p:cNvPr id="59" name="椭圆 58"/>
            <p:cNvSpPr/>
            <p:nvPr/>
          </p:nvSpPr>
          <p:spPr>
            <a:xfrm>
              <a:off x="2386060" y="1495059"/>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7621" name="Freeform 1986"/>
            <p:cNvSpPr>
              <a:spLocks/>
            </p:cNvSpPr>
            <p:nvPr/>
          </p:nvSpPr>
          <p:spPr bwMode="auto">
            <a:xfrm>
              <a:off x="2680513" y="1730231"/>
              <a:ext cx="366922" cy="346817"/>
            </a:xfrm>
            <a:custGeom>
              <a:avLst/>
              <a:gdLst>
                <a:gd name="T0" fmla="*/ 364698 w 165"/>
                <a:gd name="T1" fmla="*/ 291237 h 156"/>
                <a:gd name="T2" fmla="*/ 322447 w 165"/>
                <a:gd name="T3" fmla="*/ 264559 h 156"/>
                <a:gd name="T4" fmla="*/ 264629 w 165"/>
                <a:gd name="T5" fmla="*/ 240104 h 156"/>
                <a:gd name="T6" fmla="*/ 249062 w 165"/>
                <a:gd name="T7" fmla="*/ 235658 h 156"/>
                <a:gd name="T8" fmla="*/ 233496 w 165"/>
                <a:gd name="T9" fmla="*/ 208979 h 156"/>
                <a:gd name="T10" fmla="*/ 224601 w 165"/>
                <a:gd name="T11" fmla="*/ 208979 h 156"/>
                <a:gd name="T12" fmla="*/ 233496 w 165"/>
                <a:gd name="T13" fmla="*/ 188971 h 156"/>
                <a:gd name="T14" fmla="*/ 237943 w 165"/>
                <a:gd name="T15" fmla="*/ 164516 h 156"/>
                <a:gd name="T16" fmla="*/ 249062 w 165"/>
                <a:gd name="T17" fmla="*/ 155623 h 156"/>
                <a:gd name="T18" fmla="*/ 253510 w 165"/>
                <a:gd name="T19" fmla="*/ 140061 h 156"/>
                <a:gd name="T20" fmla="*/ 253510 w 165"/>
                <a:gd name="T21" fmla="*/ 113382 h 156"/>
                <a:gd name="T22" fmla="*/ 249062 w 165"/>
                <a:gd name="T23" fmla="*/ 102267 h 156"/>
                <a:gd name="T24" fmla="*/ 251286 w 165"/>
                <a:gd name="T25" fmla="*/ 66696 h 156"/>
                <a:gd name="T26" fmla="*/ 246838 w 165"/>
                <a:gd name="T27" fmla="*/ 42241 h 156"/>
                <a:gd name="T28" fmla="*/ 237943 w 165"/>
                <a:gd name="T29" fmla="*/ 26678 h 156"/>
                <a:gd name="T30" fmla="*/ 226824 w 165"/>
                <a:gd name="T31" fmla="*/ 24455 h 156"/>
                <a:gd name="T32" fmla="*/ 220153 w 165"/>
                <a:gd name="T33" fmla="*/ 17785 h 156"/>
                <a:gd name="T34" fmla="*/ 142321 w 165"/>
                <a:gd name="T35" fmla="*/ 20009 h 156"/>
                <a:gd name="T36" fmla="*/ 113412 w 165"/>
                <a:gd name="T37" fmla="*/ 102267 h 156"/>
                <a:gd name="T38" fmla="*/ 108965 w 165"/>
                <a:gd name="T39" fmla="*/ 117829 h 156"/>
                <a:gd name="T40" fmla="*/ 120084 w 165"/>
                <a:gd name="T41" fmla="*/ 160069 h 156"/>
                <a:gd name="T42" fmla="*/ 128979 w 165"/>
                <a:gd name="T43" fmla="*/ 162293 h 156"/>
                <a:gd name="T44" fmla="*/ 131202 w 165"/>
                <a:gd name="T45" fmla="*/ 191194 h 156"/>
                <a:gd name="T46" fmla="*/ 140097 w 165"/>
                <a:gd name="T47" fmla="*/ 208979 h 156"/>
                <a:gd name="T48" fmla="*/ 133426 w 165"/>
                <a:gd name="T49" fmla="*/ 208979 h 156"/>
                <a:gd name="T50" fmla="*/ 117860 w 165"/>
                <a:gd name="T51" fmla="*/ 235658 h 156"/>
                <a:gd name="T52" fmla="*/ 102293 w 165"/>
                <a:gd name="T53" fmla="*/ 240104 h 156"/>
                <a:gd name="T54" fmla="*/ 44475 w 165"/>
                <a:gd name="T55" fmla="*/ 264559 h 156"/>
                <a:gd name="T56" fmla="*/ 2224 w 165"/>
                <a:gd name="T57" fmla="*/ 291237 h 156"/>
                <a:gd name="T58" fmla="*/ 0 w 165"/>
                <a:gd name="T59" fmla="*/ 346817 h 156"/>
                <a:gd name="T60" fmla="*/ 160111 w 165"/>
                <a:gd name="T61" fmla="*/ 346817 h 156"/>
                <a:gd name="T62" fmla="*/ 173454 w 165"/>
                <a:gd name="T63" fmla="*/ 266782 h 156"/>
                <a:gd name="T64" fmla="*/ 162335 w 165"/>
                <a:gd name="T65" fmla="*/ 246774 h 156"/>
                <a:gd name="T66" fmla="*/ 184573 w 165"/>
                <a:gd name="T67" fmla="*/ 235658 h 156"/>
                <a:gd name="T68" fmla="*/ 204587 w 165"/>
                <a:gd name="T69" fmla="*/ 246774 h 156"/>
                <a:gd name="T70" fmla="*/ 193468 w 165"/>
                <a:gd name="T71" fmla="*/ 266782 h 156"/>
                <a:gd name="T72" fmla="*/ 213482 w 165"/>
                <a:gd name="T73" fmla="*/ 346817 h 156"/>
                <a:gd name="T74" fmla="*/ 364698 w 165"/>
                <a:gd name="T75" fmla="*/ 346817 h 156"/>
                <a:gd name="T76" fmla="*/ 364698 w 165"/>
                <a:gd name="T77" fmla="*/ 291237 h 1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65"/>
                <a:gd name="T118" fmla="*/ 0 h 156"/>
                <a:gd name="T119" fmla="*/ 165 w 165"/>
                <a:gd name="T120" fmla="*/ 156 h 1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w="9525">
              <a:noFill/>
              <a:round/>
              <a:headEnd/>
              <a:tailEnd/>
            </a:ln>
          </p:spPr>
          <p:txBody>
            <a:bodyPr/>
            <a:lstStyle/>
            <a:p>
              <a:endParaRPr lang="zh-CN" altLang="en-US"/>
            </a:p>
          </p:txBody>
        </p:sp>
      </p:grpSp>
      <p:grpSp>
        <p:nvGrpSpPr>
          <p:cNvPr id="61" name="组合 60"/>
          <p:cNvGrpSpPr>
            <a:grpSpLocks/>
          </p:cNvGrpSpPr>
          <p:nvPr/>
        </p:nvGrpSpPr>
        <p:grpSpPr bwMode="auto">
          <a:xfrm>
            <a:off x="6773863" y="1593850"/>
            <a:ext cx="939800" cy="939800"/>
            <a:chOff x="5454052" y="1074902"/>
            <a:chExt cx="939800" cy="939800"/>
          </a:xfrm>
        </p:grpSpPr>
        <p:sp>
          <p:nvSpPr>
            <p:cNvPr id="62" name="椭圆 61"/>
            <p:cNvSpPr/>
            <p:nvPr/>
          </p:nvSpPr>
          <p:spPr>
            <a:xfrm>
              <a:off x="5454052" y="1074902"/>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nvGrpSpPr>
            <p:cNvPr id="63" name="组合 62"/>
            <p:cNvGrpSpPr/>
            <p:nvPr/>
          </p:nvGrpSpPr>
          <p:grpSpPr>
            <a:xfrm>
              <a:off x="5729640" y="1309909"/>
              <a:ext cx="411300" cy="441104"/>
              <a:chOff x="5995987" y="547688"/>
              <a:chExt cx="219075" cy="234950"/>
            </a:xfrm>
            <a:solidFill>
              <a:schemeClr val="bg1"/>
            </a:solidFill>
          </p:grpSpPr>
          <p:sp>
            <p:nvSpPr>
              <p:cNvPr id="64"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p:spPr>
            <p:txBody>
              <a:bodyPr/>
              <a:lstStyle/>
              <a:p>
                <a:pP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65"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p:spPr>
            <p:txBody>
              <a:bodyPr/>
              <a:lstStyle/>
              <a:p>
                <a:pP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grpSp>
      <p:grpSp>
        <p:nvGrpSpPr>
          <p:cNvPr id="66" name="组合 65"/>
          <p:cNvGrpSpPr>
            <a:grpSpLocks/>
          </p:cNvGrpSpPr>
          <p:nvPr/>
        </p:nvGrpSpPr>
        <p:grpSpPr bwMode="auto">
          <a:xfrm>
            <a:off x="4652963" y="3500438"/>
            <a:ext cx="939800" cy="939800"/>
            <a:chOff x="3080330" y="2789142"/>
            <a:chExt cx="939800" cy="939800"/>
          </a:xfrm>
        </p:grpSpPr>
        <p:sp>
          <p:nvSpPr>
            <p:cNvPr id="67" name="椭圆 66"/>
            <p:cNvSpPr/>
            <p:nvPr/>
          </p:nvSpPr>
          <p:spPr>
            <a:xfrm>
              <a:off x="3080330" y="2789142"/>
              <a:ext cx="939800" cy="939800"/>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nvGrpSpPr>
            <p:cNvPr id="68" name="组合 67"/>
            <p:cNvGrpSpPr/>
            <p:nvPr/>
          </p:nvGrpSpPr>
          <p:grpSpPr>
            <a:xfrm>
              <a:off x="3294687" y="3010257"/>
              <a:ext cx="497794" cy="491067"/>
              <a:chOff x="8123237" y="3667126"/>
              <a:chExt cx="234950" cy="231775"/>
            </a:xfrm>
            <a:solidFill>
              <a:schemeClr val="bg1"/>
            </a:solidFill>
          </p:grpSpPr>
          <p:sp>
            <p:nvSpPr>
              <p:cNvPr id="69"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p:spPr>
            <p:txBody>
              <a:bodyPr/>
              <a:lstStyle/>
              <a:p>
                <a:pP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0"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p:spPr>
            <p:txBody>
              <a:bodyPr/>
              <a:lstStyle/>
              <a:p>
                <a:pP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grpSp>
      </p:grpSp>
      <p:grpSp>
        <p:nvGrpSpPr>
          <p:cNvPr id="71" name="组合 70"/>
          <p:cNvGrpSpPr>
            <a:grpSpLocks/>
          </p:cNvGrpSpPr>
          <p:nvPr/>
        </p:nvGrpSpPr>
        <p:grpSpPr bwMode="auto">
          <a:xfrm>
            <a:off x="7077075" y="3243263"/>
            <a:ext cx="901700" cy="900112"/>
            <a:chOff x="5719249" y="3077288"/>
            <a:chExt cx="767347" cy="767347"/>
          </a:xfrm>
        </p:grpSpPr>
        <p:sp>
          <p:nvSpPr>
            <p:cNvPr id="72" name="椭圆 71"/>
            <p:cNvSpPr/>
            <p:nvPr/>
          </p:nvSpPr>
          <p:spPr>
            <a:xfrm>
              <a:off x="5719249" y="3077288"/>
              <a:ext cx="767347" cy="767347"/>
            </a:xfrm>
            <a:prstGeom prst="ellipse">
              <a:avLst/>
            </a:prstGeom>
            <a:solidFill>
              <a:srgbClr val="3CCCC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73" name="Freeform 748"/>
            <p:cNvSpPr>
              <a:spLocks noEditPoints="1"/>
            </p:cNvSpPr>
            <p:nvPr/>
          </p:nvSpPr>
          <p:spPr bwMode="auto">
            <a:xfrm>
              <a:off x="5947562" y="3272170"/>
              <a:ext cx="310721" cy="318036"/>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p:spPr>
          <p:txBody>
            <a:bodyPr lIns="68580" tIns="34290" rIns="68580" bIns="34290"/>
            <a:lstStyle/>
            <a:p>
              <a:pPr fontAlgn="auto">
                <a:spcBef>
                  <a:spcPts val="0"/>
                </a:spcBef>
                <a:spcAft>
                  <a:spcPts val="0"/>
                </a:spcAft>
                <a:defRPr/>
              </a:pPr>
              <a:endParaRPr lang="zh-CN" altLang="en-US" sz="1350">
                <a:latin typeface="微软雅黑" panose="020B0503020204020204" pitchFamily="34" charset="-122"/>
                <a:ea typeface="微软雅黑" panose="020B0503020204020204" pitchFamily="34" charset="-122"/>
              </a:endParaRPr>
            </a:p>
          </p:txBody>
        </p:sp>
      </p:grpSp>
      <p:sp>
        <p:nvSpPr>
          <p:cNvPr id="74" name="椭圆 73"/>
          <p:cNvSpPr/>
          <p:nvPr/>
        </p:nvSpPr>
        <p:spPr>
          <a:xfrm>
            <a:off x="5734050" y="419100"/>
            <a:ext cx="633413" cy="633413"/>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 name="矩形 74"/>
          <p:cNvSpPr>
            <a:spLocks noChangeArrowheads="1"/>
          </p:cNvSpPr>
          <p:nvPr/>
        </p:nvSpPr>
        <p:spPr bwMode="auto">
          <a:xfrm>
            <a:off x="2187575" y="3860800"/>
            <a:ext cx="2325688" cy="369888"/>
          </a:xfrm>
          <a:prstGeom prst="rect">
            <a:avLst/>
          </a:prstGeom>
          <a:noFill/>
          <a:ln w="9525">
            <a:noFill/>
            <a:miter lim="800000"/>
            <a:headEnd/>
            <a:tailEnd/>
          </a:ln>
        </p:spPr>
        <p:txBody>
          <a:bodyPr lIns="91431" tIns="45716" rIns="91431" bIns="45716">
            <a:spAutoFit/>
          </a:bodyPr>
          <a:lstStyle/>
          <a:p>
            <a:pPr algn="r"/>
            <a:r>
              <a:rPr lang="zh-CN" altLang="en-US" b="1">
                <a:solidFill>
                  <a:srgbClr val="3CCCC7"/>
                </a:solidFill>
                <a:latin typeface="微软雅黑" pitchFamily="34" charset="-122"/>
                <a:ea typeface="微软雅黑" pitchFamily="34" charset="-122"/>
              </a:rPr>
              <a:t>资金储备</a:t>
            </a:r>
            <a:r>
              <a:rPr lang="en-US" altLang="zh-CN" b="1">
                <a:solidFill>
                  <a:srgbClr val="3CCCC7"/>
                </a:solidFill>
                <a:latin typeface="微软雅黑" pitchFamily="34" charset="-122"/>
                <a:ea typeface="微软雅黑" pitchFamily="34" charset="-122"/>
              </a:rPr>
              <a:t>——10%</a:t>
            </a:r>
          </a:p>
        </p:txBody>
      </p:sp>
      <p:sp>
        <p:nvSpPr>
          <p:cNvPr id="76" name="矩形 75"/>
          <p:cNvSpPr>
            <a:spLocks noChangeArrowheads="1"/>
          </p:cNvSpPr>
          <p:nvPr/>
        </p:nvSpPr>
        <p:spPr bwMode="auto">
          <a:xfrm>
            <a:off x="1608138" y="2205038"/>
            <a:ext cx="2298700" cy="369887"/>
          </a:xfrm>
          <a:prstGeom prst="rect">
            <a:avLst/>
          </a:prstGeom>
          <a:noFill/>
          <a:ln w="9525">
            <a:noFill/>
            <a:miter lim="800000"/>
            <a:headEnd/>
            <a:tailEnd/>
          </a:ln>
        </p:spPr>
        <p:txBody>
          <a:bodyPr lIns="91431" tIns="45716" rIns="91431" bIns="45716">
            <a:spAutoFit/>
          </a:bodyPr>
          <a:lstStyle/>
          <a:p>
            <a:pPr algn="r"/>
            <a:r>
              <a:rPr lang="zh-CN" altLang="en-US" b="1">
                <a:solidFill>
                  <a:srgbClr val="3CCCC7"/>
                </a:solidFill>
                <a:latin typeface="微软雅黑" pitchFamily="34" charset="-122"/>
                <a:ea typeface="微软雅黑" pitchFamily="34" charset="-122"/>
              </a:rPr>
              <a:t>人才招聘</a:t>
            </a:r>
            <a:r>
              <a:rPr lang="en-US" altLang="zh-CN" b="1">
                <a:solidFill>
                  <a:srgbClr val="3CCCC7"/>
                </a:solidFill>
                <a:latin typeface="微软雅黑" pitchFamily="34" charset="-122"/>
                <a:ea typeface="微软雅黑" pitchFamily="34" charset="-122"/>
              </a:rPr>
              <a:t>——50%</a:t>
            </a:r>
          </a:p>
        </p:txBody>
      </p:sp>
      <p:sp>
        <p:nvSpPr>
          <p:cNvPr id="77" name="矩形 76"/>
          <p:cNvSpPr>
            <a:spLocks noChangeArrowheads="1"/>
          </p:cNvSpPr>
          <p:nvPr/>
        </p:nvSpPr>
        <p:spPr bwMode="auto">
          <a:xfrm>
            <a:off x="7826375" y="1773238"/>
            <a:ext cx="2374900" cy="368300"/>
          </a:xfrm>
          <a:prstGeom prst="rect">
            <a:avLst/>
          </a:prstGeom>
          <a:noFill/>
          <a:ln w="9525">
            <a:noFill/>
            <a:miter lim="800000"/>
            <a:headEnd/>
            <a:tailEnd/>
          </a:ln>
        </p:spPr>
        <p:txBody>
          <a:bodyPr lIns="91431" tIns="45716" rIns="91431" bIns="45716">
            <a:spAutoFit/>
          </a:bodyPr>
          <a:lstStyle/>
          <a:p>
            <a:r>
              <a:rPr lang="zh-CN" altLang="en-US" b="1">
                <a:solidFill>
                  <a:srgbClr val="3CCCC7"/>
                </a:solidFill>
                <a:latin typeface="微软雅黑" pitchFamily="34" charset="-122"/>
                <a:ea typeface="微软雅黑" pitchFamily="34" charset="-122"/>
              </a:rPr>
              <a:t>硬件升级</a:t>
            </a:r>
            <a:r>
              <a:rPr lang="en-US" altLang="zh-CN" b="1">
                <a:solidFill>
                  <a:srgbClr val="3CCCC7"/>
                </a:solidFill>
                <a:latin typeface="微软雅黑" pitchFamily="34" charset="-122"/>
                <a:ea typeface="微软雅黑" pitchFamily="34" charset="-122"/>
              </a:rPr>
              <a:t>——20%</a:t>
            </a:r>
          </a:p>
        </p:txBody>
      </p:sp>
      <p:sp>
        <p:nvSpPr>
          <p:cNvPr id="78" name="矩形 77"/>
          <p:cNvSpPr>
            <a:spLocks noChangeArrowheads="1"/>
          </p:cNvSpPr>
          <p:nvPr/>
        </p:nvSpPr>
        <p:spPr bwMode="auto">
          <a:xfrm>
            <a:off x="8113713" y="3500438"/>
            <a:ext cx="2171700" cy="369887"/>
          </a:xfrm>
          <a:prstGeom prst="rect">
            <a:avLst/>
          </a:prstGeom>
          <a:noFill/>
          <a:ln w="9525">
            <a:noFill/>
            <a:miter lim="800000"/>
            <a:headEnd/>
            <a:tailEnd/>
          </a:ln>
        </p:spPr>
        <p:txBody>
          <a:bodyPr lIns="91431" tIns="45716" rIns="91431" bIns="45716">
            <a:spAutoFit/>
          </a:bodyPr>
          <a:lstStyle/>
          <a:p>
            <a:r>
              <a:rPr lang="zh-CN" altLang="en-US" b="1">
                <a:solidFill>
                  <a:srgbClr val="3CCCC7"/>
                </a:solidFill>
                <a:latin typeface="微软雅黑" pitchFamily="34" charset="-122"/>
                <a:ea typeface="微软雅黑" pitchFamily="34" charset="-122"/>
              </a:rPr>
              <a:t>市场开拓</a:t>
            </a:r>
            <a:r>
              <a:rPr lang="en-US" altLang="zh-CN" b="1">
                <a:solidFill>
                  <a:srgbClr val="3CCCC7"/>
                </a:solidFill>
                <a:latin typeface="微软雅黑" pitchFamily="34" charset="-122"/>
                <a:ea typeface="微软雅黑" pitchFamily="34" charset="-122"/>
              </a:rPr>
              <a:t>——20%</a:t>
            </a:r>
          </a:p>
        </p:txBody>
      </p:sp>
      <p:sp>
        <p:nvSpPr>
          <p:cNvPr id="79" name="Freeform 12"/>
          <p:cNvSpPr/>
          <p:nvPr/>
        </p:nvSpPr>
        <p:spPr bwMode="auto">
          <a:xfrm>
            <a:off x="1608138" y="4502150"/>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80" name="Freeform 12"/>
          <p:cNvSpPr/>
          <p:nvPr/>
        </p:nvSpPr>
        <p:spPr bwMode="auto">
          <a:xfrm flipH="1" flipV="1">
            <a:off x="10201275" y="5419725"/>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81" name="TextBox 80"/>
          <p:cNvSpPr txBox="1"/>
          <p:nvPr/>
        </p:nvSpPr>
        <p:spPr>
          <a:xfrm>
            <a:off x="1968500" y="4816475"/>
            <a:ext cx="8545513" cy="346075"/>
          </a:xfrm>
          <a:prstGeom prst="rect">
            <a:avLst/>
          </a:prstGeom>
          <a:noFill/>
        </p:spPr>
        <p:txBody>
          <a:bodyPr>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将会把资金用于以上部分</a:t>
            </a:r>
          </a:p>
        </p:txBody>
      </p:sp>
      <p:sp>
        <p:nvSpPr>
          <p:cNvPr id="48"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资金用途</a:t>
            </a:r>
          </a:p>
        </p:txBody>
      </p:sp>
      <p:sp>
        <p:nvSpPr>
          <p:cNvPr id="49" name="六边形 48"/>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0" name="直接连接符 49"/>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52" name="矩形 51"/>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82" name="六边形 8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605"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第四章</a:t>
            </a:r>
          </a:p>
        </p:txBody>
      </p:sp>
      <p:sp>
        <p:nvSpPr>
          <p:cNvPr id="67606"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财务与融资</a:t>
            </a:r>
          </a:p>
        </p:txBody>
      </p:sp>
      <p:sp>
        <p:nvSpPr>
          <p:cNvPr id="85" name="KSO_Shape"/>
          <p:cNvSpPr/>
          <p:nvPr/>
        </p:nvSpPr>
        <p:spPr bwMode="auto">
          <a:xfrm>
            <a:off x="347663" y="212725"/>
            <a:ext cx="252412" cy="241300"/>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86" name="矩形 85"/>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8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矩形 8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612"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2 7</a:t>
            </a:r>
            <a:endParaRPr lang="zh-CN" altLang="zh-CN" sz="2000" b="1">
              <a:solidFill>
                <a:schemeClr val="bg1"/>
              </a:solidFill>
              <a:latin typeface="方正兰亭超细黑简体"/>
              <a:ea typeface="方正兰亭超细黑简体"/>
              <a:cs typeface="方正兰亭超细黑简体"/>
            </a:endParaRPr>
          </a:p>
        </p:txBody>
      </p:sp>
      <p:sp>
        <p:nvSpPr>
          <p:cNvPr id="91" name="TextBox 9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par>
                                <p:cTn id="13" presetID="23" presetClass="entr" presetSubtype="32"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strVal val="4*#ppt_w"/>
                                          </p:val>
                                        </p:tav>
                                        <p:tav tm="100000">
                                          <p:val>
                                            <p:strVal val="#ppt_w"/>
                                          </p:val>
                                        </p:tav>
                                      </p:tavLst>
                                    </p:anim>
                                    <p:anim calcmode="lin" valueType="num">
                                      <p:cBhvr>
                                        <p:cTn id="16" dur="500" fill="hold"/>
                                        <p:tgtEl>
                                          <p:spTgt spid="54"/>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p:cTn id="20" dur="400" fill="hold"/>
                                        <p:tgtEl>
                                          <p:spTgt spid="58"/>
                                        </p:tgtEl>
                                        <p:attrNameLst>
                                          <p:attrName>ppt_w</p:attrName>
                                        </p:attrNameLst>
                                      </p:cBhvr>
                                      <p:tavLst>
                                        <p:tav tm="0">
                                          <p:val>
                                            <p:fltVal val="0"/>
                                          </p:val>
                                        </p:tav>
                                        <p:tav tm="100000">
                                          <p:val>
                                            <p:strVal val="#ppt_w"/>
                                          </p:val>
                                        </p:tav>
                                      </p:tavLst>
                                    </p:anim>
                                    <p:anim calcmode="lin" valueType="num">
                                      <p:cBhvr>
                                        <p:cTn id="21" dur="400" fill="hold"/>
                                        <p:tgtEl>
                                          <p:spTgt spid="58"/>
                                        </p:tgtEl>
                                        <p:attrNameLst>
                                          <p:attrName>ppt_h</p:attrName>
                                        </p:attrNameLst>
                                      </p:cBhvr>
                                      <p:tavLst>
                                        <p:tav tm="0">
                                          <p:val>
                                            <p:fltVal val="0"/>
                                          </p:val>
                                        </p:tav>
                                        <p:tav tm="100000">
                                          <p:val>
                                            <p:strVal val="#ppt_h"/>
                                          </p:val>
                                        </p:tav>
                                      </p:tavLst>
                                    </p:anim>
                                    <p:animEffect transition="in" filter="fade">
                                      <p:cBhvr>
                                        <p:cTn id="22" dur="400"/>
                                        <p:tgtEl>
                                          <p:spTgt spid="5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randombar(horizontal)">
                                      <p:cBhvr>
                                        <p:cTn id="25" dur="400"/>
                                        <p:tgtEl>
                                          <p:spTgt spid="76"/>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400" fill="hold"/>
                                        <p:tgtEl>
                                          <p:spTgt spid="66"/>
                                        </p:tgtEl>
                                        <p:attrNameLst>
                                          <p:attrName>ppt_w</p:attrName>
                                        </p:attrNameLst>
                                      </p:cBhvr>
                                      <p:tavLst>
                                        <p:tav tm="0">
                                          <p:val>
                                            <p:fltVal val="0"/>
                                          </p:val>
                                        </p:tav>
                                        <p:tav tm="100000">
                                          <p:val>
                                            <p:strVal val="#ppt_w"/>
                                          </p:val>
                                        </p:tav>
                                      </p:tavLst>
                                    </p:anim>
                                    <p:anim calcmode="lin" valueType="num">
                                      <p:cBhvr>
                                        <p:cTn id="30" dur="400" fill="hold"/>
                                        <p:tgtEl>
                                          <p:spTgt spid="66"/>
                                        </p:tgtEl>
                                        <p:attrNameLst>
                                          <p:attrName>ppt_h</p:attrName>
                                        </p:attrNameLst>
                                      </p:cBhvr>
                                      <p:tavLst>
                                        <p:tav tm="0">
                                          <p:val>
                                            <p:fltVal val="0"/>
                                          </p:val>
                                        </p:tav>
                                        <p:tav tm="100000">
                                          <p:val>
                                            <p:strVal val="#ppt_h"/>
                                          </p:val>
                                        </p:tav>
                                      </p:tavLst>
                                    </p:anim>
                                    <p:animEffect transition="in" filter="fade">
                                      <p:cBhvr>
                                        <p:cTn id="31" dur="400"/>
                                        <p:tgtEl>
                                          <p:spTgt spid="6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randombar(horizontal)">
                                      <p:cBhvr>
                                        <p:cTn id="34" dur="400"/>
                                        <p:tgtEl>
                                          <p:spTgt spid="75"/>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400" fill="hold"/>
                                        <p:tgtEl>
                                          <p:spTgt spid="71"/>
                                        </p:tgtEl>
                                        <p:attrNameLst>
                                          <p:attrName>ppt_w</p:attrName>
                                        </p:attrNameLst>
                                      </p:cBhvr>
                                      <p:tavLst>
                                        <p:tav tm="0">
                                          <p:val>
                                            <p:fltVal val="0"/>
                                          </p:val>
                                        </p:tav>
                                        <p:tav tm="100000">
                                          <p:val>
                                            <p:strVal val="#ppt_w"/>
                                          </p:val>
                                        </p:tav>
                                      </p:tavLst>
                                    </p:anim>
                                    <p:anim calcmode="lin" valueType="num">
                                      <p:cBhvr>
                                        <p:cTn id="39" dur="400" fill="hold"/>
                                        <p:tgtEl>
                                          <p:spTgt spid="71"/>
                                        </p:tgtEl>
                                        <p:attrNameLst>
                                          <p:attrName>ppt_h</p:attrName>
                                        </p:attrNameLst>
                                      </p:cBhvr>
                                      <p:tavLst>
                                        <p:tav tm="0">
                                          <p:val>
                                            <p:fltVal val="0"/>
                                          </p:val>
                                        </p:tav>
                                        <p:tav tm="100000">
                                          <p:val>
                                            <p:strVal val="#ppt_h"/>
                                          </p:val>
                                        </p:tav>
                                      </p:tavLst>
                                    </p:anim>
                                    <p:animEffect transition="in" filter="fade">
                                      <p:cBhvr>
                                        <p:cTn id="40" dur="400"/>
                                        <p:tgtEl>
                                          <p:spTgt spid="7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randombar(horizontal)">
                                      <p:cBhvr>
                                        <p:cTn id="43" dur="400"/>
                                        <p:tgtEl>
                                          <p:spTgt spid="78"/>
                                        </p:tgtEl>
                                      </p:cBhvr>
                                    </p:animEffect>
                                  </p:childTnLst>
                                </p:cTn>
                              </p:par>
                            </p:childTnLst>
                          </p:cTn>
                        </p:par>
                        <p:par>
                          <p:cTn id="44" fill="hold">
                            <p:stCondLst>
                              <p:cond delay="2500"/>
                            </p:stCondLst>
                            <p:childTnLst>
                              <p:par>
                                <p:cTn id="45" presetID="53" presetClass="entr" presetSubtype="16"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p:cTn id="47" dur="400" fill="hold"/>
                                        <p:tgtEl>
                                          <p:spTgt spid="61"/>
                                        </p:tgtEl>
                                        <p:attrNameLst>
                                          <p:attrName>ppt_w</p:attrName>
                                        </p:attrNameLst>
                                      </p:cBhvr>
                                      <p:tavLst>
                                        <p:tav tm="0">
                                          <p:val>
                                            <p:fltVal val="0"/>
                                          </p:val>
                                        </p:tav>
                                        <p:tav tm="100000">
                                          <p:val>
                                            <p:strVal val="#ppt_w"/>
                                          </p:val>
                                        </p:tav>
                                      </p:tavLst>
                                    </p:anim>
                                    <p:anim calcmode="lin" valueType="num">
                                      <p:cBhvr>
                                        <p:cTn id="48" dur="400" fill="hold"/>
                                        <p:tgtEl>
                                          <p:spTgt spid="61"/>
                                        </p:tgtEl>
                                        <p:attrNameLst>
                                          <p:attrName>ppt_h</p:attrName>
                                        </p:attrNameLst>
                                      </p:cBhvr>
                                      <p:tavLst>
                                        <p:tav tm="0">
                                          <p:val>
                                            <p:fltVal val="0"/>
                                          </p:val>
                                        </p:tav>
                                        <p:tav tm="100000">
                                          <p:val>
                                            <p:strVal val="#ppt_h"/>
                                          </p:val>
                                        </p:tav>
                                      </p:tavLst>
                                    </p:anim>
                                    <p:animEffect transition="in" filter="fade">
                                      <p:cBhvr>
                                        <p:cTn id="49" dur="400"/>
                                        <p:tgtEl>
                                          <p:spTgt spid="61"/>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randombar(horizontal)">
                                      <p:cBhvr>
                                        <p:cTn id="52" dur="400"/>
                                        <p:tgtEl>
                                          <p:spTgt spid="77"/>
                                        </p:tgtEl>
                                      </p:cBhvr>
                                    </p:animEffect>
                                  </p:childTnLst>
                                </p:cTn>
                              </p:par>
                            </p:childTnLst>
                          </p:cTn>
                        </p:par>
                        <p:par>
                          <p:cTn id="53" fill="hold">
                            <p:stCondLst>
                              <p:cond delay="3000"/>
                            </p:stCondLst>
                            <p:childTnLst>
                              <p:par>
                                <p:cTn id="54" presetID="1" presetClass="entr" presetSubtype="0" fill="hold" nodeType="afterEffect">
                                  <p:stCondLst>
                                    <p:cond delay="0"/>
                                  </p:stCondLst>
                                  <p:childTnLst>
                                    <p:set>
                                      <p:cBhvr>
                                        <p:cTn id="55" dur="1" fill="hold">
                                          <p:stCondLst>
                                            <p:cond delay="0"/>
                                          </p:stCondLst>
                                        </p:cTn>
                                        <p:tgtEl>
                                          <p:spTgt spid="79"/>
                                        </p:tgtEl>
                                        <p:attrNameLst>
                                          <p:attrName>style.visibility</p:attrName>
                                        </p:attrNameLst>
                                      </p:cBhvr>
                                      <p:to>
                                        <p:strVal val="visible"/>
                                      </p:to>
                                    </p:set>
                                  </p:childTnLst>
                                </p:cTn>
                              </p:par>
                              <p:par>
                                <p:cTn id="56" presetID="35" presetClass="path" presetSubtype="0" accel="50000" decel="50000" fill="hold" nodeType="withEffect">
                                  <p:stCondLst>
                                    <p:cond delay="0"/>
                                  </p:stCondLst>
                                  <p:childTnLst>
                                    <p:animMotion origin="layout" path="M -3.56836E-6 -3.7037E-7 L 0.36686 0.15278 " pathEditMode="relative" rAng="0" ptsTypes="AA">
                                      <p:cBhvr>
                                        <p:cTn id="57" dur="500" spd="-99900" fill="hold"/>
                                        <p:tgtEl>
                                          <p:spTgt spid="79"/>
                                        </p:tgtEl>
                                        <p:attrNameLst>
                                          <p:attrName>ppt_x</p:attrName>
                                          <p:attrName>ppt_y</p:attrName>
                                        </p:attrNameLst>
                                      </p:cBhvr>
                                      <p:rCtr x="18343" y="7639"/>
                                    </p:animMotion>
                                  </p:childTnLst>
                                </p:cTn>
                              </p:par>
                              <p:par>
                                <p:cTn id="58" presetID="1" presetClass="entr" presetSubtype="0" fill="hold" nodeType="withEffect">
                                  <p:stCondLst>
                                    <p:cond delay="0"/>
                                  </p:stCondLst>
                                  <p:childTnLst>
                                    <p:set>
                                      <p:cBhvr>
                                        <p:cTn id="59" dur="1" fill="hold">
                                          <p:stCondLst>
                                            <p:cond delay="0"/>
                                          </p:stCondLst>
                                        </p:cTn>
                                        <p:tgtEl>
                                          <p:spTgt spid="80"/>
                                        </p:tgtEl>
                                        <p:attrNameLst>
                                          <p:attrName>style.visibility</p:attrName>
                                        </p:attrNameLst>
                                      </p:cBhvr>
                                      <p:to>
                                        <p:strVal val="visible"/>
                                      </p:to>
                                    </p:set>
                                  </p:childTnLst>
                                </p:cTn>
                              </p:par>
                              <p:par>
                                <p:cTn id="60" presetID="35" presetClass="path" presetSubtype="0" accel="50000" decel="50000" fill="hold" nodeType="withEffect">
                                  <p:stCondLst>
                                    <p:cond delay="0"/>
                                  </p:stCondLst>
                                  <p:childTnLst>
                                    <p:animMotion origin="layout" path="M 7.85742E-7 -3.33333E-6 L -0.39495 -0.11018 " pathEditMode="relative" rAng="0" ptsTypes="AA">
                                      <p:cBhvr>
                                        <p:cTn id="61" dur="500" spd="-99900" fill="hold"/>
                                        <p:tgtEl>
                                          <p:spTgt spid="80"/>
                                        </p:tgtEl>
                                        <p:attrNameLst>
                                          <p:attrName>ppt_x</p:attrName>
                                          <p:attrName>ppt_y</p:attrName>
                                        </p:attrNameLst>
                                      </p:cBhvr>
                                      <p:rCtr x="-19748" y="-5509"/>
                                    </p:animMotion>
                                  </p:childTnLst>
                                </p:cTn>
                              </p:par>
                            </p:childTnLst>
                          </p:cTn>
                        </p:par>
                        <p:par>
                          <p:cTn id="62" fill="hold">
                            <p:stCondLst>
                              <p:cond delay="3000"/>
                            </p:stCondLst>
                            <p:childTnLst>
                              <p:par>
                                <p:cTn id="63" presetID="18" presetClass="entr" presetSubtype="3"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strips(upRight)">
                                      <p:cBhvr>
                                        <p:cTn id="65" dur="500"/>
                                        <p:tgtEl>
                                          <p:spTgt spid="81"/>
                                        </p:tgtEl>
                                      </p:cBhvr>
                                    </p:animEffect>
                                  </p:childTnLst>
                                </p:cTn>
                              </p:par>
                            </p:childTnLst>
                          </p:cTn>
                        </p:par>
                        <p:par>
                          <p:cTn id="66" fill="hold">
                            <p:stCondLst>
                              <p:cond delay="3500"/>
                            </p:stCondLst>
                            <p:childTnLst>
                              <p:par>
                                <p:cTn id="67" presetID="10" presetClass="entr" presetSubtype="0" fill="hold" grpId="0"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fade">
                                      <p:cBhvr>
                                        <p:cTn id="69"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6" grpId="0"/>
      <p:bldP spid="77" grpId="0"/>
      <p:bldP spid="78" grpId="0"/>
      <p:bldP spid="81" grpId="0"/>
      <p:bldP spid="9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3175" y="0"/>
            <a:ext cx="5545138" cy="5545138"/>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596900" y="593725"/>
            <a:ext cx="4357688" cy="435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Oval 4"/>
          <p:cNvSpPr/>
          <p:nvPr/>
        </p:nvSpPr>
        <p:spPr>
          <a:xfrm>
            <a:off x="4368800" y="1341438"/>
            <a:ext cx="627063" cy="62865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8" name="KSO_Shape"/>
          <p:cNvSpPr/>
          <p:nvPr/>
        </p:nvSpPr>
        <p:spPr bwMode="auto">
          <a:xfrm>
            <a:off x="4456113" y="1509713"/>
            <a:ext cx="442912" cy="3032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9" name="标题 4"/>
          <p:cNvSpPr txBox="1">
            <a:spLocks noChangeArrowheads="1"/>
          </p:cNvSpPr>
          <p:nvPr/>
        </p:nvSpPr>
        <p:spPr bwMode="auto">
          <a:xfrm>
            <a:off x="1344613" y="1628775"/>
            <a:ext cx="2881312" cy="473075"/>
          </a:xfrm>
          <a:prstGeom prst="rect">
            <a:avLst/>
          </a:prstGeom>
          <a:noFill/>
          <a:ln w="9525">
            <a:noFill/>
            <a:miter lim="800000"/>
            <a:headEnd/>
            <a:tailEnd/>
          </a:ln>
        </p:spPr>
        <p:txBody>
          <a:bodyPr anchor="ctr"/>
          <a:lstStyle/>
          <a:p>
            <a:r>
              <a:rPr lang="zh-CN" altLang="en-US" sz="4000" b="1">
                <a:solidFill>
                  <a:schemeClr val="bg1"/>
                </a:solidFill>
                <a:latin typeface="微软雅黑" pitchFamily="34" charset="-122"/>
                <a:ea typeface="微软雅黑" pitchFamily="34" charset="-122"/>
              </a:rPr>
              <a:t>公司与团队</a:t>
            </a:r>
          </a:p>
        </p:txBody>
      </p:sp>
      <p:sp>
        <p:nvSpPr>
          <p:cNvPr id="70" name="标题 4"/>
          <p:cNvSpPr txBox="1">
            <a:spLocks noChangeArrowheads="1"/>
          </p:cNvSpPr>
          <p:nvPr/>
        </p:nvSpPr>
        <p:spPr bwMode="auto">
          <a:xfrm>
            <a:off x="1344613" y="2163763"/>
            <a:ext cx="2232025" cy="473075"/>
          </a:xfrm>
          <a:prstGeom prst="rect">
            <a:avLst/>
          </a:prstGeom>
          <a:noFill/>
          <a:ln w="9525">
            <a:noFill/>
            <a:miter lim="800000"/>
            <a:headEnd/>
            <a:tailEnd/>
          </a:ln>
        </p:spPr>
        <p:txBody>
          <a:bodyPr anchor="ctr"/>
          <a:lstStyle/>
          <a:p>
            <a:r>
              <a:rPr lang="zh-CN" altLang="en-US" sz="2400" b="1">
                <a:solidFill>
                  <a:schemeClr val="bg1"/>
                </a:solidFill>
                <a:latin typeface="微软雅黑" pitchFamily="34" charset="-122"/>
                <a:ea typeface="微软雅黑" pitchFamily="34" charset="-122"/>
              </a:rPr>
              <a:t>我们是谁</a:t>
            </a:r>
          </a:p>
        </p:txBody>
      </p:sp>
      <p:grpSp>
        <p:nvGrpSpPr>
          <p:cNvPr id="71" name="组合 70"/>
          <p:cNvGrpSpPr>
            <a:grpSpLocks/>
          </p:cNvGrpSpPr>
          <p:nvPr/>
        </p:nvGrpSpPr>
        <p:grpSpPr bwMode="auto">
          <a:xfrm>
            <a:off x="1417638" y="2997200"/>
            <a:ext cx="1436687" cy="215900"/>
            <a:chOff x="4369395" y="3284984"/>
            <a:chExt cx="1436675" cy="215444"/>
          </a:xfrm>
        </p:grpSpPr>
        <p:sp>
          <p:nvSpPr>
            <p:cNvPr id="69673"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公司简介</a:t>
              </a:r>
            </a:p>
          </p:txBody>
        </p:sp>
        <p:grpSp>
          <p:nvGrpSpPr>
            <p:cNvPr id="69674" name="组合 72"/>
            <p:cNvGrpSpPr>
              <a:grpSpLocks/>
            </p:cNvGrpSpPr>
            <p:nvPr/>
          </p:nvGrpSpPr>
          <p:grpSpPr bwMode="auto">
            <a:xfrm>
              <a:off x="4369395" y="3316401"/>
              <a:ext cx="168551" cy="168551"/>
              <a:chOff x="5005199" y="3717032"/>
              <a:chExt cx="168551" cy="168551"/>
            </a:xfrm>
          </p:grpSpPr>
          <p:sp>
            <p:nvSpPr>
              <p:cNvPr id="74" name="椭圆 73"/>
              <p:cNvSpPr/>
              <p:nvPr/>
            </p:nvSpPr>
            <p:spPr>
              <a:xfrm>
                <a:off x="5005199" y="3717298"/>
                <a:ext cx="168274"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5" name="等腰三角形 74"/>
              <p:cNvSpPr/>
              <p:nvPr/>
            </p:nvSpPr>
            <p:spPr>
              <a:xfrm rot="5400000">
                <a:off x="5039467" y="3741727"/>
                <a:ext cx="129900"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76" name="组合 75"/>
          <p:cNvGrpSpPr>
            <a:grpSpLocks/>
          </p:cNvGrpSpPr>
          <p:nvPr/>
        </p:nvGrpSpPr>
        <p:grpSpPr bwMode="auto">
          <a:xfrm>
            <a:off x="1420813" y="3573463"/>
            <a:ext cx="1436687" cy="214312"/>
            <a:chOff x="2932719" y="3861048"/>
            <a:chExt cx="1436675" cy="215444"/>
          </a:xfrm>
        </p:grpSpPr>
        <p:sp>
          <p:nvSpPr>
            <p:cNvPr id="69669" name="文本框 9"/>
            <p:cNvSpPr txBox="1">
              <a:spLocks noChangeArrowheads="1"/>
            </p:cNvSpPr>
            <p:nvPr/>
          </p:nvSpPr>
          <p:spPr bwMode="auto">
            <a:xfrm>
              <a:off x="3145259" y="3861048"/>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团队介绍</a:t>
              </a:r>
            </a:p>
          </p:txBody>
        </p:sp>
        <p:grpSp>
          <p:nvGrpSpPr>
            <p:cNvPr id="69670" name="组合 77"/>
            <p:cNvGrpSpPr>
              <a:grpSpLocks/>
            </p:cNvGrpSpPr>
            <p:nvPr/>
          </p:nvGrpSpPr>
          <p:grpSpPr bwMode="auto">
            <a:xfrm>
              <a:off x="2932719" y="3892465"/>
              <a:ext cx="168551" cy="168551"/>
              <a:chOff x="3568523" y="4293096"/>
              <a:chExt cx="168551" cy="168551"/>
            </a:xfrm>
          </p:grpSpPr>
          <p:sp>
            <p:nvSpPr>
              <p:cNvPr id="106" name="椭圆 105"/>
              <p:cNvSpPr/>
              <p:nvPr/>
            </p:nvSpPr>
            <p:spPr>
              <a:xfrm>
                <a:off x="3568523" y="4293597"/>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07" name="等腰三角形 106"/>
              <p:cNvSpPr/>
              <p:nvPr/>
            </p:nvSpPr>
            <p:spPr>
              <a:xfrm rot="5400000">
                <a:off x="3603108" y="4317849"/>
                <a:ext cx="129266"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08" name="组合 107"/>
          <p:cNvGrpSpPr>
            <a:grpSpLocks/>
          </p:cNvGrpSpPr>
          <p:nvPr/>
        </p:nvGrpSpPr>
        <p:grpSpPr bwMode="auto">
          <a:xfrm>
            <a:off x="1417638" y="3286125"/>
            <a:ext cx="1436687" cy="214313"/>
            <a:chOff x="4369395" y="3284984"/>
            <a:chExt cx="1436675" cy="215444"/>
          </a:xfrm>
        </p:grpSpPr>
        <p:sp>
          <p:nvSpPr>
            <p:cNvPr id="69665"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项目成员</a:t>
              </a:r>
            </a:p>
          </p:txBody>
        </p:sp>
        <p:grpSp>
          <p:nvGrpSpPr>
            <p:cNvPr id="69666" name="组合 109"/>
            <p:cNvGrpSpPr>
              <a:grpSpLocks/>
            </p:cNvGrpSpPr>
            <p:nvPr/>
          </p:nvGrpSpPr>
          <p:grpSpPr bwMode="auto">
            <a:xfrm>
              <a:off x="4369395" y="3316401"/>
              <a:ext cx="168551" cy="168551"/>
              <a:chOff x="5005199" y="3717032"/>
              <a:chExt cx="168551" cy="168551"/>
            </a:xfrm>
          </p:grpSpPr>
          <p:sp>
            <p:nvSpPr>
              <p:cNvPr id="115" name="椭圆 11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16" name="等腰三角形 115"/>
              <p:cNvSpPr/>
              <p:nvPr/>
            </p:nvSpPr>
            <p:spPr>
              <a:xfrm rot="5400000">
                <a:off x="5039784" y="3741785"/>
                <a:ext cx="129267"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17" name="组合 116"/>
          <p:cNvGrpSpPr>
            <a:grpSpLocks/>
          </p:cNvGrpSpPr>
          <p:nvPr/>
        </p:nvGrpSpPr>
        <p:grpSpPr bwMode="auto">
          <a:xfrm>
            <a:off x="2857500" y="3286125"/>
            <a:ext cx="1436688" cy="214313"/>
            <a:chOff x="4369395" y="3284984"/>
            <a:chExt cx="1436675" cy="215444"/>
          </a:xfrm>
        </p:grpSpPr>
        <p:sp>
          <p:nvSpPr>
            <p:cNvPr id="69661"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组织结构</a:t>
              </a:r>
            </a:p>
          </p:txBody>
        </p:sp>
        <p:grpSp>
          <p:nvGrpSpPr>
            <p:cNvPr id="69662" name="组合 118"/>
            <p:cNvGrpSpPr>
              <a:grpSpLocks/>
            </p:cNvGrpSpPr>
            <p:nvPr/>
          </p:nvGrpSpPr>
          <p:grpSpPr bwMode="auto">
            <a:xfrm>
              <a:off x="4369395" y="3316401"/>
              <a:ext cx="168551" cy="168551"/>
              <a:chOff x="5005199" y="3717032"/>
              <a:chExt cx="168551" cy="168551"/>
            </a:xfrm>
          </p:grpSpPr>
          <p:sp>
            <p:nvSpPr>
              <p:cNvPr id="120" name="椭圆 11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1" name="等腰三角形 120"/>
              <p:cNvSpPr/>
              <p:nvPr/>
            </p:nvSpPr>
            <p:spPr>
              <a:xfrm rot="5400000">
                <a:off x="5039783" y="3741786"/>
                <a:ext cx="129267"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7" name="组合 126"/>
          <p:cNvGrpSpPr>
            <a:grpSpLocks/>
          </p:cNvGrpSpPr>
          <p:nvPr/>
        </p:nvGrpSpPr>
        <p:grpSpPr bwMode="auto">
          <a:xfrm>
            <a:off x="2857500" y="3573463"/>
            <a:ext cx="1436688" cy="214312"/>
            <a:chOff x="4369395" y="3284984"/>
            <a:chExt cx="1436675" cy="215444"/>
          </a:xfrm>
        </p:grpSpPr>
        <p:sp>
          <p:nvSpPr>
            <p:cNvPr id="69657"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企业理念</a:t>
              </a:r>
            </a:p>
          </p:txBody>
        </p:sp>
        <p:grpSp>
          <p:nvGrpSpPr>
            <p:cNvPr id="69658" name="组合 128"/>
            <p:cNvGrpSpPr>
              <a:grpSpLocks/>
            </p:cNvGrpSpPr>
            <p:nvPr/>
          </p:nvGrpSpPr>
          <p:grpSpPr bwMode="auto">
            <a:xfrm>
              <a:off x="4369395" y="3316401"/>
              <a:ext cx="168551" cy="168551"/>
              <a:chOff x="5005199" y="3717032"/>
              <a:chExt cx="168551" cy="168551"/>
            </a:xfrm>
          </p:grpSpPr>
          <p:sp>
            <p:nvSpPr>
              <p:cNvPr id="130" name="椭圆 12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31" name="等腰三角形 130"/>
              <p:cNvSpPr/>
              <p:nvPr/>
            </p:nvSpPr>
            <p:spPr>
              <a:xfrm rot="5400000">
                <a:off x="5039783" y="3741787"/>
                <a:ext cx="129266"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cxnSp>
        <p:nvCxnSpPr>
          <p:cNvPr id="132" name="直接连接符 131"/>
          <p:cNvCxnSpPr/>
          <p:nvPr/>
        </p:nvCxnSpPr>
        <p:spPr>
          <a:xfrm>
            <a:off x="1465263" y="2708275"/>
            <a:ext cx="2471737"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3" y="4508500"/>
            <a:ext cx="849312" cy="849313"/>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椭圆 147"/>
          <p:cNvSpPr/>
          <p:nvPr/>
        </p:nvSpPr>
        <p:spPr>
          <a:xfrm>
            <a:off x="5610225" y="4611688"/>
            <a:ext cx="1152525" cy="115252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9" name="椭圆 148"/>
          <p:cNvSpPr/>
          <p:nvPr/>
        </p:nvSpPr>
        <p:spPr>
          <a:xfrm>
            <a:off x="7177088" y="4764088"/>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0" name="椭圆 149"/>
          <p:cNvSpPr/>
          <p:nvPr/>
        </p:nvSpPr>
        <p:spPr>
          <a:xfrm>
            <a:off x="7831138" y="4083050"/>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1" name="椭圆 150"/>
          <p:cNvSpPr/>
          <p:nvPr/>
        </p:nvSpPr>
        <p:spPr>
          <a:xfrm>
            <a:off x="8113713" y="458946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2" name="椭圆 151"/>
          <p:cNvSpPr/>
          <p:nvPr/>
        </p:nvSpPr>
        <p:spPr>
          <a:xfrm>
            <a:off x="5521325" y="5357813"/>
            <a:ext cx="576263"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 name="椭圆 152"/>
          <p:cNvSpPr/>
          <p:nvPr/>
        </p:nvSpPr>
        <p:spPr>
          <a:xfrm>
            <a:off x="9266238" y="5357813"/>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4" name="椭圆 153"/>
          <p:cNvSpPr/>
          <p:nvPr/>
        </p:nvSpPr>
        <p:spPr>
          <a:xfrm>
            <a:off x="9644063" y="5646738"/>
            <a:ext cx="439737"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5" name="椭圆 154"/>
          <p:cNvSpPr/>
          <p:nvPr/>
        </p:nvSpPr>
        <p:spPr>
          <a:xfrm>
            <a:off x="10490200" y="500221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6" name="椭圆 155"/>
          <p:cNvSpPr/>
          <p:nvPr/>
        </p:nvSpPr>
        <p:spPr>
          <a:xfrm>
            <a:off x="11196638" y="5494338"/>
            <a:ext cx="441325"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TextBox 5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7"/>
                                        </p:tgtEl>
                                        <p:attrNameLst>
                                          <p:attrName>style.visibility</p:attrName>
                                        </p:attrNameLst>
                                      </p:cBhvr>
                                      <p:to>
                                        <p:strVal val="visible"/>
                                      </p:to>
                                    </p:set>
                                    <p:anim calcmode="lin" valueType="num">
                                      <p:cBhvr>
                                        <p:cTn id="59" dur="500" fill="hold"/>
                                        <p:tgtEl>
                                          <p:spTgt spid="127"/>
                                        </p:tgtEl>
                                        <p:attrNameLst>
                                          <p:attrName>ppt_w</p:attrName>
                                        </p:attrNameLst>
                                      </p:cBhvr>
                                      <p:tavLst>
                                        <p:tav tm="0">
                                          <p:val>
                                            <p:fltVal val="0"/>
                                          </p:val>
                                        </p:tav>
                                        <p:tav tm="100000">
                                          <p:val>
                                            <p:strVal val="#ppt_w"/>
                                          </p:val>
                                        </p:tav>
                                      </p:tavLst>
                                    </p:anim>
                                    <p:anim calcmode="lin" valueType="num">
                                      <p:cBhvr>
                                        <p:cTn id="60" dur="500" fill="hold"/>
                                        <p:tgtEl>
                                          <p:spTgt spid="127"/>
                                        </p:tgtEl>
                                        <p:attrNameLst>
                                          <p:attrName>ppt_h</p:attrName>
                                        </p:attrNameLst>
                                      </p:cBhvr>
                                      <p:tavLst>
                                        <p:tav tm="0">
                                          <p:val>
                                            <p:fltVal val="0"/>
                                          </p:val>
                                        </p:tav>
                                        <p:tav tm="100000">
                                          <p:val>
                                            <p:strVal val="#ppt_h"/>
                                          </p:val>
                                        </p:tav>
                                      </p:tavLst>
                                    </p:anim>
                                    <p:animEffect transition="in" filter="fade">
                                      <p:cBhvr>
                                        <p:cTn id="61" dur="500"/>
                                        <p:tgtEl>
                                          <p:spTgt spid="127"/>
                                        </p:tgtEl>
                                      </p:cBhvr>
                                    </p:animEffect>
                                  </p:childTnLst>
                                </p:cTn>
                              </p:par>
                            </p:childTnLst>
                          </p:cTn>
                        </p:par>
                        <p:par>
                          <p:cTn id="62" fill="hold">
                            <p:stCondLst>
                              <p:cond delay="3000"/>
                            </p:stCondLst>
                            <p:childTnLst>
                              <p:par>
                                <p:cTn id="63" presetID="53" presetClass="entr" presetSubtype="16"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 calcmode="lin" valueType="num">
                                      <p:cBhvr>
                                        <p:cTn id="65" dur="500" fill="hold"/>
                                        <p:tgtEl>
                                          <p:spTgt spid="132"/>
                                        </p:tgtEl>
                                        <p:attrNameLst>
                                          <p:attrName>ppt_w</p:attrName>
                                        </p:attrNameLst>
                                      </p:cBhvr>
                                      <p:tavLst>
                                        <p:tav tm="0">
                                          <p:val>
                                            <p:fltVal val="0"/>
                                          </p:val>
                                        </p:tav>
                                        <p:tav tm="100000">
                                          <p:val>
                                            <p:strVal val="#ppt_w"/>
                                          </p:val>
                                        </p:tav>
                                      </p:tavLst>
                                    </p:anim>
                                    <p:anim calcmode="lin" valueType="num">
                                      <p:cBhvr>
                                        <p:cTn id="66" dur="500" fill="hold"/>
                                        <p:tgtEl>
                                          <p:spTgt spid="132"/>
                                        </p:tgtEl>
                                        <p:attrNameLst>
                                          <p:attrName>ppt_h</p:attrName>
                                        </p:attrNameLst>
                                      </p:cBhvr>
                                      <p:tavLst>
                                        <p:tav tm="0">
                                          <p:val>
                                            <p:fltVal val="0"/>
                                          </p:val>
                                        </p:tav>
                                        <p:tav tm="100000">
                                          <p:val>
                                            <p:strVal val="#ppt_h"/>
                                          </p:val>
                                        </p:tav>
                                      </p:tavLst>
                                    </p:anim>
                                    <p:animEffect transition="in" filter="fade">
                                      <p:cBhvr>
                                        <p:cTn id="67" dur="500"/>
                                        <p:tgtEl>
                                          <p:spTgt spid="132"/>
                                        </p:tgtEl>
                                      </p:cBhvr>
                                    </p:animEffect>
                                  </p:childTnLst>
                                </p:cTn>
                              </p:par>
                              <p:par>
                                <p:cTn id="68" presetID="2" presetClass="entr" presetSubtype="6" fill="hold" grpId="0" nodeType="withEffect">
                                  <p:stCondLst>
                                    <p:cond delay="75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500" fill="hold"/>
                                        <p:tgtEl>
                                          <p:spTgt spid="3"/>
                                        </p:tgtEl>
                                        <p:attrNameLst>
                                          <p:attrName>ppt_x</p:attrName>
                                        </p:attrNameLst>
                                      </p:cBhvr>
                                      <p:tavLst>
                                        <p:tav tm="0">
                                          <p:val>
                                            <p:strVal val="1+#ppt_w/2"/>
                                          </p:val>
                                        </p:tav>
                                        <p:tav tm="100000">
                                          <p:val>
                                            <p:strVal val="#ppt_x"/>
                                          </p:val>
                                        </p:tav>
                                      </p:tavLst>
                                    </p:anim>
                                    <p:anim calcmode="lin" valueType="num">
                                      <p:cBhvr additive="base">
                                        <p:cTn id="71" dur="500" fill="hold"/>
                                        <p:tgtEl>
                                          <p:spTgt spid="3"/>
                                        </p:tgtEl>
                                        <p:attrNameLst>
                                          <p:attrName>ppt_y</p:attrName>
                                        </p:attrNameLst>
                                      </p:cBhvr>
                                      <p:tavLst>
                                        <p:tav tm="0">
                                          <p:val>
                                            <p:strVal val="1+#ppt_h/2"/>
                                          </p:val>
                                        </p:tav>
                                        <p:tav tm="100000">
                                          <p:val>
                                            <p:strVal val="#ppt_y"/>
                                          </p:val>
                                        </p:tav>
                                      </p:tavLst>
                                    </p:anim>
                                  </p:childTnLst>
                                </p:cTn>
                              </p:par>
                              <p:par>
                                <p:cTn id="72" presetID="2" presetClass="entr" presetSubtype="6" fill="hold" grpId="0" nodeType="withEffect">
                                  <p:stCondLst>
                                    <p:cond delay="750"/>
                                  </p:stCondLst>
                                  <p:childTnLst>
                                    <p:set>
                                      <p:cBhvr>
                                        <p:cTn id="73" dur="1" fill="hold">
                                          <p:stCondLst>
                                            <p:cond delay="0"/>
                                          </p:stCondLst>
                                        </p:cTn>
                                        <p:tgtEl>
                                          <p:spTgt spid="148"/>
                                        </p:tgtEl>
                                        <p:attrNameLst>
                                          <p:attrName>style.visibility</p:attrName>
                                        </p:attrNameLst>
                                      </p:cBhvr>
                                      <p:to>
                                        <p:strVal val="visible"/>
                                      </p:to>
                                    </p:set>
                                    <p:anim calcmode="lin" valueType="num">
                                      <p:cBhvr additive="base">
                                        <p:cTn id="74" dur="500" fill="hold"/>
                                        <p:tgtEl>
                                          <p:spTgt spid="148"/>
                                        </p:tgtEl>
                                        <p:attrNameLst>
                                          <p:attrName>ppt_x</p:attrName>
                                        </p:attrNameLst>
                                      </p:cBhvr>
                                      <p:tavLst>
                                        <p:tav tm="0">
                                          <p:val>
                                            <p:strVal val="1+#ppt_w/2"/>
                                          </p:val>
                                        </p:tav>
                                        <p:tav tm="100000">
                                          <p:val>
                                            <p:strVal val="#ppt_x"/>
                                          </p:val>
                                        </p:tav>
                                      </p:tavLst>
                                    </p:anim>
                                    <p:anim calcmode="lin" valueType="num">
                                      <p:cBhvr additive="base">
                                        <p:cTn id="75" dur="500" fill="hold"/>
                                        <p:tgtEl>
                                          <p:spTgt spid="148"/>
                                        </p:tgtEl>
                                        <p:attrNameLst>
                                          <p:attrName>ppt_y</p:attrName>
                                        </p:attrNameLst>
                                      </p:cBhvr>
                                      <p:tavLst>
                                        <p:tav tm="0">
                                          <p:val>
                                            <p:strVal val="1+#ppt_h/2"/>
                                          </p:val>
                                        </p:tav>
                                        <p:tav tm="100000">
                                          <p:val>
                                            <p:strVal val="#ppt_y"/>
                                          </p:val>
                                        </p:tav>
                                      </p:tavLst>
                                    </p:anim>
                                  </p:childTnLst>
                                </p:cTn>
                              </p:par>
                              <p:par>
                                <p:cTn id="76" presetID="2" presetClass="entr" presetSubtype="6" fill="hold" grpId="0" nodeType="withEffect">
                                  <p:stCondLst>
                                    <p:cond delay="750"/>
                                  </p:stCondLst>
                                  <p:childTnLst>
                                    <p:set>
                                      <p:cBhvr>
                                        <p:cTn id="77" dur="1" fill="hold">
                                          <p:stCondLst>
                                            <p:cond delay="0"/>
                                          </p:stCondLst>
                                        </p:cTn>
                                        <p:tgtEl>
                                          <p:spTgt spid="149"/>
                                        </p:tgtEl>
                                        <p:attrNameLst>
                                          <p:attrName>style.visibility</p:attrName>
                                        </p:attrNameLst>
                                      </p:cBhvr>
                                      <p:to>
                                        <p:strVal val="visible"/>
                                      </p:to>
                                    </p:set>
                                    <p:anim calcmode="lin" valueType="num">
                                      <p:cBhvr additive="base">
                                        <p:cTn id="78" dur="500" fill="hold"/>
                                        <p:tgtEl>
                                          <p:spTgt spid="149"/>
                                        </p:tgtEl>
                                        <p:attrNameLst>
                                          <p:attrName>ppt_x</p:attrName>
                                        </p:attrNameLst>
                                      </p:cBhvr>
                                      <p:tavLst>
                                        <p:tav tm="0">
                                          <p:val>
                                            <p:strVal val="1+#ppt_w/2"/>
                                          </p:val>
                                        </p:tav>
                                        <p:tav tm="100000">
                                          <p:val>
                                            <p:strVal val="#ppt_x"/>
                                          </p:val>
                                        </p:tav>
                                      </p:tavLst>
                                    </p:anim>
                                    <p:anim calcmode="lin" valueType="num">
                                      <p:cBhvr additive="base">
                                        <p:cTn id="79" dur="500" fill="hold"/>
                                        <p:tgtEl>
                                          <p:spTgt spid="149"/>
                                        </p:tgtEl>
                                        <p:attrNameLst>
                                          <p:attrName>ppt_y</p:attrName>
                                        </p:attrNameLst>
                                      </p:cBhvr>
                                      <p:tavLst>
                                        <p:tav tm="0">
                                          <p:val>
                                            <p:strVal val="1+#ppt_h/2"/>
                                          </p:val>
                                        </p:tav>
                                        <p:tav tm="100000">
                                          <p:val>
                                            <p:strVal val="#ppt_y"/>
                                          </p:val>
                                        </p:tav>
                                      </p:tavLst>
                                    </p:anim>
                                  </p:childTnLst>
                                </p:cTn>
                              </p:par>
                              <p:par>
                                <p:cTn id="80" presetID="2" presetClass="entr" presetSubtype="6" fill="hold" grpId="0" nodeType="withEffect">
                                  <p:stCondLst>
                                    <p:cond delay="750"/>
                                  </p:stCondLst>
                                  <p:childTnLst>
                                    <p:set>
                                      <p:cBhvr>
                                        <p:cTn id="81" dur="1" fill="hold">
                                          <p:stCondLst>
                                            <p:cond delay="0"/>
                                          </p:stCondLst>
                                        </p:cTn>
                                        <p:tgtEl>
                                          <p:spTgt spid="150"/>
                                        </p:tgtEl>
                                        <p:attrNameLst>
                                          <p:attrName>style.visibility</p:attrName>
                                        </p:attrNameLst>
                                      </p:cBhvr>
                                      <p:to>
                                        <p:strVal val="visible"/>
                                      </p:to>
                                    </p:set>
                                    <p:anim calcmode="lin" valueType="num">
                                      <p:cBhvr additive="base">
                                        <p:cTn id="82" dur="500" fill="hold"/>
                                        <p:tgtEl>
                                          <p:spTgt spid="150"/>
                                        </p:tgtEl>
                                        <p:attrNameLst>
                                          <p:attrName>ppt_x</p:attrName>
                                        </p:attrNameLst>
                                      </p:cBhvr>
                                      <p:tavLst>
                                        <p:tav tm="0">
                                          <p:val>
                                            <p:strVal val="1+#ppt_w/2"/>
                                          </p:val>
                                        </p:tav>
                                        <p:tav tm="100000">
                                          <p:val>
                                            <p:strVal val="#ppt_x"/>
                                          </p:val>
                                        </p:tav>
                                      </p:tavLst>
                                    </p:anim>
                                    <p:anim calcmode="lin" valueType="num">
                                      <p:cBhvr additive="base">
                                        <p:cTn id="83" dur="500" fill="hold"/>
                                        <p:tgtEl>
                                          <p:spTgt spid="150"/>
                                        </p:tgtEl>
                                        <p:attrNameLst>
                                          <p:attrName>ppt_y</p:attrName>
                                        </p:attrNameLst>
                                      </p:cBhvr>
                                      <p:tavLst>
                                        <p:tav tm="0">
                                          <p:val>
                                            <p:strVal val="1+#ppt_h/2"/>
                                          </p:val>
                                        </p:tav>
                                        <p:tav tm="100000">
                                          <p:val>
                                            <p:strVal val="#ppt_y"/>
                                          </p:val>
                                        </p:tav>
                                      </p:tavLst>
                                    </p:anim>
                                  </p:childTnLst>
                                </p:cTn>
                              </p:par>
                              <p:par>
                                <p:cTn id="84" presetID="2" presetClass="entr" presetSubtype="6" fill="hold" grpId="0" nodeType="withEffect">
                                  <p:stCondLst>
                                    <p:cond delay="750"/>
                                  </p:stCondLst>
                                  <p:childTnLst>
                                    <p:set>
                                      <p:cBhvr>
                                        <p:cTn id="85" dur="1" fill="hold">
                                          <p:stCondLst>
                                            <p:cond delay="0"/>
                                          </p:stCondLst>
                                        </p:cTn>
                                        <p:tgtEl>
                                          <p:spTgt spid="151"/>
                                        </p:tgtEl>
                                        <p:attrNameLst>
                                          <p:attrName>style.visibility</p:attrName>
                                        </p:attrNameLst>
                                      </p:cBhvr>
                                      <p:to>
                                        <p:strVal val="visible"/>
                                      </p:to>
                                    </p:set>
                                    <p:anim calcmode="lin" valueType="num">
                                      <p:cBhvr additive="base">
                                        <p:cTn id="86" dur="500" fill="hold"/>
                                        <p:tgtEl>
                                          <p:spTgt spid="151"/>
                                        </p:tgtEl>
                                        <p:attrNameLst>
                                          <p:attrName>ppt_x</p:attrName>
                                        </p:attrNameLst>
                                      </p:cBhvr>
                                      <p:tavLst>
                                        <p:tav tm="0">
                                          <p:val>
                                            <p:strVal val="1+#ppt_w/2"/>
                                          </p:val>
                                        </p:tav>
                                        <p:tav tm="100000">
                                          <p:val>
                                            <p:strVal val="#ppt_x"/>
                                          </p:val>
                                        </p:tav>
                                      </p:tavLst>
                                    </p:anim>
                                    <p:anim calcmode="lin" valueType="num">
                                      <p:cBhvr additive="base">
                                        <p:cTn id="87" dur="500" fill="hold"/>
                                        <p:tgtEl>
                                          <p:spTgt spid="151"/>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750"/>
                                  </p:stCondLst>
                                  <p:childTnLst>
                                    <p:set>
                                      <p:cBhvr>
                                        <p:cTn id="89" dur="1" fill="hold">
                                          <p:stCondLst>
                                            <p:cond delay="0"/>
                                          </p:stCondLst>
                                        </p:cTn>
                                        <p:tgtEl>
                                          <p:spTgt spid="152"/>
                                        </p:tgtEl>
                                        <p:attrNameLst>
                                          <p:attrName>style.visibility</p:attrName>
                                        </p:attrNameLst>
                                      </p:cBhvr>
                                      <p:to>
                                        <p:strVal val="visible"/>
                                      </p:to>
                                    </p:set>
                                    <p:anim calcmode="lin" valueType="num">
                                      <p:cBhvr additive="base">
                                        <p:cTn id="90" dur="500" fill="hold"/>
                                        <p:tgtEl>
                                          <p:spTgt spid="152"/>
                                        </p:tgtEl>
                                        <p:attrNameLst>
                                          <p:attrName>ppt_x</p:attrName>
                                        </p:attrNameLst>
                                      </p:cBhvr>
                                      <p:tavLst>
                                        <p:tav tm="0">
                                          <p:val>
                                            <p:strVal val="1+#ppt_w/2"/>
                                          </p:val>
                                        </p:tav>
                                        <p:tav tm="100000">
                                          <p:val>
                                            <p:strVal val="#ppt_x"/>
                                          </p:val>
                                        </p:tav>
                                      </p:tavLst>
                                    </p:anim>
                                    <p:anim calcmode="lin" valueType="num">
                                      <p:cBhvr additive="base">
                                        <p:cTn id="91" dur="500" fill="hold"/>
                                        <p:tgtEl>
                                          <p:spTgt spid="152"/>
                                        </p:tgtEl>
                                        <p:attrNameLst>
                                          <p:attrName>ppt_y</p:attrName>
                                        </p:attrNameLst>
                                      </p:cBhvr>
                                      <p:tavLst>
                                        <p:tav tm="0">
                                          <p:val>
                                            <p:strVal val="1+#ppt_h/2"/>
                                          </p:val>
                                        </p:tav>
                                        <p:tav tm="100000">
                                          <p:val>
                                            <p:strVal val="#ppt_y"/>
                                          </p:val>
                                        </p:tav>
                                      </p:tavLst>
                                    </p:anim>
                                  </p:childTnLst>
                                </p:cTn>
                              </p:par>
                              <p:par>
                                <p:cTn id="92" presetID="2" presetClass="entr" presetSubtype="6" fill="hold" grpId="0" nodeType="withEffect">
                                  <p:stCondLst>
                                    <p:cond delay="750"/>
                                  </p:stCondLst>
                                  <p:childTnLst>
                                    <p:set>
                                      <p:cBhvr>
                                        <p:cTn id="93" dur="1" fill="hold">
                                          <p:stCondLst>
                                            <p:cond delay="0"/>
                                          </p:stCondLst>
                                        </p:cTn>
                                        <p:tgtEl>
                                          <p:spTgt spid="153"/>
                                        </p:tgtEl>
                                        <p:attrNameLst>
                                          <p:attrName>style.visibility</p:attrName>
                                        </p:attrNameLst>
                                      </p:cBhvr>
                                      <p:to>
                                        <p:strVal val="visible"/>
                                      </p:to>
                                    </p:set>
                                    <p:anim calcmode="lin" valueType="num">
                                      <p:cBhvr additive="base">
                                        <p:cTn id="94" dur="500" fill="hold"/>
                                        <p:tgtEl>
                                          <p:spTgt spid="153"/>
                                        </p:tgtEl>
                                        <p:attrNameLst>
                                          <p:attrName>ppt_x</p:attrName>
                                        </p:attrNameLst>
                                      </p:cBhvr>
                                      <p:tavLst>
                                        <p:tav tm="0">
                                          <p:val>
                                            <p:strVal val="1+#ppt_w/2"/>
                                          </p:val>
                                        </p:tav>
                                        <p:tav tm="100000">
                                          <p:val>
                                            <p:strVal val="#ppt_x"/>
                                          </p:val>
                                        </p:tav>
                                      </p:tavLst>
                                    </p:anim>
                                    <p:anim calcmode="lin" valueType="num">
                                      <p:cBhvr additive="base">
                                        <p:cTn id="95" dur="500" fill="hold"/>
                                        <p:tgtEl>
                                          <p:spTgt spid="153"/>
                                        </p:tgtEl>
                                        <p:attrNameLst>
                                          <p:attrName>ppt_y</p:attrName>
                                        </p:attrNameLst>
                                      </p:cBhvr>
                                      <p:tavLst>
                                        <p:tav tm="0">
                                          <p:val>
                                            <p:strVal val="1+#ppt_h/2"/>
                                          </p:val>
                                        </p:tav>
                                        <p:tav tm="100000">
                                          <p:val>
                                            <p:strVal val="#ppt_y"/>
                                          </p:val>
                                        </p:tav>
                                      </p:tavLst>
                                    </p:anim>
                                  </p:childTnLst>
                                </p:cTn>
                              </p:par>
                              <p:par>
                                <p:cTn id="96" presetID="2" presetClass="entr" presetSubtype="6" fill="hold" grpId="0" nodeType="withEffect">
                                  <p:stCondLst>
                                    <p:cond delay="750"/>
                                  </p:stCondLst>
                                  <p:childTnLst>
                                    <p:set>
                                      <p:cBhvr>
                                        <p:cTn id="97" dur="1" fill="hold">
                                          <p:stCondLst>
                                            <p:cond delay="0"/>
                                          </p:stCondLst>
                                        </p:cTn>
                                        <p:tgtEl>
                                          <p:spTgt spid="154"/>
                                        </p:tgtEl>
                                        <p:attrNameLst>
                                          <p:attrName>style.visibility</p:attrName>
                                        </p:attrNameLst>
                                      </p:cBhvr>
                                      <p:to>
                                        <p:strVal val="visible"/>
                                      </p:to>
                                    </p:set>
                                    <p:anim calcmode="lin" valueType="num">
                                      <p:cBhvr additive="base">
                                        <p:cTn id="98" dur="500" fill="hold"/>
                                        <p:tgtEl>
                                          <p:spTgt spid="154"/>
                                        </p:tgtEl>
                                        <p:attrNameLst>
                                          <p:attrName>ppt_x</p:attrName>
                                        </p:attrNameLst>
                                      </p:cBhvr>
                                      <p:tavLst>
                                        <p:tav tm="0">
                                          <p:val>
                                            <p:strVal val="1+#ppt_w/2"/>
                                          </p:val>
                                        </p:tav>
                                        <p:tav tm="100000">
                                          <p:val>
                                            <p:strVal val="#ppt_x"/>
                                          </p:val>
                                        </p:tav>
                                      </p:tavLst>
                                    </p:anim>
                                    <p:anim calcmode="lin" valueType="num">
                                      <p:cBhvr additive="base">
                                        <p:cTn id="99" dur="500" fill="hold"/>
                                        <p:tgtEl>
                                          <p:spTgt spid="154"/>
                                        </p:tgtEl>
                                        <p:attrNameLst>
                                          <p:attrName>ppt_y</p:attrName>
                                        </p:attrNameLst>
                                      </p:cBhvr>
                                      <p:tavLst>
                                        <p:tav tm="0">
                                          <p:val>
                                            <p:strVal val="1+#ppt_h/2"/>
                                          </p:val>
                                        </p:tav>
                                        <p:tav tm="100000">
                                          <p:val>
                                            <p:strVal val="#ppt_y"/>
                                          </p:val>
                                        </p:tav>
                                      </p:tavLst>
                                    </p:anim>
                                  </p:childTnLst>
                                </p:cTn>
                              </p:par>
                              <p:par>
                                <p:cTn id="100" presetID="2" presetClass="entr" presetSubtype="6" fill="hold" grpId="0" nodeType="withEffect">
                                  <p:stCondLst>
                                    <p:cond delay="750"/>
                                  </p:stCondLst>
                                  <p:childTnLst>
                                    <p:set>
                                      <p:cBhvr>
                                        <p:cTn id="101" dur="1" fill="hold">
                                          <p:stCondLst>
                                            <p:cond delay="0"/>
                                          </p:stCondLst>
                                        </p:cTn>
                                        <p:tgtEl>
                                          <p:spTgt spid="155"/>
                                        </p:tgtEl>
                                        <p:attrNameLst>
                                          <p:attrName>style.visibility</p:attrName>
                                        </p:attrNameLst>
                                      </p:cBhvr>
                                      <p:to>
                                        <p:strVal val="visible"/>
                                      </p:to>
                                    </p:set>
                                    <p:anim calcmode="lin" valueType="num">
                                      <p:cBhvr additive="base">
                                        <p:cTn id="102" dur="500" fill="hold"/>
                                        <p:tgtEl>
                                          <p:spTgt spid="155"/>
                                        </p:tgtEl>
                                        <p:attrNameLst>
                                          <p:attrName>ppt_x</p:attrName>
                                        </p:attrNameLst>
                                      </p:cBhvr>
                                      <p:tavLst>
                                        <p:tav tm="0">
                                          <p:val>
                                            <p:strVal val="1+#ppt_w/2"/>
                                          </p:val>
                                        </p:tav>
                                        <p:tav tm="100000">
                                          <p:val>
                                            <p:strVal val="#ppt_x"/>
                                          </p:val>
                                        </p:tav>
                                      </p:tavLst>
                                    </p:anim>
                                    <p:anim calcmode="lin" valueType="num">
                                      <p:cBhvr additive="base">
                                        <p:cTn id="103" dur="500" fill="hold"/>
                                        <p:tgtEl>
                                          <p:spTgt spid="155"/>
                                        </p:tgtEl>
                                        <p:attrNameLst>
                                          <p:attrName>ppt_y</p:attrName>
                                        </p:attrNameLst>
                                      </p:cBhvr>
                                      <p:tavLst>
                                        <p:tav tm="0">
                                          <p:val>
                                            <p:strVal val="1+#ppt_h/2"/>
                                          </p:val>
                                        </p:tav>
                                        <p:tav tm="100000">
                                          <p:val>
                                            <p:strVal val="#ppt_y"/>
                                          </p:val>
                                        </p:tav>
                                      </p:tavLst>
                                    </p:anim>
                                  </p:childTnLst>
                                </p:cTn>
                              </p:par>
                              <p:par>
                                <p:cTn id="104" presetID="2" presetClass="entr" presetSubtype="6" fill="hold" grpId="0" nodeType="withEffect">
                                  <p:stCondLst>
                                    <p:cond delay="750"/>
                                  </p:stCondLst>
                                  <p:childTnLst>
                                    <p:set>
                                      <p:cBhvr>
                                        <p:cTn id="105" dur="1" fill="hold">
                                          <p:stCondLst>
                                            <p:cond delay="0"/>
                                          </p:stCondLst>
                                        </p:cTn>
                                        <p:tgtEl>
                                          <p:spTgt spid="156"/>
                                        </p:tgtEl>
                                        <p:attrNameLst>
                                          <p:attrName>style.visibility</p:attrName>
                                        </p:attrNameLst>
                                      </p:cBhvr>
                                      <p:to>
                                        <p:strVal val="visible"/>
                                      </p:to>
                                    </p:set>
                                    <p:anim calcmode="lin" valueType="num">
                                      <p:cBhvr additive="base">
                                        <p:cTn id="106" dur="500" fill="hold"/>
                                        <p:tgtEl>
                                          <p:spTgt spid="156"/>
                                        </p:tgtEl>
                                        <p:attrNameLst>
                                          <p:attrName>ppt_x</p:attrName>
                                        </p:attrNameLst>
                                      </p:cBhvr>
                                      <p:tavLst>
                                        <p:tav tm="0">
                                          <p:val>
                                            <p:strVal val="1+#ppt_w/2"/>
                                          </p:val>
                                        </p:tav>
                                        <p:tav tm="100000">
                                          <p:val>
                                            <p:strVal val="#ppt_x"/>
                                          </p:val>
                                        </p:tav>
                                      </p:tavLst>
                                    </p:anim>
                                    <p:anim calcmode="lin" valueType="num">
                                      <p:cBhvr additive="base">
                                        <p:cTn id="107" dur="500" fill="hold"/>
                                        <p:tgtEl>
                                          <p:spTgt spid="156"/>
                                        </p:tgtEl>
                                        <p:attrNameLst>
                                          <p:attrName>ppt_y</p:attrName>
                                        </p:attrNameLst>
                                      </p:cBhvr>
                                      <p:tavLst>
                                        <p:tav tm="0">
                                          <p:val>
                                            <p:strVal val="1+#ppt_h/2"/>
                                          </p:val>
                                        </p:tav>
                                        <p:tav tm="100000">
                                          <p:val>
                                            <p:strVal val="#ppt_y"/>
                                          </p:val>
                                        </p:tav>
                                      </p:tavLst>
                                    </p:anim>
                                  </p:childTnLst>
                                </p:cTn>
                              </p:par>
                            </p:childTnLst>
                          </p:cTn>
                        </p:par>
                        <p:par>
                          <p:cTn id="108" fill="hold">
                            <p:stCondLst>
                              <p:cond delay="4250"/>
                            </p:stCondLst>
                            <p:childTnLst>
                              <p:par>
                                <p:cTn id="109" presetID="10" presetClass="entr" presetSubtype="0" fill="hold" grpId="0" nodeType="after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1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201738" y="1812925"/>
            <a:ext cx="3421062" cy="4208463"/>
          </a:xfrm>
          <a:prstGeom prst="rect">
            <a:avLst/>
          </a:prstGeom>
          <a:noFill/>
          <a:ln w="152400">
            <a:solidFill>
              <a:srgbClr val="BFBFBF">
                <a:alpha val="72157"/>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公司简介</a:t>
            </a:r>
          </a:p>
        </p:txBody>
      </p:sp>
      <p:sp>
        <p:nvSpPr>
          <p:cNvPr id="31" name="六边形 30"/>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2" name="直接连接符 31"/>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38" name="矩形 37"/>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46" name="KSO_Shape"/>
          <p:cNvSpPr/>
          <p:nvPr/>
        </p:nvSpPr>
        <p:spPr bwMode="auto">
          <a:xfrm>
            <a:off x="298450" y="206375"/>
            <a:ext cx="368300" cy="25241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48" name="六边形 47"/>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689"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第五章</a:t>
            </a:r>
          </a:p>
        </p:txBody>
      </p:sp>
      <p:sp>
        <p:nvSpPr>
          <p:cNvPr id="71690"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公司与团队</a:t>
            </a:r>
          </a:p>
        </p:txBody>
      </p:sp>
      <p:sp>
        <p:nvSpPr>
          <p:cNvPr id="3" name="矩形 2"/>
          <p:cNvSpPr/>
          <p:nvPr/>
        </p:nvSpPr>
        <p:spPr>
          <a:xfrm>
            <a:off x="1639888" y="1397000"/>
            <a:ext cx="3421062" cy="4208463"/>
          </a:xfrm>
          <a:prstGeom prst="rect">
            <a:avLst/>
          </a:prstGeom>
          <a:blipFill>
            <a:blip r:embed="rId3" cstate="screen">
              <a:extLst/>
            </a:blip>
            <a:srcRect/>
            <a:stretch>
              <a:fillRect/>
            </a:stretch>
          </a:blipFill>
          <a:ln w="146050">
            <a:solidFill>
              <a:srgbClr val="3CCCC7"/>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Freeform 12"/>
          <p:cNvSpPr/>
          <p:nvPr/>
        </p:nvSpPr>
        <p:spPr bwMode="auto">
          <a:xfrm>
            <a:off x="5473700" y="134143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66" name="Freeform 12"/>
          <p:cNvSpPr/>
          <p:nvPr/>
        </p:nvSpPr>
        <p:spPr bwMode="auto">
          <a:xfrm flipH="1" flipV="1">
            <a:off x="10706100" y="515778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67" name="矩形 47"/>
          <p:cNvSpPr>
            <a:spLocks noChangeArrowheads="1"/>
          </p:cNvSpPr>
          <p:nvPr/>
        </p:nvSpPr>
        <p:spPr bwMode="auto">
          <a:xfrm>
            <a:off x="5881688" y="2181225"/>
            <a:ext cx="5232400" cy="908050"/>
          </a:xfrm>
          <a:prstGeom prst="rect">
            <a:avLst/>
          </a:prstGeom>
          <a:noFill/>
          <a:ln>
            <a:noFill/>
          </a:ln>
          <a:extLst/>
        </p:spPr>
        <p:txBody>
          <a:bodyPr lIns="68573" tIns="34287" rIns="68573" bIns="34287">
            <a:spAutoFit/>
          </a:bodyPr>
          <a:lstStyle/>
          <a:p>
            <a:pPr fontAlgn="auto">
              <a:lnSpc>
                <a:spcPct val="130000"/>
              </a:lnSpc>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深圳市海富特资讯管理有限公司成立于</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2013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月，致力于为客户提供最优质的软件开发服务。</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月推出云易创平台，开发超神速，将会在软件行业掀起一阵飓风。</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3"/>
          <p:cNvSpPr>
            <a:spLocks noChangeArrowheads="1"/>
          </p:cNvSpPr>
          <p:nvPr/>
        </p:nvSpPr>
        <p:spPr bwMode="auto">
          <a:xfrm>
            <a:off x="5897563" y="1628775"/>
            <a:ext cx="1165225" cy="377825"/>
          </a:xfrm>
          <a:prstGeom prst="rect">
            <a:avLst/>
          </a:prstGeom>
          <a:noFill/>
          <a:ln w="9525">
            <a:noFill/>
            <a:miter lim="800000"/>
            <a:headEnd/>
            <a:tailEnd/>
          </a:ln>
        </p:spPr>
        <p:txBody>
          <a:bodyPr wrap="none" lIns="68573" tIns="34287" rIns="68573" bIns="34287">
            <a:spAutoFit/>
          </a:bodyPr>
          <a:lstStyle/>
          <a:p>
            <a:pPr>
              <a:buFont typeface="Arial" charset="0"/>
              <a:buNone/>
            </a:pPr>
            <a:r>
              <a:rPr lang="zh-CN" altLang="en-US" sz="2000" b="1">
                <a:solidFill>
                  <a:srgbClr val="3CCCC7"/>
                </a:solidFill>
                <a:latin typeface="微软雅黑" pitchFamily="34" charset="-122"/>
                <a:ea typeface="微软雅黑" pitchFamily="34" charset="-122"/>
                <a:cs typeface="Arial" charset="0"/>
              </a:rPr>
              <a:t>公司简介</a:t>
            </a:r>
          </a:p>
        </p:txBody>
      </p:sp>
      <p:sp>
        <p:nvSpPr>
          <p:cNvPr id="69" name="矩形 68"/>
          <p:cNvSpPr/>
          <p:nvPr/>
        </p:nvSpPr>
        <p:spPr>
          <a:xfrm>
            <a:off x="5957888" y="2089150"/>
            <a:ext cx="598487" cy="41275"/>
          </a:xfrm>
          <a:prstGeom prst="rect">
            <a:avLst/>
          </a:prstGeom>
          <a:solidFill>
            <a:srgbClr val="2DB2B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 name="矩形 69"/>
          <p:cNvSpPr/>
          <p:nvPr/>
        </p:nvSpPr>
        <p:spPr>
          <a:xfrm>
            <a:off x="6572250" y="2089150"/>
            <a:ext cx="1214438" cy="412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1" name="矩形 47"/>
          <p:cNvSpPr>
            <a:spLocks noChangeArrowheads="1"/>
          </p:cNvSpPr>
          <p:nvPr/>
        </p:nvSpPr>
        <p:spPr bwMode="auto">
          <a:xfrm>
            <a:off x="5881688" y="3763963"/>
            <a:ext cx="5111750" cy="1147762"/>
          </a:xfrm>
          <a:prstGeom prst="rect">
            <a:avLst/>
          </a:prstGeom>
          <a:noFill/>
          <a:ln>
            <a:noFill/>
          </a:ln>
          <a:extLst/>
        </p:spPr>
        <p:txBody>
          <a:bodyPr lIns="68573" tIns="34287" rIns="68573" bIns="34287">
            <a:spAutoFit/>
          </a:bodyPr>
          <a:lstStyle/>
          <a:p>
            <a:pPr fontAlgn="auto">
              <a:spcBef>
                <a:spcPts val="0"/>
              </a:spcBef>
              <a:spcAft>
                <a:spcPts val="0"/>
              </a:spcAft>
              <a:defRPr/>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、主要服务客户实现各种软件产品，为客户带来技术服务的同时，持续优化为客户整合融资资源和条件，帮助客户成功。 　</a:t>
            </a:r>
          </a:p>
          <a:p>
            <a:pPr fontAlgn="auto">
              <a:spcBef>
                <a:spcPts val="0"/>
              </a:spcBef>
              <a:spcAft>
                <a:spcPts val="0"/>
              </a:spcAft>
              <a:defRPr/>
            </a:pP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．设计并推出云易创云开发平台，是一个面向软件外包企业的服务型技术公司，帮助软件公司优化技术提供最优秀的技术。</a:t>
            </a:r>
          </a:p>
        </p:txBody>
      </p:sp>
      <p:sp>
        <p:nvSpPr>
          <p:cNvPr id="72" name="矩形 3"/>
          <p:cNvSpPr>
            <a:spLocks noChangeArrowheads="1"/>
          </p:cNvSpPr>
          <p:nvPr/>
        </p:nvSpPr>
        <p:spPr bwMode="auto">
          <a:xfrm>
            <a:off x="5897563" y="3213100"/>
            <a:ext cx="1165225" cy="376238"/>
          </a:xfrm>
          <a:prstGeom prst="rect">
            <a:avLst/>
          </a:prstGeom>
          <a:noFill/>
          <a:ln w="9525">
            <a:noFill/>
            <a:miter lim="800000"/>
            <a:headEnd/>
            <a:tailEnd/>
          </a:ln>
        </p:spPr>
        <p:txBody>
          <a:bodyPr wrap="none" lIns="68573" tIns="34287" rIns="68573" bIns="34287">
            <a:spAutoFit/>
          </a:bodyPr>
          <a:lstStyle/>
          <a:p>
            <a:pPr>
              <a:buFont typeface="Arial" charset="0"/>
              <a:buNone/>
            </a:pPr>
            <a:r>
              <a:rPr lang="zh-CN" altLang="en-US" sz="2000" b="1">
                <a:solidFill>
                  <a:srgbClr val="3CCCC7"/>
                </a:solidFill>
                <a:latin typeface="微软雅黑" pitchFamily="34" charset="-122"/>
                <a:ea typeface="微软雅黑" pitchFamily="34" charset="-122"/>
                <a:cs typeface="Arial" charset="0"/>
              </a:rPr>
              <a:t>服务概览</a:t>
            </a:r>
          </a:p>
        </p:txBody>
      </p:sp>
      <p:sp>
        <p:nvSpPr>
          <p:cNvPr id="73" name="矩形 72"/>
          <p:cNvSpPr/>
          <p:nvPr/>
        </p:nvSpPr>
        <p:spPr>
          <a:xfrm>
            <a:off x="5957888" y="3673475"/>
            <a:ext cx="598487" cy="41275"/>
          </a:xfrm>
          <a:prstGeom prst="rect">
            <a:avLst/>
          </a:prstGeom>
          <a:solidFill>
            <a:srgbClr val="2DB2B8"/>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6572250" y="3673475"/>
            <a:ext cx="1214438" cy="412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anchor="ctr"/>
          <a:lstStyle/>
          <a:p>
            <a:pPr algn="ctr" fontAlgn="auto">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5" name="矩形 74"/>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矩形 75"/>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矩形 77"/>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706"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2 9</a:t>
            </a:r>
            <a:endParaRPr lang="zh-CN" altLang="zh-CN" sz="2000" b="1">
              <a:solidFill>
                <a:schemeClr val="bg1"/>
              </a:solidFill>
              <a:latin typeface="方正兰亭超细黑简体"/>
              <a:ea typeface="方正兰亭超细黑简体"/>
              <a:cs typeface="方正兰亭超细黑简体"/>
            </a:endParaRPr>
          </a:p>
        </p:txBody>
      </p:sp>
      <p:sp>
        <p:nvSpPr>
          <p:cNvPr id="80" name="TextBox 7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35" presetClass="path" presetSubtype="0" accel="50000" decel="50000" fill="hold" nodeType="withEffect">
                                  <p:stCondLst>
                                    <p:cond delay="0"/>
                                  </p:stCondLst>
                                  <p:childTnLst>
                                    <p:animMotion origin="layout" path="M -3.56836E-6 -3.7037E-7 L 0.36686 0.15278 " pathEditMode="relative" rAng="0" ptsTypes="AA">
                                      <p:cBhvr>
                                        <p:cTn id="18" dur="500" spd="-99900" fill="hold"/>
                                        <p:tgtEl>
                                          <p:spTgt spid="65"/>
                                        </p:tgtEl>
                                        <p:attrNameLst>
                                          <p:attrName>ppt_x</p:attrName>
                                          <p:attrName>ppt_y</p:attrName>
                                        </p:attrNameLst>
                                      </p:cBhvr>
                                      <p:rCtr x="18343" y="7639"/>
                                    </p:animMotion>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35" presetClass="path" presetSubtype="0" accel="50000" decel="50000" fill="hold" nodeType="withEffect">
                                  <p:stCondLst>
                                    <p:cond delay="0"/>
                                  </p:stCondLst>
                                  <p:childTnLst>
                                    <p:animMotion origin="layout" path="M 7.85742E-7 -3.33333E-6 L -0.39495 -0.11018 " pathEditMode="relative" rAng="0" ptsTypes="AA">
                                      <p:cBhvr>
                                        <p:cTn id="22" dur="500" spd="-99900" fill="hold"/>
                                        <p:tgtEl>
                                          <p:spTgt spid="66"/>
                                        </p:tgtEl>
                                        <p:attrNameLst>
                                          <p:attrName>ppt_x</p:attrName>
                                          <p:attrName>ppt_y</p:attrName>
                                        </p:attrNameLst>
                                      </p:cBhvr>
                                      <p:rCtr x="-19748" y="-5509"/>
                                    </p:animMotion>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left)">
                                      <p:cBhvr>
                                        <p:cTn id="26" dur="500"/>
                                        <p:tgtEl>
                                          <p:spTgt spid="68"/>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750"/>
                                        <p:tgtEl>
                                          <p:spTgt spid="70"/>
                                        </p:tgtEl>
                                      </p:cBhvr>
                                    </p:animEffect>
                                  </p:childTnLst>
                                </p:cTn>
                              </p:par>
                            </p:childTnLst>
                          </p:cTn>
                        </p:par>
                        <p:par>
                          <p:cTn id="35" fill="hold">
                            <p:stCondLst>
                              <p:cond delay="3000"/>
                            </p:stCondLst>
                            <p:childTnLst>
                              <p:par>
                                <p:cTn id="36" presetID="14" presetClass="entr" presetSubtype="10"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randombar(horizontal)">
                                      <p:cBhvr>
                                        <p:cTn id="38" dur="750"/>
                                        <p:tgtEl>
                                          <p:spTgt spid="67"/>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left)">
                                      <p:cBhvr>
                                        <p:cTn id="42" dur="500"/>
                                        <p:tgtEl>
                                          <p:spTgt spid="7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500"/>
                                        <p:tgtEl>
                                          <p:spTgt spid="73"/>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6000"/>
                            </p:stCondLst>
                            <p:childTnLst>
                              <p:par>
                                <p:cTn id="52" presetID="14" presetClass="entr" presetSubtype="10" fill="hold" grpId="0"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randombar(horizontal)">
                                      <p:cBhvr>
                                        <p:cTn id="54" dur="750"/>
                                        <p:tgtEl>
                                          <p:spTgt spid="71"/>
                                        </p:tgtEl>
                                      </p:cBhvr>
                                    </p:animEffect>
                                  </p:childTnLst>
                                </p:cTn>
                              </p:par>
                            </p:childTnLst>
                          </p:cTn>
                        </p:par>
                        <p:par>
                          <p:cTn id="55" fill="hold">
                            <p:stCondLst>
                              <p:cond delay="7000"/>
                            </p:stCondLst>
                            <p:childTnLst>
                              <p:par>
                                <p:cTn id="56" presetID="10" presetClass="entr" presetSubtype="0" fill="hold" grpId="0" nodeType="afterEffect">
                                  <p:stCondLst>
                                    <p:cond delay="0"/>
                                  </p:stCondLst>
                                  <p:childTnLst>
                                    <p:set>
                                      <p:cBhvr>
                                        <p:cTn id="57" dur="1" fill="hold">
                                          <p:stCondLst>
                                            <p:cond delay="0"/>
                                          </p:stCondLst>
                                        </p:cTn>
                                        <p:tgtEl>
                                          <p:spTgt spid="80"/>
                                        </p:tgtEl>
                                        <p:attrNameLst>
                                          <p:attrName>style.visibility</p:attrName>
                                        </p:attrNameLst>
                                      </p:cBhvr>
                                      <p:to>
                                        <p:strVal val="visible"/>
                                      </p:to>
                                    </p:set>
                                    <p:animEffect transition="in" filter="fade">
                                      <p:cBhvr>
                                        <p:cTn id="58" dur="1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3" grpId="0" animBg="1"/>
      <p:bldP spid="67" grpId="0"/>
      <p:bldP spid="68" grpId="0"/>
      <p:bldP spid="69" grpId="0" animBg="1"/>
      <p:bldP spid="70" grpId="0" animBg="1"/>
      <p:bldP spid="71" grpId="0"/>
      <p:bldP spid="72" grpId="0"/>
      <p:bldP spid="73" grpId="0" animBg="1"/>
      <p:bldP spid="74" grpId="0" animBg="1"/>
      <p:bldP spid="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等腰三角形 47"/>
          <p:cNvSpPr/>
          <p:nvPr/>
        </p:nvSpPr>
        <p:spPr>
          <a:xfrm rot="10800000">
            <a:off x="-455613" y="-26988"/>
            <a:ext cx="13127038" cy="1908176"/>
          </a:xfrm>
          <a:prstGeom prst="triangle">
            <a:avLst/>
          </a:prstGeom>
          <a:solidFill>
            <a:schemeClr val="bg1">
              <a:lumMod val="75000"/>
              <a:alpha val="7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等腰三角形 48"/>
          <p:cNvSpPr/>
          <p:nvPr/>
        </p:nvSpPr>
        <p:spPr>
          <a:xfrm rot="10800000">
            <a:off x="0" y="0"/>
            <a:ext cx="12193588" cy="1773238"/>
          </a:xfrm>
          <a:prstGeom prst="triangl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TextBox 49"/>
          <p:cNvSpPr txBox="1">
            <a:spLocks noChangeArrowheads="1"/>
          </p:cNvSpPr>
          <p:nvPr/>
        </p:nvSpPr>
        <p:spPr bwMode="auto">
          <a:xfrm>
            <a:off x="5376863" y="1116013"/>
            <a:ext cx="1477962" cy="368300"/>
          </a:xfrm>
          <a:prstGeom prst="rect">
            <a:avLst/>
          </a:prstGeom>
          <a:noFill/>
          <a:ln w="9525">
            <a:noFill/>
            <a:miter lim="800000"/>
            <a:headEnd/>
            <a:tailEnd/>
          </a:ln>
        </p:spPr>
        <p:txBody>
          <a:bodyPr wrap="none">
            <a:spAutoFit/>
          </a:bodyPr>
          <a:lstStyle/>
          <a:p>
            <a:r>
              <a:rPr lang="en-US" altLang="zh-CN" b="1">
                <a:solidFill>
                  <a:schemeClr val="bg1"/>
                </a:solidFill>
                <a:latin typeface="微软雅黑" pitchFamily="34" charset="-122"/>
                <a:ea typeface="微软雅黑" pitchFamily="34" charset="-122"/>
              </a:rPr>
              <a:t>CONTENTS</a:t>
            </a:r>
            <a:endParaRPr lang="zh-CN" altLang="en-US" b="1">
              <a:solidFill>
                <a:schemeClr val="bg1"/>
              </a:solidFill>
              <a:latin typeface="微软雅黑" pitchFamily="34" charset="-122"/>
              <a:ea typeface="微软雅黑" pitchFamily="34" charset="-122"/>
            </a:endParaRPr>
          </a:p>
        </p:txBody>
      </p:sp>
      <p:sp>
        <p:nvSpPr>
          <p:cNvPr id="51" name="TextBox 50"/>
          <p:cNvSpPr txBox="1">
            <a:spLocks noChangeArrowheads="1"/>
          </p:cNvSpPr>
          <p:nvPr/>
        </p:nvSpPr>
        <p:spPr bwMode="auto">
          <a:xfrm>
            <a:off x="5340350" y="260350"/>
            <a:ext cx="1481138" cy="769938"/>
          </a:xfrm>
          <a:prstGeom prst="rect">
            <a:avLst/>
          </a:prstGeom>
          <a:noFill/>
          <a:ln w="9525">
            <a:noFill/>
            <a:miter lim="800000"/>
            <a:headEnd/>
            <a:tailEnd/>
          </a:ln>
        </p:spPr>
        <p:txBody>
          <a:bodyPr wrap="none">
            <a:spAutoFit/>
          </a:bodyPr>
          <a:lstStyle/>
          <a:p>
            <a:pPr algn="ctr"/>
            <a:r>
              <a:rPr lang="zh-CN" altLang="en-US" sz="4400" b="1">
                <a:solidFill>
                  <a:schemeClr val="bg1"/>
                </a:solidFill>
                <a:latin typeface="微软雅黑" pitchFamily="34" charset="-122"/>
                <a:ea typeface="微软雅黑" pitchFamily="34" charset="-122"/>
              </a:rPr>
              <a:t>目 录</a:t>
            </a:r>
          </a:p>
        </p:txBody>
      </p:sp>
      <p:sp>
        <p:nvSpPr>
          <p:cNvPr id="52" name="文本框 9"/>
          <p:cNvSpPr txBox="1">
            <a:spLocks noChangeArrowheads="1"/>
          </p:cNvSpPr>
          <p:nvPr/>
        </p:nvSpPr>
        <p:spPr bwMode="auto">
          <a:xfrm>
            <a:off x="9264650" y="4425950"/>
            <a:ext cx="2101850" cy="438150"/>
          </a:xfrm>
          <a:prstGeom prst="rect">
            <a:avLst/>
          </a:prstGeom>
          <a:noFill/>
          <a:ln w="9525">
            <a:noFill/>
            <a:miter lim="800000"/>
            <a:headEnd/>
            <a:tailEnd/>
          </a:ln>
        </p:spPr>
        <p:txBody>
          <a:bodyPr lIns="68580" tIns="34290" rIns="68580" bIns="34290">
            <a:spAutoFit/>
          </a:bodyPr>
          <a:lstStyle/>
          <a:p>
            <a:pPr marL="0" lvl="1" algn="ctr"/>
            <a:r>
              <a:rPr lang="zh-CN" altLang="en-US" sz="2400" b="1">
                <a:solidFill>
                  <a:srgbClr val="3CCCC7"/>
                </a:solidFill>
                <a:latin typeface="微软雅黑" pitchFamily="34" charset="-122"/>
                <a:ea typeface="微软雅黑" pitchFamily="34" charset="-122"/>
              </a:rPr>
              <a:t>公司与团队</a:t>
            </a:r>
          </a:p>
        </p:txBody>
      </p:sp>
      <p:sp>
        <p:nvSpPr>
          <p:cNvPr id="53" name="Freeform 5"/>
          <p:cNvSpPr>
            <a:spLocks/>
          </p:cNvSpPr>
          <p:nvPr/>
        </p:nvSpPr>
        <p:spPr bwMode="auto">
          <a:xfrm>
            <a:off x="9615488" y="3027363"/>
            <a:ext cx="1379537" cy="1244600"/>
          </a:xfrm>
          <a:custGeom>
            <a:avLst/>
            <a:gdLst>
              <a:gd name="T0" fmla="*/ 1082982 w 2740"/>
              <a:gd name="T1" fmla="*/ 1177188 h 2446"/>
              <a:gd name="T2" fmla="*/ 1034648 w 2740"/>
              <a:gd name="T3" fmla="*/ 1225496 h 2446"/>
              <a:gd name="T4" fmla="*/ 965671 w 2740"/>
              <a:gd name="T5" fmla="*/ 1243293 h 2446"/>
              <a:gd name="T6" fmla="*/ 410838 w 2740"/>
              <a:gd name="T7" fmla="*/ 1243293 h 2446"/>
              <a:gd name="T8" fmla="*/ 344883 w 2740"/>
              <a:gd name="T9" fmla="*/ 1225496 h 2446"/>
              <a:gd name="T10" fmla="*/ 296549 w 2740"/>
              <a:gd name="T11" fmla="*/ 1176679 h 2446"/>
              <a:gd name="T12" fmla="*/ 18125 w 2740"/>
              <a:gd name="T13" fmla="*/ 689532 h 2446"/>
              <a:gd name="T14" fmla="*/ 0 w 2740"/>
              <a:gd name="T15" fmla="*/ 621901 h 2446"/>
              <a:gd name="T16" fmla="*/ 18125 w 2740"/>
              <a:gd name="T17" fmla="*/ 553761 h 2446"/>
              <a:gd name="T18" fmla="*/ 295542 w 2740"/>
              <a:gd name="T19" fmla="*/ 68648 h 2446"/>
              <a:gd name="T20" fmla="*/ 344883 w 2740"/>
              <a:gd name="T21" fmla="*/ 18815 h 2446"/>
              <a:gd name="T22" fmla="*/ 407817 w 2740"/>
              <a:gd name="T23" fmla="*/ 509 h 2446"/>
              <a:gd name="T24" fmla="*/ 964664 w 2740"/>
              <a:gd name="T25" fmla="*/ 509 h 2446"/>
              <a:gd name="T26" fmla="*/ 1034648 w 2740"/>
              <a:gd name="T27" fmla="*/ 18815 h 2446"/>
              <a:gd name="T28" fmla="*/ 1082982 w 2740"/>
              <a:gd name="T29" fmla="*/ 67123 h 2446"/>
              <a:gd name="T30" fmla="*/ 1360398 w 2740"/>
              <a:gd name="T31" fmla="*/ 552236 h 2446"/>
              <a:gd name="T32" fmla="*/ 1379530 w 2740"/>
              <a:gd name="T33" fmla="*/ 621901 h 2446"/>
              <a:gd name="T34" fmla="*/ 1359894 w 2740"/>
              <a:gd name="T35" fmla="*/ 692075 h 2446"/>
              <a:gd name="T36" fmla="*/ 1082982 w 2740"/>
              <a:gd name="T37" fmla="*/ 1177188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headEnd/>
            <a:tailEnd/>
          </a:ln>
        </p:spPr>
        <p:txBody>
          <a:bodyPr/>
          <a:lstStyle/>
          <a:p>
            <a:endParaRPr lang="zh-CN" altLang="en-US"/>
          </a:p>
        </p:txBody>
      </p:sp>
      <p:sp>
        <p:nvSpPr>
          <p:cNvPr id="54" name="KSO_Shape"/>
          <p:cNvSpPr/>
          <p:nvPr/>
        </p:nvSpPr>
        <p:spPr bwMode="auto">
          <a:xfrm>
            <a:off x="9798050" y="3317875"/>
            <a:ext cx="1001713" cy="68738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55" name="Freeform 5"/>
          <p:cNvSpPr>
            <a:spLocks/>
          </p:cNvSpPr>
          <p:nvPr/>
        </p:nvSpPr>
        <p:spPr bwMode="auto">
          <a:xfrm>
            <a:off x="1404938" y="3027363"/>
            <a:ext cx="1379537" cy="1244600"/>
          </a:xfrm>
          <a:custGeom>
            <a:avLst/>
            <a:gdLst>
              <a:gd name="T0" fmla="*/ 1082982 w 2740"/>
              <a:gd name="T1" fmla="*/ 1177188 h 2446"/>
              <a:gd name="T2" fmla="*/ 1034648 w 2740"/>
              <a:gd name="T3" fmla="*/ 1225496 h 2446"/>
              <a:gd name="T4" fmla="*/ 965671 w 2740"/>
              <a:gd name="T5" fmla="*/ 1243293 h 2446"/>
              <a:gd name="T6" fmla="*/ 410838 w 2740"/>
              <a:gd name="T7" fmla="*/ 1243293 h 2446"/>
              <a:gd name="T8" fmla="*/ 344883 w 2740"/>
              <a:gd name="T9" fmla="*/ 1225496 h 2446"/>
              <a:gd name="T10" fmla="*/ 296549 w 2740"/>
              <a:gd name="T11" fmla="*/ 1176679 h 2446"/>
              <a:gd name="T12" fmla="*/ 18125 w 2740"/>
              <a:gd name="T13" fmla="*/ 689532 h 2446"/>
              <a:gd name="T14" fmla="*/ 0 w 2740"/>
              <a:gd name="T15" fmla="*/ 621901 h 2446"/>
              <a:gd name="T16" fmla="*/ 18125 w 2740"/>
              <a:gd name="T17" fmla="*/ 553761 h 2446"/>
              <a:gd name="T18" fmla="*/ 295542 w 2740"/>
              <a:gd name="T19" fmla="*/ 68648 h 2446"/>
              <a:gd name="T20" fmla="*/ 344883 w 2740"/>
              <a:gd name="T21" fmla="*/ 18815 h 2446"/>
              <a:gd name="T22" fmla="*/ 407817 w 2740"/>
              <a:gd name="T23" fmla="*/ 509 h 2446"/>
              <a:gd name="T24" fmla="*/ 964664 w 2740"/>
              <a:gd name="T25" fmla="*/ 509 h 2446"/>
              <a:gd name="T26" fmla="*/ 1034648 w 2740"/>
              <a:gd name="T27" fmla="*/ 18815 h 2446"/>
              <a:gd name="T28" fmla="*/ 1082982 w 2740"/>
              <a:gd name="T29" fmla="*/ 67123 h 2446"/>
              <a:gd name="T30" fmla="*/ 1360398 w 2740"/>
              <a:gd name="T31" fmla="*/ 552236 h 2446"/>
              <a:gd name="T32" fmla="*/ 1379530 w 2740"/>
              <a:gd name="T33" fmla="*/ 621901 h 2446"/>
              <a:gd name="T34" fmla="*/ 1359894 w 2740"/>
              <a:gd name="T35" fmla="*/ 692075 h 2446"/>
              <a:gd name="T36" fmla="*/ 1082982 w 2740"/>
              <a:gd name="T37" fmla="*/ 1177188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headEnd/>
            <a:tailEnd/>
          </a:ln>
        </p:spPr>
        <p:txBody>
          <a:bodyPr/>
          <a:lstStyle/>
          <a:p>
            <a:endParaRPr lang="zh-CN" altLang="en-US"/>
          </a:p>
        </p:txBody>
      </p:sp>
      <p:sp>
        <p:nvSpPr>
          <p:cNvPr id="56" name="KSO_Shape"/>
          <p:cNvSpPr/>
          <p:nvPr/>
        </p:nvSpPr>
        <p:spPr bwMode="auto">
          <a:xfrm>
            <a:off x="1663700" y="3367088"/>
            <a:ext cx="833438" cy="70961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57" name="Freeform 5"/>
          <p:cNvSpPr>
            <a:spLocks/>
          </p:cNvSpPr>
          <p:nvPr/>
        </p:nvSpPr>
        <p:spPr bwMode="auto">
          <a:xfrm>
            <a:off x="3422650" y="3027363"/>
            <a:ext cx="1379538" cy="1244600"/>
          </a:xfrm>
          <a:custGeom>
            <a:avLst/>
            <a:gdLst>
              <a:gd name="T0" fmla="*/ 1082982 w 2740"/>
              <a:gd name="T1" fmla="*/ 1177188 h 2446"/>
              <a:gd name="T2" fmla="*/ 1034648 w 2740"/>
              <a:gd name="T3" fmla="*/ 1225496 h 2446"/>
              <a:gd name="T4" fmla="*/ 965671 w 2740"/>
              <a:gd name="T5" fmla="*/ 1243293 h 2446"/>
              <a:gd name="T6" fmla="*/ 410838 w 2740"/>
              <a:gd name="T7" fmla="*/ 1243293 h 2446"/>
              <a:gd name="T8" fmla="*/ 344883 w 2740"/>
              <a:gd name="T9" fmla="*/ 1225496 h 2446"/>
              <a:gd name="T10" fmla="*/ 296549 w 2740"/>
              <a:gd name="T11" fmla="*/ 1176679 h 2446"/>
              <a:gd name="T12" fmla="*/ 18125 w 2740"/>
              <a:gd name="T13" fmla="*/ 689532 h 2446"/>
              <a:gd name="T14" fmla="*/ 0 w 2740"/>
              <a:gd name="T15" fmla="*/ 621901 h 2446"/>
              <a:gd name="T16" fmla="*/ 18125 w 2740"/>
              <a:gd name="T17" fmla="*/ 553761 h 2446"/>
              <a:gd name="T18" fmla="*/ 295542 w 2740"/>
              <a:gd name="T19" fmla="*/ 68648 h 2446"/>
              <a:gd name="T20" fmla="*/ 344883 w 2740"/>
              <a:gd name="T21" fmla="*/ 18815 h 2446"/>
              <a:gd name="T22" fmla="*/ 407817 w 2740"/>
              <a:gd name="T23" fmla="*/ 509 h 2446"/>
              <a:gd name="T24" fmla="*/ 964664 w 2740"/>
              <a:gd name="T25" fmla="*/ 509 h 2446"/>
              <a:gd name="T26" fmla="*/ 1034648 w 2740"/>
              <a:gd name="T27" fmla="*/ 18815 h 2446"/>
              <a:gd name="T28" fmla="*/ 1082982 w 2740"/>
              <a:gd name="T29" fmla="*/ 67123 h 2446"/>
              <a:gd name="T30" fmla="*/ 1360398 w 2740"/>
              <a:gd name="T31" fmla="*/ 552236 h 2446"/>
              <a:gd name="T32" fmla="*/ 1379530 w 2740"/>
              <a:gd name="T33" fmla="*/ 621901 h 2446"/>
              <a:gd name="T34" fmla="*/ 1359894 w 2740"/>
              <a:gd name="T35" fmla="*/ 692075 h 2446"/>
              <a:gd name="T36" fmla="*/ 1082982 w 2740"/>
              <a:gd name="T37" fmla="*/ 1177188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headEnd/>
            <a:tailEnd/>
          </a:ln>
        </p:spPr>
        <p:txBody>
          <a:bodyPr/>
          <a:lstStyle/>
          <a:p>
            <a:endParaRPr lang="zh-CN" altLang="en-US"/>
          </a:p>
        </p:txBody>
      </p:sp>
      <p:sp>
        <p:nvSpPr>
          <p:cNvPr id="58" name="KSO_Shape"/>
          <p:cNvSpPr/>
          <p:nvPr/>
        </p:nvSpPr>
        <p:spPr bwMode="auto">
          <a:xfrm>
            <a:off x="3673475" y="3219450"/>
            <a:ext cx="866775" cy="85725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59" name="Freeform 5"/>
          <p:cNvSpPr>
            <a:spLocks/>
          </p:cNvSpPr>
          <p:nvPr/>
        </p:nvSpPr>
        <p:spPr bwMode="auto">
          <a:xfrm>
            <a:off x="5510213" y="3027363"/>
            <a:ext cx="1379537" cy="1244600"/>
          </a:xfrm>
          <a:custGeom>
            <a:avLst/>
            <a:gdLst>
              <a:gd name="T0" fmla="*/ 1082982 w 2740"/>
              <a:gd name="T1" fmla="*/ 1177188 h 2446"/>
              <a:gd name="T2" fmla="*/ 1034648 w 2740"/>
              <a:gd name="T3" fmla="*/ 1225496 h 2446"/>
              <a:gd name="T4" fmla="*/ 965671 w 2740"/>
              <a:gd name="T5" fmla="*/ 1243293 h 2446"/>
              <a:gd name="T6" fmla="*/ 410838 w 2740"/>
              <a:gd name="T7" fmla="*/ 1243293 h 2446"/>
              <a:gd name="T8" fmla="*/ 344883 w 2740"/>
              <a:gd name="T9" fmla="*/ 1225496 h 2446"/>
              <a:gd name="T10" fmla="*/ 296549 w 2740"/>
              <a:gd name="T11" fmla="*/ 1176679 h 2446"/>
              <a:gd name="T12" fmla="*/ 18125 w 2740"/>
              <a:gd name="T13" fmla="*/ 689532 h 2446"/>
              <a:gd name="T14" fmla="*/ 0 w 2740"/>
              <a:gd name="T15" fmla="*/ 621901 h 2446"/>
              <a:gd name="T16" fmla="*/ 18125 w 2740"/>
              <a:gd name="T17" fmla="*/ 553761 h 2446"/>
              <a:gd name="T18" fmla="*/ 295542 w 2740"/>
              <a:gd name="T19" fmla="*/ 68648 h 2446"/>
              <a:gd name="T20" fmla="*/ 344883 w 2740"/>
              <a:gd name="T21" fmla="*/ 18815 h 2446"/>
              <a:gd name="T22" fmla="*/ 407817 w 2740"/>
              <a:gd name="T23" fmla="*/ 509 h 2446"/>
              <a:gd name="T24" fmla="*/ 964664 w 2740"/>
              <a:gd name="T25" fmla="*/ 509 h 2446"/>
              <a:gd name="T26" fmla="*/ 1034648 w 2740"/>
              <a:gd name="T27" fmla="*/ 18815 h 2446"/>
              <a:gd name="T28" fmla="*/ 1082982 w 2740"/>
              <a:gd name="T29" fmla="*/ 67123 h 2446"/>
              <a:gd name="T30" fmla="*/ 1360398 w 2740"/>
              <a:gd name="T31" fmla="*/ 552236 h 2446"/>
              <a:gd name="T32" fmla="*/ 1379530 w 2740"/>
              <a:gd name="T33" fmla="*/ 621901 h 2446"/>
              <a:gd name="T34" fmla="*/ 1359894 w 2740"/>
              <a:gd name="T35" fmla="*/ 692075 h 2446"/>
              <a:gd name="T36" fmla="*/ 1082982 w 2740"/>
              <a:gd name="T37" fmla="*/ 1177188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headEnd/>
            <a:tailEnd/>
          </a:ln>
        </p:spPr>
        <p:txBody>
          <a:bodyPr/>
          <a:lstStyle/>
          <a:p>
            <a:endParaRPr lang="zh-CN" altLang="en-US"/>
          </a:p>
        </p:txBody>
      </p:sp>
      <p:sp>
        <p:nvSpPr>
          <p:cNvPr id="60" name="KSO_Shape"/>
          <p:cNvSpPr/>
          <p:nvPr/>
        </p:nvSpPr>
        <p:spPr bwMode="auto">
          <a:xfrm>
            <a:off x="5791200" y="3289300"/>
            <a:ext cx="842963" cy="715963"/>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61" name="Freeform 5"/>
          <p:cNvSpPr>
            <a:spLocks/>
          </p:cNvSpPr>
          <p:nvPr/>
        </p:nvSpPr>
        <p:spPr bwMode="auto">
          <a:xfrm>
            <a:off x="7597775" y="3027363"/>
            <a:ext cx="1379538" cy="1244600"/>
          </a:xfrm>
          <a:custGeom>
            <a:avLst/>
            <a:gdLst>
              <a:gd name="T0" fmla="*/ 1082982 w 2740"/>
              <a:gd name="T1" fmla="*/ 1177188 h 2446"/>
              <a:gd name="T2" fmla="*/ 1034648 w 2740"/>
              <a:gd name="T3" fmla="*/ 1225496 h 2446"/>
              <a:gd name="T4" fmla="*/ 965671 w 2740"/>
              <a:gd name="T5" fmla="*/ 1243293 h 2446"/>
              <a:gd name="T6" fmla="*/ 410838 w 2740"/>
              <a:gd name="T7" fmla="*/ 1243293 h 2446"/>
              <a:gd name="T8" fmla="*/ 344883 w 2740"/>
              <a:gd name="T9" fmla="*/ 1225496 h 2446"/>
              <a:gd name="T10" fmla="*/ 296549 w 2740"/>
              <a:gd name="T11" fmla="*/ 1176679 h 2446"/>
              <a:gd name="T12" fmla="*/ 18125 w 2740"/>
              <a:gd name="T13" fmla="*/ 689532 h 2446"/>
              <a:gd name="T14" fmla="*/ 0 w 2740"/>
              <a:gd name="T15" fmla="*/ 621901 h 2446"/>
              <a:gd name="T16" fmla="*/ 18125 w 2740"/>
              <a:gd name="T17" fmla="*/ 553761 h 2446"/>
              <a:gd name="T18" fmla="*/ 295542 w 2740"/>
              <a:gd name="T19" fmla="*/ 68648 h 2446"/>
              <a:gd name="T20" fmla="*/ 344883 w 2740"/>
              <a:gd name="T21" fmla="*/ 18815 h 2446"/>
              <a:gd name="T22" fmla="*/ 407817 w 2740"/>
              <a:gd name="T23" fmla="*/ 509 h 2446"/>
              <a:gd name="T24" fmla="*/ 964664 w 2740"/>
              <a:gd name="T25" fmla="*/ 509 h 2446"/>
              <a:gd name="T26" fmla="*/ 1034648 w 2740"/>
              <a:gd name="T27" fmla="*/ 18815 h 2446"/>
              <a:gd name="T28" fmla="*/ 1082982 w 2740"/>
              <a:gd name="T29" fmla="*/ 67123 h 2446"/>
              <a:gd name="T30" fmla="*/ 1360398 w 2740"/>
              <a:gd name="T31" fmla="*/ 552236 h 2446"/>
              <a:gd name="T32" fmla="*/ 1379530 w 2740"/>
              <a:gd name="T33" fmla="*/ 621901 h 2446"/>
              <a:gd name="T34" fmla="*/ 1359894 w 2740"/>
              <a:gd name="T35" fmla="*/ 692075 h 2446"/>
              <a:gd name="T36" fmla="*/ 1082982 w 2740"/>
              <a:gd name="T37" fmla="*/ 1177188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CCCC7"/>
          </a:solidFill>
          <a:ln w="9525" cap="flat">
            <a:noFill/>
            <a:prstDash val="solid"/>
            <a:miter lim="800000"/>
            <a:headEnd/>
            <a:tailEnd/>
          </a:ln>
        </p:spPr>
        <p:txBody>
          <a:bodyPr/>
          <a:lstStyle/>
          <a:p>
            <a:endParaRPr lang="zh-CN" altLang="en-US"/>
          </a:p>
        </p:txBody>
      </p:sp>
      <p:sp>
        <p:nvSpPr>
          <p:cNvPr id="62" name="KSO_Shape"/>
          <p:cNvSpPr/>
          <p:nvPr/>
        </p:nvSpPr>
        <p:spPr bwMode="auto">
          <a:xfrm>
            <a:off x="7847013" y="3201988"/>
            <a:ext cx="836612" cy="803275"/>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FFFFFF"/>
              </a:solidFill>
              <a:latin typeface="+mn-lt"/>
              <a:ea typeface="宋体" panose="02010600030101010101" pitchFamily="2" charset="-122"/>
            </a:endParaRPr>
          </a:p>
        </p:txBody>
      </p:sp>
      <p:sp>
        <p:nvSpPr>
          <p:cNvPr id="63" name="文本框 9"/>
          <p:cNvSpPr txBox="1"/>
          <p:nvPr/>
        </p:nvSpPr>
        <p:spPr>
          <a:xfrm>
            <a:off x="9255125" y="4800600"/>
            <a:ext cx="2103438" cy="284163"/>
          </a:xfrm>
          <a:prstGeom prst="rect">
            <a:avLst/>
          </a:prstGeom>
          <a:noFill/>
        </p:spPr>
        <p:txBody>
          <a:bodyPr lIns="68580" tIns="34290" rIns="68580" bIns="34290">
            <a:spAutoFit/>
          </a:bodyPr>
          <a:lstStyle/>
          <a:p>
            <a:pPr marL="0" lvl="1" algn="ct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我们是谁</a:t>
            </a:r>
          </a:p>
        </p:txBody>
      </p:sp>
      <p:sp>
        <p:nvSpPr>
          <p:cNvPr id="64" name="文本框 9"/>
          <p:cNvSpPr txBox="1">
            <a:spLocks noChangeArrowheads="1"/>
          </p:cNvSpPr>
          <p:nvPr/>
        </p:nvSpPr>
        <p:spPr bwMode="auto">
          <a:xfrm>
            <a:off x="768350" y="4422775"/>
            <a:ext cx="2836863" cy="439738"/>
          </a:xfrm>
          <a:prstGeom prst="rect">
            <a:avLst/>
          </a:prstGeom>
          <a:noFill/>
          <a:ln w="9525">
            <a:noFill/>
            <a:miter lim="800000"/>
            <a:headEnd/>
            <a:tailEnd/>
          </a:ln>
        </p:spPr>
        <p:txBody>
          <a:bodyPr lIns="68580" tIns="34290" rIns="68580" bIns="34290">
            <a:spAutoFit/>
          </a:bodyPr>
          <a:lstStyle/>
          <a:p>
            <a:pPr marL="0" lvl="1" algn="ctr"/>
            <a:r>
              <a:rPr lang="zh-CN" altLang="en-US" sz="2400" b="1">
                <a:solidFill>
                  <a:srgbClr val="3CCCC7"/>
                </a:solidFill>
                <a:latin typeface="微软雅黑" pitchFamily="34" charset="-122"/>
                <a:ea typeface="微软雅黑" pitchFamily="34" charset="-122"/>
              </a:rPr>
              <a:t>项目介绍</a:t>
            </a:r>
          </a:p>
        </p:txBody>
      </p:sp>
      <p:sp>
        <p:nvSpPr>
          <p:cNvPr id="65" name="文本框 9"/>
          <p:cNvSpPr txBox="1"/>
          <p:nvPr/>
        </p:nvSpPr>
        <p:spPr>
          <a:xfrm>
            <a:off x="1355725" y="4797425"/>
            <a:ext cx="1717675" cy="285750"/>
          </a:xfrm>
          <a:prstGeom prst="rect">
            <a:avLst/>
          </a:prstGeom>
          <a:noFill/>
        </p:spPr>
        <p:txBody>
          <a:bodyPr lIns="68580" tIns="34290" rIns="68580" bIns="34290">
            <a:spAutoFit/>
          </a:bodyPr>
          <a:lstStyle/>
          <a:p>
            <a:pPr marL="0" lvl="1" algn="ct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我们要做什么</a:t>
            </a:r>
          </a:p>
        </p:txBody>
      </p:sp>
      <p:sp>
        <p:nvSpPr>
          <p:cNvPr id="66" name="文本框 9"/>
          <p:cNvSpPr txBox="1">
            <a:spLocks noChangeArrowheads="1"/>
          </p:cNvSpPr>
          <p:nvPr/>
        </p:nvSpPr>
        <p:spPr bwMode="auto">
          <a:xfrm>
            <a:off x="2805113" y="4425950"/>
            <a:ext cx="2651125" cy="438150"/>
          </a:xfrm>
          <a:prstGeom prst="rect">
            <a:avLst/>
          </a:prstGeom>
          <a:noFill/>
          <a:ln w="9525">
            <a:noFill/>
            <a:miter lim="800000"/>
            <a:headEnd/>
            <a:tailEnd/>
          </a:ln>
        </p:spPr>
        <p:txBody>
          <a:bodyPr lIns="68580" tIns="34290" rIns="68580" bIns="34290">
            <a:spAutoFit/>
          </a:bodyPr>
          <a:lstStyle/>
          <a:p>
            <a:pPr marL="0" lvl="1" algn="ctr"/>
            <a:r>
              <a:rPr lang="zh-CN" altLang="en-US" sz="2400" b="1">
                <a:solidFill>
                  <a:srgbClr val="3CCCC7"/>
                </a:solidFill>
                <a:latin typeface="微软雅黑" pitchFamily="34" charset="-122"/>
                <a:ea typeface="微软雅黑" pitchFamily="34" charset="-122"/>
              </a:rPr>
              <a:t>产品与运营</a:t>
            </a:r>
          </a:p>
        </p:txBody>
      </p:sp>
      <p:sp>
        <p:nvSpPr>
          <p:cNvPr id="67" name="文本框 9"/>
          <p:cNvSpPr txBox="1"/>
          <p:nvPr/>
        </p:nvSpPr>
        <p:spPr>
          <a:xfrm>
            <a:off x="3068638" y="4800600"/>
            <a:ext cx="2092325" cy="284163"/>
          </a:xfrm>
          <a:prstGeom prst="rect">
            <a:avLst/>
          </a:prstGeom>
          <a:noFill/>
        </p:spPr>
        <p:txBody>
          <a:bodyPr lIns="68580" tIns="34290" rIns="68580" bIns="34290">
            <a:spAutoFit/>
          </a:bodyPr>
          <a:lstStyle/>
          <a:p>
            <a:pPr marL="0" lvl="1" algn="ct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我们怎么做</a:t>
            </a:r>
          </a:p>
        </p:txBody>
      </p:sp>
      <p:sp>
        <p:nvSpPr>
          <p:cNvPr id="68" name="文本框 9"/>
          <p:cNvSpPr txBox="1">
            <a:spLocks noChangeArrowheads="1"/>
          </p:cNvSpPr>
          <p:nvPr/>
        </p:nvSpPr>
        <p:spPr bwMode="auto">
          <a:xfrm>
            <a:off x="5049838" y="4425950"/>
            <a:ext cx="2306637" cy="438150"/>
          </a:xfrm>
          <a:prstGeom prst="rect">
            <a:avLst/>
          </a:prstGeom>
          <a:noFill/>
          <a:ln w="9525">
            <a:noFill/>
            <a:miter lim="800000"/>
            <a:headEnd/>
            <a:tailEnd/>
          </a:ln>
        </p:spPr>
        <p:txBody>
          <a:bodyPr lIns="68580" tIns="34290" rIns="68580" bIns="34290">
            <a:spAutoFit/>
          </a:bodyPr>
          <a:lstStyle/>
          <a:p>
            <a:pPr marL="0" lvl="1" algn="ctr"/>
            <a:r>
              <a:rPr lang="zh-CN" altLang="en-US" sz="2400" b="1">
                <a:solidFill>
                  <a:srgbClr val="3CCCC7"/>
                </a:solidFill>
                <a:latin typeface="微软雅黑" pitchFamily="34" charset="-122"/>
                <a:ea typeface="微软雅黑" pitchFamily="34" charset="-122"/>
              </a:rPr>
              <a:t>发展前景</a:t>
            </a:r>
          </a:p>
        </p:txBody>
      </p:sp>
      <p:sp>
        <p:nvSpPr>
          <p:cNvPr id="69" name="文本框 9"/>
          <p:cNvSpPr txBox="1"/>
          <p:nvPr/>
        </p:nvSpPr>
        <p:spPr>
          <a:xfrm>
            <a:off x="5305425" y="4800600"/>
            <a:ext cx="1820863" cy="284163"/>
          </a:xfrm>
          <a:prstGeom prst="rect">
            <a:avLst/>
          </a:prstGeom>
          <a:noFill/>
        </p:spPr>
        <p:txBody>
          <a:bodyPr lIns="68580" tIns="34290" rIns="68580" bIns="34290">
            <a:spAutoFit/>
          </a:bodyPr>
          <a:lstStyle/>
          <a:p>
            <a:pPr marL="0" lvl="1" algn="ct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长期的战略目标</a:t>
            </a:r>
          </a:p>
        </p:txBody>
      </p:sp>
      <p:sp>
        <p:nvSpPr>
          <p:cNvPr id="70" name="文本框 9"/>
          <p:cNvSpPr txBox="1">
            <a:spLocks noChangeArrowheads="1"/>
          </p:cNvSpPr>
          <p:nvPr/>
        </p:nvSpPr>
        <p:spPr bwMode="auto">
          <a:xfrm>
            <a:off x="7065963" y="4425950"/>
            <a:ext cx="2487612" cy="438150"/>
          </a:xfrm>
          <a:prstGeom prst="rect">
            <a:avLst/>
          </a:prstGeom>
          <a:noFill/>
          <a:ln w="9525">
            <a:noFill/>
            <a:miter lim="800000"/>
            <a:headEnd/>
            <a:tailEnd/>
          </a:ln>
        </p:spPr>
        <p:txBody>
          <a:bodyPr lIns="68580" tIns="34290" rIns="68580" bIns="34290">
            <a:spAutoFit/>
          </a:bodyPr>
          <a:lstStyle/>
          <a:p>
            <a:pPr marL="0" lvl="1" algn="ctr"/>
            <a:r>
              <a:rPr lang="zh-CN" altLang="en-US" sz="2400" b="1">
                <a:solidFill>
                  <a:srgbClr val="3CCCC7"/>
                </a:solidFill>
                <a:latin typeface="微软雅黑" pitchFamily="34" charset="-122"/>
                <a:ea typeface="微软雅黑" pitchFamily="34" charset="-122"/>
              </a:rPr>
              <a:t>财务与融资</a:t>
            </a:r>
          </a:p>
        </p:txBody>
      </p:sp>
      <p:sp>
        <p:nvSpPr>
          <p:cNvPr id="71" name="文本框 9"/>
          <p:cNvSpPr txBox="1"/>
          <p:nvPr/>
        </p:nvSpPr>
        <p:spPr>
          <a:xfrm>
            <a:off x="7321550" y="4800600"/>
            <a:ext cx="1957388" cy="284163"/>
          </a:xfrm>
          <a:prstGeom prst="rect">
            <a:avLst/>
          </a:prstGeom>
          <a:noFill/>
        </p:spPr>
        <p:txBody>
          <a:bodyPr lIns="68580" tIns="34290" rIns="68580" bIns="34290">
            <a:spAutoFit/>
          </a:bodyPr>
          <a:lstStyle/>
          <a:p>
            <a:pPr marL="0" lvl="1" algn="ctr" fontAlgn="auto">
              <a:spcBef>
                <a:spcPts val="0"/>
              </a:spcBef>
              <a:spcAft>
                <a:spcPts val="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商务合作方式</a:t>
            </a:r>
          </a:p>
        </p:txBody>
      </p:sp>
      <p:sp>
        <p:nvSpPr>
          <p:cNvPr id="34" name="矩形 33"/>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矩形 34"/>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矩形 36"/>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461"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zh-CN" altLang="en-US" sz="2000" b="1">
                <a:solidFill>
                  <a:schemeClr val="bg1"/>
                </a:solidFill>
                <a:latin typeface="方正兰亭超细黑简体"/>
                <a:ea typeface="方正兰亭超细黑简体"/>
                <a:cs typeface="方正兰亭超细黑简体"/>
              </a:rPr>
              <a:t>０３</a:t>
            </a:r>
          </a:p>
        </p:txBody>
      </p:sp>
      <p:sp>
        <p:nvSpPr>
          <p:cNvPr id="39" name="TextBox 38"/>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50"/>
                                        </p:tgtEl>
                                        <p:attrNameLst>
                                          <p:attrName>style.visibility</p:attrName>
                                        </p:attrNameLst>
                                      </p:cBhvr>
                                      <p:to>
                                        <p:strVal val="visible"/>
                                      </p:to>
                                    </p:set>
                                    <p:anim calcmode="lin" valueType="num">
                                      <p:cBhvr>
                                        <p:cTn id="12" dur="500" fill="hold"/>
                                        <p:tgtEl>
                                          <p:spTgt spid="50"/>
                                        </p:tgtEl>
                                        <p:attrNameLst>
                                          <p:attrName>ppt_w</p:attrName>
                                        </p:attrNameLst>
                                      </p:cBhvr>
                                      <p:tavLst>
                                        <p:tav tm="0">
                                          <p:val>
                                            <p:fltVal val="0"/>
                                          </p:val>
                                        </p:tav>
                                        <p:tav tm="100000">
                                          <p:val>
                                            <p:strVal val="#ppt_w"/>
                                          </p:val>
                                        </p:tav>
                                      </p:tavLst>
                                    </p:anim>
                                    <p:anim calcmode="lin" valueType="num">
                                      <p:cBhvr>
                                        <p:cTn id="13" dur="500" fill="hold"/>
                                        <p:tgtEl>
                                          <p:spTgt spid="50"/>
                                        </p:tgtEl>
                                        <p:attrNameLst>
                                          <p:attrName>ppt_h</p:attrName>
                                        </p:attrNameLst>
                                      </p:cBhvr>
                                      <p:tavLst>
                                        <p:tav tm="0">
                                          <p:val>
                                            <p:fltVal val="0"/>
                                          </p:val>
                                        </p:tav>
                                        <p:tav tm="100000">
                                          <p:val>
                                            <p:strVal val="#ppt_h"/>
                                          </p:val>
                                        </p:tav>
                                      </p:tavLst>
                                    </p:anim>
                                    <p:animEffect transition="in" filter="fade">
                                      <p:cBhvr>
                                        <p:cTn id="14" dur="500"/>
                                        <p:tgtEl>
                                          <p:spTgt spid="50"/>
                                        </p:tgtEl>
                                      </p:cBhvr>
                                    </p:animEffect>
                                  </p:childTnLst>
                                </p:cTn>
                              </p:par>
                              <p:par>
                                <p:cTn id="15" presetID="53" presetClass="entr" presetSubtype="528"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fltVal val="0.5"/>
                                          </p:val>
                                        </p:tav>
                                        <p:tav tm="100000">
                                          <p:val>
                                            <p:strVal val="#ppt_x"/>
                                          </p:val>
                                        </p:tav>
                                      </p:tavLst>
                                    </p:anim>
                                    <p:anim calcmode="lin" valueType="num">
                                      <p:cBhvr>
                                        <p:cTn id="21" dur="500" fill="hold"/>
                                        <p:tgtEl>
                                          <p:spTgt spid="57"/>
                                        </p:tgtEl>
                                        <p:attrNameLst>
                                          <p:attrName>ppt_y</p:attrName>
                                        </p:attrNameLst>
                                      </p:cBhvr>
                                      <p:tavLst>
                                        <p:tav tm="0">
                                          <p:val>
                                            <p:fltVal val="0.5"/>
                                          </p:val>
                                        </p:tav>
                                        <p:tav tm="100000">
                                          <p:val>
                                            <p:strVal val="#ppt_y"/>
                                          </p:val>
                                        </p:tav>
                                      </p:tavLst>
                                    </p:anim>
                                  </p:childTnLst>
                                </p:cTn>
                              </p:par>
                              <p:par>
                                <p:cTn id="22" presetID="53" presetClass="entr" presetSubtype="528"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p:cTn id="24" dur="500" fill="hold"/>
                                        <p:tgtEl>
                                          <p:spTgt spid="58"/>
                                        </p:tgtEl>
                                        <p:attrNameLst>
                                          <p:attrName>ppt_w</p:attrName>
                                        </p:attrNameLst>
                                      </p:cBhvr>
                                      <p:tavLst>
                                        <p:tav tm="0">
                                          <p:val>
                                            <p:fltVal val="0"/>
                                          </p:val>
                                        </p:tav>
                                        <p:tav tm="100000">
                                          <p:val>
                                            <p:strVal val="#ppt_w"/>
                                          </p:val>
                                        </p:tav>
                                      </p:tavLst>
                                    </p:anim>
                                    <p:anim calcmode="lin" valueType="num">
                                      <p:cBhvr>
                                        <p:cTn id="25" dur="500" fill="hold"/>
                                        <p:tgtEl>
                                          <p:spTgt spid="58"/>
                                        </p:tgtEl>
                                        <p:attrNameLst>
                                          <p:attrName>ppt_h</p:attrName>
                                        </p:attrNameLst>
                                      </p:cBhvr>
                                      <p:tavLst>
                                        <p:tav tm="0">
                                          <p:val>
                                            <p:fltVal val="0"/>
                                          </p:val>
                                        </p:tav>
                                        <p:tav tm="100000">
                                          <p:val>
                                            <p:strVal val="#ppt_h"/>
                                          </p:val>
                                        </p:tav>
                                      </p:tavLst>
                                    </p:anim>
                                    <p:animEffect transition="in" filter="fade">
                                      <p:cBhvr>
                                        <p:cTn id="26" dur="500"/>
                                        <p:tgtEl>
                                          <p:spTgt spid="58"/>
                                        </p:tgtEl>
                                      </p:cBhvr>
                                    </p:animEffect>
                                    <p:anim calcmode="lin" valueType="num">
                                      <p:cBhvr>
                                        <p:cTn id="27" dur="500" fill="hold"/>
                                        <p:tgtEl>
                                          <p:spTgt spid="58"/>
                                        </p:tgtEl>
                                        <p:attrNameLst>
                                          <p:attrName>ppt_x</p:attrName>
                                        </p:attrNameLst>
                                      </p:cBhvr>
                                      <p:tavLst>
                                        <p:tav tm="0">
                                          <p:val>
                                            <p:fltVal val="0.5"/>
                                          </p:val>
                                        </p:tav>
                                        <p:tav tm="100000">
                                          <p:val>
                                            <p:strVal val="#ppt_x"/>
                                          </p:val>
                                        </p:tav>
                                      </p:tavLst>
                                    </p:anim>
                                    <p:anim calcmode="lin" valueType="num">
                                      <p:cBhvr>
                                        <p:cTn id="28" dur="500" fill="hold"/>
                                        <p:tgtEl>
                                          <p:spTgt spid="58"/>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0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Effect transition="in" filter="fade">
                                      <p:cBhvr>
                                        <p:cTn id="33" dur="500"/>
                                        <p:tgtEl>
                                          <p:spTgt spid="55"/>
                                        </p:tgtEl>
                                      </p:cBhvr>
                                    </p:animEffect>
                                    <p:anim calcmode="lin" valueType="num">
                                      <p:cBhvr>
                                        <p:cTn id="34" dur="500" fill="hold"/>
                                        <p:tgtEl>
                                          <p:spTgt spid="55"/>
                                        </p:tgtEl>
                                        <p:attrNameLst>
                                          <p:attrName>ppt_x</p:attrName>
                                        </p:attrNameLst>
                                      </p:cBhvr>
                                      <p:tavLst>
                                        <p:tav tm="0">
                                          <p:val>
                                            <p:fltVal val="0.5"/>
                                          </p:val>
                                        </p:tav>
                                        <p:tav tm="100000">
                                          <p:val>
                                            <p:strVal val="#ppt_x"/>
                                          </p:val>
                                        </p:tav>
                                      </p:tavLst>
                                    </p:anim>
                                    <p:anim calcmode="lin" valueType="num">
                                      <p:cBhvr>
                                        <p:cTn id="35" dur="500" fill="hold"/>
                                        <p:tgtEl>
                                          <p:spTgt spid="55"/>
                                        </p:tgtEl>
                                        <p:attrNameLst>
                                          <p:attrName>ppt_y</p:attrName>
                                        </p:attrNameLst>
                                      </p:cBhvr>
                                      <p:tavLst>
                                        <p:tav tm="0">
                                          <p:val>
                                            <p:fltVal val="0.5"/>
                                          </p:val>
                                        </p:tav>
                                        <p:tav tm="100000">
                                          <p:val>
                                            <p:strVal val="#ppt_y"/>
                                          </p:val>
                                        </p:tav>
                                      </p:tavLst>
                                    </p:anim>
                                  </p:childTnLst>
                                </p:cTn>
                              </p:par>
                              <p:par>
                                <p:cTn id="36" presetID="53" presetClass="entr" presetSubtype="528" fill="hold" nodeType="withEffect">
                                  <p:stCondLst>
                                    <p:cond delay="200"/>
                                  </p:stCondLst>
                                  <p:childTnLst>
                                    <p:set>
                                      <p:cBhvr>
                                        <p:cTn id="37" dur="1" fill="hold">
                                          <p:stCondLst>
                                            <p:cond delay="0"/>
                                          </p:stCondLst>
                                        </p:cTn>
                                        <p:tgtEl>
                                          <p:spTgt spid="56"/>
                                        </p:tgtEl>
                                        <p:attrNameLst>
                                          <p:attrName>style.visibility</p:attrName>
                                        </p:attrNameLst>
                                      </p:cBhvr>
                                      <p:to>
                                        <p:strVal val="visible"/>
                                      </p:to>
                                    </p:set>
                                    <p:anim calcmode="lin" valueType="num">
                                      <p:cBhvr>
                                        <p:cTn id="38" dur="500" fill="hold"/>
                                        <p:tgtEl>
                                          <p:spTgt spid="56"/>
                                        </p:tgtEl>
                                        <p:attrNameLst>
                                          <p:attrName>ppt_w</p:attrName>
                                        </p:attrNameLst>
                                      </p:cBhvr>
                                      <p:tavLst>
                                        <p:tav tm="0">
                                          <p:val>
                                            <p:fltVal val="0"/>
                                          </p:val>
                                        </p:tav>
                                        <p:tav tm="100000">
                                          <p:val>
                                            <p:strVal val="#ppt_w"/>
                                          </p:val>
                                        </p:tav>
                                      </p:tavLst>
                                    </p:anim>
                                    <p:anim calcmode="lin" valueType="num">
                                      <p:cBhvr>
                                        <p:cTn id="39" dur="500" fill="hold"/>
                                        <p:tgtEl>
                                          <p:spTgt spid="56"/>
                                        </p:tgtEl>
                                        <p:attrNameLst>
                                          <p:attrName>ppt_h</p:attrName>
                                        </p:attrNameLst>
                                      </p:cBhvr>
                                      <p:tavLst>
                                        <p:tav tm="0">
                                          <p:val>
                                            <p:fltVal val="0"/>
                                          </p:val>
                                        </p:tav>
                                        <p:tav tm="100000">
                                          <p:val>
                                            <p:strVal val="#ppt_h"/>
                                          </p:val>
                                        </p:tav>
                                      </p:tavLst>
                                    </p:anim>
                                    <p:animEffect transition="in" filter="fade">
                                      <p:cBhvr>
                                        <p:cTn id="40" dur="500"/>
                                        <p:tgtEl>
                                          <p:spTgt spid="56"/>
                                        </p:tgtEl>
                                      </p:cBhvr>
                                    </p:animEffect>
                                    <p:anim calcmode="lin" valueType="num">
                                      <p:cBhvr>
                                        <p:cTn id="41" dur="500" fill="hold"/>
                                        <p:tgtEl>
                                          <p:spTgt spid="56"/>
                                        </p:tgtEl>
                                        <p:attrNameLst>
                                          <p:attrName>ppt_x</p:attrName>
                                        </p:attrNameLst>
                                      </p:cBhvr>
                                      <p:tavLst>
                                        <p:tav tm="0">
                                          <p:val>
                                            <p:fltVal val="0.5"/>
                                          </p:val>
                                        </p:tav>
                                        <p:tav tm="100000">
                                          <p:val>
                                            <p:strVal val="#ppt_x"/>
                                          </p:val>
                                        </p:tav>
                                      </p:tavLst>
                                    </p:anim>
                                    <p:anim calcmode="lin" valueType="num">
                                      <p:cBhvr>
                                        <p:cTn id="42" dur="500" fill="hold"/>
                                        <p:tgtEl>
                                          <p:spTgt spid="56"/>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40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anim calcmode="lin" valueType="num">
                                      <p:cBhvr>
                                        <p:cTn id="48" dur="500" fill="hold"/>
                                        <p:tgtEl>
                                          <p:spTgt spid="59"/>
                                        </p:tgtEl>
                                        <p:attrNameLst>
                                          <p:attrName>ppt_x</p:attrName>
                                        </p:attrNameLst>
                                      </p:cBhvr>
                                      <p:tavLst>
                                        <p:tav tm="0">
                                          <p:val>
                                            <p:fltVal val="0.5"/>
                                          </p:val>
                                        </p:tav>
                                        <p:tav tm="100000">
                                          <p:val>
                                            <p:strVal val="#ppt_x"/>
                                          </p:val>
                                        </p:tav>
                                      </p:tavLst>
                                    </p:anim>
                                    <p:anim calcmode="lin" valueType="num">
                                      <p:cBhvr>
                                        <p:cTn id="49" dur="500" fill="hold"/>
                                        <p:tgtEl>
                                          <p:spTgt spid="59"/>
                                        </p:tgtEl>
                                        <p:attrNameLst>
                                          <p:attrName>ppt_y</p:attrName>
                                        </p:attrNameLst>
                                      </p:cBhvr>
                                      <p:tavLst>
                                        <p:tav tm="0">
                                          <p:val>
                                            <p:fltVal val="0.5"/>
                                          </p:val>
                                        </p:tav>
                                        <p:tav tm="100000">
                                          <p:val>
                                            <p:strVal val="#ppt_y"/>
                                          </p:val>
                                        </p:tav>
                                      </p:tavLst>
                                    </p:anim>
                                  </p:childTnLst>
                                </p:cTn>
                              </p:par>
                              <p:par>
                                <p:cTn id="50" presetID="53" presetClass="entr" presetSubtype="528" fill="hold" nodeType="withEffect">
                                  <p:stCondLst>
                                    <p:cond delay="40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anim calcmode="lin" valueType="num">
                                      <p:cBhvr>
                                        <p:cTn id="55" dur="500" fill="hold"/>
                                        <p:tgtEl>
                                          <p:spTgt spid="60"/>
                                        </p:tgtEl>
                                        <p:attrNameLst>
                                          <p:attrName>ppt_x</p:attrName>
                                        </p:attrNameLst>
                                      </p:cBhvr>
                                      <p:tavLst>
                                        <p:tav tm="0">
                                          <p:val>
                                            <p:fltVal val="0.5"/>
                                          </p:val>
                                        </p:tav>
                                        <p:tav tm="100000">
                                          <p:val>
                                            <p:strVal val="#ppt_x"/>
                                          </p:val>
                                        </p:tav>
                                      </p:tavLst>
                                    </p:anim>
                                    <p:anim calcmode="lin" valueType="num">
                                      <p:cBhvr>
                                        <p:cTn id="56" dur="500" fill="hold"/>
                                        <p:tgtEl>
                                          <p:spTgt spid="6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60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anim calcmode="lin" valueType="num">
                                      <p:cBhvr>
                                        <p:cTn id="62" dur="500" fill="hold"/>
                                        <p:tgtEl>
                                          <p:spTgt spid="53"/>
                                        </p:tgtEl>
                                        <p:attrNameLst>
                                          <p:attrName>ppt_x</p:attrName>
                                        </p:attrNameLst>
                                      </p:cBhvr>
                                      <p:tavLst>
                                        <p:tav tm="0">
                                          <p:val>
                                            <p:fltVal val="0.5"/>
                                          </p:val>
                                        </p:tav>
                                        <p:tav tm="100000">
                                          <p:val>
                                            <p:strVal val="#ppt_x"/>
                                          </p:val>
                                        </p:tav>
                                      </p:tavLst>
                                    </p:anim>
                                    <p:anim calcmode="lin" valueType="num">
                                      <p:cBhvr>
                                        <p:cTn id="63" dur="500" fill="hold"/>
                                        <p:tgtEl>
                                          <p:spTgt spid="53"/>
                                        </p:tgtEl>
                                        <p:attrNameLst>
                                          <p:attrName>ppt_y</p:attrName>
                                        </p:attrNameLst>
                                      </p:cBhvr>
                                      <p:tavLst>
                                        <p:tav tm="0">
                                          <p:val>
                                            <p:fltVal val="0.5"/>
                                          </p:val>
                                        </p:tav>
                                        <p:tav tm="100000">
                                          <p:val>
                                            <p:strVal val="#ppt_y"/>
                                          </p:val>
                                        </p:tav>
                                      </p:tavLst>
                                    </p:anim>
                                  </p:childTnLst>
                                </p:cTn>
                              </p:par>
                              <p:par>
                                <p:cTn id="64" presetID="53" presetClass="entr" presetSubtype="528" fill="hold" nodeType="withEffect">
                                  <p:stCondLst>
                                    <p:cond delay="60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anim calcmode="lin" valueType="num">
                                      <p:cBhvr>
                                        <p:cTn id="69" dur="500" fill="hold"/>
                                        <p:tgtEl>
                                          <p:spTgt spid="54"/>
                                        </p:tgtEl>
                                        <p:attrNameLst>
                                          <p:attrName>ppt_x</p:attrName>
                                        </p:attrNameLst>
                                      </p:cBhvr>
                                      <p:tavLst>
                                        <p:tav tm="0">
                                          <p:val>
                                            <p:fltVal val="0.5"/>
                                          </p:val>
                                        </p:tav>
                                        <p:tav tm="100000">
                                          <p:val>
                                            <p:strVal val="#ppt_x"/>
                                          </p:val>
                                        </p:tav>
                                      </p:tavLst>
                                    </p:anim>
                                    <p:anim calcmode="lin" valueType="num">
                                      <p:cBhvr>
                                        <p:cTn id="70" dur="500" fill="hold"/>
                                        <p:tgtEl>
                                          <p:spTgt spid="54"/>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800"/>
                                  </p:stCondLst>
                                  <p:childTnLst>
                                    <p:set>
                                      <p:cBhvr>
                                        <p:cTn id="72" dur="1" fill="hold">
                                          <p:stCondLst>
                                            <p:cond delay="0"/>
                                          </p:stCondLst>
                                        </p:cTn>
                                        <p:tgtEl>
                                          <p:spTgt spid="61"/>
                                        </p:tgtEl>
                                        <p:attrNameLst>
                                          <p:attrName>style.visibility</p:attrName>
                                        </p:attrNameLst>
                                      </p:cBhvr>
                                      <p:to>
                                        <p:strVal val="visible"/>
                                      </p:to>
                                    </p:set>
                                    <p:anim calcmode="lin" valueType="num">
                                      <p:cBhvr>
                                        <p:cTn id="73" dur="500" fill="hold"/>
                                        <p:tgtEl>
                                          <p:spTgt spid="61"/>
                                        </p:tgtEl>
                                        <p:attrNameLst>
                                          <p:attrName>ppt_w</p:attrName>
                                        </p:attrNameLst>
                                      </p:cBhvr>
                                      <p:tavLst>
                                        <p:tav tm="0">
                                          <p:val>
                                            <p:fltVal val="0"/>
                                          </p:val>
                                        </p:tav>
                                        <p:tav tm="100000">
                                          <p:val>
                                            <p:strVal val="#ppt_w"/>
                                          </p:val>
                                        </p:tav>
                                      </p:tavLst>
                                    </p:anim>
                                    <p:anim calcmode="lin" valueType="num">
                                      <p:cBhvr>
                                        <p:cTn id="74" dur="500" fill="hold"/>
                                        <p:tgtEl>
                                          <p:spTgt spid="61"/>
                                        </p:tgtEl>
                                        <p:attrNameLst>
                                          <p:attrName>ppt_h</p:attrName>
                                        </p:attrNameLst>
                                      </p:cBhvr>
                                      <p:tavLst>
                                        <p:tav tm="0">
                                          <p:val>
                                            <p:fltVal val="0"/>
                                          </p:val>
                                        </p:tav>
                                        <p:tav tm="100000">
                                          <p:val>
                                            <p:strVal val="#ppt_h"/>
                                          </p:val>
                                        </p:tav>
                                      </p:tavLst>
                                    </p:anim>
                                    <p:animEffect transition="in" filter="fade">
                                      <p:cBhvr>
                                        <p:cTn id="75" dur="500"/>
                                        <p:tgtEl>
                                          <p:spTgt spid="61"/>
                                        </p:tgtEl>
                                      </p:cBhvr>
                                    </p:animEffect>
                                    <p:anim calcmode="lin" valueType="num">
                                      <p:cBhvr>
                                        <p:cTn id="76" dur="500" fill="hold"/>
                                        <p:tgtEl>
                                          <p:spTgt spid="61"/>
                                        </p:tgtEl>
                                        <p:attrNameLst>
                                          <p:attrName>ppt_x</p:attrName>
                                        </p:attrNameLst>
                                      </p:cBhvr>
                                      <p:tavLst>
                                        <p:tav tm="0">
                                          <p:val>
                                            <p:fltVal val="0.5"/>
                                          </p:val>
                                        </p:tav>
                                        <p:tav tm="100000">
                                          <p:val>
                                            <p:strVal val="#ppt_x"/>
                                          </p:val>
                                        </p:tav>
                                      </p:tavLst>
                                    </p:anim>
                                    <p:anim calcmode="lin" valueType="num">
                                      <p:cBhvr>
                                        <p:cTn id="77" dur="500" fill="hold"/>
                                        <p:tgtEl>
                                          <p:spTgt spid="61"/>
                                        </p:tgtEl>
                                        <p:attrNameLst>
                                          <p:attrName>ppt_y</p:attrName>
                                        </p:attrNameLst>
                                      </p:cBhvr>
                                      <p:tavLst>
                                        <p:tav tm="0">
                                          <p:val>
                                            <p:fltVal val="0.5"/>
                                          </p:val>
                                        </p:tav>
                                        <p:tav tm="100000">
                                          <p:val>
                                            <p:strVal val="#ppt_y"/>
                                          </p:val>
                                        </p:tav>
                                      </p:tavLst>
                                    </p:anim>
                                  </p:childTnLst>
                                </p:cTn>
                              </p:par>
                              <p:par>
                                <p:cTn id="78" presetID="53" presetClass="entr" presetSubtype="528" fill="hold" nodeType="withEffect">
                                  <p:stCondLst>
                                    <p:cond delay="800"/>
                                  </p:stCondLst>
                                  <p:childTnLst>
                                    <p:set>
                                      <p:cBhvr>
                                        <p:cTn id="79" dur="1" fill="hold">
                                          <p:stCondLst>
                                            <p:cond delay="0"/>
                                          </p:stCondLst>
                                        </p:cTn>
                                        <p:tgtEl>
                                          <p:spTgt spid="62"/>
                                        </p:tgtEl>
                                        <p:attrNameLst>
                                          <p:attrName>style.visibility</p:attrName>
                                        </p:attrNameLst>
                                      </p:cBhvr>
                                      <p:to>
                                        <p:strVal val="visible"/>
                                      </p:to>
                                    </p:set>
                                    <p:anim calcmode="lin" valueType="num">
                                      <p:cBhvr>
                                        <p:cTn id="80" dur="500" fill="hold"/>
                                        <p:tgtEl>
                                          <p:spTgt spid="62"/>
                                        </p:tgtEl>
                                        <p:attrNameLst>
                                          <p:attrName>ppt_w</p:attrName>
                                        </p:attrNameLst>
                                      </p:cBhvr>
                                      <p:tavLst>
                                        <p:tav tm="0">
                                          <p:val>
                                            <p:fltVal val="0"/>
                                          </p:val>
                                        </p:tav>
                                        <p:tav tm="100000">
                                          <p:val>
                                            <p:strVal val="#ppt_w"/>
                                          </p:val>
                                        </p:tav>
                                      </p:tavLst>
                                    </p:anim>
                                    <p:anim calcmode="lin" valueType="num">
                                      <p:cBhvr>
                                        <p:cTn id="81" dur="500" fill="hold"/>
                                        <p:tgtEl>
                                          <p:spTgt spid="62"/>
                                        </p:tgtEl>
                                        <p:attrNameLst>
                                          <p:attrName>ppt_h</p:attrName>
                                        </p:attrNameLst>
                                      </p:cBhvr>
                                      <p:tavLst>
                                        <p:tav tm="0">
                                          <p:val>
                                            <p:fltVal val="0"/>
                                          </p:val>
                                        </p:tav>
                                        <p:tav tm="100000">
                                          <p:val>
                                            <p:strVal val="#ppt_h"/>
                                          </p:val>
                                        </p:tav>
                                      </p:tavLst>
                                    </p:anim>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fltVal val="0.5"/>
                                          </p:val>
                                        </p:tav>
                                        <p:tav tm="100000">
                                          <p:val>
                                            <p:strVal val="#ppt_x"/>
                                          </p:val>
                                        </p:tav>
                                      </p:tavLst>
                                    </p:anim>
                                    <p:anim calcmode="lin" valueType="num">
                                      <p:cBhvr>
                                        <p:cTn id="84" dur="500" fill="hold"/>
                                        <p:tgtEl>
                                          <p:spTgt spid="62"/>
                                        </p:tgtEl>
                                        <p:attrNameLst>
                                          <p:attrName>ppt_y</p:attrName>
                                        </p:attrNameLst>
                                      </p:cBhvr>
                                      <p:tavLst>
                                        <p:tav tm="0">
                                          <p:val>
                                            <p:fltVal val="0.5"/>
                                          </p:val>
                                        </p:tav>
                                        <p:tav tm="100000">
                                          <p:val>
                                            <p:strVal val="#ppt_y"/>
                                          </p:val>
                                        </p:tav>
                                      </p:tavLst>
                                    </p:anim>
                                  </p:childTnLst>
                                </p:cTn>
                              </p:par>
                            </p:childTnLst>
                          </p:cTn>
                        </p:par>
                        <p:par>
                          <p:cTn id="85" fill="hold">
                            <p:stCondLst>
                              <p:cond delay="1000"/>
                            </p:stCondLst>
                            <p:childTnLst>
                              <p:par>
                                <p:cTn id="86" presetID="16" presetClass="entr" presetSubtype="21"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arn(inVertical)">
                                      <p:cBhvr>
                                        <p:cTn id="88" dur="500"/>
                                        <p:tgtEl>
                                          <p:spTgt spid="52"/>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barn(inVertical)">
                                      <p:cBhvr>
                                        <p:cTn id="91" dur="500"/>
                                        <p:tgtEl>
                                          <p:spTgt spid="63"/>
                                        </p:tgtEl>
                                      </p:cBhvr>
                                    </p:animEffect>
                                  </p:childTnLst>
                                </p:cTn>
                              </p:par>
                            </p:childTnLst>
                          </p:cTn>
                        </p:par>
                        <p:par>
                          <p:cTn id="92" fill="hold">
                            <p:stCondLst>
                              <p:cond delay="1500"/>
                            </p:stCondLst>
                            <p:childTnLst>
                              <p:par>
                                <p:cTn id="93" presetID="16" presetClass="entr" presetSubtype="21" fill="hold" grpId="0" nodeType="after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barn(inVertical)">
                                      <p:cBhvr>
                                        <p:cTn id="95" dur="500"/>
                                        <p:tgtEl>
                                          <p:spTgt spid="64"/>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barn(inVertical)">
                                      <p:cBhvr>
                                        <p:cTn id="98" dur="500"/>
                                        <p:tgtEl>
                                          <p:spTgt spid="65"/>
                                        </p:tgtEl>
                                      </p:cBhvr>
                                    </p:animEffect>
                                  </p:childTnLst>
                                </p:cTn>
                              </p:par>
                            </p:childTnLst>
                          </p:cTn>
                        </p:par>
                        <p:par>
                          <p:cTn id="99" fill="hold">
                            <p:stCondLst>
                              <p:cond delay="2000"/>
                            </p:stCondLst>
                            <p:childTnLst>
                              <p:par>
                                <p:cTn id="100" presetID="16" presetClass="entr" presetSubtype="21" fill="hold" grpId="0" nodeType="after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barn(inVertical)">
                                      <p:cBhvr>
                                        <p:cTn id="102" dur="500"/>
                                        <p:tgtEl>
                                          <p:spTgt spid="66"/>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barn(inVertical)">
                                      <p:cBhvr>
                                        <p:cTn id="105" dur="500"/>
                                        <p:tgtEl>
                                          <p:spTgt spid="67"/>
                                        </p:tgtEl>
                                      </p:cBhvr>
                                    </p:animEffect>
                                  </p:childTnLst>
                                </p:cTn>
                              </p:par>
                            </p:childTnLst>
                          </p:cTn>
                        </p:par>
                        <p:par>
                          <p:cTn id="106" fill="hold">
                            <p:stCondLst>
                              <p:cond delay="2500"/>
                            </p:stCondLst>
                            <p:childTnLst>
                              <p:par>
                                <p:cTn id="107" presetID="16" presetClass="entr" presetSubtype="21" fill="hold" grpId="0" nodeType="after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barn(inVertical)">
                                      <p:cBhvr>
                                        <p:cTn id="109" dur="500"/>
                                        <p:tgtEl>
                                          <p:spTgt spid="6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barn(inVertical)">
                                      <p:cBhvr>
                                        <p:cTn id="112" dur="500"/>
                                        <p:tgtEl>
                                          <p:spTgt spid="69"/>
                                        </p:tgtEl>
                                      </p:cBhvr>
                                    </p:animEffect>
                                  </p:childTnLst>
                                </p:cTn>
                              </p:par>
                            </p:childTnLst>
                          </p:cTn>
                        </p:par>
                        <p:par>
                          <p:cTn id="113" fill="hold">
                            <p:stCondLst>
                              <p:cond delay="3000"/>
                            </p:stCondLst>
                            <p:childTnLst>
                              <p:par>
                                <p:cTn id="114" presetID="16" presetClass="entr" presetSubtype="21" fill="hold" grpId="0" nodeType="afterEffect">
                                  <p:stCondLst>
                                    <p:cond delay="0"/>
                                  </p:stCondLst>
                                  <p:childTnLst>
                                    <p:set>
                                      <p:cBhvr>
                                        <p:cTn id="115" dur="1" fill="hold">
                                          <p:stCondLst>
                                            <p:cond delay="0"/>
                                          </p:stCondLst>
                                        </p:cTn>
                                        <p:tgtEl>
                                          <p:spTgt spid="70"/>
                                        </p:tgtEl>
                                        <p:attrNameLst>
                                          <p:attrName>style.visibility</p:attrName>
                                        </p:attrNameLst>
                                      </p:cBhvr>
                                      <p:to>
                                        <p:strVal val="visible"/>
                                      </p:to>
                                    </p:set>
                                    <p:animEffect transition="in" filter="barn(inVertical)">
                                      <p:cBhvr>
                                        <p:cTn id="116" dur="500"/>
                                        <p:tgtEl>
                                          <p:spTgt spid="70"/>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barn(inVertical)">
                                      <p:cBhvr>
                                        <p:cTn id="119" dur="500"/>
                                        <p:tgtEl>
                                          <p:spTgt spid="71"/>
                                        </p:tgtEl>
                                      </p:cBhvr>
                                    </p:animEffect>
                                  </p:childTnLst>
                                </p:cTn>
                              </p:par>
                            </p:childTnLst>
                          </p:cTn>
                        </p:par>
                        <p:par>
                          <p:cTn id="120" fill="hold">
                            <p:stCondLst>
                              <p:cond delay="3500"/>
                            </p:stCondLst>
                            <p:childTnLst>
                              <p:par>
                                <p:cTn id="121" presetID="10" presetClass="entr" presetSubtype="0" fill="hold" grpId="0"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fade">
                                      <p:cBhvr>
                                        <p:cTn id="123"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animBg="1"/>
      <p:bldP spid="55" grpId="0" animBg="1"/>
      <p:bldP spid="57" grpId="0" animBg="1"/>
      <p:bldP spid="59" grpId="0" animBg="1"/>
      <p:bldP spid="61" grpId="0" animBg="1"/>
      <p:bldP spid="63" grpId="0"/>
      <p:bldP spid="64" grpId="0"/>
      <p:bldP spid="65" grpId="0"/>
      <p:bldP spid="66" grpId="0"/>
      <p:bldP spid="67" grpId="0"/>
      <p:bldP spid="68" grpId="0"/>
      <p:bldP spid="69" grpId="0"/>
      <p:bldP spid="70" grpId="0"/>
      <p:bldP spid="71"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公司团队</a:t>
            </a:r>
          </a:p>
        </p:txBody>
      </p:sp>
      <p:sp>
        <p:nvSpPr>
          <p:cNvPr id="62" name="六边形 61"/>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3" name="直接连接符 62"/>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5" name="矩形 64"/>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6" name="KSO_Shape"/>
          <p:cNvSpPr/>
          <p:nvPr/>
        </p:nvSpPr>
        <p:spPr bwMode="auto">
          <a:xfrm>
            <a:off x="298450" y="206375"/>
            <a:ext cx="368300" cy="25241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7" name="六边形 66"/>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36"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第五章</a:t>
            </a:r>
          </a:p>
        </p:txBody>
      </p:sp>
      <p:sp>
        <p:nvSpPr>
          <p:cNvPr id="73737"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公司与团队</a:t>
            </a:r>
          </a:p>
        </p:txBody>
      </p:sp>
      <p:sp>
        <p:nvSpPr>
          <p:cNvPr id="70" name="矩形 69"/>
          <p:cNvSpPr/>
          <p:nvPr/>
        </p:nvSpPr>
        <p:spPr>
          <a:xfrm>
            <a:off x="1633538" y="1412875"/>
            <a:ext cx="3421062" cy="4208463"/>
          </a:xfrm>
          <a:prstGeom prst="rect">
            <a:avLst/>
          </a:prstGeom>
          <a:noFill/>
          <a:ln w="152400">
            <a:solidFill>
              <a:srgbClr val="BFBFBF">
                <a:alpha val="72157"/>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 name="矩形 70"/>
          <p:cNvSpPr/>
          <p:nvPr/>
        </p:nvSpPr>
        <p:spPr>
          <a:xfrm>
            <a:off x="1201738" y="1773238"/>
            <a:ext cx="3421062" cy="4208462"/>
          </a:xfrm>
          <a:prstGeom prst="rect">
            <a:avLst/>
          </a:prstGeom>
          <a:blipFill>
            <a:blip r:embed="rId3" cstate="print">
              <a:extLst/>
            </a:blip>
            <a:srcRect/>
            <a:stretch>
              <a:fillRect/>
            </a:stretch>
          </a:blipFill>
          <a:ln w="146050">
            <a:solidFill>
              <a:srgbClr val="3CCCC7"/>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椭圆 71"/>
          <p:cNvSpPr/>
          <p:nvPr/>
        </p:nvSpPr>
        <p:spPr>
          <a:xfrm>
            <a:off x="5770563" y="1052513"/>
            <a:ext cx="1119187" cy="1119187"/>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3" name="TextBox 72"/>
          <p:cNvSpPr txBox="1">
            <a:spLocks noChangeArrowheads="1"/>
          </p:cNvSpPr>
          <p:nvPr/>
        </p:nvSpPr>
        <p:spPr bwMode="auto">
          <a:xfrm>
            <a:off x="5832475" y="1344613"/>
            <a:ext cx="1006475" cy="584200"/>
          </a:xfrm>
          <a:prstGeom prst="rect">
            <a:avLst/>
          </a:prstGeom>
          <a:noFill/>
          <a:ln w="9525">
            <a:noFill/>
            <a:miter lim="800000"/>
            <a:headEnd/>
            <a:tailEnd/>
          </a:ln>
        </p:spPr>
        <p:txBody>
          <a:bodyPr wrap="none">
            <a:spAutoFit/>
          </a:bodyPr>
          <a:lstStyle/>
          <a:p>
            <a:r>
              <a:rPr lang="zh-CN" altLang="en-US" sz="3200">
                <a:solidFill>
                  <a:schemeClr val="bg1"/>
                </a:solidFill>
                <a:latin typeface="微软雅黑" pitchFamily="34" charset="-122"/>
                <a:ea typeface="微软雅黑" pitchFamily="34" charset="-122"/>
              </a:rPr>
              <a:t>青春</a:t>
            </a:r>
          </a:p>
        </p:txBody>
      </p:sp>
      <p:sp>
        <p:nvSpPr>
          <p:cNvPr id="74" name="椭圆 73"/>
          <p:cNvSpPr/>
          <p:nvPr/>
        </p:nvSpPr>
        <p:spPr>
          <a:xfrm>
            <a:off x="7018338" y="1065213"/>
            <a:ext cx="1119187" cy="1119187"/>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5" name="TextBox 74"/>
          <p:cNvSpPr txBox="1">
            <a:spLocks noChangeArrowheads="1"/>
          </p:cNvSpPr>
          <p:nvPr/>
        </p:nvSpPr>
        <p:spPr bwMode="auto">
          <a:xfrm>
            <a:off x="7080250" y="1357313"/>
            <a:ext cx="1006475" cy="584200"/>
          </a:xfrm>
          <a:prstGeom prst="rect">
            <a:avLst/>
          </a:prstGeom>
          <a:noFill/>
          <a:ln w="9525">
            <a:noFill/>
            <a:miter lim="800000"/>
            <a:headEnd/>
            <a:tailEnd/>
          </a:ln>
        </p:spPr>
        <p:txBody>
          <a:bodyPr wrap="none">
            <a:spAutoFit/>
          </a:bodyPr>
          <a:lstStyle/>
          <a:p>
            <a:r>
              <a:rPr lang="zh-CN" altLang="en-US" sz="3200">
                <a:solidFill>
                  <a:schemeClr val="bg1"/>
                </a:solidFill>
                <a:latin typeface="微软雅黑" pitchFamily="34" charset="-122"/>
                <a:ea typeface="微软雅黑" pitchFamily="34" charset="-122"/>
              </a:rPr>
              <a:t>活力</a:t>
            </a:r>
          </a:p>
        </p:txBody>
      </p:sp>
      <p:sp>
        <p:nvSpPr>
          <p:cNvPr id="76" name="椭圆 75"/>
          <p:cNvSpPr/>
          <p:nvPr/>
        </p:nvSpPr>
        <p:spPr>
          <a:xfrm>
            <a:off x="8242300" y="1065213"/>
            <a:ext cx="1119188" cy="1119187"/>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7" name="TextBox 76"/>
          <p:cNvSpPr txBox="1">
            <a:spLocks noChangeArrowheads="1"/>
          </p:cNvSpPr>
          <p:nvPr/>
        </p:nvSpPr>
        <p:spPr bwMode="auto">
          <a:xfrm>
            <a:off x="8304213" y="1357313"/>
            <a:ext cx="1006475" cy="584200"/>
          </a:xfrm>
          <a:prstGeom prst="rect">
            <a:avLst/>
          </a:prstGeom>
          <a:noFill/>
          <a:ln w="9525">
            <a:noFill/>
            <a:miter lim="800000"/>
            <a:headEnd/>
            <a:tailEnd/>
          </a:ln>
        </p:spPr>
        <p:txBody>
          <a:bodyPr wrap="none">
            <a:spAutoFit/>
          </a:bodyPr>
          <a:lstStyle/>
          <a:p>
            <a:r>
              <a:rPr lang="zh-CN" altLang="en-US" sz="3200">
                <a:solidFill>
                  <a:schemeClr val="bg1"/>
                </a:solidFill>
                <a:latin typeface="微软雅黑" pitchFamily="34" charset="-122"/>
                <a:ea typeface="微软雅黑" pitchFamily="34" charset="-122"/>
              </a:rPr>
              <a:t>专业</a:t>
            </a:r>
          </a:p>
        </p:txBody>
      </p:sp>
      <p:sp>
        <p:nvSpPr>
          <p:cNvPr id="78" name="椭圆 77"/>
          <p:cNvSpPr/>
          <p:nvPr/>
        </p:nvSpPr>
        <p:spPr>
          <a:xfrm>
            <a:off x="9466263" y="1065213"/>
            <a:ext cx="1119187" cy="1119187"/>
          </a:xfrm>
          <a:prstGeom prst="ellipse">
            <a:avLst/>
          </a:prstGeom>
          <a:solidFill>
            <a:srgbClr val="3CCCC7"/>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9" name="TextBox 78"/>
          <p:cNvSpPr txBox="1">
            <a:spLocks noChangeArrowheads="1"/>
          </p:cNvSpPr>
          <p:nvPr/>
        </p:nvSpPr>
        <p:spPr bwMode="auto">
          <a:xfrm>
            <a:off x="9528175" y="1357313"/>
            <a:ext cx="1006475" cy="584200"/>
          </a:xfrm>
          <a:prstGeom prst="rect">
            <a:avLst/>
          </a:prstGeom>
          <a:noFill/>
          <a:ln w="9525">
            <a:noFill/>
            <a:miter lim="800000"/>
            <a:headEnd/>
            <a:tailEnd/>
          </a:ln>
        </p:spPr>
        <p:txBody>
          <a:bodyPr wrap="none">
            <a:spAutoFit/>
          </a:bodyPr>
          <a:lstStyle/>
          <a:p>
            <a:r>
              <a:rPr lang="zh-CN" altLang="en-US" sz="3200">
                <a:solidFill>
                  <a:schemeClr val="bg1"/>
                </a:solidFill>
                <a:latin typeface="微软雅黑" pitchFamily="34" charset="-122"/>
                <a:ea typeface="微软雅黑" pitchFamily="34" charset="-122"/>
              </a:rPr>
              <a:t>梦想</a:t>
            </a:r>
          </a:p>
        </p:txBody>
      </p:sp>
      <p:sp>
        <p:nvSpPr>
          <p:cNvPr id="80" name="TextBox 79"/>
          <p:cNvSpPr txBox="1"/>
          <p:nvPr/>
        </p:nvSpPr>
        <p:spPr>
          <a:xfrm>
            <a:off x="5591175" y="2682875"/>
            <a:ext cx="5570538" cy="1076325"/>
          </a:xfrm>
          <a:prstGeom prst="rect">
            <a:avLst/>
          </a:prstGeom>
          <a:noFill/>
        </p:spPr>
        <p:txBody>
          <a:bodyPr>
            <a:spAutoFit/>
          </a:bodyPr>
          <a:lstStyle/>
          <a:p>
            <a:pPr fontAlgn="auto">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团队（</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Team</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）是由员工和管理层组成的一个共同体，它合理利用每一个成员的知识和技能协同工作，解决问题，达到共同的目标。团队的构成要素总结为</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5P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，分别为目标、人、定位、权限、计划。</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方正兰亭细黑_GBK_M" pitchFamily="2" charset="2"/>
            </a:endParaRPr>
          </a:p>
        </p:txBody>
      </p:sp>
      <p:sp>
        <p:nvSpPr>
          <p:cNvPr id="81" name="TextBox 80"/>
          <p:cNvSpPr txBox="1"/>
          <p:nvPr/>
        </p:nvSpPr>
        <p:spPr>
          <a:xfrm>
            <a:off x="5591175" y="4986338"/>
            <a:ext cx="5499100" cy="831850"/>
          </a:xfrm>
          <a:prstGeom prst="rect">
            <a:avLst/>
          </a:prstGeom>
          <a:noFill/>
        </p:spPr>
        <p:txBody>
          <a:bodyPr>
            <a:spAutoFit/>
          </a:bodyPr>
          <a:lstStyle/>
          <a:p>
            <a:pPr fontAlgn="auto">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方正兰亭细黑_GBK_M" pitchFamily="2" charset="2"/>
              </a:rPr>
              <a:t>企业、事业各部门领导人具有合格的管理素质，有战略眼光，责任心强，，管理部门的工作健全而有效率。管理责任审计就是针对企事业的管理工作是否达到了上述责任要求。</a:t>
            </a:r>
          </a:p>
        </p:txBody>
      </p:sp>
      <p:sp>
        <p:nvSpPr>
          <p:cNvPr id="82" name="TextBox 81"/>
          <p:cNvSpPr txBox="1"/>
          <p:nvPr/>
        </p:nvSpPr>
        <p:spPr>
          <a:xfrm>
            <a:off x="5591175" y="3835400"/>
            <a:ext cx="5499100" cy="1076325"/>
          </a:xfrm>
          <a:prstGeom prst="rect">
            <a:avLst/>
          </a:prstGeom>
          <a:noFill/>
        </p:spPr>
        <p:txBody>
          <a:bodyPr>
            <a:spAutoFit/>
          </a:bodyPr>
          <a:lstStyle/>
          <a:p>
            <a:pPr fontAlgn="auto">
              <a:spcBef>
                <a:spcPts val="0"/>
              </a:spcBef>
              <a:spcAft>
                <a:spcPts val="0"/>
              </a:spcAft>
              <a:defRPr/>
            </a:pP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我们一起创作企业的辉煌，一起实现我们的理想奋斗。</a:t>
            </a:r>
          </a:p>
        </p:txBody>
      </p:sp>
      <p:sp>
        <p:nvSpPr>
          <p:cNvPr id="83" name="Freeform 12"/>
          <p:cNvSpPr/>
          <p:nvPr/>
        </p:nvSpPr>
        <p:spPr bwMode="auto">
          <a:xfrm>
            <a:off x="5400675" y="2370138"/>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84" name="Freeform 12"/>
          <p:cNvSpPr/>
          <p:nvPr/>
        </p:nvSpPr>
        <p:spPr bwMode="auto">
          <a:xfrm flipH="1" flipV="1">
            <a:off x="10825163" y="5503863"/>
            <a:ext cx="528637"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3CCCC7"/>
          </a:solidFill>
          <a:ln>
            <a:noFill/>
          </a:ln>
        </p:spPr>
        <p:txBody>
          <a:bodyPr/>
          <a:lstStyle/>
          <a:p>
            <a:pPr fontAlgn="auto">
              <a:spcBef>
                <a:spcPts val="0"/>
              </a:spcBef>
              <a:spcAft>
                <a:spcPts val="0"/>
              </a:spcAft>
              <a:defRPr/>
            </a:pPr>
            <a:endParaRPr lang="zh-CN" altLang="en-US">
              <a:solidFill>
                <a:schemeClr val="tx1">
                  <a:lumMod val="50000"/>
                  <a:lumOff val="50000"/>
                </a:schemeClr>
              </a:solidFill>
              <a:latin typeface="+mn-lt"/>
              <a:ea typeface="+mn-ea"/>
            </a:endParaRPr>
          </a:p>
        </p:txBody>
      </p:sp>
      <p:sp>
        <p:nvSpPr>
          <p:cNvPr id="85" name="矩形 84"/>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矩形 85"/>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矩形 87"/>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57"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3 0</a:t>
            </a:r>
            <a:endParaRPr lang="zh-CN" altLang="zh-CN" sz="2000" b="1">
              <a:solidFill>
                <a:schemeClr val="bg1"/>
              </a:solidFill>
              <a:latin typeface="方正兰亭超细黑简体"/>
              <a:ea typeface="方正兰亭超细黑简体"/>
              <a:cs typeface="方正兰亭超细黑简体"/>
            </a:endParaRPr>
          </a:p>
        </p:txBody>
      </p:sp>
      <p:sp>
        <p:nvSpPr>
          <p:cNvPr id="90" name="TextBox 8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1+#ppt_h/2"/>
                                          </p:val>
                                        </p:tav>
                                        <p:tav tm="100000">
                                          <p:val>
                                            <p:strVal val="#ppt_y"/>
                                          </p:val>
                                        </p:tav>
                                      </p:tavLst>
                                    </p:anim>
                                  </p:childTnLst>
                                </p:cTn>
                              </p:par>
                              <p:par>
                                <p:cTn id="14" presetID="2" presetClass="entr" presetSubtype="2" fill="hold" grpId="0" nodeType="withEffect">
                                  <p:stCondLst>
                                    <p:cond delay="1000"/>
                                  </p:stCondLst>
                                  <p:childTnLst>
                                    <p:set>
                                      <p:cBhvr>
                                        <p:cTn id="15" dur="1" fill="hold">
                                          <p:stCondLst>
                                            <p:cond delay="0"/>
                                          </p:stCondLst>
                                        </p:cTn>
                                        <p:tgtEl>
                                          <p:spTgt spid="72"/>
                                        </p:tgtEl>
                                        <p:attrNameLst>
                                          <p:attrName>style.visibility</p:attrName>
                                        </p:attrNameLst>
                                      </p:cBhvr>
                                      <p:to>
                                        <p:strVal val="visible"/>
                                      </p:to>
                                    </p:set>
                                    <p:anim calcmode="lin" valueType="num">
                                      <p:cBhvr additive="base">
                                        <p:cTn id="16" dur="500" fill="hold"/>
                                        <p:tgtEl>
                                          <p:spTgt spid="72"/>
                                        </p:tgtEl>
                                        <p:attrNameLst>
                                          <p:attrName>ppt_x</p:attrName>
                                        </p:attrNameLst>
                                      </p:cBhvr>
                                      <p:tavLst>
                                        <p:tav tm="0">
                                          <p:val>
                                            <p:strVal val="1+#ppt_w/2"/>
                                          </p:val>
                                        </p:tav>
                                        <p:tav tm="100000">
                                          <p:val>
                                            <p:strVal val="#ppt_x"/>
                                          </p:val>
                                        </p:tav>
                                      </p:tavLst>
                                    </p:anim>
                                    <p:anim calcmode="lin" valueType="num">
                                      <p:cBhvr additive="base">
                                        <p:cTn id="17" dur="500" fill="hold"/>
                                        <p:tgtEl>
                                          <p:spTgt spid="72"/>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fill="hold"/>
                                        <p:tgtEl>
                                          <p:spTgt spid="73"/>
                                        </p:tgtEl>
                                        <p:attrNameLst>
                                          <p:attrName>ppt_x</p:attrName>
                                        </p:attrNameLst>
                                      </p:cBhvr>
                                      <p:tavLst>
                                        <p:tav tm="0">
                                          <p:val>
                                            <p:strVal val="1+#ppt_w/2"/>
                                          </p:val>
                                        </p:tav>
                                        <p:tav tm="100000">
                                          <p:val>
                                            <p:strVal val="#ppt_x"/>
                                          </p:val>
                                        </p:tav>
                                      </p:tavLst>
                                    </p:anim>
                                    <p:anim calcmode="lin" valueType="num">
                                      <p:cBhvr additive="base">
                                        <p:cTn id="21" dur="500" fill="hold"/>
                                        <p:tgtEl>
                                          <p:spTgt spid="73"/>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100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500" fill="hold"/>
                                        <p:tgtEl>
                                          <p:spTgt spid="74"/>
                                        </p:tgtEl>
                                        <p:attrNameLst>
                                          <p:attrName>ppt_x</p:attrName>
                                        </p:attrNameLst>
                                      </p:cBhvr>
                                      <p:tavLst>
                                        <p:tav tm="0">
                                          <p:val>
                                            <p:strVal val="1+#ppt_w/2"/>
                                          </p:val>
                                        </p:tav>
                                        <p:tav tm="100000">
                                          <p:val>
                                            <p:strVal val="#ppt_x"/>
                                          </p:val>
                                        </p:tav>
                                      </p:tavLst>
                                    </p:anim>
                                    <p:anim calcmode="lin" valueType="num">
                                      <p:cBhvr additive="base">
                                        <p:cTn id="25" dur="500" fill="hold"/>
                                        <p:tgtEl>
                                          <p:spTgt spid="74"/>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1+#ppt_w/2"/>
                                          </p:val>
                                        </p:tav>
                                        <p:tav tm="100000">
                                          <p:val>
                                            <p:strVal val="#ppt_x"/>
                                          </p:val>
                                        </p:tav>
                                      </p:tavLst>
                                    </p:anim>
                                    <p:anim calcmode="lin" valueType="num">
                                      <p:cBhvr additive="base">
                                        <p:cTn id="29" dur="500" fill="hold"/>
                                        <p:tgtEl>
                                          <p:spTgt spid="7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500" fill="hold"/>
                                        <p:tgtEl>
                                          <p:spTgt spid="76"/>
                                        </p:tgtEl>
                                        <p:attrNameLst>
                                          <p:attrName>ppt_x</p:attrName>
                                        </p:attrNameLst>
                                      </p:cBhvr>
                                      <p:tavLst>
                                        <p:tav tm="0">
                                          <p:val>
                                            <p:strVal val="1+#ppt_w/2"/>
                                          </p:val>
                                        </p:tav>
                                        <p:tav tm="100000">
                                          <p:val>
                                            <p:strVal val="#ppt_x"/>
                                          </p:val>
                                        </p:tav>
                                      </p:tavLst>
                                    </p:anim>
                                    <p:anim calcmode="lin" valueType="num">
                                      <p:cBhvr additive="base">
                                        <p:cTn id="33" dur="500" fill="hold"/>
                                        <p:tgtEl>
                                          <p:spTgt spid="7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fill="hold"/>
                                        <p:tgtEl>
                                          <p:spTgt spid="77"/>
                                        </p:tgtEl>
                                        <p:attrNameLst>
                                          <p:attrName>ppt_x</p:attrName>
                                        </p:attrNameLst>
                                      </p:cBhvr>
                                      <p:tavLst>
                                        <p:tav tm="0">
                                          <p:val>
                                            <p:strVal val="1+#ppt_w/2"/>
                                          </p:val>
                                        </p:tav>
                                        <p:tav tm="100000">
                                          <p:val>
                                            <p:strVal val="#ppt_x"/>
                                          </p:val>
                                        </p:tav>
                                      </p:tavLst>
                                    </p:anim>
                                    <p:anim calcmode="lin" valueType="num">
                                      <p:cBhvr additive="base">
                                        <p:cTn id="37" dur="500" fill="hold"/>
                                        <p:tgtEl>
                                          <p:spTgt spid="7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1+#ppt_w/2"/>
                                          </p:val>
                                        </p:tav>
                                        <p:tav tm="100000">
                                          <p:val>
                                            <p:strVal val="#ppt_x"/>
                                          </p:val>
                                        </p:tav>
                                      </p:tavLst>
                                    </p:anim>
                                    <p:anim calcmode="lin" valueType="num">
                                      <p:cBhvr additive="base">
                                        <p:cTn id="41" dur="500" fill="hold"/>
                                        <p:tgtEl>
                                          <p:spTgt spid="78"/>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000"/>
                                  </p:stCondLst>
                                  <p:childTnLst>
                                    <p:set>
                                      <p:cBhvr>
                                        <p:cTn id="43" dur="1" fill="hold">
                                          <p:stCondLst>
                                            <p:cond delay="0"/>
                                          </p:stCondLst>
                                        </p:cTn>
                                        <p:tgtEl>
                                          <p:spTgt spid="79"/>
                                        </p:tgtEl>
                                        <p:attrNameLst>
                                          <p:attrName>style.visibility</p:attrName>
                                        </p:attrNameLst>
                                      </p:cBhvr>
                                      <p:to>
                                        <p:strVal val="visible"/>
                                      </p:to>
                                    </p:set>
                                    <p:anim calcmode="lin" valueType="num">
                                      <p:cBhvr additive="base">
                                        <p:cTn id="44" dur="500" fill="hold"/>
                                        <p:tgtEl>
                                          <p:spTgt spid="79"/>
                                        </p:tgtEl>
                                        <p:attrNameLst>
                                          <p:attrName>ppt_x</p:attrName>
                                        </p:attrNameLst>
                                      </p:cBhvr>
                                      <p:tavLst>
                                        <p:tav tm="0">
                                          <p:val>
                                            <p:strVal val="1+#ppt_w/2"/>
                                          </p:val>
                                        </p:tav>
                                        <p:tav tm="100000">
                                          <p:val>
                                            <p:strVal val="#ppt_x"/>
                                          </p:val>
                                        </p:tav>
                                      </p:tavLst>
                                    </p:anim>
                                    <p:anim calcmode="lin" valueType="num">
                                      <p:cBhvr additive="base">
                                        <p:cTn id="45" dur="500" fill="hold"/>
                                        <p:tgtEl>
                                          <p:spTgt spid="79"/>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35" presetClass="path" presetSubtype="0" accel="50000" decel="50000" fill="hold" nodeType="withEffect">
                                  <p:stCondLst>
                                    <p:cond delay="0"/>
                                  </p:stCondLst>
                                  <p:childTnLst>
                                    <p:animMotion origin="layout" path="M -3.56836E-6 -3.7037E-7 L 0.36686 0.15278 " pathEditMode="relative" rAng="0" ptsTypes="AA">
                                      <p:cBhvr>
                                        <p:cTn id="50" dur="500" spd="-99900" fill="hold"/>
                                        <p:tgtEl>
                                          <p:spTgt spid="83"/>
                                        </p:tgtEl>
                                        <p:attrNameLst>
                                          <p:attrName>ppt_x</p:attrName>
                                          <p:attrName>ppt_y</p:attrName>
                                        </p:attrNameLst>
                                      </p:cBhvr>
                                      <p:rCtr x="18343" y="7639"/>
                                    </p:animMotion>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35" presetClass="path" presetSubtype="0" accel="50000" decel="50000" fill="hold" nodeType="withEffect">
                                  <p:stCondLst>
                                    <p:cond delay="0"/>
                                  </p:stCondLst>
                                  <p:childTnLst>
                                    <p:animMotion origin="layout" path="M 7.85742E-7 -3.33333E-6 L -0.39495 -0.11018 " pathEditMode="relative" rAng="0" ptsTypes="AA">
                                      <p:cBhvr>
                                        <p:cTn id="54" dur="500" spd="-99900" fill="hold"/>
                                        <p:tgtEl>
                                          <p:spTgt spid="84"/>
                                        </p:tgtEl>
                                        <p:attrNameLst>
                                          <p:attrName>ppt_x</p:attrName>
                                          <p:attrName>ppt_y</p:attrName>
                                        </p:attrNameLst>
                                      </p:cBhvr>
                                      <p:rCtr x="-19748" y="-5509"/>
                                    </p:animMotion>
                                  </p:childTnLst>
                                </p:cTn>
                              </p:par>
                            </p:childTnLst>
                          </p:cTn>
                        </p:par>
                        <p:par>
                          <p:cTn id="55" fill="hold">
                            <p:stCondLst>
                              <p:cond delay="1000"/>
                            </p:stCondLst>
                            <p:childTnLst>
                              <p:par>
                                <p:cTn id="56" presetID="18" presetClass="entr" presetSubtype="3" fill="hold" grpId="0" nodeType="after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strips(upRight)">
                                      <p:cBhvr>
                                        <p:cTn id="58" dur="500"/>
                                        <p:tgtEl>
                                          <p:spTgt spid="81"/>
                                        </p:tgtEl>
                                      </p:cBhvr>
                                    </p:animEffect>
                                  </p:childTnLst>
                                </p:cTn>
                              </p:par>
                              <p:par>
                                <p:cTn id="59" presetID="18" presetClass="entr" presetSubtype="3"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strips(upRight)">
                                      <p:cBhvr>
                                        <p:cTn id="61" dur="500"/>
                                        <p:tgtEl>
                                          <p:spTgt spid="80"/>
                                        </p:tgtEl>
                                      </p:cBhvr>
                                    </p:animEffect>
                                  </p:childTnLst>
                                </p:cTn>
                              </p:par>
                            </p:childTnLst>
                          </p:cTn>
                        </p:par>
                        <p:par>
                          <p:cTn id="62" fill="hold">
                            <p:stCondLst>
                              <p:cond delay="1500"/>
                            </p:stCondLst>
                            <p:childTnLst>
                              <p:par>
                                <p:cTn id="63" presetID="2" presetClass="entr" presetSubtype="8" fill="hold" grpId="0" nodeType="afterEffect">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cBhvr additive="base">
                                        <p:cTn id="65" dur="500" fill="hold"/>
                                        <p:tgtEl>
                                          <p:spTgt spid="82"/>
                                        </p:tgtEl>
                                        <p:attrNameLst>
                                          <p:attrName>ppt_x</p:attrName>
                                        </p:attrNameLst>
                                      </p:cBhvr>
                                      <p:tavLst>
                                        <p:tav tm="0">
                                          <p:val>
                                            <p:strVal val="0-#ppt_w/2"/>
                                          </p:val>
                                        </p:tav>
                                        <p:tav tm="100000">
                                          <p:val>
                                            <p:strVal val="#ppt_x"/>
                                          </p:val>
                                        </p:tav>
                                      </p:tavLst>
                                    </p:anim>
                                    <p:anim calcmode="lin" valueType="num">
                                      <p:cBhvr additive="base">
                                        <p:cTn id="66" dur="500" fill="hold"/>
                                        <p:tgtEl>
                                          <p:spTgt spid="82"/>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p:bldP spid="74" grpId="0" animBg="1"/>
      <p:bldP spid="75" grpId="0"/>
      <p:bldP spid="76" grpId="0" animBg="1"/>
      <p:bldP spid="77" grpId="0"/>
      <p:bldP spid="78" grpId="0" animBg="1"/>
      <p:bldP spid="79" grpId="0"/>
      <p:bldP spid="80" grpId="0"/>
      <p:bldP spid="81" grpId="0"/>
      <p:bldP spid="82" grpId="0"/>
      <p:bldP spid="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项目成员</a:t>
            </a:r>
          </a:p>
        </p:txBody>
      </p:sp>
      <p:sp>
        <p:nvSpPr>
          <p:cNvPr id="63" name="六边形 62"/>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4" name="直接连接符 63"/>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96" name="矩形 95"/>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97" name="KSO_Shape"/>
          <p:cNvSpPr/>
          <p:nvPr/>
        </p:nvSpPr>
        <p:spPr bwMode="auto">
          <a:xfrm>
            <a:off x="298450" y="206375"/>
            <a:ext cx="368300" cy="25241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98" name="六边形 97"/>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784"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第五章</a:t>
            </a:r>
          </a:p>
        </p:txBody>
      </p:sp>
      <p:sp>
        <p:nvSpPr>
          <p:cNvPr id="75785"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公司与团队</a:t>
            </a:r>
          </a:p>
        </p:txBody>
      </p:sp>
      <p:pic>
        <p:nvPicPr>
          <p:cNvPr id="101" name="图片 10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96987" y="1052736"/>
            <a:ext cx="3038251" cy="3038251"/>
          </a:xfrm>
          <a:prstGeom prst="rect">
            <a:avLst/>
          </a:prstGeom>
          <a:noFill/>
          <a:ln w="9525">
            <a:noFill/>
            <a:miter lim="800000"/>
            <a:headEnd/>
            <a:tailEnd/>
          </a:ln>
        </p:spPr>
      </p:pic>
      <p:pic>
        <p:nvPicPr>
          <p:cNvPr id="103" name="图片 102"/>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017467" y="1086700"/>
            <a:ext cx="2664296" cy="3214917"/>
          </a:xfrm>
          <a:prstGeom prst="rect">
            <a:avLst/>
          </a:prstGeom>
          <a:noFill/>
          <a:ln w="9525">
            <a:noFill/>
            <a:miter lim="800000"/>
            <a:headEnd/>
            <a:tailEnd/>
          </a:ln>
        </p:spPr>
      </p:pic>
      <p:pic>
        <p:nvPicPr>
          <p:cNvPr id="104" name="图片 103"/>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8983284" y="1086700"/>
            <a:ext cx="2477005" cy="3304325"/>
          </a:xfrm>
          <a:prstGeom prst="rect">
            <a:avLst/>
          </a:prstGeom>
          <a:noFill/>
          <a:ln w="9525">
            <a:noFill/>
            <a:miter lim="800000"/>
            <a:headEnd/>
            <a:tailEnd/>
          </a:ln>
        </p:spPr>
      </p:pic>
      <p:sp>
        <p:nvSpPr>
          <p:cNvPr id="105" name="Rectangle 4"/>
          <p:cNvSpPr/>
          <p:nvPr/>
        </p:nvSpPr>
        <p:spPr>
          <a:xfrm flipH="1">
            <a:off x="696988" y="3860800"/>
            <a:ext cx="3038250" cy="53022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6" name="标题 4"/>
          <p:cNvSpPr txBox="1">
            <a:spLocks noChangeArrowheads="1"/>
          </p:cNvSpPr>
          <p:nvPr/>
        </p:nvSpPr>
        <p:spPr bwMode="auto">
          <a:xfrm>
            <a:off x="895425" y="3890963"/>
            <a:ext cx="2839813" cy="474662"/>
          </a:xfrm>
          <a:prstGeom prst="rect">
            <a:avLst/>
          </a:prstGeom>
          <a:noFill/>
          <a:ln w="9525">
            <a:noFill/>
            <a:miter lim="800000"/>
            <a:headEnd/>
            <a:tailEnd/>
          </a:ln>
        </p:spPr>
        <p:txBody>
          <a:bodyPr anchor="ctr"/>
          <a:lstStyle/>
          <a:p>
            <a:r>
              <a:rPr lang="zh-CN" altLang="en-US" sz="1400" b="1">
                <a:solidFill>
                  <a:schemeClr val="bg1"/>
                </a:solidFill>
                <a:latin typeface="微软雅黑" pitchFamily="34" charset="-122"/>
                <a:ea typeface="微软雅黑" pitchFamily="34" charset="-122"/>
              </a:rPr>
              <a:t>姓名：蔡笋</a:t>
            </a:r>
            <a:endParaRPr lang="en-US" altLang="zh-CN" sz="1400" b="1">
              <a:solidFill>
                <a:schemeClr val="bg1"/>
              </a:solidFill>
              <a:latin typeface="微软雅黑" pitchFamily="34" charset="-122"/>
              <a:ea typeface="微软雅黑" pitchFamily="34" charset="-122"/>
            </a:endParaRPr>
          </a:p>
          <a:p>
            <a:r>
              <a:rPr lang="zh-CN" altLang="en-US" sz="1400" b="1">
                <a:solidFill>
                  <a:schemeClr val="bg1"/>
                </a:solidFill>
                <a:latin typeface="微软雅黑" pitchFamily="34" charset="-122"/>
                <a:ea typeface="微软雅黑" pitchFamily="34" charset="-122"/>
              </a:rPr>
              <a:t>职位：</a:t>
            </a:r>
            <a:r>
              <a:rPr lang="en-US" altLang="zh-CN" sz="1400" b="1">
                <a:solidFill>
                  <a:schemeClr val="bg1"/>
                </a:solidFill>
                <a:latin typeface="微软雅黑" pitchFamily="34" charset="-122"/>
                <a:ea typeface="微软雅黑" pitchFamily="34" charset="-122"/>
              </a:rPr>
              <a:t>CEO </a:t>
            </a:r>
            <a:endParaRPr lang="zh-CN" altLang="en-US" sz="1400" b="1">
              <a:solidFill>
                <a:schemeClr val="bg1"/>
              </a:solidFill>
              <a:latin typeface="微软雅黑" pitchFamily="34" charset="-122"/>
              <a:ea typeface="微软雅黑" pitchFamily="34" charset="-122"/>
            </a:endParaRPr>
          </a:p>
        </p:txBody>
      </p:sp>
      <p:sp>
        <p:nvSpPr>
          <p:cNvPr id="107" name="标题 4"/>
          <p:cNvSpPr txBox="1"/>
          <p:nvPr/>
        </p:nvSpPr>
        <p:spPr>
          <a:xfrm>
            <a:off x="855738" y="4540250"/>
            <a:ext cx="2743470" cy="1912938"/>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负责公司日常事务，在董事会授权范围内，拥有对公司事务的管理权和代理权，健全公司各项制度，完善公司运营管理；推动公司销售业务，推广公司产品，组织完成公司整体业务计划</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1" name="Rectangle 4"/>
          <p:cNvSpPr/>
          <p:nvPr/>
        </p:nvSpPr>
        <p:spPr>
          <a:xfrm flipH="1">
            <a:off x="5017467" y="3860800"/>
            <a:ext cx="2664296" cy="53022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标题 4"/>
          <p:cNvSpPr txBox="1">
            <a:spLocks noChangeArrowheads="1"/>
          </p:cNvSpPr>
          <p:nvPr/>
        </p:nvSpPr>
        <p:spPr bwMode="auto">
          <a:xfrm>
            <a:off x="5215904" y="3890963"/>
            <a:ext cx="1839913" cy="474662"/>
          </a:xfrm>
          <a:prstGeom prst="rect">
            <a:avLst/>
          </a:prstGeom>
          <a:noFill/>
          <a:ln w="9525">
            <a:noFill/>
            <a:miter lim="800000"/>
            <a:headEnd/>
            <a:tailEnd/>
          </a:ln>
        </p:spPr>
        <p:txBody>
          <a:bodyPr anchor="ctr"/>
          <a:lstStyle/>
          <a:p>
            <a:r>
              <a:rPr lang="zh-CN" altLang="en-US" sz="1400" b="1" dirty="0">
                <a:solidFill>
                  <a:schemeClr val="bg1"/>
                </a:solidFill>
                <a:latin typeface="微软雅黑" pitchFamily="34" charset="-122"/>
                <a:ea typeface="微软雅黑" pitchFamily="34" charset="-122"/>
              </a:rPr>
              <a:t>姓名：胡春生</a:t>
            </a:r>
            <a:endParaRPr lang="en-US" altLang="zh-CN" sz="1400" b="1" dirty="0">
              <a:solidFill>
                <a:schemeClr val="bg1"/>
              </a:solidFill>
              <a:latin typeface="微软雅黑" pitchFamily="34" charset="-122"/>
              <a:ea typeface="微软雅黑" pitchFamily="34" charset="-122"/>
            </a:endParaRPr>
          </a:p>
          <a:p>
            <a:r>
              <a:rPr lang="zh-CN" altLang="en-US" sz="1400" b="1" dirty="0">
                <a:solidFill>
                  <a:schemeClr val="bg1"/>
                </a:solidFill>
                <a:latin typeface="微软雅黑" pitchFamily="34" charset="-122"/>
                <a:ea typeface="微软雅黑" pitchFamily="34" charset="-122"/>
              </a:rPr>
              <a:t>职位</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CMO</a:t>
            </a:r>
            <a:endParaRPr lang="zh-CN" altLang="en-US" sz="1400" b="1" dirty="0">
              <a:solidFill>
                <a:schemeClr val="bg1"/>
              </a:solidFill>
              <a:latin typeface="微软雅黑" pitchFamily="34" charset="-122"/>
              <a:ea typeface="微软雅黑" pitchFamily="34" charset="-122"/>
            </a:endParaRPr>
          </a:p>
        </p:txBody>
      </p:sp>
      <p:sp>
        <p:nvSpPr>
          <p:cNvPr id="113" name="标题 4"/>
          <p:cNvSpPr txBox="1"/>
          <p:nvPr/>
        </p:nvSpPr>
        <p:spPr>
          <a:xfrm>
            <a:off x="4966667" y="4760913"/>
            <a:ext cx="2715096" cy="1446212"/>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管理项目，制定项目计划，跟踪项目进度，协调各部门。负责产品功能的定义、规划和设计，根据产品的生命周期，协调研发、营销、运营</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4" name="Rectangle 4"/>
          <p:cNvSpPr/>
          <p:nvPr/>
        </p:nvSpPr>
        <p:spPr>
          <a:xfrm flipH="1">
            <a:off x="8945387" y="3860800"/>
            <a:ext cx="2552800" cy="53022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标题 4"/>
          <p:cNvSpPr txBox="1">
            <a:spLocks noChangeArrowheads="1"/>
          </p:cNvSpPr>
          <p:nvPr/>
        </p:nvSpPr>
        <p:spPr bwMode="auto">
          <a:xfrm>
            <a:off x="9143825" y="3890963"/>
            <a:ext cx="1839912" cy="474662"/>
          </a:xfrm>
          <a:prstGeom prst="rect">
            <a:avLst/>
          </a:prstGeom>
          <a:noFill/>
          <a:ln w="9525">
            <a:noFill/>
            <a:miter lim="800000"/>
            <a:headEnd/>
            <a:tailEnd/>
          </a:ln>
        </p:spPr>
        <p:txBody>
          <a:bodyPr anchor="ctr"/>
          <a:lstStyle/>
          <a:p>
            <a:r>
              <a:rPr lang="zh-CN" altLang="en-US" sz="1400" b="1" dirty="0">
                <a:solidFill>
                  <a:schemeClr val="bg1"/>
                </a:solidFill>
                <a:latin typeface="微软雅黑" pitchFamily="34" charset="-122"/>
                <a:ea typeface="微软雅黑" pitchFamily="34" charset="-122"/>
              </a:rPr>
              <a:t>姓名：刘瑞鹏</a:t>
            </a:r>
            <a:endParaRPr lang="en-US" altLang="zh-CN" sz="1400" b="1" dirty="0">
              <a:solidFill>
                <a:schemeClr val="bg1"/>
              </a:solidFill>
              <a:latin typeface="微软雅黑" pitchFamily="34" charset="-122"/>
              <a:ea typeface="微软雅黑" pitchFamily="34" charset="-122"/>
            </a:endParaRPr>
          </a:p>
          <a:p>
            <a:r>
              <a:rPr lang="zh-CN" altLang="en-US" sz="1400" b="1" dirty="0">
                <a:solidFill>
                  <a:schemeClr val="bg1"/>
                </a:solidFill>
                <a:latin typeface="微软雅黑" pitchFamily="34" charset="-122"/>
                <a:ea typeface="微软雅黑" pitchFamily="34" charset="-122"/>
              </a:rPr>
              <a:t>职位</a:t>
            </a:r>
            <a:r>
              <a:rPr lang="zh-CN" altLang="en-US" sz="1400" b="1" dirty="0" smtClean="0">
                <a:solidFill>
                  <a:schemeClr val="bg1"/>
                </a:solidFill>
                <a:latin typeface="微软雅黑" pitchFamily="34" charset="-122"/>
                <a:ea typeface="微软雅黑" pitchFamily="34" charset="-122"/>
              </a:rPr>
              <a:t>：</a:t>
            </a:r>
            <a:r>
              <a:rPr lang="en-US" altLang="zh-CN" sz="1400" b="1" dirty="0" smtClean="0">
                <a:solidFill>
                  <a:schemeClr val="bg1"/>
                </a:solidFill>
                <a:latin typeface="微软雅黑" pitchFamily="34" charset="-122"/>
                <a:ea typeface="微软雅黑" pitchFamily="34" charset="-122"/>
              </a:rPr>
              <a:t>COO</a:t>
            </a:r>
            <a:endParaRPr lang="zh-CN" altLang="en-US" sz="1400" b="1" dirty="0">
              <a:solidFill>
                <a:schemeClr val="bg1"/>
              </a:solidFill>
              <a:latin typeface="微软雅黑" pitchFamily="34" charset="-122"/>
              <a:ea typeface="微软雅黑" pitchFamily="34" charset="-122"/>
            </a:endParaRPr>
          </a:p>
        </p:txBody>
      </p:sp>
      <p:sp>
        <p:nvSpPr>
          <p:cNvPr id="116" name="标题 4"/>
          <p:cNvSpPr txBox="1"/>
          <p:nvPr/>
        </p:nvSpPr>
        <p:spPr>
          <a:xfrm>
            <a:off x="9049222" y="4683125"/>
            <a:ext cx="2448965" cy="1524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主导公司的市场战略规划和制订、负责公司新产品的规划、负责公司品牌规划、传播和市场队伍的建设和管理，负责销售渠道、零售终端的规划、销售队伍的支持和培训</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5" name="矩形 124"/>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6" name="矩形 125"/>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7"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8" name="矩形 127"/>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5814"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3 1</a:t>
            </a:r>
            <a:endParaRPr lang="zh-CN" altLang="zh-CN" sz="2000" b="1">
              <a:solidFill>
                <a:schemeClr val="bg1"/>
              </a:solidFill>
              <a:latin typeface="方正兰亭超细黑简体"/>
              <a:ea typeface="方正兰亭超细黑简体"/>
              <a:cs typeface="方正兰亭超细黑简体"/>
            </a:endParaRPr>
          </a:p>
        </p:txBody>
      </p:sp>
      <p:sp>
        <p:nvSpPr>
          <p:cNvPr id="130" name="TextBox 129"/>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5"/>
                                        </p:tgtEl>
                                        <p:attrNameLst>
                                          <p:attrName>style.visibility</p:attrName>
                                        </p:attrNameLst>
                                      </p:cBhvr>
                                      <p:to>
                                        <p:strVal val="visible"/>
                                      </p:to>
                                    </p:set>
                                    <p:anim calcmode="lin" valueType="num">
                                      <p:cBhvr additive="base">
                                        <p:cTn id="11" dur="500" fill="hold"/>
                                        <p:tgtEl>
                                          <p:spTgt spid="105"/>
                                        </p:tgtEl>
                                        <p:attrNameLst>
                                          <p:attrName>ppt_x</p:attrName>
                                        </p:attrNameLst>
                                      </p:cBhvr>
                                      <p:tavLst>
                                        <p:tav tm="0">
                                          <p:val>
                                            <p:strVal val="#ppt_x"/>
                                          </p:val>
                                        </p:tav>
                                        <p:tav tm="100000">
                                          <p:val>
                                            <p:strVal val="#ppt_x"/>
                                          </p:val>
                                        </p:tav>
                                      </p:tavLst>
                                    </p:anim>
                                    <p:anim calcmode="lin" valueType="num">
                                      <p:cBhvr additive="base">
                                        <p:cTn id="12" dur="500" fill="hold"/>
                                        <p:tgtEl>
                                          <p:spTgt spid="1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fill="hold"/>
                                        <p:tgtEl>
                                          <p:spTgt spid="106"/>
                                        </p:tgtEl>
                                        <p:attrNameLst>
                                          <p:attrName>ppt_x</p:attrName>
                                        </p:attrNameLst>
                                      </p:cBhvr>
                                      <p:tavLst>
                                        <p:tav tm="0">
                                          <p:val>
                                            <p:strVal val="#ppt_x"/>
                                          </p:val>
                                        </p:tav>
                                        <p:tav tm="100000">
                                          <p:val>
                                            <p:strVal val="#ppt_x"/>
                                          </p:val>
                                        </p:tav>
                                      </p:tavLst>
                                    </p:anim>
                                    <p:anim calcmode="lin" valueType="num">
                                      <p:cBhvr additive="base">
                                        <p:cTn id="16" dur="500" fill="hold"/>
                                        <p:tgtEl>
                                          <p:spTgt spid="10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500" fill="hold"/>
                                        <p:tgtEl>
                                          <p:spTgt spid="107"/>
                                        </p:tgtEl>
                                        <p:attrNameLst>
                                          <p:attrName>ppt_x</p:attrName>
                                        </p:attrNameLst>
                                      </p:cBhvr>
                                      <p:tavLst>
                                        <p:tav tm="0">
                                          <p:val>
                                            <p:strVal val="#ppt_x"/>
                                          </p:val>
                                        </p:tav>
                                        <p:tav tm="100000">
                                          <p:val>
                                            <p:strVal val="#ppt_x"/>
                                          </p:val>
                                        </p:tav>
                                      </p:tavLst>
                                    </p:anim>
                                    <p:anim calcmode="lin" valueType="num">
                                      <p:cBhvr additive="base">
                                        <p:cTn id="20" dur="500" fill="hold"/>
                                        <p:tgtEl>
                                          <p:spTgt spid="10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500"/>
                                  </p:stCondLst>
                                  <p:childTnLst>
                                    <p:set>
                                      <p:cBhvr>
                                        <p:cTn id="22" dur="1" fill="hold">
                                          <p:stCondLst>
                                            <p:cond delay="0"/>
                                          </p:stCondLst>
                                        </p:cTn>
                                        <p:tgtEl>
                                          <p:spTgt spid="103"/>
                                        </p:tgtEl>
                                        <p:attrNameLst>
                                          <p:attrName>style.visibility</p:attrName>
                                        </p:attrNameLst>
                                      </p:cBhvr>
                                      <p:to>
                                        <p:strVal val="visible"/>
                                      </p:to>
                                    </p:set>
                                    <p:anim calcmode="lin" valueType="num">
                                      <p:cBhvr additive="base">
                                        <p:cTn id="23" dur="500" fill="hold"/>
                                        <p:tgtEl>
                                          <p:spTgt spid="103"/>
                                        </p:tgtEl>
                                        <p:attrNameLst>
                                          <p:attrName>ppt_x</p:attrName>
                                        </p:attrNameLst>
                                      </p:cBhvr>
                                      <p:tavLst>
                                        <p:tav tm="0">
                                          <p:val>
                                            <p:strVal val="#ppt_x"/>
                                          </p:val>
                                        </p:tav>
                                        <p:tav tm="100000">
                                          <p:val>
                                            <p:strVal val="#ppt_x"/>
                                          </p:val>
                                        </p:tav>
                                      </p:tavLst>
                                    </p:anim>
                                    <p:anim calcmode="lin" valueType="num">
                                      <p:cBhvr additive="base">
                                        <p:cTn id="24" dur="500" fill="hold"/>
                                        <p:tgtEl>
                                          <p:spTgt spid="10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11"/>
                                        </p:tgtEl>
                                        <p:attrNameLst>
                                          <p:attrName>style.visibility</p:attrName>
                                        </p:attrNameLst>
                                      </p:cBhvr>
                                      <p:to>
                                        <p:strVal val="visible"/>
                                      </p:to>
                                    </p:set>
                                    <p:anim calcmode="lin" valueType="num">
                                      <p:cBhvr additive="base">
                                        <p:cTn id="27" dur="500" fill="hold"/>
                                        <p:tgtEl>
                                          <p:spTgt spid="111"/>
                                        </p:tgtEl>
                                        <p:attrNameLst>
                                          <p:attrName>ppt_x</p:attrName>
                                        </p:attrNameLst>
                                      </p:cBhvr>
                                      <p:tavLst>
                                        <p:tav tm="0">
                                          <p:val>
                                            <p:strVal val="#ppt_x"/>
                                          </p:val>
                                        </p:tav>
                                        <p:tav tm="100000">
                                          <p:val>
                                            <p:strVal val="#ppt_x"/>
                                          </p:val>
                                        </p:tav>
                                      </p:tavLst>
                                    </p:anim>
                                    <p:anim calcmode="lin" valueType="num">
                                      <p:cBhvr additive="base">
                                        <p:cTn id="28" dur="500" fill="hold"/>
                                        <p:tgtEl>
                                          <p:spTgt spid="1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500"/>
                                  </p:stCondLst>
                                  <p:childTnLst>
                                    <p:set>
                                      <p:cBhvr>
                                        <p:cTn id="30" dur="1" fill="hold">
                                          <p:stCondLst>
                                            <p:cond delay="0"/>
                                          </p:stCondLst>
                                        </p:cTn>
                                        <p:tgtEl>
                                          <p:spTgt spid="112"/>
                                        </p:tgtEl>
                                        <p:attrNameLst>
                                          <p:attrName>style.visibility</p:attrName>
                                        </p:attrNameLst>
                                      </p:cBhvr>
                                      <p:to>
                                        <p:strVal val="visible"/>
                                      </p:to>
                                    </p:set>
                                    <p:anim calcmode="lin" valueType="num">
                                      <p:cBhvr additive="base">
                                        <p:cTn id="31" dur="500" fill="hold"/>
                                        <p:tgtEl>
                                          <p:spTgt spid="112"/>
                                        </p:tgtEl>
                                        <p:attrNameLst>
                                          <p:attrName>ppt_x</p:attrName>
                                        </p:attrNameLst>
                                      </p:cBhvr>
                                      <p:tavLst>
                                        <p:tav tm="0">
                                          <p:val>
                                            <p:strVal val="#ppt_x"/>
                                          </p:val>
                                        </p:tav>
                                        <p:tav tm="100000">
                                          <p:val>
                                            <p:strVal val="#ppt_x"/>
                                          </p:val>
                                        </p:tav>
                                      </p:tavLst>
                                    </p:anim>
                                    <p:anim calcmode="lin" valueType="num">
                                      <p:cBhvr additive="base">
                                        <p:cTn id="32" dur="500" fill="hold"/>
                                        <p:tgtEl>
                                          <p:spTgt spid="1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500"/>
                                  </p:stCondLst>
                                  <p:childTnLst>
                                    <p:set>
                                      <p:cBhvr>
                                        <p:cTn id="34" dur="1" fill="hold">
                                          <p:stCondLst>
                                            <p:cond delay="0"/>
                                          </p:stCondLst>
                                        </p:cTn>
                                        <p:tgtEl>
                                          <p:spTgt spid="113"/>
                                        </p:tgtEl>
                                        <p:attrNameLst>
                                          <p:attrName>style.visibility</p:attrName>
                                        </p:attrNameLst>
                                      </p:cBhvr>
                                      <p:to>
                                        <p:strVal val="visible"/>
                                      </p:to>
                                    </p:set>
                                    <p:anim calcmode="lin" valueType="num">
                                      <p:cBhvr additive="base">
                                        <p:cTn id="35" dur="500" fill="hold"/>
                                        <p:tgtEl>
                                          <p:spTgt spid="113"/>
                                        </p:tgtEl>
                                        <p:attrNameLst>
                                          <p:attrName>ppt_x</p:attrName>
                                        </p:attrNameLst>
                                      </p:cBhvr>
                                      <p:tavLst>
                                        <p:tav tm="0">
                                          <p:val>
                                            <p:strVal val="#ppt_x"/>
                                          </p:val>
                                        </p:tav>
                                        <p:tav tm="100000">
                                          <p:val>
                                            <p:strVal val="#ppt_x"/>
                                          </p:val>
                                        </p:tav>
                                      </p:tavLst>
                                    </p:anim>
                                    <p:anim calcmode="lin" valueType="num">
                                      <p:cBhvr additive="base">
                                        <p:cTn id="36" dur="500" fill="hold"/>
                                        <p:tgtEl>
                                          <p:spTgt spid="113"/>
                                        </p:tgtEl>
                                        <p:attrNameLst>
                                          <p:attrName>ppt_y</p:attrName>
                                        </p:attrNameLst>
                                      </p:cBhvr>
                                      <p:tavLst>
                                        <p:tav tm="0">
                                          <p:val>
                                            <p:strVal val="1+#ppt_h/2"/>
                                          </p:val>
                                        </p:tav>
                                        <p:tav tm="100000">
                                          <p:val>
                                            <p:strVal val="#ppt_y"/>
                                          </p:val>
                                        </p:tav>
                                      </p:tavLst>
                                    </p:anim>
                                  </p:childTnLst>
                                </p:cTn>
                              </p:par>
                              <p:par>
                                <p:cTn id="37" presetID="2" presetClass="entr" presetSubtype="1" fill="hold" nodeType="withEffect">
                                  <p:stCondLst>
                                    <p:cond delay="2000"/>
                                  </p:stCondLst>
                                  <p:childTnLst>
                                    <p:set>
                                      <p:cBhvr>
                                        <p:cTn id="38" dur="1" fill="hold">
                                          <p:stCondLst>
                                            <p:cond delay="0"/>
                                          </p:stCondLst>
                                        </p:cTn>
                                        <p:tgtEl>
                                          <p:spTgt spid="104"/>
                                        </p:tgtEl>
                                        <p:attrNameLst>
                                          <p:attrName>style.visibility</p:attrName>
                                        </p:attrNameLst>
                                      </p:cBhvr>
                                      <p:to>
                                        <p:strVal val="visible"/>
                                      </p:to>
                                    </p:set>
                                    <p:anim calcmode="lin" valueType="num">
                                      <p:cBhvr additive="base">
                                        <p:cTn id="39" dur="500" fill="hold"/>
                                        <p:tgtEl>
                                          <p:spTgt spid="104"/>
                                        </p:tgtEl>
                                        <p:attrNameLst>
                                          <p:attrName>ppt_x</p:attrName>
                                        </p:attrNameLst>
                                      </p:cBhvr>
                                      <p:tavLst>
                                        <p:tav tm="0">
                                          <p:val>
                                            <p:strVal val="#ppt_x"/>
                                          </p:val>
                                        </p:tav>
                                        <p:tav tm="100000">
                                          <p:val>
                                            <p:strVal val="#ppt_x"/>
                                          </p:val>
                                        </p:tav>
                                      </p:tavLst>
                                    </p:anim>
                                    <p:anim calcmode="lin" valueType="num">
                                      <p:cBhvr additive="base">
                                        <p:cTn id="40" dur="500" fill="hold"/>
                                        <p:tgtEl>
                                          <p:spTgt spid="104"/>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2000"/>
                                  </p:stCondLst>
                                  <p:childTnLst>
                                    <p:set>
                                      <p:cBhvr>
                                        <p:cTn id="42" dur="1" fill="hold">
                                          <p:stCondLst>
                                            <p:cond delay="0"/>
                                          </p:stCondLst>
                                        </p:cTn>
                                        <p:tgtEl>
                                          <p:spTgt spid="114"/>
                                        </p:tgtEl>
                                        <p:attrNameLst>
                                          <p:attrName>style.visibility</p:attrName>
                                        </p:attrNameLst>
                                      </p:cBhvr>
                                      <p:to>
                                        <p:strVal val="visible"/>
                                      </p:to>
                                    </p:set>
                                    <p:anim calcmode="lin" valueType="num">
                                      <p:cBhvr additive="base">
                                        <p:cTn id="43" dur="500" fill="hold"/>
                                        <p:tgtEl>
                                          <p:spTgt spid="114"/>
                                        </p:tgtEl>
                                        <p:attrNameLst>
                                          <p:attrName>ppt_x</p:attrName>
                                        </p:attrNameLst>
                                      </p:cBhvr>
                                      <p:tavLst>
                                        <p:tav tm="0">
                                          <p:val>
                                            <p:strVal val="#ppt_x"/>
                                          </p:val>
                                        </p:tav>
                                        <p:tav tm="100000">
                                          <p:val>
                                            <p:strVal val="#ppt_x"/>
                                          </p:val>
                                        </p:tav>
                                      </p:tavLst>
                                    </p:anim>
                                    <p:anim calcmode="lin" valueType="num">
                                      <p:cBhvr additive="base">
                                        <p:cTn id="44" dur="500" fill="hold"/>
                                        <p:tgtEl>
                                          <p:spTgt spid="114"/>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2000"/>
                                  </p:stCondLst>
                                  <p:childTnLst>
                                    <p:set>
                                      <p:cBhvr>
                                        <p:cTn id="46" dur="1" fill="hold">
                                          <p:stCondLst>
                                            <p:cond delay="0"/>
                                          </p:stCondLst>
                                        </p:cTn>
                                        <p:tgtEl>
                                          <p:spTgt spid="115"/>
                                        </p:tgtEl>
                                        <p:attrNameLst>
                                          <p:attrName>style.visibility</p:attrName>
                                        </p:attrNameLst>
                                      </p:cBhvr>
                                      <p:to>
                                        <p:strVal val="visible"/>
                                      </p:to>
                                    </p:set>
                                    <p:anim calcmode="lin" valueType="num">
                                      <p:cBhvr additive="base">
                                        <p:cTn id="47" dur="500" fill="hold"/>
                                        <p:tgtEl>
                                          <p:spTgt spid="115"/>
                                        </p:tgtEl>
                                        <p:attrNameLst>
                                          <p:attrName>ppt_x</p:attrName>
                                        </p:attrNameLst>
                                      </p:cBhvr>
                                      <p:tavLst>
                                        <p:tav tm="0">
                                          <p:val>
                                            <p:strVal val="#ppt_x"/>
                                          </p:val>
                                        </p:tav>
                                        <p:tav tm="100000">
                                          <p:val>
                                            <p:strVal val="#ppt_x"/>
                                          </p:val>
                                        </p:tav>
                                      </p:tavLst>
                                    </p:anim>
                                    <p:anim calcmode="lin" valueType="num">
                                      <p:cBhvr additive="base">
                                        <p:cTn id="48" dur="500" fill="hold"/>
                                        <p:tgtEl>
                                          <p:spTgt spid="115"/>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2000"/>
                                  </p:stCondLst>
                                  <p:childTnLst>
                                    <p:set>
                                      <p:cBhvr>
                                        <p:cTn id="50" dur="1" fill="hold">
                                          <p:stCondLst>
                                            <p:cond delay="0"/>
                                          </p:stCondLst>
                                        </p:cTn>
                                        <p:tgtEl>
                                          <p:spTgt spid="116"/>
                                        </p:tgtEl>
                                        <p:attrNameLst>
                                          <p:attrName>style.visibility</p:attrName>
                                        </p:attrNameLst>
                                      </p:cBhvr>
                                      <p:to>
                                        <p:strVal val="visible"/>
                                      </p:to>
                                    </p:set>
                                    <p:anim calcmode="lin" valueType="num">
                                      <p:cBhvr additive="base">
                                        <p:cTn id="51" dur="500" fill="hold"/>
                                        <p:tgtEl>
                                          <p:spTgt spid="116"/>
                                        </p:tgtEl>
                                        <p:attrNameLst>
                                          <p:attrName>ppt_x</p:attrName>
                                        </p:attrNameLst>
                                      </p:cBhvr>
                                      <p:tavLst>
                                        <p:tav tm="0">
                                          <p:val>
                                            <p:strVal val="#ppt_x"/>
                                          </p:val>
                                        </p:tav>
                                        <p:tav tm="100000">
                                          <p:val>
                                            <p:strVal val="#ppt_x"/>
                                          </p:val>
                                        </p:tav>
                                      </p:tavLst>
                                    </p:anim>
                                    <p:anim calcmode="lin" valueType="num">
                                      <p:cBhvr additive="base">
                                        <p:cTn id="52" dur="500" fill="hold"/>
                                        <p:tgtEl>
                                          <p:spTgt spid="116"/>
                                        </p:tgtEl>
                                        <p:attrNameLst>
                                          <p:attrName>ppt_y</p:attrName>
                                        </p:attrNameLst>
                                      </p:cBhvr>
                                      <p:tavLst>
                                        <p:tav tm="0">
                                          <p:val>
                                            <p:strVal val="0-#ppt_h/2"/>
                                          </p:val>
                                        </p:tav>
                                        <p:tav tm="100000">
                                          <p:val>
                                            <p:strVal val="#ppt_y"/>
                                          </p:val>
                                        </p:tav>
                                      </p:tavLst>
                                    </p:anim>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130"/>
                                        </p:tgtEl>
                                        <p:attrNameLst>
                                          <p:attrName>style.visibility</p:attrName>
                                        </p:attrNameLst>
                                      </p:cBhvr>
                                      <p:to>
                                        <p:strVal val="visible"/>
                                      </p:to>
                                    </p:set>
                                    <p:animEffect transition="in" filter="fade">
                                      <p:cBhvr>
                                        <p:cTn id="56" dur="125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07" grpId="0"/>
      <p:bldP spid="111" grpId="0" animBg="1"/>
      <p:bldP spid="112" grpId="0"/>
      <p:bldP spid="113" grpId="0"/>
      <p:bldP spid="114" grpId="0" animBg="1"/>
      <p:bldP spid="115" grpId="0"/>
      <p:bldP spid="116" grpId="0"/>
      <p:bldP spid="1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104"/>
          <p:cNvSpPr>
            <a:spLocks noChangeShapeType="1"/>
          </p:cNvSpPr>
          <p:nvPr/>
        </p:nvSpPr>
        <p:spPr bwMode="auto">
          <a:xfrm>
            <a:off x="5065713" y="2124075"/>
            <a:ext cx="0" cy="338138"/>
          </a:xfrm>
          <a:prstGeom prst="line">
            <a:avLst/>
          </a:prstGeom>
          <a:noFill/>
          <a:ln w="12700">
            <a:solidFill>
              <a:srgbClr val="55735B"/>
            </a:solidFill>
            <a:miter lim="800000"/>
            <a:headEnd/>
            <a:tailEnd/>
          </a:ln>
        </p:spPr>
        <p:txBody>
          <a:bodyPr/>
          <a:lstStyle/>
          <a:p>
            <a:endParaRPr lang="zh-CN" altLang="en-US"/>
          </a:p>
        </p:txBody>
      </p:sp>
      <p:grpSp>
        <p:nvGrpSpPr>
          <p:cNvPr id="60" name="组合 59"/>
          <p:cNvGrpSpPr>
            <a:grpSpLocks/>
          </p:cNvGrpSpPr>
          <p:nvPr/>
        </p:nvGrpSpPr>
        <p:grpSpPr bwMode="auto">
          <a:xfrm>
            <a:off x="8431213" y="2895600"/>
            <a:ext cx="1339850" cy="419100"/>
            <a:chOff x="9004301" y="3278188"/>
            <a:chExt cx="1339850" cy="419100"/>
          </a:xfrm>
        </p:grpSpPr>
        <p:sp>
          <p:nvSpPr>
            <p:cNvPr id="77871" name="Line 128"/>
            <p:cNvSpPr>
              <a:spLocks noChangeShapeType="1"/>
            </p:cNvSpPr>
            <p:nvPr/>
          </p:nvSpPr>
          <p:spPr bwMode="auto">
            <a:xfrm>
              <a:off x="9702801" y="3278188"/>
              <a:ext cx="0" cy="417513"/>
            </a:xfrm>
            <a:prstGeom prst="line">
              <a:avLst/>
            </a:prstGeom>
            <a:noFill/>
            <a:ln w="12700">
              <a:solidFill>
                <a:srgbClr val="55735B"/>
              </a:solidFill>
              <a:miter lim="800000"/>
              <a:headEnd/>
              <a:tailEnd/>
            </a:ln>
          </p:spPr>
          <p:txBody>
            <a:bodyPr/>
            <a:lstStyle/>
            <a:p>
              <a:endParaRPr lang="zh-CN" altLang="en-US"/>
            </a:p>
          </p:txBody>
        </p:sp>
        <p:sp>
          <p:nvSpPr>
            <p:cNvPr id="77872" name="Line 129"/>
            <p:cNvSpPr>
              <a:spLocks noChangeShapeType="1"/>
            </p:cNvSpPr>
            <p:nvPr/>
          </p:nvSpPr>
          <p:spPr bwMode="auto">
            <a:xfrm flipH="1">
              <a:off x="9004301" y="3492500"/>
              <a:ext cx="1339850" cy="0"/>
            </a:xfrm>
            <a:prstGeom prst="line">
              <a:avLst/>
            </a:prstGeom>
            <a:noFill/>
            <a:ln w="12700">
              <a:solidFill>
                <a:srgbClr val="55735B"/>
              </a:solidFill>
              <a:miter lim="800000"/>
              <a:headEnd/>
              <a:tailEnd/>
            </a:ln>
          </p:spPr>
          <p:txBody>
            <a:bodyPr/>
            <a:lstStyle/>
            <a:p>
              <a:endParaRPr lang="zh-CN" altLang="en-US"/>
            </a:p>
          </p:txBody>
        </p:sp>
        <p:sp>
          <p:nvSpPr>
            <p:cNvPr id="77873" name="Line 130"/>
            <p:cNvSpPr>
              <a:spLocks noChangeShapeType="1"/>
            </p:cNvSpPr>
            <p:nvPr/>
          </p:nvSpPr>
          <p:spPr bwMode="auto">
            <a:xfrm>
              <a:off x="9005888" y="3487738"/>
              <a:ext cx="0" cy="209550"/>
            </a:xfrm>
            <a:prstGeom prst="line">
              <a:avLst/>
            </a:prstGeom>
            <a:noFill/>
            <a:ln w="12700">
              <a:solidFill>
                <a:srgbClr val="55735B"/>
              </a:solidFill>
              <a:miter lim="800000"/>
              <a:headEnd/>
              <a:tailEnd/>
            </a:ln>
          </p:spPr>
          <p:txBody>
            <a:bodyPr/>
            <a:lstStyle/>
            <a:p>
              <a:endParaRPr lang="zh-CN" altLang="en-US"/>
            </a:p>
          </p:txBody>
        </p:sp>
        <p:sp>
          <p:nvSpPr>
            <p:cNvPr id="77874" name="Line 131"/>
            <p:cNvSpPr>
              <a:spLocks noChangeShapeType="1"/>
            </p:cNvSpPr>
            <p:nvPr/>
          </p:nvSpPr>
          <p:spPr bwMode="auto">
            <a:xfrm>
              <a:off x="10334626" y="3487738"/>
              <a:ext cx="0" cy="209550"/>
            </a:xfrm>
            <a:prstGeom prst="line">
              <a:avLst/>
            </a:prstGeom>
            <a:noFill/>
            <a:ln w="12700">
              <a:solidFill>
                <a:srgbClr val="55735B"/>
              </a:solidFill>
              <a:miter lim="800000"/>
              <a:headEnd/>
              <a:tailEnd/>
            </a:ln>
          </p:spPr>
          <p:txBody>
            <a:bodyPr/>
            <a:lstStyle/>
            <a:p>
              <a:endParaRPr lang="zh-CN" altLang="en-US"/>
            </a:p>
          </p:txBody>
        </p:sp>
      </p:grpSp>
      <p:sp>
        <p:nvSpPr>
          <p:cNvPr id="65" name="Line 132"/>
          <p:cNvSpPr>
            <a:spLocks noChangeShapeType="1"/>
          </p:cNvSpPr>
          <p:nvPr/>
        </p:nvSpPr>
        <p:spPr bwMode="auto">
          <a:xfrm flipH="1">
            <a:off x="3973513" y="2747963"/>
            <a:ext cx="2101850" cy="0"/>
          </a:xfrm>
          <a:prstGeom prst="line">
            <a:avLst/>
          </a:prstGeom>
          <a:noFill/>
          <a:ln w="12700">
            <a:solidFill>
              <a:srgbClr val="55735B"/>
            </a:solidFill>
            <a:prstDash val="dash"/>
            <a:miter lim="800000"/>
            <a:headEnd/>
            <a:tailEnd/>
          </a:ln>
        </p:spPr>
        <p:txBody>
          <a:bodyPr/>
          <a:lstStyle/>
          <a:p>
            <a:endParaRPr lang="zh-CN" altLang="en-US"/>
          </a:p>
        </p:txBody>
      </p:sp>
      <p:grpSp>
        <p:nvGrpSpPr>
          <p:cNvPr id="76" name="组合 75"/>
          <p:cNvGrpSpPr/>
          <p:nvPr/>
        </p:nvGrpSpPr>
        <p:grpSpPr>
          <a:xfrm>
            <a:off x="4441403" y="1412776"/>
            <a:ext cx="1255713" cy="709613"/>
            <a:chOff x="5734051" y="889000"/>
            <a:chExt cx="1255713" cy="709613"/>
          </a:xfrm>
          <a:gradFill>
            <a:gsLst>
              <a:gs pos="0">
                <a:srgbClr val="92D050"/>
              </a:gs>
              <a:gs pos="52000">
                <a:srgbClr val="3CCCC7"/>
              </a:gs>
              <a:gs pos="100000">
                <a:srgbClr val="25BFF1"/>
              </a:gs>
            </a:gsLst>
            <a:lin ang="15000000" scaled="0"/>
          </a:gradFill>
        </p:grpSpPr>
        <p:sp>
          <p:nvSpPr>
            <p:cNvPr id="77" name="Freeform 76"/>
            <p:cNvSpPr/>
            <p:nvPr/>
          </p:nvSpPr>
          <p:spPr bwMode="auto">
            <a:xfrm>
              <a:off x="5734051" y="889000"/>
              <a:ext cx="1255713" cy="709613"/>
            </a:xfrm>
            <a:custGeom>
              <a:avLst/>
              <a:gdLst>
                <a:gd name="T0" fmla="*/ 78 w 1516"/>
                <a:gd name="T1" fmla="*/ 0 h 858"/>
                <a:gd name="T2" fmla="*/ 1439 w 1516"/>
                <a:gd name="T3" fmla="*/ 0 h 858"/>
                <a:gd name="T4" fmla="*/ 1516 w 1516"/>
                <a:gd name="T5" fmla="*/ 77 h 858"/>
                <a:gd name="T6" fmla="*/ 1516 w 1516"/>
                <a:gd name="T7" fmla="*/ 781 h 858"/>
                <a:gd name="T8" fmla="*/ 1439 w 1516"/>
                <a:gd name="T9" fmla="*/ 858 h 858"/>
                <a:gd name="T10" fmla="*/ 78 w 1516"/>
                <a:gd name="T11" fmla="*/ 858 h 858"/>
                <a:gd name="T12" fmla="*/ 0 w 1516"/>
                <a:gd name="T13" fmla="*/ 781 h 858"/>
                <a:gd name="T14" fmla="*/ 0 w 1516"/>
                <a:gd name="T15" fmla="*/ 77 h 858"/>
                <a:gd name="T16" fmla="*/ 78 w 1516"/>
                <a:gd name="T17"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6" h="858">
                  <a:moveTo>
                    <a:pt x="78" y="0"/>
                  </a:moveTo>
                  <a:lnTo>
                    <a:pt x="1439" y="0"/>
                  </a:lnTo>
                  <a:cubicBezTo>
                    <a:pt x="1481" y="0"/>
                    <a:pt x="1516" y="35"/>
                    <a:pt x="1516" y="77"/>
                  </a:cubicBezTo>
                  <a:lnTo>
                    <a:pt x="1516" y="781"/>
                  </a:lnTo>
                  <a:cubicBezTo>
                    <a:pt x="1516" y="823"/>
                    <a:pt x="1481" y="858"/>
                    <a:pt x="1439" y="858"/>
                  </a:cubicBezTo>
                  <a:lnTo>
                    <a:pt x="78" y="858"/>
                  </a:lnTo>
                  <a:cubicBezTo>
                    <a:pt x="35" y="858"/>
                    <a:pt x="0" y="823"/>
                    <a:pt x="0" y="781"/>
                  </a:cubicBezTo>
                  <a:lnTo>
                    <a:pt x="0" y="77"/>
                  </a:lnTo>
                  <a:cubicBezTo>
                    <a:pt x="0" y="35"/>
                    <a:pt x="35" y="0"/>
                    <a:pt x="78" y="0"/>
                  </a:cubicBezTo>
                  <a:close/>
                </a:path>
              </a:pathLst>
            </a:custGeom>
            <a:solidFill>
              <a:srgbClr val="3CCCC7"/>
            </a:solidFill>
            <a:ln>
              <a:noFill/>
            </a:ln>
            <a:extLst/>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78" name="Rectangle 15"/>
            <p:cNvSpPr>
              <a:spLocks noChangeArrowheads="1"/>
            </p:cNvSpPr>
            <p:nvPr/>
          </p:nvSpPr>
          <p:spPr bwMode="auto">
            <a:xfrm>
              <a:off x="5919290" y="1085040"/>
              <a:ext cx="848615" cy="317531"/>
            </a:xfrm>
            <a:prstGeom prst="rect">
              <a:avLst/>
            </a:prstGeom>
            <a:solidFill>
              <a:srgbClr val="3CCCC7"/>
            </a:solidFill>
            <a:ln>
              <a:noFill/>
            </a:ln>
            <a:effectLst/>
          </p:spPr>
          <p:txBody>
            <a:bodyPr wrap="none" anchor="ctr"/>
            <a:lstStyle/>
            <a:p>
              <a:pPr algn="ctr" fontAlgn="auto">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董事会</a:t>
              </a:r>
            </a:p>
          </p:txBody>
        </p:sp>
      </p:grpSp>
      <p:sp>
        <p:nvSpPr>
          <p:cNvPr id="77829" name="Rectangle 15"/>
          <p:cNvSpPr>
            <a:spLocks noChangeArrowheads="1"/>
          </p:cNvSpPr>
          <p:nvPr/>
        </p:nvSpPr>
        <p:spPr bwMode="auto">
          <a:xfrm>
            <a:off x="6061075" y="2574925"/>
            <a:ext cx="1944688" cy="317500"/>
          </a:xfrm>
          <a:prstGeom prst="rect">
            <a:avLst/>
          </a:prstGeom>
          <a:solidFill>
            <a:srgbClr val="3CCCC7"/>
          </a:solidFill>
          <a:ln w="9525">
            <a:noFill/>
            <a:miter lim="800000"/>
            <a:headEnd/>
            <a:tailEnd/>
          </a:ln>
        </p:spPr>
        <p:txBody>
          <a:bodyPr wrap="none" anchor="ctr"/>
          <a:lstStyle/>
          <a:p>
            <a:pPr algn="ctr"/>
            <a:r>
              <a:rPr lang="zh-CN" altLang="en-US" sz="1600">
                <a:solidFill>
                  <a:schemeClr val="bg1"/>
                </a:solidFill>
                <a:latin typeface="微软雅黑" pitchFamily="34" charset="-122"/>
                <a:ea typeface="微软雅黑" pitchFamily="34" charset="-122"/>
              </a:rPr>
              <a:t>特许授权合作伙伴</a:t>
            </a:r>
          </a:p>
        </p:txBody>
      </p:sp>
      <p:grpSp>
        <p:nvGrpSpPr>
          <p:cNvPr id="85" name="组合 84"/>
          <p:cNvGrpSpPr/>
          <p:nvPr/>
        </p:nvGrpSpPr>
        <p:grpSpPr>
          <a:xfrm>
            <a:off x="4574753" y="2460526"/>
            <a:ext cx="990600" cy="560388"/>
            <a:chOff x="5867401" y="1936750"/>
            <a:chExt cx="990600" cy="560388"/>
          </a:xfrm>
          <a:solidFill>
            <a:srgbClr val="3CCCC7"/>
          </a:solidFill>
        </p:grpSpPr>
        <p:sp>
          <p:nvSpPr>
            <p:cNvPr id="86" name="Freeform 77"/>
            <p:cNvSpPr/>
            <p:nvPr/>
          </p:nvSpPr>
          <p:spPr bwMode="auto">
            <a:xfrm>
              <a:off x="5867401" y="1936750"/>
              <a:ext cx="990600" cy="560388"/>
            </a:xfrm>
            <a:custGeom>
              <a:avLst/>
              <a:gdLst>
                <a:gd name="T0" fmla="*/ 61 w 1196"/>
                <a:gd name="T1" fmla="*/ 0 h 677"/>
                <a:gd name="T2" fmla="*/ 1135 w 1196"/>
                <a:gd name="T3" fmla="*/ 0 h 677"/>
                <a:gd name="T4" fmla="*/ 1196 w 1196"/>
                <a:gd name="T5" fmla="*/ 61 h 677"/>
                <a:gd name="T6" fmla="*/ 1196 w 1196"/>
                <a:gd name="T7" fmla="*/ 616 h 677"/>
                <a:gd name="T8" fmla="*/ 1135 w 1196"/>
                <a:gd name="T9" fmla="*/ 677 h 677"/>
                <a:gd name="T10" fmla="*/ 61 w 1196"/>
                <a:gd name="T11" fmla="*/ 677 h 677"/>
                <a:gd name="T12" fmla="*/ 0 w 1196"/>
                <a:gd name="T13" fmla="*/ 616 h 677"/>
                <a:gd name="T14" fmla="*/ 0 w 1196"/>
                <a:gd name="T15" fmla="*/ 61 h 677"/>
                <a:gd name="T16" fmla="*/ 61 w 1196"/>
                <a:gd name="T1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6" h="677">
                  <a:moveTo>
                    <a:pt x="61" y="0"/>
                  </a:moveTo>
                  <a:lnTo>
                    <a:pt x="1135" y="0"/>
                  </a:lnTo>
                  <a:cubicBezTo>
                    <a:pt x="1169" y="0"/>
                    <a:pt x="1196" y="28"/>
                    <a:pt x="1196" y="61"/>
                  </a:cubicBezTo>
                  <a:lnTo>
                    <a:pt x="1196" y="616"/>
                  </a:lnTo>
                  <a:cubicBezTo>
                    <a:pt x="1196" y="650"/>
                    <a:pt x="1169" y="677"/>
                    <a:pt x="1135" y="677"/>
                  </a:cubicBezTo>
                  <a:lnTo>
                    <a:pt x="61" y="677"/>
                  </a:lnTo>
                  <a:cubicBezTo>
                    <a:pt x="28" y="677"/>
                    <a:pt x="0" y="650"/>
                    <a:pt x="0" y="616"/>
                  </a:cubicBezTo>
                  <a:lnTo>
                    <a:pt x="0" y="61"/>
                  </a:lnTo>
                  <a:cubicBezTo>
                    <a:pt x="0" y="28"/>
                    <a:pt x="28" y="0"/>
                    <a:pt x="61" y="0"/>
                  </a:cubicBezTo>
                  <a:close/>
                </a:path>
              </a:pathLst>
            </a:custGeom>
            <a:grpFill/>
            <a:ln w="9525">
              <a:noFill/>
              <a:round/>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7" name="Rectangle 15"/>
            <p:cNvSpPr>
              <a:spLocks noChangeArrowheads="1"/>
            </p:cNvSpPr>
            <p:nvPr/>
          </p:nvSpPr>
          <p:spPr bwMode="auto">
            <a:xfrm>
              <a:off x="5919290" y="2035066"/>
              <a:ext cx="848615" cy="317531"/>
            </a:xfrm>
            <a:prstGeom prst="rect">
              <a:avLst/>
            </a:prstGeom>
            <a:grpFill/>
            <a:ln>
              <a:noFill/>
            </a:ln>
            <a:effectLst/>
          </p:spPr>
          <p:txBody>
            <a:bodyPr wrap="none" anchor="ctr"/>
            <a:lstStyle/>
            <a:p>
              <a:pPr algn="ctr" fontAlgn="auto">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rPr>
                <a:t>总公司</a:t>
              </a:r>
            </a:p>
          </p:txBody>
        </p:sp>
      </p:grpSp>
      <p:grpSp>
        <p:nvGrpSpPr>
          <p:cNvPr id="88" name="组合 87"/>
          <p:cNvGrpSpPr>
            <a:grpSpLocks/>
          </p:cNvGrpSpPr>
          <p:nvPr/>
        </p:nvGrpSpPr>
        <p:grpSpPr bwMode="auto">
          <a:xfrm>
            <a:off x="3613150" y="3627438"/>
            <a:ext cx="628650" cy="436562"/>
            <a:chOff x="1593851" y="2887663"/>
            <a:chExt cx="628650" cy="436563"/>
          </a:xfrm>
        </p:grpSpPr>
        <p:sp>
          <p:nvSpPr>
            <p:cNvPr id="77869" name="Freeform 81"/>
            <p:cNvSpPr>
              <a:spLocks/>
            </p:cNvSpPr>
            <p:nvPr/>
          </p:nvSpPr>
          <p:spPr bwMode="auto">
            <a:xfrm>
              <a:off x="1593851" y="2887663"/>
              <a:ext cx="628650" cy="436563"/>
            </a:xfrm>
            <a:custGeom>
              <a:avLst/>
              <a:gdLst>
                <a:gd name="T0" fmla="*/ 27369 w 758"/>
                <a:gd name="T1" fmla="*/ 0 h 529"/>
                <a:gd name="T2" fmla="*/ 601281 w 758"/>
                <a:gd name="T3" fmla="*/ 0 h 529"/>
                <a:gd name="T4" fmla="*/ 628650 w 758"/>
                <a:gd name="T5" fmla="*/ 28059 h 529"/>
                <a:gd name="T6" fmla="*/ 628650 w 758"/>
                <a:gd name="T7" fmla="*/ 409329 h 529"/>
                <a:gd name="T8" fmla="*/ 601281 w 758"/>
                <a:gd name="T9" fmla="*/ 436563 h 529"/>
                <a:gd name="T10" fmla="*/ 27369 w 758"/>
                <a:gd name="T11" fmla="*/ 436563 h 529"/>
                <a:gd name="T12" fmla="*/ 0 w 758"/>
                <a:gd name="T13" fmla="*/ 409329 h 529"/>
                <a:gd name="T14" fmla="*/ 0 w 758"/>
                <a:gd name="T15" fmla="*/ 28059 h 529"/>
                <a:gd name="T16" fmla="*/ 27369 w 758"/>
                <a:gd name="T17" fmla="*/ 0 h 5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8"/>
                <a:gd name="T28" fmla="*/ 0 h 529"/>
                <a:gd name="T29" fmla="*/ 758 w 758"/>
                <a:gd name="T30" fmla="*/ 529 h 5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8" h="529">
                  <a:moveTo>
                    <a:pt x="33" y="0"/>
                  </a:moveTo>
                  <a:lnTo>
                    <a:pt x="725" y="0"/>
                  </a:lnTo>
                  <a:cubicBezTo>
                    <a:pt x="743" y="0"/>
                    <a:pt x="758" y="15"/>
                    <a:pt x="758" y="34"/>
                  </a:cubicBezTo>
                  <a:lnTo>
                    <a:pt x="758" y="496"/>
                  </a:lnTo>
                  <a:cubicBezTo>
                    <a:pt x="758" y="514"/>
                    <a:pt x="743" y="529"/>
                    <a:pt x="725" y="529"/>
                  </a:cubicBezTo>
                  <a:lnTo>
                    <a:pt x="33" y="529"/>
                  </a:lnTo>
                  <a:cubicBezTo>
                    <a:pt x="15" y="529"/>
                    <a:pt x="0" y="514"/>
                    <a:pt x="0" y="496"/>
                  </a:cubicBezTo>
                  <a:lnTo>
                    <a:pt x="0" y="34"/>
                  </a:lnTo>
                  <a:cubicBezTo>
                    <a:pt x="0" y="15"/>
                    <a:pt x="15" y="0"/>
                    <a:pt x="33" y="0"/>
                  </a:cubicBezTo>
                  <a:close/>
                </a:path>
              </a:pathLst>
            </a:custGeom>
            <a:solidFill>
              <a:srgbClr val="3CCCC7"/>
            </a:solidFill>
            <a:ln w="9525">
              <a:noFill/>
              <a:round/>
              <a:headEnd/>
              <a:tailEnd/>
            </a:ln>
          </p:spPr>
          <p:txBody>
            <a:bodyPr/>
            <a:lstStyle/>
            <a:p>
              <a:endParaRPr lang="zh-CN" altLang="en-US"/>
            </a:p>
          </p:txBody>
        </p:sp>
        <p:sp>
          <p:nvSpPr>
            <p:cNvPr id="77870" name="Rectangle 15"/>
            <p:cNvSpPr>
              <a:spLocks noChangeArrowheads="1"/>
            </p:cNvSpPr>
            <p:nvPr/>
          </p:nvSpPr>
          <p:spPr bwMode="auto">
            <a:xfrm>
              <a:off x="1618635" y="2954205"/>
              <a:ext cx="558450" cy="317531"/>
            </a:xfrm>
            <a:prstGeom prst="rect">
              <a:avLst/>
            </a:prstGeom>
            <a:noFill/>
            <a:ln w="9525">
              <a:noFill/>
              <a:miter lim="800000"/>
              <a:headEnd/>
              <a:tailEnd/>
            </a:ln>
          </p:spPr>
          <p:txBody>
            <a:bodyPr wrap="none" anchor="ctr"/>
            <a:lstStyle/>
            <a:p>
              <a:pPr algn="ctr"/>
              <a:r>
                <a:rPr lang="zh-CN" altLang="en-US" sz="1400">
                  <a:solidFill>
                    <a:schemeClr val="bg1"/>
                  </a:solidFill>
                  <a:latin typeface="微软雅黑" pitchFamily="34" charset="-122"/>
                  <a:ea typeface="微软雅黑" pitchFamily="34" charset="-122"/>
                </a:rPr>
                <a:t>市场部</a:t>
              </a:r>
              <a:endParaRPr lang="en-US" altLang="zh-CN" sz="1400">
                <a:solidFill>
                  <a:schemeClr val="bg1"/>
                </a:solidFill>
                <a:latin typeface="微软雅黑" pitchFamily="34" charset="-122"/>
                <a:ea typeface="微软雅黑" pitchFamily="34" charset="-122"/>
              </a:endParaRPr>
            </a:p>
            <a:p>
              <a:pPr algn="ctr"/>
              <a:r>
                <a:rPr lang="zh-CN" altLang="en-US" sz="1400">
                  <a:solidFill>
                    <a:schemeClr val="bg1"/>
                  </a:solidFill>
                  <a:latin typeface="微软雅黑" pitchFamily="34" charset="-122"/>
                  <a:ea typeface="微软雅黑" pitchFamily="34" charset="-122"/>
                </a:rPr>
                <a:t>经理</a:t>
              </a:r>
            </a:p>
          </p:txBody>
        </p:sp>
      </p:grpSp>
      <p:grpSp>
        <p:nvGrpSpPr>
          <p:cNvPr id="94" name="组合 93"/>
          <p:cNvGrpSpPr>
            <a:grpSpLocks/>
          </p:cNvGrpSpPr>
          <p:nvPr/>
        </p:nvGrpSpPr>
        <p:grpSpPr bwMode="auto">
          <a:xfrm>
            <a:off x="8510588" y="2603500"/>
            <a:ext cx="1169987" cy="317500"/>
            <a:chOff x="8778876" y="2968625"/>
            <a:chExt cx="1833563" cy="317942"/>
          </a:xfrm>
        </p:grpSpPr>
        <p:sp>
          <p:nvSpPr>
            <p:cNvPr id="77867" name="Freeform 80"/>
            <p:cNvSpPr>
              <a:spLocks/>
            </p:cNvSpPr>
            <p:nvPr/>
          </p:nvSpPr>
          <p:spPr bwMode="auto">
            <a:xfrm>
              <a:off x="8778876" y="2968625"/>
              <a:ext cx="1833563" cy="307975"/>
            </a:xfrm>
            <a:custGeom>
              <a:avLst/>
              <a:gdLst>
                <a:gd name="T0" fmla="*/ 28158 w 2214"/>
                <a:gd name="T1" fmla="*/ 0 h 372"/>
                <a:gd name="T2" fmla="*/ 1806233 w 2214"/>
                <a:gd name="T3" fmla="*/ 0 h 372"/>
                <a:gd name="T4" fmla="*/ 1833563 w 2214"/>
                <a:gd name="T5" fmla="*/ 28148 h 372"/>
                <a:gd name="T6" fmla="*/ 1833563 w 2214"/>
                <a:gd name="T7" fmla="*/ 279827 h 372"/>
                <a:gd name="T8" fmla="*/ 1806233 w 2214"/>
                <a:gd name="T9" fmla="*/ 307975 h 372"/>
                <a:gd name="T10" fmla="*/ 28158 w 2214"/>
                <a:gd name="T11" fmla="*/ 307975 h 372"/>
                <a:gd name="T12" fmla="*/ 0 w 2214"/>
                <a:gd name="T13" fmla="*/ 279827 h 372"/>
                <a:gd name="T14" fmla="*/ 0 w 2214"/>
                <a:gd name="T15" fmla="*/ 28148 h 372"/>
                <a:gd name="T16" fmla="*/ 28158 w 2214"/>
                <a:gd name="T17" fmla="*/ 0 h 3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14"/>
                <a:gd name="T28" fmla="*/ 0 h 372"/>
                <a:gd name="T29" fmla="*/ 2214 w 2214"/>
                <a:gd name="T30" fmla="*/ 372 h 3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14" h="372">
                  <a:moveTo>
                    <a:pt x="34" y="0"/>
                  </a:moveTo>
                  <a:lnTo>
                    <a:pt x="2181" y="0"/>
                  </a:lnTo>
                  <a:cubicBezTo>
                    <a:pt x="2199" y="0"/>
                    <a:pt x="2214" y="15"/>
                    <a:pt x="2214" y="34"/>
                  </a:cubicBezTo>
                  <a:lnTo>
                    <a:pt x="2214" y="338"/>
                  </a:lnTo>
                  <a:cubicBezTo>
                    <a:pt x="2214" y="357"/>
                    <a:pt x="2199" y="372"/>
                    <a:pt x="2181" y="372"/>
                  </a:cubicBezTo>
                  <a:lnTo>
                    <a:pt x="34" y="372"/>
                  </a:lnTo>
                  <a:cubicBezTo>
                    <a:pt x="15" y="372"/>
                    <a:pt x="0" y="357"/>
                    <a:pt x="0" y="338"/>
                  </a:cubicBezTo>
                  <a:lnTo>
                    <a:pt x="0" y="34"/>
                  </a:lnTo>
                  <a:cubicBezTo>
                    <a:pt x="0" y="15"/>
                    <a:pt x="15" y="0"/>
                    <a:pt x="34" y="0"/>
                  </a:cubicBezTo>
                  <a:close/>
                </a:path>
              </a:pathLst>
            </a:custGeom>
            <a:solidFill>
              <a:srgbClr val="3CCCC7"/>
            </a:solidFill>
            <a:ln w="9525">
              <a:noFill/>
              <a:round/>
              <a:headEnd/>
              <a:tailEnd/>
            </a:ln>
          </p:spPr>
          <p:txBody>
            <a:bodyPr/>
            <a:lstStyle/>
            <a:p>
              <a:endParaRPr lang="zh-CN" altLang="en-US"/>
            </a:p>
          </p:txBody>
        </p:sp>
        <p:sp>
          <p:nvSpPr>
            <p:cNvPr id="77868" name="Rectangle 15"/>
            <p:cNvSpPr>
              <a:spLocks noChangeArrowheads="1"/>
            </p:cNvSpPr>
            <p:nvPr/>
          </p:nvSpPr>
          <p:spPr bwMode="auto">
            <a:xfrm>
              <a:off x="8820969" y="2969036"/>
              <a:ext cx="1706513" cy="317531"/>
            </a:xfrm>
            <a:prstGeom prst="rect">
              <a:avLst/>
            </a:prstGeom>
            <a:noFill/>
            <a:ln w="9525">
              <a:noFill/>
              <a:miter lim="800000"/>
              <a:headEnd/>
              <a:tailEnd/>
            </a:ln>
          </p:spPr>
          <p:txBody>
            <a:bodyPr wrap="none" anchor="ctr"/>
            <a:lstStyle/>
            <a:p>
              <a:pPr algn="ctr"/>
              <a:r>
                <a:rPr lang="zh-CN" altLang="en-US" sz="1400">
                  <a:solidFill>
                    <a:schemeClr val="bg1"/>
                  </a:solidFill>
                  <a:latin typeface="微软雅黑" pitchFamily="34" charset="-122"/>
                  <a:ea typeface="微软雅黑" pitchFamily="34" charset="-122"/>
                </a:rPr>
                <a:t>分公司</a:t>
              </a:r>
            </a:p>
          </p:txBody>
        </p:sp>
      </p:grpSp>
      <p:grpSp>
        <p:nvGrpSpPr>
          <p:cNvPr id="97" name="组合 96"/>
          <p:cNvGrpSpPr/>
          <p:nvPr/>
        </p:nvGrpSpPr>
        <p:grpSpPr>
          <a:xfrm>
            <a:off x="3717806" y="4064025"/>
            <a:ext cx="400110" cy="1109663"/>
            <a:chOff x="1698086" y="3324225"/>
            <a:chExt cx="400110" cy="1109663"/>
          </a:xfrm>
          <a:solidFill>
            <a:schemeClr val="tx1"/>
          </a:solidFill>
        </p:grpSpPr>
        <p:sp>
          <p:nvSpPr>
            <p:cNvPr id="98" name="Freeform 82"/>
            <p:cNvSpPr/>
            <p:nvPr/>
          </p:nvSpPr>
          <p:spPr bwMode="auto">
            <a:xfrm>
              <a:off x="1749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9" name="Line 113"/>
            <p:cNvSpPr>
              <a:spLocks noChangeShapeType="1"/>
            </p:cNvSpPr>
            <p:nvPr/>
          </p:nvSpPr>
          <p:spPr bwMode="auto">
            <a:xfrm>
              <a:off x="1901826" y="3324225"/>
              <a:ext cx="0" cy="174625"/>
            </a:xfrm>
            <a:prstGeom prst="line">
              <a:avLst/>
            </a:prstGeom>
            <a:grpFill/>
            <a:ln w="12700" cap="flat">
              <a:solidFill>
                <a:srgbClr val="55735B"/>
              </a:solidFill>
              <a:prstDash val="solid"/>
              <a:miter lim="800000"/>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1698086" y="3554682"/>
              <a:ext cx="400110" cy="630942"/>
            </a:xfrm>
            <a:prstGeom prst="rect">
              <a:avLst/>
            </a:prstGeom>
            <a:noFill/>
          </p:spPr>
          <p:txBody>
            <a:bodyPr vert="eaVert" wrap="none">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市场部</a:t>
              </a:r>
            </a:p>
          </p:txBody>
        </p:sp>
      </p:grpSp>
      <p:grpSp>
        <p:nvGrpSpPr>
          <p:cNvPr id="101" name="组合 100"/>
          <p:cNvGrpSpPr/>
          <p:nvPr/>
        </p:nvGrpSpPr>
        <p:grpSpPr>
          <a:xfrm>
            <a:off x="4170936" y="4233888"/>
            <a:ext cx="400110" cy="939800"/>
            <a:chOff x="2151216" y="3494088"/>
            <a:chExt cx="400110" cy="939800"/>
          </a:xfrm>
          <a:solidFill>
            <a:schemeClr val="tx1"/>
          </a:solidFill>
        </p:grpSpPr>
        <p:sp>
          <p:nvSpPr>
            <p:cNvPr id="102" name="Freeform 83"/>
            <p:cNvSpPr/>
            <p:nvPr/>
          </p:nvSpPr>
          <p:spPr bwMode="auto">
            <a:xfrm>
              <a:off x="218440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2151216" y="3554682"/>
              <a:ext cx="400110" cy="630942"/>
            </a:xfrm>
            <a:prstGeom prst="rect">
              <a:avLst/>
            </a:prstGeom>
            <a:noFill/>
          </p:spPr>
          <p:txBody>
            <a:bodyPr vert="eaVert" wrap="none">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人事部</a:t>
              </a:r>
            </a:p>
          </p:txBody>
        </p:sp>
      </p:grpSp>
      <p:grpSp>
        <p:nvGrpSpPr>
          <p:cNvPr id="104" name="组合 103"/>
          <p:cNvGrpSpPr/>
          <p:nvPr/>
        </p:nvGrpSpPr>
        <p:grpSpPr>
          <a:xfrm>
            <a:off x="4619510" y="4233888"/>
            <a:ext cx="400110" cy="939800"/>
            <a:chOff x="2599790" y="3494088"/>
            <a:chExt cx="400110" cy="939800"/>
          </a:xfrm>
          <a:solidFill>
            <a:schemeClr val="tx1"/>
          </a:solidFill>
        </p:grpSpPr>
        <p:sp>
          <p:nvSpPr>
            <p:cNvPr id="105" name="Freeform 84"/>
            <p:cNvSpPr/>
            <p:nvPr/>
          </p:nvSpPr>
          <p:spPr bwMode="auto">
            <a:xfrm>
              <a:off x="2638426"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7" y="1135"/>
                    <a:pt x="338" y="1135"/>
                  </a:cubicBezTo>
                  <a:lnTo>
                    <a:pt x="34" y="1135"/>
                  </a:lnTo>
                  <a:cubicBezTo>
                    <a:pt x="15" y="1135"/>
                    <a:pt x="0" y="1120"/>
                    <a:pt x="0" y="1102"/>
                  </a:cubicBezTo>
                  <a:lnTo>
                    <a:pt x="0" y="34"/>
                  </a:lnTo>
                  <a:cubicBezTo>
                    <a:pt x="0" y="16"/>
                    <a:pt x="15" y="0"/>
                    <a:pt x="34" y="0"/>
                  </a:cubicBezTo>
                  <a:lnTo>
                    <a:pt x="338" y="0"/>
                  </a:lnTo>
                  <a:cubicBezTo>
                    <a:pt x="357" y="0"/>
                    <a:pt x="372" y="16"/>
                    <a:pt x="372"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2599790" y="3554682"/>
              <a:ext cx="400110" cy="630942"/>
            </a:xfrm>
            <a:prstGeom prst="rect">
              <a:avLst/>
            </a:prstGeom>
            <a:noFill/>
          </p:spPr>
          <p:txBody>
            <a:bodyPr vert="eaVert" wrap="none">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采购部</a:t>
              </a:r>
            </a:p>
          </p:txBody>
        </p:sp>
      </p:grpSp>
      <p:grpSp>
        <p:nvGrpSpPr>
          <p:cNvPr id="107" name="组合 106"/>
          <p:cNvGrpSpPr/>
          <p:nvPr/>
        </p:nvGrpSpPr>
        <p:grpSpPr>
          <a:xfrm>
            <a:off x="5059456" y="4233888"/>
            <a:ext cx="400110" cy="939800"/>
            <a:chOff x="3039736" y="3494088"/>
            <a:chExt cx="400110" cy="939800"/>
          </a:xfrm>
          <a:solidFill>
            <a:schemeClr val="tx1"/>
          </a:solidFill>
        </p:grpSpPr>
        <p:sp>
          <p:nvSpPr>
            <p:cNvPr id="108" name="Freeform 85"/>
            <p:cNvSpPr/>
            <p:nvPr/>
          </p:nvSpPr>
          <p:spPr bwMode="auto">
            <a:xfrm>
              <a:off x="3098801" y="3494088"/>
              <a:ext cx="306388" cy="939800"/>
            </a:xfrm>
            <a:custGeom>
              <a:avLst/>
              <a:gdLst>
                <a:gd name="T0" fmla="*/ 371 w 371"/>
                <a:gd name="T1" fmla="*/ 34 h 1135"/>
                <a:gd name="T2" fmla="*/ 371 w 371"/>
                <a:gd name="T3" fmla="*/ 1102 h 1135"/>
                <a:gd name="T4" fmla="*/ 338 w 371"/>
                <a:gd name="T5" fmla="*/ 1135 h 1135"/>
                <a:gd name="T6" fmla="*/ 33 w 371"/>
                <a:gd name="T7" fmla="*/ 1135 h 1135"/>
                <a:gd name="T8" fmla="*/ 0 w 371"/>
                <a:gd name="T9" fmla="*/ 1102 h 1135"/>
                <a:gd name="T10" fmla="*/ 0 w 371"/>
                <a:gd name="T11" fmla="*/ 34 h 1135"/>
                <a:gd name="T12" fmla="*/ 33 w 371"/>
                <a:gd name="T13" fmla="*/ 0 h 1135"/>
                <a:gd name="T14" fmla="*/ 338 w 371"/>
                <a:gd name="T15" fmla="*/ 0 h 1135"/>
                <a:gd name="T16" fmla="*/ 371 w 371"/>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35">
                  <a:moveTo>
                    <a:pt x="371" y="34"/>
                  </a:moveTo>
                  <a:lnTo>
                    <a:pt x="371" y="1102"/>
                  </a:lnTo>
                  <a:cubicBezTo>
                    <a:pt x="371" y="1120"/>
                    <a:pt x="356" y="1135"/>
                    <a:pt x="338" y="1135"/>
                  </a:cubicBezTo>
                  <a:lnTo>
                    <a:pt x="33" y="1135"/>
                  </a:lnTo>
                  <a:cubicBezTo>
                    <a:pt x="15" y="1135"/>
                    <a:pt x="0" y="1120"/>
                    <a:pt x="0" y="1102"/>
                  </a:cubicBezTo>
                  <a:lnTo>
                    <a:pt x="0" y="34"/>
                  </a:lnTo>
                  <a:cubicBezTo>
                    <a:pt x="0" y="16"/>
                    <a:pt x="15" y="0"/>
                    <a:pt x="33" y="0"/>
                  </a:cubicBezTo>
                  <a:lnTo>
                    <a:pt x="338" y="0"/>
                  </a:lnTo>
                  <a:cubicBezTo>
                    <a:pt x="356" y="0"/>
                    <a:pt x="371" y="16"/>
                    <a:pt x="371"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9" name="TextBox 108"/>
            <p:cNvSpPr txBox="1"/>
            <p:nvPr/>
          </p:nvSpPr>
          <p:spPr>
            <a:xfrm>
              <a:off x="3039736" y="3554682"/>
              <a:ext cx="400110" cy="630942"/>
            </a:xfrm>
            <a:prstGeom prst="rect">
              <a:avLst/>
            </a:prstGeom>
            <a:noFill/>
          </p:spPr>
          <p:txBody>
            <a:bodyPr vert="eaVert" wrap="none">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综合部</a:t>
              </a:r>
            </a:p>
          </p:txBody>
        </p:sp>
      </p:grpSp>
      <p:grpSp>
        <p:nvGrpSpPr>
          <p:cNvPr id="110" name="组合 109"/>
          <p:cNvGrpSpPr/>
          <p:nvPr/>
        </p:nvGrpSpPr>
        <p:grpSpPr>
          <a:xfrm>
            <a:off x="5508030" y="4233888"/>
            <a:ext cx="400110" cy="939800"/>
            <a:chOff x="3488310" y="3494088"/>
            <a:chExt cx="400110" cy="939800"/>
          </a:xfrm>
          <a:solidFill>
            <a:schemeClr val="tx1"/>
          </a:solidFill>
        </p:grpSpPr>
        <p:sp>
          <p:nvSpPr>
            <p:cNvPr id="111"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2" name="TextBox 111"/>
            <p:cNvSpPr txBox="1"/>
            <p:nvPr/>
          </p:nvSpPr>
          <p:spPr>
            <a:xfrm>
              <a:off x="3488310" y="3554682"/>
              <a:ext cx="400110" cy="630942"/>
            </a:xfrm>
            <a:prstGeom prst="rect">
              <a:avLst/>
            </a:prstGeom>
            <a:noFill/>
          </p:spPr>
          <p:txBody>
            <a:bodyPr vert="eaVert" wrap="none">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财务部</a:t>
              </a:r>
            </a:p>
          </p:txBody>
        </p:sp>
      </p:grpSp>
      <p:grpSp>
        <p:nvGrpSpPr>
          <p:cNvPr id="119" name="组合 118"/>
          <p:cNvGrpSpPr/>
          <p:nvPr/>
        </p:nvGrpSpPr>
        <p:grpSpPr>
          <a:xfrm>
            <a:off x="8218587" y="3280702"/>
            <a:ext cx="400110" cy="1206040"/>
            <a:chOff x="8791155" y="3663121"/>
            <a:chExt cx="400110" cy="997780"/>
          </a:xfrm>
          <a:solidFill>
            <a:schemeClr val="tx1"/>
          </a:solidFill>
        </p:grpSpPr>
        <p:sp>
          <p:nvSpPr>
            <p:cNvPr id="120" name="Freeform 93"/>
            <p:cNvSpPr/>
            <p:nvPr/>
          </p:nvSpPr>
          <p:spPr bwMode="auto">
            <a:xfrm>
              <a:off x="8842376"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1" name="TextBox 120"/>
            <p:cNvSpPr txBox="1"/>
            <p:nvPr/>
          </p:nvSpPr>
          <p:spPr>
            <a:xfrm>
              <a:off x="8791155" y="3663121"/>
              <a:ext cx="400110" cy="878633"/>
            </a:xfrm>
            <a:prstGeom prst="rect">
              <a:avLst/>
            </a:prstGeom>
            <a:noFill/>
            <a:ln>
              <a:noFill/>
            </a:ln>
          </p:spPr>
          <p:txBody>
            <a:bodyPr vert="eaVert">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    市场部</a:t>
              </a:r>
            </a:p>
          </p:txBody>
        </p:sp>
      </p:grpSp>
      <p:grpSp>
        <p:nvGrpSpPr>
          <p:cNvPr id="122" name="组合 121"/>
          <p:cNvGrpSpPr/>
          <p:nvPr/>
        </p:nvGrpSpPr>
        <p:grpSpPr>
          <a:xfrm>
            <a:off x="8919267" y="3280702"/>
            <a:ext cx="400110" cy="1206040"/>
            <a:chOff x="9498521" y="3663121"/>
            <a:chExt cx="400110" cy="997780"/>
          </a:xfrm>
          <a:solidFill>
            <a:schemeClr val="tx1"/>
          </a:solidFill>
        </p:grpSpPr>
        <p:sp>
          <p:nvSpPr>
            <p:cNvPr id="123" name="Freeform 94"/>
            <p:cNvSpPr/>
            <p:nvPr/>
          </p:nvSpPr>
          <p:spPr bwMode="auto">
            <a:xfrm>
              <a:off x="9545638" y="3690938"/>
              <a:ext cx="307975" cy="969963"/>
            </a:xfrm>
            <a:custGeom>
              <a:avLst/>
              <a:gdLst>
                <a:gd name="T0" fmla="*/ 371 w 371"/>
                <a:gd name="T1" fmla="*/ 34 h 1172"/>
                <a:gd name="T2" fmla="*/ 371 w 371"/>
                <a:gd name="T3" fmla="*/ 1139 h 1172"/>
                <a:gd name="T4" fmla="*/ 338 w 371"/>
                <a:gd name="T5" fmla="*/ 1172 h 1172"/>
                <a:gd name="T6" fmla="*/ 33 w 371"/>
                <a:gd name="T7" fmla="*/ 1172 h 1172"/>
                <a:gd name="T8" fmla="*/ 0 w 371"/>
                <a:gd name="T9" fmla="*/ 1139 h 1172"/>
                <a:gd name="T10" fmla="*/ 0 w 371"/>
                <a:gd name="T11" fmla="*/ 34 h 1172"/>
                <a:gd name="T12" fmla="*/ 33 w 371"/>
                <a:gd name="T13" fmla="*/ 0 h 1172"/>
                <a:gd name="T14" fmla="*/ 338 w 371"/>
                <a:gd name="T15" fmla="*/ 0 h 1172"/>
                <a:gd name="T16" fmla="*/ 371 w 371"/>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1172">
                  <a:moveTo>
                    <a:pt x="371" y="34"/>
                  </a:moveTo>
                  <a:lnTo>
                    <a:pt x="371" y="1139"/>
                  </a:lnTo>
                  <a:cubicBezTo>
                    <a:pt x="371" y="1157"/>
                    <a:pt x="356" y="1172"/>
                    <a:pt x="338" y="1172"/>
                  </a:cubicBezTo>
                  <a:lnTo>
                    <a:pt x="33" y="1172"/>
                  </a:lnTo>
                  <a:cubicBezTo>
                    <a:pt x="15" y="1172"/>
                    <a:pt x="0" y="1157"/>
                    <a:pt x="0" y="1139"/>
                  </a:cubicBezTo>
                  <a:lnTo>
                    <a:pt x="0" y="34"/>
                  </a:lnTo>
                  <a:cubicBezTo>
                    <a:pt x="0" y="15"/>
                    <a:pt x="15" y="0"/>
                    <a:pt x="33" y="0"/>
                  </a:cubicBezTo>
                  <a:lnTo>
                    <a:pt x="338" y="0"/>
                  </a:lnTo>
                  <a:cubicBezTo>
                    <a:pt x="356" y="0"/>
                    <a:pt x="371" y="15"/>
                    <a:pt x="371"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4" name="TextBox 123"/>
            <p:cNvSpPr txBox="1"/>
            <p:nvPr/>
          </p:nvSpPr>
          <p:spPr>
            <a:xfrm>
              <a:off x="9498521" y="3663121"/>
              <a:ext cx="400110" cy="954091"/>
            </a:xfrm>
            <a:prstGeom prst="rect">
              <a:avLst/>
            </a:prstGeom>
            <a:noFill/>
          </p:spPr>
          <p:txBody>
            <a:bodyPr vert="eaVert">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  技术开发部</a:t>
              </a:r>
            </a:p>
          </p:txBody>
        </p:sp>
      </p:grpSp>
      <p:grpSp>
        <p:nvGrpSpPr>
          <p:cNvPr id="125" name="组合 124"/>
          <p:cNvGrpSpPr/>
          <p:nvPr/>
        </p:nvGrpSpPr>
        <p:grpSpPr>
          <a:xfrm>
            <a:off x="9571571" y="3280702"/>
            <a:ext cx="400110" cy="1206040"/>
            <a:chOff x="10144139" y="3663121"/>
            <a:chExt cx="400110" cy="997780"/>
          </a:xfrm>
          <a:solidFill>
            <a:schemeClr val="tx1"/>
          </a:solidFill>
        </p:grpSpPr>
        <p:sp>
          <p:nvSpPr>
            <p:cNvPr id="126" name="Freeform 95"/>
            <p:cNvSpPr/>
            <p:nvPr/>
          </p:nvSpPr>
          <p:spPr bwMode="auto">
            <a:xfrm>
              <a:off x="10190163" y="3690938"/>
              <a:ext cx="307975" cy="969963"/>
            </a:xfrm>
            <a:custGeom>
              <a:avLst/>
              <a:gdLst>
                <a:gd name="T0" fmla="*/ 372 w 372"/>
                <a:gd name="T1" fmla="*/ 34 h 1172"/>
                <a:gd name="T2" fmla="*/ 372 w 372"/>
                <a:gd name="T3" fmla="*/ 1139 h 1172"/>
                <a:gd name="T4" fmla="*/ 338 w 372"/>
                <a:gd name="T5" fmla="*/ 1172 h 1172"/>
                <a:gd name="T6" fmla="*/ 34 w 372"/>
                <a:gd name="T7" fmla="*/ 1172 h 1172"/>
                <a:gd name="T8" fmla="*/ 0 w 372"/>
                <a:gd name="T9" fmla="*/ 1139 h 1172"/>
                <a:gd name="T10" fmla="*/ 0 w 372"/>
                <a:gd name="T11" fmla="*/ 34 h 1172"/>
                <a:gd name="T12" fmla="*/ 34 w 372"/>
                <a:gd name="T13" fmla="*/ 0 h 1172"/>
                <a:gd name="T14" fmla="*/ 338 w 372"/>
                <a:gd name="T15" fmla="*/ 0 h 1172"/>
                <a:gd name="T16" fmla="*/ 372 w 372"/>
                <a:gd name="T17" fmla="*/ 34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72">
                  <a:moveTo>
                    <a:pt x="372" y="34"/>
                  </a:moveTo>
                  <a:lnTo>
                    <a:pt x="372" y="1139"/>
                  </a:lnTo>
                  <a:cubicBezTo>
                    <a:pt x="372" y="1157"/>
                    <a:pt x="357" y="1172"/>
                    <a:pt x="338" y="1172"/>
                  </a:cubicBezTo>
                  <a:lnTo>
                    <a:pt x="34" y="1172"/>
                  </a:lnTo>
                  <a:cubicBezTo>
                    <a:pt x="15" y="1172"/>
                    <a:pt x="0" y="1157"/>
                    <a:pt x="0" y="1139"/>
                  </a:cubicBezTo>
                  <a:lnTo>
                    <a:pt x="0" y="34"/>
                  </a:lnTo>
                  <a:cubicBezTo>
                    <a:pt x="0" y="15"/>
                    <a:pt x="15" y="0"/>
                    <a:pt x="34" y="0"/>
                  </a:cubicBezTo>
                  <a:lnTo>
                    <a:pt x="338" y="0"/>
                  </a:lnTo>
                  <a:cubicBezTo>
                    <a:pt x="357" y="0"/>
                    <a:pt x="372" y="15"/>
                    <a:pt x="372"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7" name="TextBox 126"/>
            <p:cNvSpPr txBox="1"/>
            <p:nvPr/>
          </p:nvSpPr>
          <p:spPr>
            <a:xfrm>
              <a:off x="10144139" y="3663121"/>
              <a:ext cx="400110" cy="819059"/>
            </a:xfrm>
            <a:prstGeom prst="rect">
              <a:avLst/>
            </a:prstGeom>
            <a:noFill/>
          </p:spPr>
          <p:txBody>
            <a:bodyPr vert="eaVert">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    设计部</a:t>
              </a:r>
            </a:p>
          </p:txBody>
        </p:sp>
      </p:grpSp>
      <p:sp>
        <p:nvSpPr>
          <p:cNvPr id="128"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公司结构</a:t>
            </a:r>
          </a:p>
        </p:txBody>
      </p:sp>
      <p:sp>
        <p:nvSpPr>
          <p:cNvPr id="129" name="六边形 128"/>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30" name="直接连接符 129"/>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1" name="矩形 130"/>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132" name="矩形 131"/>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133" name="KSO_Shape"/>
          <p:cNvSpPr/>
          <p:nvPr/>
        </p:nvSpPr>
        <p:spPr bwMode="auto">
          <a:xfrm>
            <a:off x="298450" y="206375"/>
            <a:ext cx="368300" cy="25241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134" name="六边形 133"/>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848"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第五章</a:t>
            </a:r>
          </a:p>
        </p:txBody>
      </p:sp>
      <p:sp>
        <p:nvSpPr>
          <p:cNvPr id="77849"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公司与团队</a:t>
            </a:r>
          </a:p>
        </p:txBody>
      </p:sp>
      <p:sp>
        <p:nvSpPr>
          <p:cNvPr id="137" name="矩形 136"/>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8" name="矩形 137"/>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9"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0" name="矩形 139"/>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7854"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3 2</a:t>
            </a:r>
            <a:endParaRPr lang="zh-CN" altLang="zh-CN" sz="2000" b="1">
              <a:solidFill>
                <a:schemeClr val="bg1"/>
              </a:solidFill>
              <a:latin typeface="方正兰亭超细黑简体"/>
              <a:ea typeface="方正兰亭超细黑简体"/>
              <a:cs typeface="方正兰亭超细黑简体"/>
            </a:endParaRPr>
          </a:p>
        </p:txBody>
      </p:sp>
      <p:sp>
        <p:nvSpPr>
          <p:cNvPr id="142" name="TextBox 141"/>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
        <p:nvSpPr>
          <p:cNvPr id="77856" name="Rectangle 15"/>
          <p:cNvSpPr>
            <a:spLocks noChangeArrowheads="1"/>
          </p:cNvSpPr>
          <p:nvPr/>
        </p:nvSpPr>
        <p:spPr bwMode="auto">
          <a:xfrm>
            <a:off x="2533650" y="2603500"/>
            <a:ext cx="1492250" cy="317500"/>
          </a:xfrm>
          <a:prstGeom prst="rect">
            <a:avLst/>
          </a:prstGeom>
          <a:solidFill>
            <a:srgbClr val="3CCCC7"/>
          </a:solidFill>
          <a:ln w="9525">
            <a:noFill/>
            <a:miter lim="800000"/>
            <a:headEnd/>
            <a:tailEnd/>
          </a:ln>
        </p:spPr>
        <p:txBody>
          <a:bodyPr wrap="none" anchor="ctr"/>
          <a:lstStyle/>
          <a:p>
            <a:pPr algn="ctr"/>
            <a:r>
              <a:rPr lang="zh-CN" altLang="en-US" sz="1600">
                <a:solidFill>
                  <a:schemeClr val="bg1"/>
                </a:solidFill>
                <a:latin typeface="微软雅黑" pitchFamily="34" charset="-122"/>
                <a:ea typeface="微软雅黑" pitchFamily="34" charset="-122"/>
              </a:rPr>
              <a:t>法务部</a:t>
            </a:r>
          </a:p>
        </p:txBody>
      </p:sp>
      <p:grpSp>
        <p:nvGrpSpPr>
          <p:cNvPr id="144" name="组合 143"/>
          <p:cNvGrpSpPr/>
          <p:nvPr/>
        </p:nvGrpSpPr>
        <p:grpSpPr>
          <a:xfrm>
            <a:off x="5976480" y="4256312"/>
            <a:ext cx="400110" cy="939800"/>
            <a:chOff x="3488310" y="3494088"/>
            <a:chExt cx="400110" cy="939800"/>
          </a:xfrm>
          <a:solidFill>
            <a:schemeClr val="tx1"/>
          </a:solidFill>
        </p:grpSpPr>
        <p:sp>
          <p:nvSpPr>
            <p:cNvPr id="145" name="Freeform 86"/>
            <p:cNvSpPr/>
            <p:nvPr/>
          </p:nvSpPr>
          <p:spPr bwMode="auto">
            <a:xfrm>
              <a:off x="3524251" y="3494088"/>
              <a:ext cx="307975" cy="939800"/>
            </a:xfrm>
            <a:custGeom>
              <a:avLst/>
              <a:gdLst>
                <a:gd name="T0" fmla="*/ 372 w 372"/>
                <a:gd name="T1" fmla="*/ 34 h 1135"/>
                <a:gd name="T2" fmla="*/ 372 w 372"/>
                <a:gd name="T3" fmla="*/ 1102 h 1135"/>
                <a:gd name="T4" fmla="*/ 338 w 372"/>
                <a:gd name="T5" fmla="*/ 1135 h 1135"/>
                <a:gd name="T6" fmla="*/ 34 w 372"/>
                <a:gd name="T7" fmla="*/ 1135 h 1135"/>
                <a:gd name="T8" fmla="*/ 0 w 372"/>
                <a:gd name="T9" fmla="*/ 1102 h 1135"/>
                <a:gd name="T10" fmla="*/ 0 w 372"/>
                <a:gd name="T11" fmla="*/ 34 h 1135"/>
                <a:gd name="T12" fmla="*/ 34 w 372"/>
                <a:gd name="T13" fmla="*/ 0 h 1135"/>
                <a:gd name="T14" fmla="*/ 338 w 372"/>
                <a:gd name="T15" fmla="*/ 0 h 1135"/>
                <a:gd name="T16" fmla="*/ 372 w 372"/>
                <a:gd name="T17" fmla="*/ 34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 h="1135">
                  <a:moveTo>
                    <a:pt x="372" y="34"/>
                  </a:moveTo>
                  <a:lnTo>
                    <a:pt x="372" y="1102"/>
                  </a:lnTo>
                  <a:cubicBezTo>
                    <a:pt x="372" y="1120"/>
                    <a:pt x="356" y="1135"/>
                    <a:pt x="338" y="1135"/>
                  </a:cubicBezTo>
                  <a:lnTo>
                    <a:pt x="34" y="1135"/>
                  </a:lnTo>
                  <a:cubicBezTo>
                    <a:pt x="15" y="1135"/>
                    <a:pt x="0" y="1120"/>
                    <a:pt x="0" y="1102"/>
                  </a:cubicBezTo>
                  <a:lnTo>
                    <a:pt x="0" y="34"/>
                  </a:lnTo>
                  <a:cubicBezTo>
                    <a:pt x="0" y="16"/>
                    <a:pt x="15" y="0"/>
                    <a:pt x="34" y="0"/>
                  </a:cubicBezTo>
                  <a:lnTo>
                    <a:pt x="338" y="0"/>
                  </a:lnTo>
                  <a:cubicBezTo>
                    <a:pt x="356" y="0"/>
                    <a:pt x="372" y="16"/>
                    <a:pt x="372" y="34"/>
                  </a:cubicBezTo>
                  <a:close/>
                </a:path>
              </a:pathLst>
            </a:custGeom>
            <a:solidFill>
              <a:srgbClr val="3CCCC7"/>
            </a:solidFill>
            <a:ln>
              <a:noFill/>
            </a:ln>
          </p:spPr>
          <p:txBody>
            <a:bodyPr/>
            <a:lstStyle/>
            <a:p>
              <a:pP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46" name="TextBox 145"/>
            <p:cNvSpPr txBox="1"/>
            <p:nvPr/>
          </p:nvSpPr>
          <p:spPr>
            <a:xfrm>
              <a:off x="3488310" y="3554682"/>
              <a:ext cx="400110" cy="630942"/>
            </a:xfrm>
            <a:prstGeom prst="rect">
              <a:avLst/>
            </a:prstGeom>
            <a:noFill/>
          </p:spPr>
          <p:txBody>
            <a:bodyPr vert="eaVert" wrap="none">
              <a:spAutoFit/>
            </a:bodyPr>
            <a:lstStyle/>
            <a:p>
              <a:pPr fontAlgn="auto">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rPr>
                <a:t>研发部</a:t>
              </a:r>
            </a:p>
          </p:txBody>
        </p:sp>
      </p:grpSp>
      <p:sp>
        <p:nvSpPr>
          <p:cNvPr id="147" name="Line 104"/>
          <p:cNvSpPr>
            <a:spLocks noChangeShapeType="1"/>
          </p:cNvSpPr>
          <p:nvPr/>
        </p:nvSpPr>
        <p:spPr bwMode="auto">
          <a:xfrm>
            <a:off x="6205538" y="3468688"/>
            <a:ext cx="0" cy="790575"/>
          </a:xfrm>
          <a:prstGeom prst="line">
            <a:avLst/>
          </a:prstGeom>
          <a:noFill/>
          <a:ln w="12700">
            <a:solidFill>
              <a:srgbClr val="55735B"/>
            </a:solidFill>
            <a:miter lim="800000"/>
            <a:headEnd/>
            <a:tailEnd/>
          </a:ln>
        </p:spPr>
        <p:txBody>
          <a:bodyPr/>
          <a:lstStyle/>
          <a:p>
            <a:endParaRPr lang="zh-CN" altLang="en-US"/>
          </a:p>
        </p:txBody>
      </p:sp>
      <p:sp>
        <p:nvSpPr>
          <p:cNvPr id="148" name="Line 104"/>
          <p:cNvSpPr>
            <a:spLocks noChangeShapeType="1"/>
          </p:cNvSpPr>
          <p:nvPr/>
        </p:nvSpPr>
        <p:spPr bwMode="auto">
          <a:xfrm>
            <a:off x="5702300" y="3468688"/>
            <a:ext cx="0" cy="790575"/>
          </a:xfrm>
          <a:prstGeom prst="line">
            <a:avLst/>
          </a:prstGeom>
          <a:noFill/>
          <a:ln w="12700">
            <a:solidFill>
              <a:srgbClr val="55735B"/>
            </a:solidFill>
            <a:miter lim="800000"/>
            <a:headEnd/>
            <a:tailEnd/>
          </a:ln>
        </p:spPr>
        <p:txBody>
          <a:bodyPr/>
          <a:lstStyle/>
          <a:p>
            <a:endParaRPr lang="zh-CN" altLang="en-US"/>
          </a:p>
        </p:txBody>
      </p:sp>
      <p:sp>
        <p:nvSpPr>
          <p:cNvPr id="149" name="Line 104"/>
          <p:cNvSpPr>
            <a:spLocks noChangeShapeType="1"/>
          </p:cNvSpPr>
          <p:nvPr/>
        </p:nvSpPr>
        <p:spPr bwMode="auto">
          <a:xfrm>
            <a:off x="5270500" y="3468688"/>
            <a:ext cx="0" cy="790575"/>
          </a:xfrm>
          <a:prstGeom prst="line">
            <a:avLst/>
          </a:prstGeom>
          <a:noFill/>
          <a:ln w="12700">
            <a:solidFill>
              <a:srgbClr val="55735B"/>
            </a:solidFill>
            <a:miter lim="800000"/>
            <a:headEnd/>
            <a:tailEnd/>
          </a:ln>
        </p:spPr>
        <p:txBody>
          <a:bodyPr/>
          <a:lstStyle/>
          <a:p>
            <a:endParaRPr lang="zh-CN" altLang="en-US"/>
          </a:p>
        </p:txBody>
      </p:sp>
      <p:sp>
        <p:nvSpPr>
          <p:cNvPr id="150" name="Line 104"/>
          <p:cNvSpPr>
            <a:spLocks noChangeShapeType="1"/>
          </p:cNvSpPr>
          <p:nvPr/>
        </p:nvSpPr>
        <p:spPr bwMode="auto">
          <a:xfrm>
            <a:off x="4837113" y="3468688"/>
            <a:ext cx="0" cy="790575"/>
          </a:xfrm>
          <a:prstGeom prst="line">
            <a:avLst/>
          </a:prstGeom>
          <a:noFill/>
          <a:ln w="12700">
            <a:solidFill>
              <a:srgbClr val="55735B"/>
            </a:solidFill>
            <a:miter lim="800000"/>
            <a:headEnd/>
            <a:tailEnd/>
          </a:ln>
        </p:spPr>
        <p:txBody>
          <a:bodyPr/>
          <a:lstStyle/>
          <a:p>
            <a:endParaRPr lang="zh-CN" altLang="en-US"/>
          </a:p>
        </p:txBody>
      </p:sp>
      <p:sp>
        <p:nvSpPr>
          <p:cNvPr id="151" name="Line 104"/>
          <p:cNvSpPr>
            <a:spLocks noChangeShapeType="1"/>
          </p:cNvSpPr>
          <p:nvPr/>
        </p:nvSpPr>
        <p:spPr bwMode="auto">
          <a:xfrm>
            <a:off x="4333875" y="3468688"/>
            <a:ext cx="0" cy="790575"/>
          </a:xfrm>
          <a:prstGeom prst="line">
            <a:avLst/>
          </a:prstGeom>
          <a:noFill/>
          <a:ln w="12700">
            <a:solidFill>
              <a:srgbClr val="55735B"/>
            </a:solidFill>
            <a:miter lim="800000"/>
            <a:headEnd/>
            <a:tailEnd/>
          </a:ln>
        </p:spPr>
        <p:txBody>
          <a:bodyPr/>
          <a:lstStyle/>
          <a:p>
            <a:endParaRPr lang="zh-CN" altLang="en-US"/>
          </a:p>
        </p:txBody>
      </p:sp>
      <p:sp>
        <p:nvSpPr>
          <p:cNvPr id="152" name="Line 104"/>
          <p:cNvSpPr>
            <a:spLocks noChangeShapeType="1"/>
          </p:cNvSpPr>
          <p:nvPr/>
        </p:nvSpPr>
        <p:spPr bwMode="auto">
          <a:xfrm flipV="1">
            <a:off x="3902075" y="3468688"/>
            <a:ext cx="2303463" cy="7937"/>
          </a:xfrm>
          <a:prstGeom prst="line">
            <a:avLst/>
          </a:prstGeom>
          <a:noFill/>
          <a:ln w="12700">
            <a:solidFill>
              <a:srgbClr val="55735B"/>
            </a:solidFill>
            <a:miter lim="800000"/>
            <a:headEnd/>
            <a:tailEnd/>
          </a:ln>
        </p:spPr>
        <p:txBody>
          <a:bodyPr/>
          <a:lstStyle/>
          <a:p>
            <a:endParaRPr lang="zh-CN" altLang="en-US"/>
          </a:p>
        </p:txBody>
      </p:sp>
      <p:sp>
        <p:nvSpPr>
          <p:cNvPr id="153" name="Line 104"/>
          <p:cNvSpPr>
            <a:spLocks noChangeShapeType="1"/>
          </p:cNvSpPr>
          <p:nvPr/>
        </p:nvSpPr>
        <p:spPr bwMode="auto">
          <a:xfrm>
            <a:off x="3902075" y="3468688"/>
            <a:ext cx="0" cy="142875"/>
          </a:xfrm>
          <a:prstGeom prst="line">
            <a:avLst/>
          </a:prstGeom>
          <a:noFill/>
          <a:ln w="12700">
            <a:solidFill>
              <a:srgbClr val="55735B"/>
            </a:solidFill>
            <a:miter lim="800000"/>
            <a:headEnd/>
            <a:tailEnd/>
          </a:ln>
        </p:spPr>
        <p:txBody>
          <a:bodyPr/>
          <a:lstStyle/>
          <a:p>
            <a:endParaRPr lang="zh-CN" altLang="en-US"/>
          </a:p>
        </p:txBody>
      </p:sp>
      <p:sp>
        <p:nvSpPr>
          <p:cNvPr id="154" name="Line 104"/>
          <p:cNvSpPr>
            <a:spLocks noChangeShapeType="1"/>
          </p:cNvSpPr>
          <p:nvPr/>
        </p:nvSpPr>
        <p:spPr bwMode="auto">
          <a:xfrm>
            <a:off x="5053013" y="3035300"/>
            <a:ext cx="0" cy="433388"/>
          </a:xfrm>
          <a:prstGeom prst="line">
            <a:avLst/>
          </a:prstGeom>
          <a:noFill/>
          <a:ln w="12700">
            <a:solidFill>
              <a:srgbClr val="55735B"/>
            </a:solidFill>
            <a:miter lim="800000"/>
            <a:headEnd/>
            <a:tailEnd/>
          </a:ln>
        </p:spPr>
        <p:txBody>
          <a:bodyPr/>
          <a:lstStyle/>
          <a:p>
            <a:endParaRPr lang="zh-CN" altLang="en-US"/>
          </a:p>
        </p:txBody>
      </p:sp>
      <p:sp>
        <p:nvSpPr>
          <p:cNvPr id="155" name="Line 104"/>
          <p:cNvSpPr>
            <a:spLocks noChangeShapeType="1"/>
          </p:cNvSpPr>
          <p:nvPr/>
        </p:nvSpPr>
        <p:spPr bwMode="auto">
          <a:xfrm>
            <a:off x="8005763" y="2747963"/>
            <a:ext cx="504825" cy="0"/>
          </a:xfrm>
          <a:prstGeom prst="line">
            <a:avLst/>
          </a:prstGeom>
          <a:noFill/>
          <a:ln w="12700">
            <a:solidFill>
              <a:srgbClr val="55735B"/>
            </a:solidFill>
            <a:miter lim="800000"/>
            <a:headEnd/>
            <a:tailEnd/>
          </a:ln>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 calcmode="lin" valueType="num">
                                      <p:cBhvr>
                                        <p:cTn id="9" dur="500" fill="hold"/>
                                        <p:tgtEl>
                                          <p:spTgt spid="76"/>
                                        </p:tgtEl>
                                        <p:attrNameLst>
                                          <p:attrName>style.rotation</p:attrName>
                                        </p:attrNameLst>
                                      </p:cBhvr>
                                      <p:tavLst>
                                        <p:tav tm="0">
                                          <p:val>
                                            <p:fltVal val="90"/>
                                          </p:val>
                                        </p:tav>
                                        <p:tav tm="100000">
                                          <p:val>
                                            <p:fltVal val="0"/>
                                          </p:val>
                                        </p:tav>
                                      </p:tavLst>
                                    </p:anim>
                                    <p:animEffect transition="in" filter="fade">
                                      <p:cBhvr>
                                        <p:cTn id="10" dur="500"/>
                                        <p:tgtEl>
                                          <p:spTgt spid="7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barn(outVertical)">
                                      <p:cBhvr>
                                        <p:cTn id="18" dur="500"/>
                                        <p:tgtEl>
                                          <p:spTgt spid="65"/>
                                        </p:tgtEl>
                                      </p:cBhvr>
                                    </p:animEffect>
                                  </p:childTnLst>
                                </p:cTn>
                              </p:par>
                              <p:par>
                                <p:cTn id="19" presetID="42"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anim calcmode="lin" valueType="num">
                                      <p:cBhvr>
                                        <p:cTn id="22" dur="500" fill="hold"/>
                                        <p:tgtEl>
                                          <p:spTgt spid="85"/>
                                        </p:tgtEl>
                                        <p:attrNameLst>
                                          <p:attrName>ppt_x</p:attrName>
                                        </p:attrNameLst>
                                      </p:cBhvr>
                                      <p:tavLst>
                                        <p:tav tm="0">
                                          <p:val>
                                            <p:strVal val="#ppt_x"/>
                                          </p:val>
                                        </p:tav>
                                        <p:tav tm="100000">
                                          <p:val>
                                            <p:strVal val="#ppt_x"/>
                                          </p:val>
                                        </p:tav>
                                      </p:tavLst>
                                    </p:anim>
                                    <p:anim calcmode="lin" valueType="num">
                                      <p:cBhvr>
                                        <p:cTn id="23" dur="500" fill="hold"/>
                                        <p:tgtEl>
                                          <p:spTgt spid="8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anim calcmode="lin" valueType="num">
                                      <p:cBhvr>
                                        <p:cTn id="28" dur="500" fill="hold"/>
                                        <p:tgtEl>
                                          <p:spTgt spid="88"/>
                                        </p:tgtEl>
                                        <p:attrNameLst>
                                          <p:attrName>ppt_x</p:attrName>
                                        </p:attrNameLst>
                                      </p:cBhvr>
                                      <p:tavLst>
                                        <p:tav tm="0">
                                          <p:val>
                                            <p:strVal val="#ppt_x"/>
                                          </p:val>
                                        </p:tav>
                                        <p:tav tm="100000">
                                          <p:val>
                                            <p:strVal val="#ppt_x"/>
                                          </p:val>
                                        </p:tav>
                                      </p:tavLst>
                                    </p:anim>
                                    <p:anim calcmode="lin" valueType="num">
                                      <p:cBhvr>
                                        <p:cTn id="29" dur="500" fill="hold"/>
                                        <p:tgtEl>
                                          <p:spTgt spid="8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0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anim calcmode="lin" valueType="num">
                                      <p:cBhvr>
                                        <p:cTn id="33" dur="500" fill="hold"/>
                                        <p:tgtEl>
                                          <p:spTgt spid="94"/>
                                        </p:tgtEl>
                                        <p:attrNameLst>
                                          <p:attrName>ppt_x</p:attrName>
                                        </p:attrNameLst>
                                      </p:cBhvr>
                                      <p:tavLst>
                                        <p:tav tm="0">
                                          <p:val>
                                            <p:strVal val="#ppt_x"/>
                                          </p:val>
                                        </p:tav>
                                        <p:tav tm="100000">
                                          <p:val>
                                            <p:strVal val="#ppt_x"/>
                                          </p:val>
                                        </p:tav>
                                      </p:tavLst>
                                    </p:anim>
                                    <p:anim calcmode="lin" valueType="num">
                                      <p:cBhvr>
                                        <p:cTn id="34" dur="500" fill="hold"/>
                                        <p:tgtEl>
                                          <p:spTgt spid="94"/>
                                        </p:tgtEl>
                                        <p:attrNameLst>
                                          <p:attrName>ppt_y</p:attrName>
                                        </p:attrNameLst>
                                      </p:cBhvr>
                                      <p:tavLst>
                                        <p:tav tm="0">
                                          <p:val>
                                            <p:strVal val="#ppt_y+.1"/>
                                          </p:val>
                                        </p:tav>
                                        <p:tav tm="100000">
                                          <p:val>
                                            <p:strVal val="#ppt_y"/>
                                          </p:val>
                                        </p:tav>
                                      </p:tavLst>
                                    </p:anim>
                                  </p:childTnLst>
                                </p:cTn>
                              </p:par>
                            </p:childTnLst>
                          </p:cTn>
                        </p:par>
                        <p:par>
                          <p:cTn id="35" fill="hold">
                            <p:stCondLst>
                              <p:cond delay="2200"/>
                            </p:stCondLst>
                            <p:childTnLst>
                              <p:par>
                                <p:cTn id="36" presetID="42" presetClass="entr" presetSubtype="0" fill="hold" nodeType="after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400"/>
                                        <p:tgtEl>
                                          <p:spTgt spid="97"/>
                                        </p:tgtEl>
                                      </p:cBhvr>
                                    </p:animEffect>
                                    <p:anim calcmode="lin" valueType="num">
                                      <p:cBhvr>
                                        <p:cTn id="39" dur="400" fill="hold"/>
                                        <p:tgtEl>
                                          <p:spTgt spid="97"/>
                                        </p:tgtEl>
                                        <p:attrNameLst>
                                          <p:attrName>ppt_x</p:attrName>
                                        </p:attrNameLst>
                                      </p:cBhvr>
                                      <p:tavLst>
                                        <p:tav tm="0">
                                          <p:val>
                                            <p:strVal val="#ppt_x"/>
                                          </p:val>
                                        </p:tav>
                                        <p:tav tm="100000">
                                          <p:val>
                                            <p:strVal val="#ppt_x"/>
                                          </p:val>
                                        </p:tav>
                                      </p:tavLst>
                                    </p:anim>
                                    <p:anim calcmode="lin" valueType="num">
                                      <p:cBhvr>
                                        <p:cTn id="40" dur="400" fill="hold"/>
                                        <p:tgtEl>
                                          <p:spTgt spid="97"/>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10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400"/>
                                        <p:tgtEl>
                                          <p:spTgt spid="101"/>
                                        </p:tgtEl>
                                      </p:cBhvr>
                                    </p:animEffect>
                                    <p:anim calcmode="lin" valueType="num">
                                      <p:cBhvr>
                                        <p:cTn id="44" dur="400" fill="hold"/>
                                        <p:tgtEl>
                                          <p:spTgt spid="101"/>
                                        </p:tgtEl>
                                        <p:attrNameLst>
                                          <p:attrName>ppt_x</p:attrName>
                                        </p:attrNameLst>
                                      </p:cBhvr>
                                      <p:tavLst>
                                        <p:tav tm="0">
                                          <p:val>
                                            <p:strVal val="#ppt_x"/>
                                          </p:val>
                                        </p:tav>
                                        <p:tav tm="100000">
                                          <p:val>
                                            <p:strVal val="#ppt_x"/>
                                          </p:val>
                                        </p:tav>
                                      </p:tavLst>
                                    </p:anim>
                                    <p:anim calcmode="lin" valueType="num">
                                      <p:cBhvr>
                                        <p:cTn id="45" dur="400" fill="hold"/>
                                        <p:tgtEl>
                                          <p:spTgt spid="101"/>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00"/>
                                  </p:stCondLst>
                                  <p:childTnLst>
                                    <p:set>
                                      <p:cBhvr>
                                        <p:cTn id="47" dur="1" fill="hold">
                                          <p:stCondLst>
                                            <p:cond delay="0"/>
                                          </p:stCondLst>
                                        </p:cTn>
                                        <p:tgtEl>
                                          <p:spTgt spid="104"/>
                                        </p:tgtEl>
                                        <p:attrNameLst>
                                          <p:attrName>style.visibility</p:attrName>
                                        </p:attrNameLst>
                                      </p:cBhvr>
                                      <p:to>
                                        <p:strVal val="visible"/>
                                      </p:to>
                                    </p:set>
                                    <p:animEffect transition="in" filter="fade">
                                      <p:cBhvr>
                                        <p:cTn id="48" dur="400"/>
                                        <p:tgtEl>
                                          <p:spTgt spid="104"/>
                                        </p:tgtEl>
                                      </p:cBhvr>
                                    </p:animEffect>
                                    <p:anim calcmode="lin" valueType="num">
                                      <p:cBhvr>
                                        <p:cTn id="49" dur="400" fill="hold"/>
                                        <p:tgtEl>
                                          <p:spTgt spid="104"/>
                                        </p:tgtEl>
                                        <p:attrNameLst>
                                          <p:attrName>ppt_x</p:attrName>
                                        </p:attrNameLst>
                                      </p:cBhvr>
                                      <p:tavLst>
                                        <p:tav tm="0">
                                          <p:val>
                                            <p:strVal val="#ppt_x"/>
                                          </p:val>
                                        </p:tav>
                                        <p:tav tm="100000">
                                          <p:val>
                                            <p:strVal val="#ppt_x"/>
                                          </p:val>
                                        </p:tav>
                                      </p:tavLst>
                                    </p:anim>
                                    <p:anim calcmode="lin" valueType="num">
                                      <p:cBhvr>
                                        <p:cTn id="50" dur="400" fill="hold"/>
                                        <p:tgtEl>
                                          <p:spTgt spid="10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300"/>
                                  </p:stCondLst>
                                  <p:childTnLst>
                                    <p:set>
                                      <p:cBhvr>
                                        <p:cTn id="52" dur="1" fill="hold">
                                          <p:stCondLst>
                                            <p:cond delay="0"/>
                                          </p:stCondLst>
                                        </p:cTn>
                                        <p:tgtEl>
                                          <p:spTgt spid="107"/>
                                        </p:tgtEl>
                                        <p:attrNameLst>
                                          <p:attrName>style.visibility</p:attrName>
                                        </p:attrNameLst>
                                      </p:cBhvr>
                                      <p:to>
                                        <p:strVal val="visible"/>
                                      </p:to>
                                    </p:set>
                                    <p:animEffect transition="in" filter="fade">
                                      <p:cBhvr>
                                        <p:cTn id="53" dur="400"/>
                                        <p:tgtEl>
                                          <p:spTgt spid="107"/>
                                        </p:tgtEl>
                                      </p:cBhvr>
                                    </p:animEffect>
                                    <p:anim calcmode="lin" valueType="num">
                                      <p:cBhvr>
                                        <p:cTn id="54" dur="400" fill="hold"/>
                                        <p:tgtEl>
                                          <p:spTgt spid="107"/>
                                        </p:tgtEl>
                                        <p:attrNameLst>
                                          <p:attrName>ppt_x</p:attrName>
                                        </p:attrNameLst>
                                      </p:cBhvr>
                                      <p:tavLst>
                                        <p:tav tm="0">
                                          <p:val>
                                            <p:strVal val="#ppt_x"/>
                                          </p:val>
                                        </p:tav>
                                        <p:tav tm="100000">
                                          <p:val>
                                            <p:strVal val="#ppt_x"/>
                                          </p:val>
                                        </p:tav>
                                      </p:tavLst>
                                    </p:anim>
                                    <p:anim calcmode="lin" valueType="num">
                                      <p:cBhvr>
                                        <p:cTn id="55" dur="400" fill="hold"/>
                                        <p:tgtEl>
                                          <p:spTgt spid="10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400"/>
                                  </p:stCondLst>
                                  <p:childTnLst>
                                    <p:set>
                                      <p:cBhvr>
                                        <p:cTn id="57" dur="1" fill="hold">
                                          <p:stCondLst>
                                            <p:cond delay="0"/>
                                          </p:stCondLst>
                                        </p:cTn>
                                        <p:tgtEl>
                                          <p:spTgt spid="110"/>
                                        </p:tgtEl>
                                        <p:attrNameLst>
                                          <p:attrName>style.visibility</p:attrName>
                                        </p:attrNameLst>
                                      </p:cBhvr>
                                      <p:to>
                                        <p:strVal val="visible"/>
                                      </p:to>
                                    </p:set>
                                    <p:animEffect transition="in" filter="fade">
                                      <p:cBhvr>
                                        <p:cTn id="58" dur="400"/>
                                        <p:tgtEl>
                                          <p:spTgt spid="110"/>
                                        </p:tgtEl>
                                      </p:cBhvr>
                                    </p:animEffect>
                                    <p:anim calcmode="lin" valueType="num">
                                      <p:cBhvr>
                                        <p:cTn id="59" dur="400" fill="hold"/>
                                        <p:tgtEl>
                                          <p:spTgt spid="110"/>
                                        </p:tgtEl>
                                        <p:attrNameLst>
                                          <p:attrName>ppt_x</p:attrName>
                                        </p:attrNameLst>
                                      </p:cBhvr>
                                      <p:tavLst>
                                        <p:tav tm="0">
                                          <p:val>
                                            <p:strVal val="#ppt_x"/>
                                          </p:val>
                                        </p:tav>
                                        <p:tav tm="100000">
                                          <p:val>
                                            <p:strVal val="#ppt_x"/>
                                          </p:val>
                                        </p:tav>
                                      </p:tavLst>
                                    </p:anim>
                                    <p:anim calcmode="lin" valueType="num">
                                      <p:cBhvr>
                                        <p:cTn id="60" dur="400" fill="hold"/>
                                        <p:tgtEl>
                                          <p:spTgt spid="110"/>
                                        </p:tgtEl>
                                        <p:attrNameLst>
                                          <p:attrName>ppt_y</p:attrName>
                                        </p:attrNameLst>
                                      </p:cBhvr>
                                      <p:tavLst>
                                        <p:tav tm="0">
                                          <p:val>
                                            <p:strVal val="#ppt_y+.1"/>
                                          </p:val>
                                        </p:tav>
                                        <p:tav tm="100000">
                                          <p:val>
                                            <p:strVal val="#ppt_y"/>
                                          </p:val>
                                        </p:tav>
                                      </p:tavLst>
                                    </p:anim>
                                  </p:childTnLst>
                                </p:cTn>
                              </p:par>
                            </p:childTnLst>
                          </p:cTn>
                        </p:par>
                        <p:par>
                          <p:cTn id="61" fill="hold">
                            <p:stCondLst>
                              <p:cond delay="3000"/>
                            </p:stCondLst>
                            <p:childTnLst>
                              <p:par>
                                <p:cTn id="62" presetID="22" presetClass="entr" presetSubtype="1" fill="hold" nodeType="after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up)">
                                      <p:cBhvr>
                                        <p:cTn id="64" dur="500"/>
                                        <p:tgtEl>
                                          <p:spTgt spid="60"/>
                                        </p:tgtEl>
                                      </p:cBhvr>
                                    </p:animEffect>
                                  </p:childTnLst>
                                </p:cTn>
                              </p:par>
                            </p:childTnLst>
                          </p:cTn>
                        </p:par>
                        <p:par>
                          <p:cTn id="65" fill="hold">
                            <p:stCondLst>
                              <p:cond delay="3500"/>
                            </p:stCondLst>
                            <p:childTnLst>
                              <p:par>
                                <p:cTn id="66" presetID="42" presetClass="entr" presetSubtype="0" fill="hold" nodeType="afterEffect">
                                  <p:stCondLst>
                                    <p:cond delay="0"/>
                                  </p:stCondLst>
                                  <p:childTnLst>
                                    <p:set>
                                      <p:cBhvr>
                                        <p:cTn id="67" dur="1" fill="hold">
                                          <p:stCondLst>
                                            <p:cond delay="0"/>
                                          </p:stCondLst>
                                        </p:cTn>
                                        <p:tgtEl>
                                          <p:spTgt spid="119"/>
                                        </p:tgtEl>
                                        <p:attrNameLst>
                                          <p:attrName>style.visibility</p:attrName>
                                        </p:attrNameLst>
                                      </p:cBhvr>
                                      <p:to>
                                        <p:strVal val="visible"/>
                                      </p:to>
                                    </p:set>
                                    <p:animEffect transition="in" filter="fade">
                                      <p:cBhvr>
                                        <p:cTn id="68" dur="400"/>
                                        <p:tgtEl>
                                          <p:spTgt spid="119"/>
                                        </p:tgtEl>
                                      </p:cBhvr>
                                    </p:animEffect>
                                    <p:anim calcmode="lin" valueType="num">
                                      <p:cBhvr>
                                        <p:cTn id="69" dur="400" fill="hold"/>
                                        <p:tgtEl>
                                          <p:spTgt spid="119"/>
                                        </p:tgtEl>
                                        <p:attrNameLst>
                                          <p:attrName>ppt_x</p:attrName>
                                        </p:attrNameLst>
                                      </p:cBhvr>
                                      <p:tavLst>
                                        <p:tav tm="0">
                                          <p:val>
                                            <p:strVal val="#ppt_x"/>
                                          </p:val>
                                        </p:tav>
                                        <p:tav tm="100000">
                                          <p:val>
                                            <p:strVal val="#ppt_x"/>
                                          </p:val>
                                        </p:tav>
                                      </p:tavLst>
                                    </p:anim>
                                    <p:anim calcmode="lin" valueType="num">
                                      <p:cBhvr>
                                        <p:cTn id="70" dur="400" fill="hold"/>
                                        <p:tgtEl>
                                          <p:spTgt spid="119"/>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10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400"/>
                                        <p:tgtEl>
                                          <p:spTgt spid="122"/>
                                        </p:tgtEl>
                                      </p:cBhvr>
                                    </p:animEffect>
                                    <p:anim calcmode="lin" valueType="num">
                                      <p:cBhvr>
                                        <p:cTn id="74" dur="400" fill="hold"/>
                                        <p:tgtEl>
                                          <p:spTgt spid="122"/>
                                        </p:tgtEl>
                                        <p:attrNameLst>
                                          <p:attrName>ppt_x</p:attrName>
                                        </p:attrNameLst>
                                      </p:cBhvr>
                                      <p:tavLst>
                                        <p:tav tm="0">
                                          <p:val>
                                            <p:strVal val="#ppt_x"/>
                                          </p:val>
                                        </p:tav>
                                        <p:tav tm="100000">
                                          <p:val>
                                            <p:strVal val="#ppt_x"/>
                                          </p:val>
                                        </p:tav>
                                      </p:tavLst>
                                    </p:anim>
                                    <p:anim calcmode="lin" valueType="num">
                                      <p:cBhvr>
                                        <p:cTn id="75" dur="400" fill="hold"/>
                                        <p:tgtEl>
                                          <p:spTgt spid="122"/>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200"/>
                                  </p:stCondLst>
                                  <p:childTnLst>
                                    <p:set>
                                      <p:cBhvr>
                                        <p:cTn id="77" dur="1" fill="hold">
                                          <p:stCondLst>
                                            <p:cond delay="0"/>
                                          </p:stCondLst>
                                        </p:cTn>
                                        <p:tgtEl>
                                          <p:spTgt spid="125"/>
                                        </p:tgtEl>
                                        <p:attrNameLst>
                                          <p:attrName>style.visibility</p:attrName>
                                        </p:attrNameLst>
                                      </p:cBhvr>
                                      <p:to>
                                        <p:strVal val="visible"/>
                                      </p:to>
                                    </p:set>
                                    <p:animEffect transition="in" filter="fade">
                                      <p:cBhvr>
                                        <p:cTn id="78" dur="400"/>
                                        <p:tgtEl>
                                          <p:spTgt spid="125"/>
                                        </p:tgtEl>
                                      </p:cBhvr>
                                    </p:animEffect>
                                    <p:anim calcmode="lin" valueType="num">
                                      <p:cBhvr>
                                        <p:cTn id="79" dur="400" fill="hold"/>
                                        <p:tgtEl>
                                          <p:spTgt spid="125"/>
                                        </p:tgtEl>
                                        <p:attrNameLst>
                                          <p:attrName>ppt_x</p:attrName>
                                        </p:attrNameLst>
                                      </p:cBhvr>
                                      <p:tavLst>
                                        <p:tav tm="0">
                                          <p:val>
                                            <p:strVal val="#ppt_x"/>
                                          </p:val>
                                        </p:tav>
                                        <p:tav tm="100000">
                                          <p:val>
                                            <p:strVal val="#ppt_x"/>
                                          </p:val>
                                        </p:tav>
                                      </p:tavLst>
                                    </p:anim>
                                    <p:anim calcmode="lin" valueType="num">
                                      <p:cBhvr>
                                        <p:cTn id="80" dur="400" fill="hold"/>
                                        <p:tgtEl>
                                          <p:spTgt spid="125"/>
                                        </p:tgtEl>
                                        <p:attrNameLst>
                                          <p:attrName>ppt_y</p:attrName>
                                        </p:attrNameLst>
                                      </p:cBhvr>
                                      <p:tavLst>
                                        <p:tav tm="0">
                                          <p:val>
                                            <p:strVal val="#ppt_y+.1"/>
                                          </p:val>
                                        </p:tav>
                                        <p:tav tm="100000">
                                          <p:val>
                                            <p:strVal val="#ppt_y"/>
                                          </p:val>
                                        </p:tav>
                                      </p:tavLst>
                                    </p:anim>
                                  </p:childTnLst>
                                </p:cTn>
                              </p:par>
                            </p:childTnLst>
                          </p:cTn>
                        </p:par>
                        <p:par>
                          <p:cTn id="81" fill="hold">
                            <p:stCondLst>
                              <p:cond delay="4100"/>
                            </p:stCondLst>
                            <p:childTnLst>
                              <p:par>
                                <p:cTn id="82" presetID="10" presetClass="entr" presetSubtype="0" fill="hold" grpId="0" nodeType="afterEffect">
                                  <p:stCondLst>
                                    <p:cond delay="0"/>
                                  </p:stCondLst>
                                  <p:childTnLst>
                                    <p:set>
                                      <p:cBhvr>
                                        <p:cTn id="83" dur="1" fill="hold">
                                          <p:stCondLst>
                                            <p:cond delay="0"/>
                                          </p:stCondLst>
                                        </p:cTn>
                                        <p:tgtEl>
                                          <p:spTgt spid="142"/>
                                        </p:tgtEl>
                                        <p:attrNameLst>
                                          <p:attrName>style.visibility</p:attrName>
                                        </p:attrNameLst>
                                      </p:cBhvr>
                                      <p:to>
                                        <p:strVal val="visible"/>
                                      </p:to>
                                    </p:set>
                                    <p:animEffect transition="in" filter="fade">
                                      <p:cBhvr>
                                        <p:cTn id="84" dur="1250"/>
                                        <p:tgtEl>
                                          <p:spTgt spid="142"/>
                                        </p:tgtEl>
                                      </p:cBhvr>
                                    </p:animEffect>
                                  </p:childTnLst>
                                </p:cTn>
                              </p:par>
                              <p:par>
                                <p:cTn id="85" presetID="42" presetClass="entr" presetSubtype="0" fill="hold" nodeType="withEffect">
                                  <p:stCondLst>
                                    <p:cond delay="400"/>
                                  </p:stCondLst>
                                  <p:childTnLst>
                                    <p:set>
                                      <p:cBhvr>
                                        <p:cTn id="86" dur="1" fill="hold">
                                          <p:stCondLst>
                                            <p:cond delay="0"/>
                                          </p:stCondLst>
                                        </p:cTn>
                                        <p:tgtEl>
                                          <p:spTgt spid="144"/>
                                        </p:tgtEl>
                                        <p:attrNameLst>
                                          <p:attrName>style.visibility</p:attrName>
                                        </p:attrNameLst>
                                      </p:cBhvr>
                                      <p:to>
                                        <p:strVal val="visible"/>
                                      </p:to>
                                    </p:set>
                                    <p:animEffect transition="in" filter="fade">
                                      <p:cBhvr>
                                        <p:cTn id="87" dur="400"/>
                                        <p:tgtEl>
                                          <p:spTgt spid="144"/>
                                        </p:tgtEl>
                                      </p:cBhvr>
                                    </p:animEffect>
                                    <p:anim calcmode="lin" valueType="num">
                                      <p:cBhvr>
                                        <p:cTn id="88" dur="400" fill="hold"/>
                                        <p:tgtEl>
                                          <p:spTgt spid="144"/>
                                        </p:tgtEl>
                                        <p:attrNameLst>
                                          <p:attrName>ppt_x</p:attrName>
                                        </p:attrNameLst>
                                      </p:cBhvr>
                                      <p:tavLst>
                                        <p:tav tm="0">
                                          <p:val>
                                            <p:strVal val="#ppt_x"/>
                                          </p:val>
                                        </p:tav>
                                        <p:tav tm="100000">
                                          <p:val>
                                            <p:strVal val="#ppt_x"/>
                                          </p:val>
                                        </p:tav>
                                      </p:tavLst>
                                    </p:anim>
                                    <p:anim calcmode="lin" valueType="num">
                                      <p:cBhvr>
                                        <p:cTn id="89" dur="400" fill="hold"/>
                                        <p:tgtEl>
                                          <p:spTgt spid="144"/>
                                        </p:tgtEl>
                                        <p:attrNameLst>
                                          <p:attrName>ppt_y</p:attrName>
                                        </p:attrNameLst>
                                      </p:cBhvr>
                                      <p:tavLst>
                                        <p:tav tm="0">
                                          <p:val>
                                            <p:strVal val="#ppt_y+.1"/>
                                          </p:val>
                                        </p:tav>
                                        <p:tav tm="100000">
                                          <p:val>
                                            <p:strVal val="#ppt_y"/>
                                          </p:val>
                                        </p:tav>
                                      </p:tavLst>
                                    </p:anim>
                                  </p:childTnLst>
                                </p:cTn>
                              </p:par>
                            </p:childTnLst>
                          </p:cTn>
                        </p:par>
                        <p:par>
                          <p:cTn id="90" fill="hold">
                            <p:stCondLst>
                              <p:cond delay="5350"/>
                            </p:stCondLst>
                            <p:childTnLst>
                              <p:par>
                                <p:cTn id="91" presetID="22" presetClass="entr" presetSubtype="1" fill="hold" grpId="0" nodeType="afterEffect">
                                  <p:stCondLst>
                                    <p:cond delay="0"/>
                                  </p:stCondLst>
                                  <p:childTnLst>
                                    <p:set>
                                      <p:cBhvr>
                                        <p:cTn id="92" dur="1" fill="hold">
                                          <p:stCondLst>
                                            <p:cond delay="0"/>
                                          </p:stCondLst>
                                        </p:cTn>
                                        <p:tgtEl>
                                          <p:spTgt spid="147"/>
                                        </p:tgtEl>
                                        <p:attrNameLst>
                                          <p:attrName>style.visibility</p:attrName>
                                        </p:attrNameLst>
                                      </p:cBhvr>
                                      <p:to>
                                        <p:strVal val="visible"/>
                                      </p:to>
                                    </p:set>
                                    <p:animEffect transition="in" filter="wipe(up)">
                                      <p:cBhvr>
                                        <p:cTn id="93" dur="500"/>
                                        <p:tgtEl>
                                          <p:spTgt spid="147"/>
                                        </p:tgtEl>
                                      </p:cBhvr>
                                    </p:animEffect>
                                  </p:childTnLst>
                                </p:cTn>
                              </p:par>
                            </p:childTnLst>
                          </p:cTn>
                        </p:par>
                        <p:par>
                          <p:cTn id="94" fill="hold">
                            <p:stCondLst>
                              <p:cond delay="5850"/>
                            </p:stCondLst>
                            <p:childTnLst>
                              <p:par>
                                <p:cTn id="95" presetID="22" presetClass="entr" presetSubtype="1" fill="hold" grpId="0" nodeType="after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wipe(up)">
                                      <p:cBhvr>
                                        <p:cTn id="97" dur="500"/>
                                        <p:tgtEl>
                                          <p:spTgt spid="148"/>
                                        </p:tgtEl>
                                      </p:cBhvr>
                                    </p:animEffect>
                                  </p:childTnLst>
                                </p:cTn>
                              </p:par>
                            </p:childTnLst>
                          </p:cTn>
                        </p:par>
                        <p:par>
                          <p:cTn id="98" fill="hold">
                            <p:stCondLst>
                              <p:cond delay="6350"/>
                            </p:stCondLst>
                            <p:childTnLst>
                              <p:par>
                                <p:cTn id="99" presetID="22" presetClass="entr" presetSubtype="1" fill="hold" grpId="0" nodeType="afterEffect">
                                  <p:stCondLst>
                                    <p:cond delay="0"/>
                                  </p:stCondLst>
                                  <p:childTnLst>
                                    <p:set>
                                      <p:cBhvr>
                                        <p:cTn id="100" dur="1" fill="hold">
                                          <p:stCondLst>
                                            <p:cond delay="0"/>
                                          </p:stCondLst>
                                        </p:cTn>
                                        <p:tgtEl>
                                          <p:spTgt spid="149"/>
                                        </p:tgtEl>
                                        <p:attrNameLst>
                                          <p:attrName>style.visibility</p:attrName>
                                        </p:attrNameLst>
                                      </p:cBhvr>
                                      <p:to>
                                        <p:strVal val="visible"/>
                                      </p:to>
                                    </p:set>
                                    <p:animEffect transition="in" filter="wipe(up)">
                                      <p:cBhvr>
                                        <p:cTn id="101" dur="500"/>
                                        <p:tgtEl>
                                          <p:spTgt spid="149"/>
                                        </p:tgtEl>
                                      </p:cBhvr>
                                    </p:animEffect>
                                  </p:childTnLst>
                                </p:cTn>
                              </p:par>
                            </p:childTnLst>
                          </p:cTn>
                        </p:par>
                        <p:par>
                          <p:cTn id="102" fill="hold">
                            <p:stCondLst>
                              <p:cond delay="6850"/>
                            </p:stCondLst>
                            <p:childTnLst>
                              <p:par>
                                <p:cTn id="103" presetID="22" presetClass="entr" presetSubtype="1" fill="hold" grpId="0" nodeType="afterEffect">
                                  <p:stCondLst>
                                    <p:cond delay="0"/>
                                  </p:stCondLst>
                                  <p:childTnLst>
                                    <p:set>
                                      <p:cBhvr>
                                        <p:cTn id="104" dur="1" fill="hold">
                                          <p:stCondLst>
                                            <p:cond delay="0"/>
                                          </p:stCondLst>
                                        </p:cTn>
                                        <p:tgtEl>
                                          <p:spTgt spid="150"/>
                                        </p:tgtEl>
                                        <p:attrNameLst>
                                          <p:attrName>style.visibility</p:attrName>
                                        </p:attrNameLst>
                                      </p:cBhvr>
                                      <p:to>
                                        <p:strVal val="visible"/>
                                      </p:to>
                                    </p:set>
                                    <p:animEffect transition="in" filter="wipe(up)">
                                      <p:cBhvr>
                                        <p:cTn id="105" dur="500"/>
                                        <p:tgtEl>
                                          <p:spTgt spid="150"/>
                                        </p:tgtEl>
                                      </p:cBhvr>
                                    </p:animEffect>
                                  </p:childTnLst>
                                </p:cTn>
                              </p:par>
                            </p:childTnLst>
                          </p:cTn>
                        </p:par>
                        <p:par>
                          <p:cTn id="106" fill="hold">
                            <p:stCondLst>
                              <p:cond delay="7350"/>
                            </p:stCondLst>
                            <p:childTnLst>
                              <p:par>
                                <p:cTn id="107" presetID="22" presetClass="entr" presetSubtype="1" fill="hold" grpId="0" nodeType="afterEffect">
                                  <p:stCondLst>
                                    <p:cond delay="0"/>
                                  </p:stCondLst>
                                  <p:childTnLst>
                                    <p:set>
                                      <p:cBhvr>
                                        <p:cTn id="108" dur="1" fill="hold">
                                          <p:stCondLst>
                                            <p:cond delay="0"/>
                                          </p:stCondLst>
                                        </p:cTn>
                                        <p:tgtEl>
                                          <p:spTgt spid="151"/>
                                        </p:tgtEl>
                                        <p:attrNameLst>
                                          <p:attrName>style.visibility</p:attrName>
                                        </p:attrNameLst>
                                      </p:cBhvr>
                                      <p:to>
                                        <p:strVal val="visible"/>
                                      </p:to>
                                    </p:set>
                                    <p:animEffect transition="in" filter="wipe(up)">
                                      <p:cBhvr>
                                        <p:cTn id="109" dur="500"/>
                                        <p:tgtEl>
                                          <p:spTgt spid="151"/>
                                        </p:tgtEl>
                                      </p:cBhvr>
                                    </p:animEffect>
                                  </p:childTnLst>
                                </p:cTn>
                              </p:par>
                            </p:childTnLst>
                          </p:cTn>
                        </p:par>
                        <p:par>
                          <p:cTn id="110" fill="hold">
                            <p:stCondLst>
                              <p:cond delay="7850"/>
                            </p:stCondLst>
                            <p:childTnLst>
                              <p:par>
                                <p:cTn id="111" presetID="22" presetClass="entr" presetSubtype="1" fill="hold" grpId="0" nodeType="afterEffect">
                                  <p:stCondLst>
                                    <p:cond delay="0"/>
                                  </p:stCondLst>
                                  <p:childTnLst>
                                    <p:set>
                                      <p:cBhvr>
                                        <p:cTn id="112" dur="1" fill="hold">
                                          <p:stCondLst>
                                            <p:cond delay="0"/>
                                          </p:stCondLst>
                                        </p:cTn>
                                        <p:tgtEl>
                                          <p:spTgt spid="152"/>
                                        </p:tgtEl>
                                        <p:attrNameLst>
                                          <p:attrName>style.visibility</p:attrName>
                                        </p:attrNameLst>
                                      </p:cBhvr>
                                      <p:to>
                                        <p:strVal val="visible"/>
                                      </p:to>
                                    </p:set>
                                    <p:animEffect transition="in" filter="wipe(up)">
                                      <p:cBhvr>
                                        <p:cTn id="113" dur="500"/>
                                        <p:tgtEl>
                                          <p:spTgt spid="152"/>
                                        </p:tgtEl>
                                      </p:cBhvr>
                                    </p:animEffect>
                                  </p:childTnLst>
                                </p:cTn>
                              </p:par>
                            </p:childTnLst>
                          </p:cTn>
                        </p:par>
                        <p:par>
                          <p:cTn id="114" fill="hold">
                            <p:stCondLst>
                              <p:cond delay="8350"/>
                            </p:stCondLst>
                            <p:childTnLst>
                              <p:par>
                                <p:cTn id="115" presetID="22" presetClass="entr" presetSubtype="1" fill="hold" grpId="0" nodeType="afterEffect">
                                  <p:stCondLst>
                                    <p:cond delay="0"/>
                                  </p:stCondLst>
                                  <p:childTnLst>
                                    <p:set>
                                      <p:cBhvr>
                                        <p:cTn id="116" dur="1" fill="hold">
                                          <p:stCondLst>
                                            <p:cond delay="0"/>
                                          </p:stCondLst>
                                        </p:cTn>
                                        <p:tgtEl>
                                          <p:spTgt spid="153"/>
                                        </p:tgtEl>
                                        <p:attrNameLst>
                                          <p:attrName>style.visibility</p:attrName>
                                        </p:attrNameLst>
                                      </p:cBhvr>
                                      <p:to>
                                        <p:strVal val="visible"/>
                                      </p:to>
                                    </p:set>
                                    <p:animEffect transition="in" filter="wipe(up)">
                                      <p:cBhvr>
                                        <p:cTn id="117" dur="500"/>
                                        <p:tgtEl>
                                          <p:spTgt spid="153"/>
                                        </p:tgtEl>
                                      </p:cBhvr>
                                    </p:animEffect>
                                  </p:childTnLst>
                                </p:cTn>
                              </p:par>
                            </p:childTnLst>
                          </p:cTn>
                        </p:par>
                        <p:par>
                          <p:cTn id="118" fill="hold">
                            <p:stCondLst>
                              <p:cond delay="8850"/>
                            </p:stCondLst>
                            <p:childTnLst>
                              <p:par>
                                <p:cTn id="119" presetID="22" presetClass="entr" presetSubtype="1" fill="hold" grpId="0" nodeType="afterEffect">
                                  <p:stCondLst>
                                    <p:cond delay="0"/>
                                  </p:stCondLst>
                                  <p:childTnLst>
                                    <p:set>
                                      <p:cBhvr>
                                        <p:cTn id="120" dur="1" fill="hold">
                                          <p:stCondLst>
                                            <p:cond delay="0"/>
                                          </p:stCondLst>
                                        </p:cTn>
                                        <p:tgtEl>
                                          <p:spTgt spid="154"/>
                                        </p:tgtEl>
                                        <p:attrNameLst>
                                          <p:attrName>style.visibility</p:attrName>
                                        </p:attrNameLst>
                                      </p:cBhvr>
                                      <p:to>
                                        <p:strVal val="visible"/>
                                      </p:to>
                                    </p:set>
                                    <p:animEffect transition="in" filter="wipe(up)">
                                      <p:cBhvr>
                                        <p:cTn id="121" dur="500"/>
                                        <p:tgtEl>
                                          <p:spTgt spid="154"/>
                                        </p:tgtEl>
                                      </p:cBhvr>
                                    </p:animEffect>
                                  </p:childTnLst>
                                </p:cTn>
                              </p:par>
                            </p:childTnLst>
                          </p:cTn>
                        </p:par>
                        <p:par>
                          <p:cTn id="122" fill="hold">
                            <p:stCondLst>
                              <p:cond delay="9350"/>
                            </p:stCondLst>
                            <p:childTnLst>
                              <p:par>
                                <p:cTn id="123" presetID="22" presetClass="entr" presetSubtype="1" fill="hold" grpId="0" nodeType="afterEffect">
                                  <p:stCondLst>
                                    <p:cond delay="0"/>
                                  </p:stCondLst>
                                  <p:childTnLst>
                                    <p:set>
                                      <p:cBhvr>
                                        <p:cTn id="124" dur="1" fill="hold">
                                          <p:stCondLst>
                                            <p:cond delay="0"/>
                                          </p:stCondLst>
                                        </p:cTn>
                                        <p:tgtEl>
                                          <p:spTgt spid="155"/>
                                        </p:tgtEl>
                                        <p:attrNameLst>
                                          <p:attrName>style.visibility</p:attrName>
                                        </p:attrNameLst>
                                      </p:cBhvr>
                                      <p:to>
                                        <p:strVal val="visible"/>
                                      </p:to>
                                    </p:set>
                                    <p:animEffect transition="in" filter="wipe(up)">
                                      <p:cBhvr>
                                        <p:cTn id="125"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5" grpId="0" animBg="1"/>
      <p:bldP spid="142" grpId="0"/>
      <p:bldP spid="147" grpId="0" animBg="1"/>
      <p:bldP spid="148" grpId="0" animBg="1"/>
      <p:bldP spid="149" grpId="0" animBg="1"/>
      <p:bldP spid="150" grpId="0" animBg="1"/>
      <p:bldP spid="151" grpId="0" animBg="1"/>
      <p:bldP spid="152" grpId="0" animBg="1"/>
      <p:bldP spid="153" grpId="0" animBg="1"/>
      <p:bldP spid="154" grpId="0" animBg="1"/>
      <p:bldP spid="15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5"/>
          <p:cNvSpPr/>
          <p:nvPr/>
        </p:nvSpPr>
        <p:spPr>
          <a:xfrm rot="2919292">
            <a:off x="6196806" y="2855119"/>
            <a:ext cx="796925" cy="731838"/>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5"/>
          <p:cNvSpPr/>
          <p:nvPr/>
        </p:nvSpPr>
        <p:spPr>
          <a:xfrm rot="18719445">
            <a:off x="5063331" y="2788444"/>
            <a:ext cx="796925" cy="731838"/>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0" name="组合 19"/>
          <p:cNvGrpSpPr>
            <a:grpSpLocks/>
          </p:cNvGrpSpPr>
          <p:nvPr/>
        </p:nvGrpSpPr>
        <p:grpSpPr bwMode="auto">
          <a:xfrm>
            <a:off x="4516438" y="2247900"/>
            <a:ext cx="1008062" cy="1008063"/>
            <a:chOff x="4416945" y="2276872"/>
            <a:chExt cx="1008112" cy="1008112"/>
          </a:xfrm>
        </p:grpSpPr>
        <p:sp>
          <p:nvSpPr>
            <p:cNvPr id="21" name="椭圆 20"/>
            <p:cNvSpPr/>
            <p:nvPr/>
          </p:nvSpPr>
          <p:spPr>
            <a:xfrm>
              <a:off x="4416945" y="2276872"/>
              <a:ext cx="1008112" cy="100811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914" name="Freeform 92"/>
            <p:cNvSpPr>
              <a:spLocks noEditPoints="1"/>
            </p:cNvSpPr>
            <p:nvPr/>
          </p:nvSpPr>
          <p:spPr bwMode="auto">
            <a:xfrm>
              <a:off x="4780507" y="2642667"/>
              <a:ext cx="280988" cy="287338"/>
            </a:xfrm>
            <a:custGeom>
              <a:avLst/>
              <a:gdLst>
                <a:gd name="T0" fmla="*/ 231995 w 195"/>
                <a:gd name="T1" fmla="*/ 145106 h 200"/>
                <a:gd name="T2" fmla="*/ 219027 w 195"/>
                <a:gd name="T3" fmla="*/ 142232 h 200"/>
                <a:gd name="T4" fmla="*/ 229113 w 195"/>
                <a:gd name="T5" fmla="*/ 124992 h 200"/>
                <a:gd name="T6" fmla="*/ 231995 w 195"/>
                <a:gd name="T7" fmla="*/ 124992 h 200"/>
                <a:gd name="T8" fmla="*/ 265137 w 195"/>
                <a:gd name="T9" fmla="*/ 66088 h 200"/>
                <a:gd name="T10" fmla="*/ 236318 w 195"/>
                <a:gd name="T11" fmla="*/ 33044 h 200"/>
                <a:gd name="T12" fmla="*/ 236318 w 195"/>
                <a:gd name="T13" fmla="*/ 12930 h 200"/>
                <a:gd name="T14" fmla="*/ 280988 w 195"/>
                <a:gd name="T15" fmla="*/ 66088 h 200"/>
                <a:gd name="T16" fmla="*/ 231995 w 195"/>
                <a:gd name="T17" fmla="*/ 145106 h 200"/>
                <a:gd name="T18" fmla="*/ 141214 w 195"/>
                <a:gd name="T19" fmla="*/ 186770 h 200"/>
                <a:gd name="T20" fmla="*/ 51875 w 195"/>
                <a:gd name="T21" fmla="*/ 57468 h 200"/>
                <a:gd name="T22" fmla="*/ 51875 w 195"/>
                <a:gd name="T23" fmla="*/ 0 h 200"/>
                <a:gd name="T24" fmla="*/ 230554 w 195"/>
                <a:gd name="T25" fmla="*/ 0 h 200"/>
                <a:gd name="T26" fmla="*/ 230554 w 195"/>
                <a:gd name="T27" fmla="*/ 57468 h 200"/>
                <a:gd name="T28" fmla="*/ 141214 w 195"/>
                <a:gd name="T29" fmla="*/ 186770 h 200"/>
                <a:gd name="T30" fmla="*/ 96545 w 195"/>
                <a:gd name="T31" fmla="*/ 17240 h 200"/>
                <a:gd name="T32" fmla="*/ 74930 w 195"/>
                <a:gd name="T33" fmla="*/ 17240 h 200"/>
                <a:gd name="T34" fmla="*/ 142655 w 195"/>
                <a:gd name="T35" fmla="*/ 170966 h 200"/>
                <a:gd name="T36" fmla="*/ 96545 w 195"/>
                <a:gd name="T37" fmla="*/ 17240 h 200"/>
                <a:gd name="T38" fmla="*/ 48993 w 195"/>
                <a:gd name="T39" fmla="*/ 124992 h 200"/>
                <a:gd name="T40" fmla="*/ 51875 w 195"/>
                <a:gd name="T41" fmla="*/ 124992 h 200"/>
                <a:gd name="T42" fmla="*/ 61961 w 195"/>
                <a:gd name="T43" fmla="*/ 142232 h 200"/>
                <a:gd name="T44" fmla="*/ 48993 w 195"/>
                <a:gd name="T45" fmla="*/ 145106 h 200"/>
                <a:gd name="T46" fmla="*/ 0 w 195"/>
                <a:gd name="T47" fmla="*/ 66088 h 200"/>
                <a:gd name="T48" fmla="*/ 44670 w 195"/>
                <a:gd name="T49" fmla="*/ 12930 h 200"/>
                <a:gd name="T50" fmla="*/ 44670 w 195"/>
                <a:gd name="T51" fmla="*/ 33044 h 200"/>
                <a:gd name="T52" fmla="*/ 15851 w 195"/>
                <a:gd name="T53" fmla="*/ 66088 h 200"/>
                <a:gd name="T54" fmla="*/ 48993 w 195"/>
                <a:gd name="T55" fmla="*/ 124992 h 200"/>
                <a:gd name="T56" fmla="*/ 125364 w 195"/>
                <a:gd name="T57" fmla="*/ 211193 h 200"/>
                <a:gd name="T58" fmla="*/ 139774 w 195"/>
                <a:gd name="T59" fmla="*/ 195390 h 200"/>
                <a:gd name="T60" fmla="*/ 155624 w 195"/>
                <a:gd name="T61" fmla="*/ 211193 h 200"/>
                <a:gd name="T62" fmla="*/ 139774 w 195"/>
                <a:gd name="T63" fmla="*/ 225560 h 200"/>
                <a:gd name="T64" fmla="*/ 125364 w 195"/>
                <a:gd name="T65" fmla="*/ 211193 h 200"/>
                <a:gd name="T66" fmla="*/ 184443 w 195"/>
                <a:gd name="T67" fmla="*/ 244237 h 200"/>
                <a:gd name="T68" fmla="*/ 170034 w 195"/>
                <a:gd name="T69" fmla="*/ 258604 h 200"/>
                <a:gd name="T70" fmla="*/ 112395 w 195"/>
                <a:gd name="T71" fmla="*/ 258604 h 200"/>
                <a:gd name="T72" fmla="*/ 97986 w 195"/>
                <a:gd name="T73" fmla="*/ 244237 h 200"/>
                <a:gd name="T74" fmla="*/ 112395 w 195"/>
                <a:gd name="T75" fmla="*/ 229870 h 200"/>
                <a:gd name="T76" fmla="*/ 170034 w 195"/>
                <a:gd name="T77" fmla="*/ 229870 h 200"/>
                <a:gd name="T78" fmla="*/ 184443 w 195"/>
                <a:gd name="T79" fmla="*/ 244237 h 200"/>
                <a:gd name="T80" fmla="*/ 83576 w 195"/>
                <a:gd name="T81" fmla="*/ 264351 h 200"/>
                <a:gd name="T82" fmla="*/ 193089 w 195"/>
                <a:gd name="T83" fmla="*/ 264351 h 200"/>
                <a:gd name="T84" fmla="*/ 207499 w 195"/>
                <a:gd name="T85" fmla="*/ 287338 h 200"/>
                <a:gd name="T86" fmla="*/ 69166 w 195"/>
                <a:gd name="T87" fmla="*/ 287338 h 200"/>
                <a:gd name="T88" fmla="*/ 83576 w 195"/>
                <a:gd name="T89" fmla="*/ 264351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5"/>
                <a:gd name="T136" fmla="*/ 0 h 200"/>
                <a:gd name="T137" fmla="*/ 195 w 195"/>
                <a:gd name="T138" fmla="*/ 200 h 2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w="9525">
              <a:noFill/>
              <a:round/>
              <a:headEnd/>
              <a:tailEnd/>
            </a:ln>
          </p:spPr>
          <p:txBody>
            <a:bodyPr/>
            <a:lstStyle/>
            <a:p>
              <a:endParaRPr lang="zh-CN" altLang="en-US"/>
            </a:p>
          </p:txBody>
        </p:sp>
      </p:grpSp>
      <p:grpSp>
        <p:nvGrpSpPr>
          <p:cNvPr id="23" name="组合 22"/>
          <p:cNvGrpSpPr>
            <a:grpSpLocks/>
          </p:cNvGrpSpPr>
          <p:nvPr/>
        </p:nvGrpSpPr>
        <p:grpSpPr bwMode="auto">
          <a:xfrm>
            <a:off x="5389563" y="3040063"/>
            <a:ext cx="1285875" cy="1285875"/>
            <a:chOff x="5290496" y="3068960"/>
            <a:chExt cx="1285817" cy="1285817"/>
          </a:xfrm>
        </p:grpSpPr>
        <p:sp>
          <p:nvSpPr>
            <p:cNvPr id="24" name="椭圆 23"/>
            <p:cNvSpPr/>
            <p:nvPr/>
          </p:nvSpPr>
          <p:spPr>
            <a:xfrm>
              <a:off x="5290496" y="3068960"/>
              <a:ext cx="1285817" cy="128581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912" name="Freeform 90"/>
            <p:cNvSpPr>
              <a:spLocks noEditPoints="1"/>
            </p:cNvSpPr>
            <p:nvPr/>
          </p:nvSpPr>
          <p:spPr bwMode="auto">
            <a:xfrm>
              <a:off x="5837798" y="3501008"/>
              <a:ext cx="332982" cy="354529"/>
            </a:xfrm>
            <a:custGeom>
              <a:avLst/>
              <a:gdLst>
                <a:gd name="T0" fmla="*/ 35424 w 188"/>
                <a:gd name="T1" fmla="*/ 205627 h 200"/>
                <a:gd name="T2" fmla="*/ 283389 w 188"/>
                <a:gd name="T3" fmla="*/ 170174 h 200"/>
                <a:gd name="T4" fmla="*/ 318813 w 188"/>
                <a:gd name="T5" fmla="*/ 99268 h 200"/>
                <a:gd name="T6" fmla="*/ 318813 w 188"/>
                <a:gd name="T7" fmla="*/ 63815 h 200"/>
                <a:gd name="T8" fmla="*/ 35424 w 188"/>
                <a:gd name="T9" fmla="*/ 14181 h 200"/>
                <a:gd name="T10" fmla="*/ 332982 w 188"/>
                <a:gd name="T11" fmla="*/ 184355 h 200"/>
                <a:gd name="T12" fmla="*/ 212542 w 188"/>
                <a:gd name="T13" fmla="*/ 63815 h 200"/>
                <a:gd name="T14" fmla="*/ 212542 w 188"/>
                <a:gd name="T15" fmla="*/ 99268 h 200"/>
                <a:gd name="T16" fmla="*/ 177118 w 188"/>
                <a:gd name="T17" fmla="*/ 63815 h 200"/>
                <a:gd name="T18" fmla="*/ 70847 w 188"/>
                <a:gd name="T19" fmla="*/ 99268 h 200"/>
                <a:gd name="T20" fmla="*/ 106271 w 188"/>
                <a:gd name="T21" fmla="*/ 99268 h 200"/>
                <a:gd name="T22" fmla="*/ 70847 w 188"/>
                <a:gd name="T23" fmla="*/ 170174 h 200"/>
                <a:gd name="T24" fmla="*/ 106271 w 188"/>
                <a:gd name="T25" fmla="*/ 170174 h 200"/>
                <a:gd name="T26" fmla="*/ 141694 w 188"/>
                <a:gd name="T27" fmla="*/ 170174 h 200"/>
                <a:gd name="T28" fmla="*/ 247965 w 188"/>
                <a:gd name="T29" fmla="*/ 134721 h 200"/>
                <a:gd name="T30" fmla="*/ 212542 w 188"/>
                <a:gd name="T31" fmla="*/ 134721 h 200"/>
                <a:gd name="T32" fmla="*/ 283389 w 188"/>
                <a:gd name="T33" fmla="*/ 99268 h 200"/>
                <a:gd name="T34" fmla="*/ 247965 w 188"/>
                <a:gd name="T35" fmla="*/ 99268 h 200"/>
                <a:gd name="T36" fmla="*/ 212542 w 188"/>
                <a:gd name="T37" fmla="*/ 99268 h 200"/>
                <a:gd name="T38" fmla="*/ 106271 w 188"/>
                <a:gd name="T39" fmla="*/ 134721 h 200"/>
                <a:gd name="T40" fmla="*/ 141694 w 188"/>
                <a:gd name="T41" fmla="*/ 134721 h 200"/>
                <a:gd name="T42" fmla="*/ 28339 w 188"/>
                <a:gd name="T43" fmla="*/ 340348 h 200"/>
                <a:gd name="T44" fmla="*/ 0 w 188"/>
                <a:gd name="T45" fmla="*/ 14181 h 200"/>
                <a:gd name="T46" fmla="*/ 28339 w 188"/>
                <a:gd name="T47" fmla="*/ 219808 h 200"/>
                <a:gd name="T48" fmla="*/ 28339 w 188"/>
                <a:gd name="T49" fmla="*/ 219808 h 200"/>
                <a:gd name="T50" fmla="*/ 247965 w 188"/>
                <a:gd name="T51" fmla="*/ 170174 h 200"/>
                <a:gd name="T52" fmla="*/ 212542 w 188"/>
                <a:gd name="T53" fmla="*/ 205627 h 200"/>
                <a:gd name="T54" fmla="*/ 212542 w 188"/>
                <a:gd name="T55" fmla="*/ 170174 h 200"/>
                <a:gd name="T56" fmla="*/ 106271 w 188"/>
                <a:gd name="T57" fmla="*/ 205627 h 200"/>
                <a:gd name="T58" fmla="*/ 141694 w 188"/>
                <a:gd name="T59" fmla="*/ 205627 h 200"/>
                <a:gd name="T60" fmla="*/ 70847 w 188"/>
                <a:gd name="T61" fmla="*/ 170174 h 200"/>
                <a:gd name="T62" fmla="*/ 35424 w 188"/>
                <a:gd name="T63" fmla="*/ 134721 h 200"/>
                <a:gd name="T64" fmla="*/ 70847 w 188"/>
                <a:gd name="T65" fmla="*/ 134721 h 200"/>
                <a:gd name="T66" fmla="*/ 35424 w 188"/>
                <a:gd name="T67" fmla="*/ 28362 h 200"/>
                <a:gd name="T68" fmla="*/ 70847 w 188"/>
                <a:gd name="T69" fmla="*/ 63815 h 200"/>
                <a:gd name="T70" fmla="*/ 106271 w 188"/>
                <a:gd name="T71" fmla="*/ 28362 h 200"/>
                <a:gd name="T72" fmla="*/ 141694 w 188"/>
                <a:gd name="T73" fmla="*/ 63815 h 200"/>
                <a:gd name="T74" fmla="*/ 177118 w 188"/>
                <a:gd name="T75" fmla="*/ 28362 h 200"/>
                <a:gd name="T76" fmla="*/ 212542 w 188"/>
                <a:gd name="T77" fmla="*/ 63815 h 200"/>
                <a:gd name="T78" fmla="*/ 247965 w 188"/>
                <a:gd name="T79" fmla="*/ 28362 h 200"/>
                <a:gd name="T80" fmla="*/ 283389 w 188"/>
                <a:gd name="T81" fmla="*/ 63815 h 200"/>
                <a:gd name="T82" fmla="*/ 35424 w 188"/>
                <a:gd name="T83" fmla="*/ 14181 h 200"/>
                <a:gd name="T84" fmla="*/ 35424 w 188"/>
                <a:gd name="T85" fmla="*/ 14181 h 2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8"/>
                <a:gd name="T130" fmla="*/ 0 h 200"/>
                <a:gd name="T131" fmla="*/ 188 w 188"/>
                <a:gd name="T132" fmla="*/ 200 h 2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bg1"/>
            </a:solidFill>
            <a:ln w="9525">
              <a:noFill/>
              <a:round/>
              <a:headEnd/>
              <a:tailEnd/>
            </a:ln>
          </p:spPr>
          <p:txBody>
            <a:bodyPr/>
            <a:lstStyle/>
            <a:p>
              <a:endParaRPr lang="zh-CN" altLang="en-US"/>
            </a:p>
          </p:txBody>
        </p:sp>
      </p:grpSp>
      <p:grpSp>
        <p:nvGrpSpPr>
          <p:cNvPr id="30" name="组合 29"/>
          <p:cNvGrpSpPr>
            <a:grpSpLocks/>
          </p:cNvGrpSpPr>
          <p:nvPr/>
        </p:nvGrpSpPr>
        <p:grpSpPr bwMode="auto">
          <a:xfrm>
            <a:off x="6556375" y="1847850"/>
            <a:ext cx="1512888" cy="1512888"/>
            <a:chOff x="6457627" y="1877786"/>
            <a:chExt cx="1512168" cy="1512168"/>
          </a:xfrm>
        </p:grpSpPr>
        <p:sp>
          <p:nvSpPr>
            <p:cNvPr id="31" name="椭圆 30"/>
            <p:cNvSpPr/>
            <p:nvPr/>
          </p:nvSpPr>
          <p:spPr>
            <a:xfrm>
              <a:off x="6457627" y="1877786"/>
              <a:ext cx="1512168" cy="151216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910" name="Freeform 96"/>
            <p:cNvSpPr>
              <a:spLocks noEditPoints="1"/>
            </p:cNvSpPr>
            <p:nvPr/>
          </p:nvSpPr>
          <p:spPr bwMode="auto">
            <a:xfrm>
              <a:off x="7030838" y="2430778"/>
              <a:ext cx="406183" cy="406183"/>
            </a:xfrm>
            <a:custGeom>
              <a:avLst/>
              <a:gdLst>
                <a:gd name="T0" fmla="*/ 284328 w 200"/>
                <a:gd name="T1" fmla="*/ 406183 h 200"/>
                <a:gd name="T2" fmla="*/ 284328 w 200"/>
                <a:gd name="T3" fmla="*/ 373688 h 200"/>
                <a:gd name="T4" fmla="*/ 406183 w 200"/>
                <a:gd name="T5" fmla="*/ 373688 h 200"/>
                <a:gd name="T6" fmla="*/ 406183 w 200"/>
                <a:gd name="T7" fmla="*/ 406183 h 200"/>
                <a:gd name="T8" fmla="*/ 284328 w 200"/>
                <a:gd name="T9" fmla="*/ 406183 h 200"/>
                <a:gd name="T10" fmla="*/ 324946 w 200"/>
                <a:gd name="T11" fmla="*/ 176690 h 200"/>
                <a:gd name="T12" fmla="*/ 81237 w 200"/>
                <a:gd name="T13" fmla="*/ 176690 h 200"/>
                <a:gd name="T14" fmla="*/ 81237 w 200"/>
                <a:gd name="T15" fmla="*/ 365565 h 200"/>
                <a:gd name="T16" fmla="*/ 40618 w 200"/>
                <a:gd name="T17" fmla="*/ 365565 h 200"/>
                <a:gd name="T18" fmla="*/ 40618 w 200"/>
                <a:gd name="T19" fmla="*/ 20309 h 200"/>
                <a:gd name="T20" fmla="*/ 60927 w 200"/>
                <a:gd name="T21" fmla="*/ 0 h 200"/>
                <a:gd name="T22" fmla="*/ 81237 w 200"/>
                <a:gd name="T23" fmla="*/ 20309 h 200"/>
                <a:gd name="T24" fmla="*/ 81237 w 200"/>
                <a:gd name="T25" fmla="*/ 56866 h 200"/>
                <a:gd name="T26" fmla="*/ 324946 w 200"/>
                <a:gd name="T27" fmla="*/ 56866 h 200"/>
                <a:gd name="T28" fmla="*/ 324946 w 200"/>
                <a:gd name="T29" fmla="*/ 20309 h 200"/>
                <a:gd name="T30" fmla="*/ 345256 w 200"/>
                <a:gd name="T31" fmla="*/ 0 h 200"/>
                <a:gd name="T32" fmla="*/ 365565 w 200"/>
                <a:gd name="T33" fmla="*/ 20309 h 200"/>
                <a:gd name="T34" fmla="*/ 365565 w 200"/>
                <a:gd name="T35" fmla="*/ 365565 h 200"/>
                <a:gd name="T36" fmla="*/ 324946 w 200"/>
                <a:gd name="T37" fmla="*/ 365565 h 200"/>
                <a:gd name="T38" fmla="*/ 324946 w 200"/>
                <a:gd name="T39" fmla="*/ 176690 h 200"/>
                <a:gd name="T40" fmla="*/ 284328 w 200"/>
                <a:gd name="T41" fmla="*/ 81237 h 200"/>
                <a:gd name="T42" fmla="*/ 284328 w 200"/>
                <a:gd name="T43" fmla="*/ 121855 h 200"/>
                <a:gd name="T44" fmla="*/ 243710 w 200"/>
                <a:gd name="T45" fmla="*/ 121855 h 200"/>
                <a:gd name="T46" fmla="*/ 243710 w 200"/>
                <a:gd name="T47" fmla="*/ 81237 h 200"/>
                <a:gd name="T48" fmla="*/ 203092 w 200"/>
                <a:gd name="T49" fmla="*/ 81237 h 200"/>
                <a:gd name="T50" fmla="*/ 203092 w 200"/>
                <a:gd name="T51" fmla="*/ 121855 h 200"/>
                <a:gd name="T52" fmla="*/ 162473 w 200"/>
                <a:gd name="T53" fmla="*/ 121855 h 200"/>
                <a:gd name="T54" fmla="*/ 162473 w 200"/>
                <a:gd name="T55" fmla="*/ 81237 h 200"/>
                <a:gd name="T56" fmla="*/ 121855 w 200"/>
                <a:gd name="T57" fmla="*/ 81237 h 200"/>
                <a:gd name="T58" fmla="*/ 121855 w 200"/>
                <a:gd name="T59" fmla="*/ 121855 h 200"/>
                <a:gd name="T60" fmla="*/ 81237 w 200"/>
                <a:gd name="T61" fmla="*/ 121855 h 200"/>
                <a:gd name="T62" fmla="*/ 81237 w 200"/>
                <a:gd name="T63" fmla="*/ 162473 h 200"/>
                <a:gd name="T64" fmla="*/ 121855 w 200"/>
                <a:gd name="T65" fmla="*/ 162473 h 200"/>
                <a:gd name="T66" fmla="*/ 121855 w 200"/>
                <a:gd name="T67" fmla="*/ 121855 h 200"/>
                <a:gd name="T68" fmla="*/ 162473 w 200"/>
                <a:gd name="T69" fmla="*/ 121855 h 200"/>
                <a:gd name="T70" fmla="*/ 162473 w 200"/>
                <a:gd name="T71" fmla="*/ 162473 h 200"/>
                <a:gd name="T72" fmla="*/ 203092 w 200"/>
                <a:gd name="T73" fmla="*/ 162473 h 200"/>
                <a:gd name="T74" fmla="*/ 203092 w 200"/>
                <a:gd name="T75" fmla="*/ 121855 h 200"/>
                <a:gd name="T76" fmla="*/ 243710 w 200"/>
                <a:gd name="T77" fmla="*/ 121855 h 200"/>
                <a:gd name="T78" fmla="*/ 243710 w 200"/>
                <a:gd name="T79" fmla="*/ 162473 h 200"/>
                <a:gd name="T80" fmla="*/ 284328 w 200"/>
                <a:gd name="T81" fmla="*/ 162473 h 200"/>
                <a:gd name="T82" fmla="*/ 284328 w 200"/>
                <a:gd name="T83" fmla="*/ 121855 h 200"/>
                <a:gd name="T84" fmla="*/ 324946 w 200"/>
                <a:gd name="T85" fmla="*/ 121855 h 200"/>
                <a:gd name="T86" fmla="*/ 324946 w 200"/>
                <a:gd name="T87" fmla="*/ 81237 h 200"/>
                <a:gd name="T88" fmla="*/ 284328 w 200"/>
                <a:gd name="T89" fmla="*/ 81237 h 200"/>
                <a:gd name="T90" fmla="*/ 121855 w 200"/>
                <a:gd name="T91" fmla="*/ 406183 h 200"/>
                <a:gd name="T92" fmla="*/ 0 w 200"/>
                <a:gd name="T93" fmla="*/ 406183 h 200"/>
                <a:gd name="T94" fmla="*/ 0 w 200"/>
                <a:gd name="T95" fmla="*/ 373688 h 200"/>
                <a:gd name="T96" fmla="*/ 121855 w 200"/>
                <a:gd name="T97" fmla="*/ 373688 h 200"/>
                <a:gd name="T98" fmla="*/ 121855 w 200"/>
                <a:gd name="T99" fmla="*/ 406183 h 2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0"/>
                <a:gd name="T151" fmla="*/ 0 h 200"/>
                <a:gd name="T152" fmla="*/ 200 w 200"/>
                <a:gd name="T153" fmla="*/ 200 h 2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bg1"/>
            </a:solidFill>
            <a:ln w="9525">
              <a:noFill/>
              <a:round/>
              <a:headEnd/>
              <a:tailEnd/>
            </a:ln>
          </p:spPr>
          <p:txBody>
            <a:bodyPr/>
            <a:lstStyle/>
            <a:p>
              <a:endParaRPr lang="zh-CN" altLang="en-US"/>
            </a:p>
          </p:txBody>
        </p:sp>
      </p:grpSp>
      <p:sp>
        <p:nvSpPr>
          <p:cNvPr id="33" name="弧形 32"/>
          <p:cNvSpPr/>
          <p:nvPr/>
        </p:nvSpPr>
        <p:spPr>
          <a:xfrm rot="15231781">
            <a:off x="4275138" y="2112963"/>
            <a:ext cx="1328737" cy="1328737"/>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38" name="弧形 37"/>
          <p:cNvSpPr/>
          <p:nvPr/>
        </p:nvSpPr>
        <p:spPr>
          <a:xfrm rot="8176387">
            <a:off x="5318125" y="3019425"/>
            <a:ext cx="1546225" cy="1547813"/>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41" name="椭圆 40"/>
          <p:cNvSpPr/>
          <p:nvPr/>
        </p:nvSpPr>
        <p:spPr>
          <a:xfrm>
            <a:off x="4759325" y="1979613"/>
            <a:ext cx="360363" cy="360362"/>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标题 4"/>
          <p:cNvSpPr txBox="1">
            <a:spLocks noChangeArrowheads="1"/>
          </p:cNvSpPr>
          <p:nvPr/>
        </p:nvSpPr>
        <p:spPr bwMode="auto">
          <a:xfrm>
            <a:off x="4716463" y="1990725"/>
            <a:ext cx="446087" cy="360363"/>
          </a:xfrm>
          <a:prstGeom prst="rect">
            <a:avLst/>
          </a:prstGeom>
          <a:noFill/>
          <a:ln w="9525">
            <a:noFill/>
            <a:miter lim="800000"/>
            <a:headEnd/>
            <a:tailEnd/>
          </a:ln>
        </p:spPr>
        <p:txBody>
          <a:bodyPr anchor="ctr"/>
          <a:lstStyle/>
          <a:p>
            <a:r>
              <a:rPr lang="en-US" altLang="zh-CN" sz="1600" b="1">
                <a:solidFill>
                  <a:schemeClr val="bg1"/>
                </a:solidFill>
                <a:latin typeface="Impact MT Std"/>
                <a:ea typeface="微软雅黑" pitchFamily="34" charset="-122"/>
              </a:rPr>
              <a:t>01</a:t>
            </a:r>
          </a:p>
        </p:txBody>
      </p:sp>
      <p:sp>
        <p:nvSpPr>
          <p:cNvPr id="48" name="椭圆 47"/>
          <p:cNvSpPr/>
          <p:nvPr/>
        </p:nvSpPr>
        <p:spPr>
          <a:xfrm>
            <a:off x="5289550" y="3965575"/>
            <a:ext cx="360363" cy="358775"/>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标题 4"/>
          <p:cNvSpPr txBox="1">
            <a:spLocks noChangeArrowheads="1"/>
          </p:cNvSpPr>
          <p:nvPr/>
        </p:nvSpPr>
        <p:spPr bwMode="auto">
          <a:xfrm>
            <a:off x="5246688" y="3975100"/>
            <a:ext cx="446087" cy="360363"/>
          </a:xfrm>
          <a:prstGeom prst="rect">
            <a:avLst/>
          </a:prstGeom>
          <a:noFill/>
          <a:ln w="9525">
            <a:noFill/>
            <a:miter lim="800000"/>
            <a:headEnd/>
            <a:tailEnd/>
          </a:ln>
        </p:spPr>
        <p:txBody>
          <a:bodyPr anchor="ctr"/>
          <a:lstStyle/>
          <a:p>
            <a:r>
              <a:rPr lang="en-US" altLang="zh-CN" sz="1600" b="1">
                <a:solidFill>
                  <a:schemeClr val="bg1"/>
                </a:solidFill>
                <a:latin typeface="Impact MT Std"/>
                <a:ea typeface="微软雅黑" pitchFamily="34" charset="-122"/>
              </a:rPr>
              <a:t>02</a:t>
            </a:r>
          </a:p>
        </p:txBody>
      </p:sp>
      <p:sp>
        <p:nvSpPr>
          <p:cNvPr id="50" name="椭圆 49"/>
          <p:cNvSpPr/>
          <p:nvPr/>
        </p:nvSpPr>
        <p:spPr>
          <a:xfrm>
            <a:off x="7378700" y="1598613"/>
            <a:ext cx="358775" cy="360362"/>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标题 4"/>
          <p:cNvSpPr txBox="1">
            <a:spLocks noChangeArrowheads="1"/>
          </p:cNvSpPr>
          <p:nvPr/>
        </p:nvSpPr>
        <p:spPr bwMode="auto">
          <a:xfrm>
            <a:off x="7335838" y="1609725"/>
            <a:ext cx="444500" cy="360363"/>
          </a:xfrm>
          <a:prstGeom prst="rect">
            <a:avLst/>
          </a:prstGeom>
          <a:noFill/>
          <a:ln w="9525">
            <a:noFill/>
            <a:miter lim="800000"/>
            <a:headEnd/>
            <a:tailEnd/>
          </a:ln>
        </p:spPr>
        <p:txBody>
          <a:bodyPr anchor="ctr"/>
          <a:lstStyle/>
          <a:p>
            <a:r>
              <a:rPr lang="en-US" altLang="zh-CN" sz="1600" b="1">
                <a:solidFill>
                  <a:schemeClr val="bg1"/>
                </a:solidFill>
                <a:latin typeface="Impact MT Std"/>
                <a:ea typeface="微软雅黑" pitchFamily="34" charset="-122"/>
              </a:rPr>
              <a:t>03</a:t>
            </a:r>
          </a:p>
        </p:txBody>
      </p:sp>
      <p:sp>
        <p:nvSpPr>
          <p:cNvPr id="52" name="矩形 51"/>
          <p:cNvSpPr>
            <a:spLocks noChangeArrowheads="1"/>
          </p:cNvSpPr>
          <p:nvPr/>
        </p:nvSpPr>
        <p:spPr bwMode="auto">
          <a:xfrm>
            <a:off x="1633538" y="1887538"/>
            <a:ext cx="2386012" cy="369887"/>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dirty="0" smtClean="0">
                <a:solidFill>
                  <a:srgbClr val="3CCCC7"/>
                </a:solidFill>
                <a:latin typeface="微软雅黑" pitchFamily="34" charset="-122"/>
                <a:ea typeface="微软雅黑" pitchFamily="34" charset="-122"/>
                <a:cs typeface="Arial" charset="0"/>
              </a:rPr>
              <a:t>不易</a:t>
            </a:r>
            <a:endParaRPr lang="zh-CN" altLang="en-US" b="1" dirty="0">
              <a:solidFill>
                <a:srgbClr val="3CCCC7"/>
              </a:solidFill>
              <a:latin typeface="微软雅黑" pitchFamily="34" charset="-122"/>
              <a:ea typeface="微软雅黑" pitchFamily="34" charset="-122"/>
              <a:cs typeface="Arial" charset="0"/>
            </a:endParaRPr>
          </a:p>
        </p:txBody>
      </p:sp>
      <p:sp>
        <p:nvSpPr>
          <p:cNvPr id="53" name="矩形 47"/>
          <p:cNvSpPr>
            <a:spLocks noChangeArrowheads="1"/>
          </p:cNvSpPr>
          <p:nvPr/>
        </p:nvSpPr>
        <p:spPr bwMode="auto">
          <a:xfrm>
            <a:off x="1633538" y="2209800"/>
            <a:ext cx="2303462" cy="60939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rPr>
              <a:t>追求成功和目标的方向永远不会改变！</a:t>
            </a:r>
            <a:endParaRPr lang="zh-CN" altLang="en-US" sz="1400" dirty="0">
              <a:solidFill>
                <a:schemeClr val="tx1">
                  <a:lumMod val="50000"/>
                  <a:lumOff val="50000"/>
                </a:schemeClr>
              </a:solidFill>
              <a:sym typeface="微软雅黑" panose="020B0503020204020204" pitchFamily="34" charset="-122"/>
            </a:endParaRPr>
          </a:p>
        </p:txBody>
      </p:sp>
      <p:sp>
        <p:nvSpPr>
          <p:cNvPr id="54" name="矩形 53"/>
          <p:cNvSpPr>
            <a:spLocks noChangeArrowheads="1"/>
          </p:cNvSpPr>
          <p:nvPr/>
        </p:nvSpPr>
        <p:spPr bwMode="auto">
          <a:xfrm>
            <a:off x="3243263" y="4268788"/>
            <a:ext cx="2146300" cy="369887"/>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dirty="0" smtClean="0">
                <a:solidFill>
                  <a:srgbClr val="3CCCC7"/>
                </a:solidFill>
                <a:latin typeface="微软雅黑" pitchFamily="34" charset="-122"/>
                <a:ea typeface="微软雅黑" pitchFamily="34" charset="-122"/>
                <a:cs typeface="Arial" charset="0"/>
              </a:rPr>
              <a:t>简易</a:t>
            </a:r>
            <a:endParaRPr lang="zh-CN" altLang="en-US" b="1" dirty="0">
              <a:solidFill>
                <a:srgbClr val="3CCCC7"/>
              </a:solidFill>
              <a:latin typeface="微软雅黑" pitchFamily="34" charset="-122"/>
              <a:ea typeface="微软雅黑" pitchFamily="34" charset="-122"/>
              <a:cs typeface="Arial" charset="0"/>
            </a:endParaRPr>
          </a:p>
        </p:txBody>
      </p:sp>
      <p:sp>
        <p:nvSpPr>
          <p:cNvPr id="55" name="矩形 47"/>
          <p:cNvSpPr>
            <a:spLocks noChangeArrowheads="1"/>
          </p:cNvSpPr>
          <p:nvPr/>
        </p:nvSpPr>
        <p:spPr bwMode="auto">
          <a:xfrm>
            <a:off x="3243263" y="4592638"/>
            <a:ext cx="2349500" cy="867922"/>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rPr>
              <a:t>永远永远要做最简单的事，一阴一阳相辅相成才能创造天地万物！</a:t>
            </a:r>
            <a:endParaRPr lang="zh-CN" altLang="en-US" sz="1400" dirty="0">
              <a:solidFill>
                <a:schemeClr val="tx1">
                  <a:lumMod val="50000"/>
                  <a:lumOff val="50000"/>
                </a:schemeClr>
              </a:solidFill>
              <a:sym typeface="微软雅黑" panose="020B0503020204020204" pitchFamily="34" charset="-122"/>
            </a:endParaRPr>
          </a:p>
        </p:txBody>
      </p:sp>
      <p:sp>
        <p:nvSpPr>
          <p:cNvPr id="56" name="矩形 55"/>
          <p:cNvSpPr>
            <a:spLocks noChangeArrowheads="1"/>
          </p:cNvSpPr>
          <p:nvPr/>
        </p:nvSpPr>
        <p:spPr bwMode="auto">
          <a:xfrm>
            <a:off x="8429625" y="2828925"/>
            <a:ext cx="2276475" cy="369888"/>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dirty="0" smtClean="0">
                <a:solidFill>
                  <a:srgbClr val="3CCCC7"/>
                </a:solidFill>
                <a:latin typeface="微软雅黑" pitchFamily="34" charset="-122"/>
                <a:ea typeface="微软雅黑" pitchFamily="34" charset="-122"/>
                <a:cs typeface="Arial" charset="0"/>
              </a:rPr>
              <a:t>变易</a:t>
            </a:r>
            <a:endParaRPr lang="zh-CN" altLang="en-US" b="1" dirty="0">
              <a:solidFill>
                <a:srgbClr val="3CCCC7"/>
              </a:solidFill>
              <a:latin typeface="微软雅黑" pitchFamily="34" charset="-122"/>
              <a:ea typeface="微软雅黑" pitchFamily="34" charset="-122"/>
              <a:cs typeface="Arial" charset="0"/>
            </a:endParaRPr>
          </a:p>
        </p:txBody>
      </p:sp>
      <p:sp>
        <p:nvSpPr>
          <p:cNvPr id="57" name="矩形 47"/>
          <p:cNvSpPr>
            <a:spLocks noChangeArrowheads="1"/>
          </p:cNvSpPr>
          <p:nvPr/>
        </p:nvSpPr>
        <p:spPr bwMode="auto">
          <a:xfrm>
            <a:off x="8429625" y="3152775"/>
            <a:ext cx="2276475" cy="60939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smtClean="0">
                <a:solidFill>
                  <a:schemeClr val="tx1">
                    <a:lumMod val="50000"/>
                    <a:lumOff val="50000"/>
                  </a:schemeClr>
                </a:solidFill>
              </a:rPr>
              <a:t>不断地调整方法，不断探索寻找成功的捷径！</a:t>
            </a:r>
            <a:endParaRPr lang="zh-CN" altLang="en-US" sz="1400" dirty="0">
              <a:solidFill>
                <a:schemeClr val="tx1">
                  <a:lumMod val="50000"/>
                  <a:lumOff val="50000"/>
                </a:schemeClr>
              </a:solidFill>
              <a:sym typeface="微软雅黑" panose="020B0503020204020204" pitchFamily="34" charset="-122"/>
            </a:endParaRPr>
          </a:p>
        </p:txBody>
      </p:sp>
      <p:sp>
        <p:nvSpPr>
          <p:cNvPr id="60" name="文本框 9"/>
          <p:cNvSpPr txBox="1"/>
          <p:nvPr/>
        </p:nvSpPr>
        <p:spPr>
          <a:xfrm>
            <a:off x="984249" y="188913"/>
            <a:ext cx="2665065" cy="346249"/>
          </a:xfrm>
          <a:prstGeom prst="rect">
            <a:avLst/>
          </a:prstGeom>
          <a:noFill/>
        </p:spPr>
        <p:txBody>
          <a:bodyPr wrap="square"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企业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理念</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易的三义</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六边形 60"/>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2" name="直接连接符 61"/>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4" name="矩形 63"/>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5" name="KSO_Shape"/>
          <p:cNvSpPr/>
          <p:nvPr/>
        </p:nvSpPr>
        <p:spPr bwMode="auto">
          <a:xfrm>
            <a:off x="298450" y="206375"/>
            <a:ext cx="368300" cy="25241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6" name="六边形 65"/>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901"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第五章</a:t>
            </a:r>
          </a:p>
        </p:txBody>
      </p:sp>
      <p:sp>
        <p:nvSpPr>
          <p:cNvPr id="79902"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公司与团队</a:t>
            </a:r>
          </a:p>
        </p:txBody>
      </p:sp>
      <p:sp>
        <p:nvSpPr>
          <p:cNvPr id="69" name="矩形 68"/>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矩形 69"/>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矩形 71"/>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907"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dirty="0">
                <a:solidFill>
                  <a:schemeClr val="bg1"/>
                </a:solidFill>
                <a:latin typeface="方正兰亭超细黑简体"/>
                <a:ea typeface="方正兰亭超细黑简体"/>
                <a:cs typeface="方正兰亭超细黑简体"/>
              </a:rPr>
              <a:t>3 </a:t>
            </a:r>
            <a:r>
              <a:rPr lang="en-US" altLang="zh-CN" sz="2000" b="1" dirty="0" smtClean="0">
                <a:solidFill>
                  <a:schemeClr val="bg1"/>
                </a:solidFill>
                <a:latin typeface="方正兰亭超细黑简体"/>
                <a:ea typeface="方正兰亭超细黑简体"/>
                <a:cs typeface="方正兰亭超细黑简体"/>
              </a:rPr>
              <a:t>3</a:t>
            </a:r>
            <a:endParaRPr lang="zh-CN" altLang="zh-CN" sz="2000" b="1" dirty="0">
              <a:solidFill>
                <a:schemeClr val="bg1"/>
              </a:solidFill>
              <a:latin typeface="方正兰亭超细黑简体"/>
              <a:ea typeface="方正兰亭超细黑简体"/>
              <a:cs typeface="方正兰亭超细黑简体"/>
            </a:endParaRPr>
          </a:p>
        </p:txBody>
      </p:sp>
      <p:sp>
        <p:nvSpPr>
          <p:cNvPr id="74" name="TextBox 73"/>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5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50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22" presetClass="entr" presetSubtype="8" fill="hold"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22" presetClass="entr" presetSubtype="8" fill="hold" nodeType="withEffect">
                                  <p:stCondLst>
                                    <p:cond delay="10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41"/>
                                        </p:tgtEl>
                                        <p:attrNameLst>
                                          <p:attrName>style.visibility</p:attrName>
                                        </p:attrNameLst>
                                      </p:cBhvr>
                                      <p:to>
                                        <p:strVal val="visible"/>
                                      </p:to>
                                    </p:set>
                                    <p:anim calcmode="lin" valueType="num">
                                      <p:cBhvr>
                                        <p:cTn id="28" dur="500" fill="hold"/>
                                        <p:tgtEl>
                                          <p:spTgt spid="41"/>
                                        </p:tgtEl>
                                        <p:attrNameLst>
                                          <p:attrName>ppt_w</p:attrName>
                                        </p:attrNameLst>
                                      </p:cBhvr>
                                      <p:tavLst>
                                        <p:tav tm="0">
                                          <p:val>
                                            <p:fltVal val="0"/>
                                          </p:val>
                                        </p:tav>
                                        <p:tav tm="100000">
                                          <p:val>
                                            <p:strVal val="#ppt_w"/>
                                          </p:val>
                                        </p:tav>
                                      </p:tavLst>
                                    </p:anim>
                                    <p:anim calcmode="lin" valueType="num">
                                      <p:cBhvr>
                                        <p:cTn id="29" dur="500" fill="hold"/>
                                        <p:tgtEl>
                                          <p:spTgt spid="41"/>
                                        </p:tgtEl>
                                        <p:attrNameLst>
                                          <p:attrName>ppt_h</p:attrName>
                                        </p:attrNameLst>
                                      </p:cBhvr>
                                      <p:tavLst>
                                        <p:tav tm="0">
                                          <p:val>
                                            <p:fltVal val="0"/>
                                          </p:val>
                                        </p:tav>
                                        <p:tav tm="100000">
                                          <p:val>
                                            <p:strVal val="#ppt_h"/>
                                          </p:val>
                                        </p:tav>
                                      </p:tavLst>
                                    </p:anim>
                                    <p:animEffect transition="in" filter="fade">
                                      <p:cBhvr>
                                        <p:cTn id="30" dur="500"/>
                                        <p:tgtEl>
                                          <p:spTgt spid="41"/>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animEffect transition="in" filter="fade">
                                      <p:cBhvr>
                                        <p:cTn id="35" dur="500"/>
                                        <p:tgtEl>
                                          <p:spTgt spid="46"/>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animEffect transition="in" filter="fade">
                                      <p:cBhvr>
                                        <p:cTn id="45" dur="500"/>
                                        <p:tgtEl>
                                          <p:spTgt spid="49"/>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animEffect transition="in" filter="fade">
                                      <p:cBhvr>
                                        <p:cTn id="50" dur="500"/>
                                        <p:tgtEl>
                                          <p:spTgt spid="50"/>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51"/>
                                        </p:tgtEl>
                                        <p:attrNameLst>
                                          <p:attrName>style.visibility</p:attrName>
                                        </p:attrNameLst>
                                      </p:cBhvr>
                                      <p:to>
                                        <p:strVal val="visible"/>
                                      </p:to>
                                    </p:set>
                                    <p:anim calcmode="lin" valueType="num">
                                      <p:cBhvr>
                                        <p:cTn id="53" dur="500" fill="hold"/>
                                        <p:tgtEl>
                                          <p:spTgt spid="51"/>
                                        </p:tgtEl>
                                        <p:attrNameLst>
                                          <p:attrName>ppt_w</p:attrName>
                                        </p:attrNameLst>
                                      </p:cBhvr>
                                      <p:tavLst>
                                        <p:tav tm="0">
                                          <p:val>
                                            <p:fltVal val="0"/>
                                          </p:val>
                                        </p:tav>
                                        <p:tav tm="100000">
                                          <p:val>
                                            <p:strVal val="#ppt_w"/>
                                          </p:val>
                                        </p:tav>
                                      </p:tavLst>
                                    </p:anim>
                                    <p:anim calcmode="lin" valueType="num">
                                      <p:cBhvr>
                                        <p:cTn id="54" dur="500" fill="hold"/>
                                        <p:tgtEl>
                                          <p:spTgt spid="51"/>
                                        </p:tgtEl>
                                        <p:attrNameLst>
                                          <p:attrName>ppt_h</p:attrName>
                                        </p:attrNameLst>
                                      </p:cBhvr>
                                      <p:tavLst>
                                        <p:tav tm="0">
                                          <p:val>
                                            <p:fltVal val="0"/>
                                          </p:val>
                                        </p:tav>
                                        <p:tav tm="100000">
                                          <p:val>
                                            <p:strVal val="#ppt_h"/>
                                          </p:val>
                                        </p:tav>
                                      </p:tavLst>
                                    </p:anim>
                                    <p:animEffect transition="in" filter="fade">
                                      <p:cBhvr>
                                        <p:cTn id="55" dur="500"/>
                                        <p:tgtEl>
                                          <p:spTgt spid="51"/>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52"/>
                                        </p:tgtEl>
                                        <p:attrNameLst>
                                          <p:attrName>style.visibility</p:attrName>
                                        </p:attrNameLst>
                                      </p:cBhvr>
                                      <p:to>
                                        <p:strVal val="visible"/>
                                      </p:to>
                                    </p:set>
                                    <p:animEffect transition="in" filter="randombar(horizontal)">
                                      <p:cBhvr>
                                        <p:cTn id="58" dur="400"/>
                                        <p:tgtEl>
                                          <p:spTgt spid="52"/>
                                        </p:tgtEl>
                                      </p:cBhvr>
                                    </p:animEffect>
                                  </p:childTnLst>
                                </p:cTn>
                              </p:par>
                              <p:par>
                                <p:cTn id="59" presetID="14" presetClass="entr" presetSubtype="10" fill="hold" grpId="0" nodeType="withEffect">
                                  <p:stCondLst>
                                    <p:cond delay="2000"/>
                                  </p:stCondLst>
                                  <p:childTnLst>
                                    <p:set>
                                      <p:cBhvr>
                                        <p:cTn id="60" dur="1" fill="hold">
                                          <p:stCondLst>
                                            <p:cond delay="0"/>
                                          </p:stCondLst>
                                        </p:cTn>
                                        <p:tgtEl>
                                          <p:spTgt spid="53"/>
                                        </p:tgtEl>
                                        <p:attrNameLst>
                                          <p:attrName>style.visibility</p:attrName>
                                        </p:attrNameLst>
                                      </p:cBhvr>
                                      <p:to>
                                        <p:strVal val="visible"/>
                                      </p:to>
                                    </p:set>
                                    <p:animEffect transition="in" filter="randombar(horizontal)">
                                      <p:cBhvr>
                                        <p:cTn id="61" dur="400"/>
                                        <p:tgtEl>
                                          <p:spTgt spid="53"/>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up)">
                                      <p:cBhvr>
                                        <p:cTn id="65" dur="500"/>
                                        <p:tgtEl>
                                          <p:spTgt spid="33"/>
                                        </p:tgtEl>
                                      </p:cBhvr>
                                    </p:animEffect>
                                  </p:childTnLst>
                                </p:cTn>
                              </p:par>
                              <p:par>
                                <p:cTn id="66" presetID="14" presetClass="entr" presetSubtype="10" fill="hold" grpId="0" nodeType="withEffect">
                                  <p:stCondLst>
                                    <p:cond delay="500"/>
                                  </p:stCondLst>
                                  <p:childTnLst>
                                    <p:set>
                                      <p:cBhvr>
                                        <p:cTn id="67" dur="1" fill="hold">
                                          <p:stCondLst>
                                            <p:cond delay="0"/>
                                          </p:stCondLst>
                                        </p:cTn>
                                        <p:tgtEl>
                                          <p:spTgt spid="54"/>
                                        </p:tgtEl>
                                        <p:attrNameLst>
                                          <p:attrName>style.visibility</p:attrName>
                                        </p:attrNameLst>
                                      </p:cBhvr>
                                      <p:to>
                                        <p:strVal val="visible"/>
                                      </p:to>
                                    </p:set>
                                    <p:animEffect transition="in" filter="randombar(horizontal)">
                                      <p:cBhvr>
                                        <p:cTn id="68" dur="400"/>
                                        <p:tgtEl>
                                          <p:spTgt spid="54"/>
                                        </p:tgtEl>
                                      </p:cBhvr>
                                    </p:animEffect>
                                  </p:childTnLst>
                                </p:cTn>
                              </p:par>
                              <p:par>
                                <p:cTn id="69" presetID="14" presetClass="entr" presetSubtype="10" fill="hold" grpId="0" nodeType="withEffect">
                                  <p:stCondLst>
                                    <p:cond delay="500"/>
                                  </p:stCondLst>
                                  <p:childTnLst>
                                    <p:set>
                                      <p:cBhvr>
                                        <p:cTn id="70" dur="1" fill="hold">
                                          <p:stCondLst>
                                            <p:cond delay="0"/>
                                          </p:stCondLst>
                                        </p:cTn>
                                        <p:tgtEl>
                                          <p:spTgt spid="55"/>
                                        </p:tgtEl>
                                        <p:attrNameLst>
                                          <p:attrName>style.visibility</p:attrName>
                                        </p:attrNameLst>
                                      </p:cBhvr>
                                      <p:to>
                                        <p:strVal val="visible"/>
                                      </p:to>
                                    </p:set>
                                    <p:animEffect transition="in" filter="randombar(horizontal)">
                                      <p:cBhvr>
                                        <p:cTn id="71" dur="400"/>
                                        <p:tgtEl>
                                          <p:spTgt spid="55"/>
                                        </p:tgtEl>
                                      </p:cBhvr>
                                    </p:animEffect>
                                  </p:childTnLst>
                                </p:cTn>
                              </p:par>
                            </p:childTnLst>
                          </p:cTn>
                        </p:par>
                        <p:par>
                          <p:cTn id="72" fill="hold">
                            <p:stCondLst>
                              <p:cond delay="1900"/>
                            </p:stCondLst>
                            <p:childTnLst>
                              <p:par>
                                <p:cTn id="73" presetID="22" presetClass="entr" presetSubtype="8" fill="hold"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par>
                                <p:cTn id="76" presetID="14" presetClass="entr" presetSubtype="10" fill="hold" grpId="0" nodeType="withEffect">
                                  <p:stCondLst>
                                    <p:cond delay="500"/>
                                  </p:stCondLst>
                                  <p:childTnLst>
                                    <p:set>
                                      <p:cBhvr>
                                        <p:cTn id="77" dur="1" fill="hold">
                                          <p:stCondLst>
                                            <p:cond delay="0"/>
                                          </p:stCondLst>
                                        </p:cTn>
                                        <p:tgtEl>
                                          <p:spTgt spid="56"/>
                                        </p:tgtEl>
                                        <p:attrNameLst>
                                          <p:attrName>style.visibility</p:attrName>
                                        </p:attrNameLst>
                                      </p:cBhvr>
                                      <p:to>
                                        <p:strVal val="visible"/>
                                      </p:to>
                                    </p:set>
                                    <p:animEffect transition="in" filter="randombar(horizontal)">
                                      <p:cBhvr>
                                        <p:cTn id="78" dur="400"/>
                                        <p:tgtEl>
                                          <p:spTgt spid="56"/>
                                        </p:tgtEl>
                                      </p:cBhvr>
                                    </p:animEffect>
                                  </p:childTnLst>
                                </p:cTn>
                              </p:par>
                              <p:par>
                                <p:cTn id="79" presetID="14" presetClass="entr" presetSubtype="10" fill="hold" grpId="0" nodeType="with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randombar(horizontal)">
                                      <p:cBhvr>
                                        <p:cTn id="81" dur="400"/>
                                        <p:tgtEl>
                                          <p:spTgt spid="57"/>
                                        </p:tgtEl>
                                      </p:cBhvr>
                                    </p:animEffect>
                                  </p:childTnLst>
                                </p:cTn>
                              </p:par>
                            </p:childTnLst>
                          </p:cTn>
                        </p:par>
                        <p:par>
                          <p:cTn id="82" fill="hold">
                            <p:stCondLst>
                              <p:cond delay="2800"/>
                            </p:stCondLst>
                            <p:childTnLst>
                              <p:par>
                                <p:cTn id="83" presetID="10" presetClass="entr" presetSubtype="0" fill="hold" grpId="0" nodeType="after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1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p:bldP spid="48" grpId="0" animBg="1"/>
      <p:bldP spid="49" grpId="0"/>
      <p:bldP spid="50" grpId="0" animBg="1"/>
      <p:bldP spid="51" grpId="0"/>
      <p:bldP spid="52" grpId="0"/>
      <p:bldP spid="53" grpId="0"/>
      <p:bldP spid="54" grpId="0"/>
      <p:bldP spid="55" grpId="0"/>
      <p:bldP spid="56" grpId="0"/>
      <p:bldP spid="57" grpId="0"/>
      <p:bldP spid="7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组合 26"/>
          <p:cNvGrpSpPr>
            <a:grpSpLocks/>
          </p:cNvGrpSpPr>
          <p:nvPr/>
        </p:nvGrpSpPr>
        <p:grpSpPr bwMode="auto">
          <a:xfrm flipH="1">
            <a:off x="0" y="4522788"/>
            <a:ext cx="4032250" cy="2197100"/>
            <a:chOff x="5917425" y="3435846"/>
            <a:chExt cx="3226575" cy="1707654"/>
          </a:xfrm>
        </p:grpSpPr>
        <p:pic>
          <p:nvPicPr>
            <p:cNvPr id="81938"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pic>
          <p:nvPicPr>
            <p:cNvPr id="81939"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grpSp>
      <p:cxnSp>
        <p:nvCxnSpPr>
          <p:cNvPr id="26" name="直接连接符 25"/>
          <p:cNvCxnSpPr/>
          <p:nvPr/>
        </p:nvCxnSpPr>
        <p:spPr>
          <a:xfrm>
            <a:off x="777875" y="0"/>
            <a:ext cx="0" cy="2924175"/>
          </a:xfrm>
          <a:prstGeom prst="line">
            <a:avLst/>
          </a:prstGeom>
          <a:ln w="9525">
            <a:solidFill>
              <a:srgbClr val="3CCCC7"/>
            </a:solidFill>
            <a:prstDash val="solid"/>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669925" y="1412875"/>
            <a:ext cx="215900" cy="2159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669925" y="1844675"/>
            <a:ext cx="215900" cy="2159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椭圆 42"/>
          <p:cNvSpPr/>
          <p:nvPr/>
        </p:nvSpPr>
        <p:spPr>
          <a:xfrm>
            <a:off x="669925" y="2276475"/>
            <a:ext cx="215900" cy="2159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412750" y="3005138"/>
            <a:ext cx="792163" cy="792162"/>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336550" y="2928938"/>
            <a:ext cx="944563" cy="944562"/>
          </a:xfrm>
          <a:prstGeom prst="ellipse">
            <a:avLst/>
          </a:prstGeom>
          <a:noFill/>
          <a:ln w="9525">
            <a:solidFill>
              <a:srgbClr val="3CCC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719138" y="2874963"/>
            <a:ext cx="107950" cy="107950"/>
          </a:xfrm>
          <a:prstGeom prst="ellipse">
            <a:avLst/>
          </a:prstGeom>
          <a:gradFill>
            <a:gsLst>
              <a:gs pos="0">
                <a:srgbClr val="92D050"/>
              </a:gs>
              <a:gs pos="52000">
                <a:srgbClr val="3CCCC7"/>
              </a:gs>
              <a:gs pos="100000">
                <a:srgbClr val="25BFF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81929" name="组合 33"/>
          <p:cNvGrpSpPr>
            <a:grpSpLocks/>
          </p:cNvGrpSpPr>
          <p:nvPr/>
        </p:nvGrpSpPr>
        <p:grpSpPr bwMode="auto">
          <a:xfrm>
            <a:off x="7916863" y="4483100"/>
            <a:ext cx="4302125" cy="2276475"/>
            <a:chOff x="5917425" y="3435846"/>
            <a:chExt cx="3226575" cy="1707654"/>
          </a:xfrm>
        </p:grpSpPr>
        <p:pic>
          <p:nvPicPr>
            <p:cNvPr id="81936"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pic>
          <p:nvPicPr>
            <p:cNvPr id="81937" name="Picture 2"/>
            <p:cNvPicPr>
              <a:picLocks noChangeAspect="1" noChangeArrowheads="1"/>
            </p:cNvPicPr>
            <p:nvPr/>
          </p:nvPicPr>
          <p:blipFill>
            <a:blip r:embed="rId3"/>
            <a:srcRect/>
            <a:stretch>
              <a:fillRect/>
            </a:stretch>
          </p:blipFill>
          <p:spPr bwMode="auto">
            <a:xfrm>
              <a:off x="5917425" y="3435846"/>
              <a:ext cx="3226575" cy="1707654"/>
            </a:xfrm>
            <a:prstGeom prst="rect">
              <a:avLst/>
            </a:prstGeom>
            <a:noFill/>
            <a:ln w="9525">
              <a:noFill/>
              <a:miter lim="800000"/>
              <a:headEnd/>
              <a:tailEnd/>
            </a:ln>
          </p:spPr>
        </p:pic>
      </p:grpSp>
      <p:sp>
        <p:nvSpPr>
          <p:cNvPr id="37" name="文本框 9"/>
          <p:cNvSpPr txBox="1">
            <a:spLocks noChangeArrowheads="1"/>
          </p:cNvSpPr>
          <p:nvPr/>
        </p:nvSpPr>
        <p:spPr bwMode="auto">
          <a:xfrm>
            <a:off x="336550" y="3094038"/>
            <a:ext cx="944563" cy="622300"/>
          </a:xfrm>
          <a:prstGeom prst="rect">
            <a:avLst/>
          </a:prstGeom>
          <a:noFill/>
          <a:ln w="9525">
            <a:noFill/>
            <a:miter lim="800000"/>
            <a:headEnd/>
            <a:tailEnd/>
          </a:ln>
        </p:spPr>
        <p:txBody>
          <a:bodyPr lIns="68580" tIns="34290" rIns="68580" bIns="34290">
            <a:spAutoFit/>
          </a:bodyPr>
          <a:lstStyle/>
          <a:p>
            <a:pPr marL="0" lvl="1" algn="ctr"/>
            <a:r>
              <a:rPr lang="en-US" altLang="zh-CN" b="1">
                <a:solidFill>
                  <a:schemeClr val="bg1"/>
                </a:solidFill>
                <a:latin typeface="微软雅黑" pitchFamily="34" charset="-122"/>
                <a:ea typeface="微软雅黑" pitchFamily="34" charset="-122"/>
              </a:rPr>
              <a:t>THE</a:t>
            </a:r>
          </a:p>
          <a:p>
            <a:pPr marL="0" lvl="1" algn="ctr"/>
            <a:r>
              <a:rPr lang="en-US" altLang="zh-CN" b="1">
                <a:solidFill>
                  <a:schemeClr val="bg1"/>
                </a:solidFill>
                <a:latin typeface="微软雅黑" pitchFamily="34" charset="-122"/>
                <a:ea typeface="微软雅黑" pitchFamily="34" charset="-122"/>
              </a:rPr>
              <a:t>END</a:t>
            </a:r>
          </a:p>
        </p:txBody>
      </p:sp>
      <p:sp>
        <p:nvSpPr>
          <p:cNvPr id="18" name="矩形 17"/>
          <p:cNvSpPr/>
          <p:nvPr/>
        </p:nvSpPr>
        <p:spPr>
          <a:xfrm>
            <a:off x="2281238" y="286395"/>
            <a:ext cx="9937750" cy="2422525"/>
          </a:xfrm>
          <a:prstGeom prst="rect">
            <a:avLst/>
          </a:prstGeom>
          <a:solidFill>
            <a:srgbClr val="3CCCC7">
              <a:alpha val="1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TextBox 7"/>
          <p:cNvSpPr>
            <a:spLocks noChangeArrowheads="1"/>
          </p:cNvSpPr>
          <p:nvPr/>
        </p:nvSpPr>
        <p:spPr bwMode="auto">
          <a:xfrm>
            <a:off x="4368800" y="1211908"/>
            <a:ext cx="5472113" cy="1014412"/>
          </a:xfrm>
          <a:prstGeom prst="rect">
            <a:avLst/>
          </a:prstGeom>
          <a:noFill/>
          <a:ln w="9525">
            <a:noFill/>
            <a:miter lim="800000"/>
            <a:headEnd/>
            <a:tailEnd/>
          </a:ln>
        </p:spPr>
        <p:txBody>
          <a:bodyPr lIns="0" tIns="0" rIns="0" bIns="0">
            <a:spAutoFit/>
          </a:bodyPr>
          <a:lstStyle/>
          <a:p>
            <a:pPr algn="ctr"/>
            <a:r>
              <a:rPr lang="zh-CN" altLang="en-US" sz="6600" b="1">
                <a:solidFill>
                  <a:srgbClr val="3CCCC7"/>
                </a:solidFill>
                <a:latin typeface="微软雅黑" pitchFamily="34" charset="-122"/>
                <a:ea typeface="微软雅黑" pitchFamily="34" charset="-122"/>
                <a:sym typeface="微软雅黑" pitchFamily="34" charset="-122"/>
              </a:rPr>
              <a:t>谢谢您的指导</a:t>
            </a:r>
          </a:p>
        </p:txBody>
      </p:sp>
      <p:sp>
        <p:nvSpPr>
          <p:cNvPr id="20" name="TextBox 7"/>
          <p:cNvSpPr>
            <a:spLocks noChangeArrowheads="1"/>
          </p:cNvSpPr>
          <p:nvPr/>
        </p:nvSpPr>
        <p:spPr bwMode="auto">
          <a:xfrm>
            <a:off x="4513263" y="934095"/>
            <a:ext cx="5111750" cy="307975"/>
          </a:xfrm>
          <a:prstGeom prst="rect">
            <a:avLst/>
          </a:prstGeom>
          <a:noFill/>
          <a:ln w="9525">
            <a:noFill/>
            <a:miter lim="800000"/>
            <a:headEnd/>
            <a:tailEnd/>
          </a:ln>
        </p:spPr>
        <p:txBody>
          <a:bodyPr lIns="0" tIns="0" rIns="0" bIns="0">
            <a:spAutoFit/>
          </a:bodyPr>
          <a:lstStyle/>
          <a:p>
            <a:pPr algn="ctr"/>
            <a:r>
              <a:rPr lang="en-US" altLang="zh-CN" sz="2000">
                <a:solidFill>
                  <a:srgbClr val="3CCCC7"/>
                </a:solidFill>
                <a:latin typeface="方正兰亭黑简体"/>
                <a:ea typeface="方正兰亭黑简体"/>
                <a:cs typeface="LilyUPC" pitchFamily="34" charset="-34"/>
                <a:sym typeface="微软雅黑" pitchFamily="34" charset="-122"/>
              </a:rPr>
              <a:t>THANK YOU FOR YOUR GUIDANCE.</a:t>
            </a:r>
            <a:endParaRPr lang="zh-CN" altLang="en-US" sz="2000">
              <a:solidFill>
                <a:srgbClr val="3CCCC7"/>
              </a:solidFill>
              <a:latin typeface="方正兰亭黑简体"/>
              <a:ea typeface="方正兰亭黑简体"/>
              <a:cs typeface="LilyUPC" pitchFamily="34" charset="-34"/>
              <a:sym typeface="微软雅黑" pitchFamily="34" charset="-122"/>
            </a:endParaRPr>
          </a:p>
        </p:txBody>
      </p:sp>
      <p:sp>
        <p:nvSpPr>
          <p:cNvPr id="21" name="矩形 20"/>
          <p:cNvSpPr/>
          <p:nvPr/>
        </p:nvSpPr>
        <p:spPr>
          <a:xfrm>
            <a:off x="0" y="6742113"/>
            <a:ext cx="12195175" cy="115887"/>
          </a:xfrm>
          <a:prstGeom prst="rect">
            <a:avLst/>
          </a:prstGeom>
          <a:solidFill>
            <a:srgbClr val="3CCCC7"/>
          </a:solidFill>
          <a:ln>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1935" name="矩形 1"/>
          <p:cNvSpPr>
            <a:spLocks noChangeArrowheads="1"/>
          </p:cNvSpPr>
          <p:nvPr/>
        </p:nvSpPr>
        <p:spPr bwMode="auto">
          <a:xfrm>
            <a:off x="4495800" y="6343650"/>
            <a:ext cx="309563" cy="368300"/>
          </a:xfrm>
          <a:prstGeom prst="rect">
            <a:avLst/>
          </a:prstGeom>
          <a:noFill/>
          <a:ln w="9525">
            <a:noFill/>
            <a:miter lim="800000"/>
            <a:headEnd/>
            <a:tailEnd/>
          </a:ln>
        </p:spPr>
        <p:txBody>
          <a:bodyPr wrap="none">
            <a:spAutoFit/>
          </a:bodyPr>
          <a:lstStyle/>
          <a:p>
            <a:endParaRPr lang="zh-CN" altLang="en-US">
              <a:latin typeface="Calibri" pitchFamily="34" charset="0"/>
            </a:endParaRPr>
          </a:p>
        </p:txBody>
      </p:sp>
      <p:sp>
        <p:nvSpPr>
          <p:cNvPr id="2" name="文本框 1"/>
          <p:cNvSpPr txBox="1"/>
          <p:nvPr/>
        </p:nvSpPr>
        <p:spPr>
          <a:xfrm>
            <a:off x="2564780" y="3111190"/>
            <a:ext cx="2829621" cy="923330"/>
          </a:xfrm>
          <a:prstGeom prst="rect">
            <a:avLst/>
          </a:prstGeom>
          <a:noFill/>
        </p:spPr>
        <p:txBody>
          <a:bodyPr wrap="none" rtlCol="0">
            <a:spAutoFit/>
          </a:bodyPr>
          <a:lstStyle/>
          <a:p>
            <a:r>
              <a:rPr kumimoji="1" lang="zh-CN" altLang="en-US" dirty="0" smtClean="0"/>
              <a:t>创始人 蔡笋</a:t>
            </a:r>
            <a:endParaRPr kumimoji="1" lang="en-US" altLang="zh-CN" dirty="0" smtClean="0"/>
          </a:p>
          <a:p>
            <a:r>
              <a:rPr kumimoji="1" lang="en-US" altLang="zh-CN" dirty="0" smtClean="0"/>
              <a:t>13751082562</a:t>
            </a:r>
          </a:p>
          <a:p>
            <a:r>
              <a:rPr kumimoji="1" lang="en-US" altLang="zh-CN" dirty="0" smtClean="0"/>
              <a:t>alucard263096@126.com</a:t>
            </a:r>
            <a:endParaRPr kumimoji="1"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531" y="2873568"/>
            <a:ext cx="3150420" cy="315042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8" presetClass="entr" presetSubtype="0" accel="50000" fill="hold" grpId="0" nodeType="afterEffect">
                                  <p:stCondLst>
                                    <p:cond delay="0"/>
                                  </p:stCondLst>
                                  <p:iterate type="lt">
                                    <p:tmPct val="50000"/>
                                  </p:iterate>
                                  <p:childTnLst>
                                    <p:set>
                                      <p:cBhvr>
                                        <p:cTn id="15" dur="1" fill="hold">
                                          <p:stCondLst>
                                            <p:cond delay="0"/>
                                          </p:stCondLst>
                                        </p:cTn>
                                        <p:tgtEl>
                                          <p:spTgt spid="20"/>
                                        </p:tgtEl>
                                        <p:attrNameLst>
                                          <p:attrName>style.visibility</p:attrName>
                                        </p:attrNameLst>
                                      </p:cBhvr>
                                      <p:to>
                                        <p:strVal val="visible"/>
                                      </p:to>
                                    </p:set>
                                    <p:set>
                                      <p:cBhvr>
                                        <p:cTn id="16" dur="114" fill="hold">
                                          <p:stCondLst>
                                            <p:cond delay="0"/>
                                          </p:stCondLst>
                                        </p:cTn>
                                        <p:tgtEl>
                                          <p:spTgt spid="20"/>
                                        </p:tgtEl>
                                        <p:attrNameLst>
                                          <p:attrName>style.rotation</p:attrName>
                                        </p:attrNameLst>
                                      </p:cBhvr>
                                      <p:to>
                                        <p:strVal val="-45.0"/>
                                      </p:to>
                                    </p:set>
                                    <p:anim calcmode="lin" valueType="num">
                                      <p:cBhvr>
                                        <p:cTn id="17" dur="114" fill="hold">
                                          <p:stCondLst>
                                            <p:cond delay="114"/>
                                          </p:stCondLst>
                                        </p:cTn>
                                        <p:tgtEl>
                                          <p:spTgt spid="20"/>
                                        </p:tgtEl>
                                        <p:attrNameLst>
                                          <p:attrName>style.rotation</p:attrName>
                                        </p:attrNameLst>
                                      </p:cBhvr>
                                      <p:tavLst>
                                        <p:tav tm="0">
                                          <p:val>
                                            <p:fltVal val="-45"/>
                                          </p:val>
                                        </p:tav>
                                        <p:tav tm="69900">
                                          <p:val>
                                            <p:fltVal val="45"/>
                                          </p:val>
                                        </p:tav>
                                        <p:tav tm="100000">
                                          <p:val>
                                            <p:fltVal val="0"/>
                                          </p:val>
                                        </p:tav>
                                      </p:tavLst>
                                    </p:anim>
                                    <p:anim calcmode="lin" valueType="num">
                                      <p:cBhvr>
                                        <p:cTn id="18" dur="114" fill="hold">
                                          <p:stCondLst>
                                            <p:cond delay="0"/>
                                          </p:stCondLst>
                                        </p:cTn>
                                        <p:tgtEl>
                                          <p:spTgt spid="20"/>
                                        </p:tgtEl>
                                        <p:attrNameLst>
                                          <p:attrName>ppt_y</p:attrName>
                                        </p:attrNameLst>
                                      </p:cBhvr>
                                      <p:tavLst>
                                        <p:tav tm="0">
                                          <p:val>
                                            <p:strVal val="#ppt_y-1"/>
                                          </p:val>
                                        </p:tav>
                                        <p:tav tm="100000">
                                          <p:val>
                                            <p:strVal val="#ppt_y-(0.354*#ppt_w-0.172*#ppt_h)"/>
                                          </p:val>
                                        </p:tav>
                                      </p:tavLst>
                                    </p:anim>
                                    <p:anim calcmode="lin" valueType="num">
                                      <p:cBhvr>
                                        <p:cTn id="19" dur="39" decel="50000" autoRev="1" fill="hold">
                                          <p:stCondLst>
                                            <p:cond delay="114"/>
                                          </p:stCondLst>
                                        </p:cTn>
                                        <p:tgtEl>
                                          <p:spTgt spid="20"/>
                                        </p:tgtEl>
                                        <p:attrNameLst>
                                          <p:attrName>ppt_y</p:attrName>
                                        </p:attrNameLst>
                                      </p:cBhvr>
                                      <p:tavLst>
                                        <p:tav tm="0">
                                          <p:val>
                                            <p:strVal val="#ppt_y-(0.354*#ppt_w-0.172*#ppt_h)"/>
                                          </p:val>
                                        </p:tav>
                                        <p:tav tm="100000">
                                          <p:val>
                                            <p:strVal val="#ppt_y-(0.354*#ppt_w-0.172*#ppt_h)-#ppt_h/2"/>
                                          </p:val>
                                        </p:tav>
                                      </p:tavLst>
                                    </p:anim>
                                    <p:anim calcmode="lin" valueType="num">
                                      <p:cBhvr>
                                        <p:cTn id="20" dur="34" fill="hold">
                                          <p:stCondLst>
                                            <p:cond delay="216"/>
                                          </p:stCondLst>
                                        </p:cTn>
                                        <p:tgtEl>
                                          <p:spTgt spid="20"/>
                                        </p:tgtEl>
                                        <p:attrNameLst>
                                          <p:attrName>ppt_y</p:attrName>
                                        </p:attrNameLst>
                                      </p:cBhvr>
                                      <p:tavLst>
                                        <p:tav tm="0">
                                          <p:val>
                                            <p:strVal val="#ppt_y-(0.354*#ppt_w-0.172*#ppt_h)"/>
                                          </p:val>
                                        </p:tav>
                                        <p:tav tm="100000">
                                          <p:val>
                                            <p:strVal val="#ppt_y"/>
                                          </p:val>
                                        </p:tav>
                                      </p:tavLst>
                                    </p:anim>
                                  </p:childTnLst>
                                </p:cTn>
                              </p:par>
                            </p:childTnLst>
                          </p:cTn>
                        </p:par>
                        <p:par>
                          <p:cTn id="21" fill="hold">
                            <p:stCondLst>
                              <p:cond delay="3625"/>
                            </p:stCondLst>
                            <p:childTnLst>
                              <p:par>
                                <p:cTn id="22" presetID="52" presetClass="entr" presetSubtype="0" fill="hold" grpId="0" nodeType="afterEffect">
                                  <p:stCondLst>
                                    <p:cond delay="0"/>
                                  </p:stCondLst>
                                  <p:iterate type="lt">
                                    <p:tmPct val="10000"/>
                                  </p:iterate>
                                  <p:childTnLst>
                                    <p:set>
                                      <p:cBhvr>
                                        <p:cTn id="23" dur="1" fill="hold">
                                          <p:stCondLst>
                                            <p:cond delay="0"/>
                                          </p:stCondLst>
                                        </p:cTn>
                                        <p:tgtEl>
                                          <p:spTgt spid="19"/>
                                        </p:tgtEl>
                                        <p:attrNameLst>
                                          <p:attrName>style.visibility</p:attrName>
                                        </p:attrNameLst>
                                      </p:cBhvr>
                                      <p:to>
                                        <p:strVal val="visible"/>
                                      </p:to>
                                    </p:set>
                                    <p:animScale>
                                      <p:cBhvr>
                                        <p:cTn id="24"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9"/>
                                        </p:tgtEl>
                                        <p:attrNameLst>
                                          <p:attrName>ppt_x</p:attrName>
                                          <p:attrName>ppt_y</p:attrName>
                                        </p:attrNameLst>
                                      </p:cBhvr>
                                    </p:animMotion>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8"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 name="椭圆 64"/>
          <p:cNvSpPr/>
          <p:nvPr/>
        </p:nvSpPr>
        <p:spPr>
          <a:xfrm>
            <a:off x="3175" y="0"/>
            <a:ext cx="5545138" cy="5545138"/>
          </a:xfrm>
          <a:prstGeom prst="ellipse">
            <a:avLst/>
          </a:prstGeom>
          <a:solidFill>
            <a:srgbClr val="3CCCC7">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596900" y="593725"/>
            <a:ext cx="4357688" cy="435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Oval 4"/>
          <p:cNvSpPr/>
          <p:nvPr/>
        </p:nvSpPr>
        <p:spPr>
          <a:xfrm>
            <a:off x="4368800" y="1341438"/>
            <a:ext cx="627063" cy="628650"/>
          </a:xfrm>
          <a:prstGeom prst="ellipse">
            <a:avLst/>
          </a:prstGeom>
          <a:solidFill>
            <a:srgbClr val="2BA5A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a:solidFill>
                <a:schemeClr val="bg1">
                  <a:lumMod val="95000"/>
                </a:schemeClr>
              </a:solidFill>
            </a:endParaRPr>
          </a:p>
        </p:txBody>
      </p:sp>
      <p:sp>
        <p:nvSpPr>
          <p:cNvPr id="69" name="标题 4"/>
          <p:cNvSpPr txBox="1">
            <a:spLocks noChangeArrowheads="1"/>
          </p:cNvSpPr>
          <p:nvPr/>
        </p:nvSpPr>
        <p:spPr bwMode="auto">
          <a:xfrm>
            <a:off x="1344613" y="1628775"/>
            <a:ext cx="2881312" cy="473075"/>
          </a:xfrm>
          <a:prstGeom prst="rect">
            <a:avLst/>
          </a:prstGeom>
          <a:noFill/>
          <a:ln w="9525">
            <a:noFill/>
            <a:miter lim="800000"/>
            <a:headEnd/>
            <a:tailEnd/>
          </a:ln>
        </p:spPr>
        <p:txBody>
          <a:bodyPr anchor="ctr"/>
          <a:lstStyle/>
          <a:p>
            <a:r>
              <a:rPr lang="zh-CN" altLang="en-US" sz="4000" b="1">
                <a:solidFill>
                  <a:schemeClr val="bg1"/>
                </a:solidFill>
                <a:latin typeface="微软雅黑" pitchFamily="34" charset="-122"/>
                <a:ea typeface="微软雅黑" pitchFamily="34" charset="-122"/>
              </a:rPr>
              <a:t>项目介绍</a:t>
            </a:r>
          </a:p>
        </p:txBody>
      </p:sp>
      <p:sp>
        <p:nvSpPr>
          <p:cNvPr id="70" name="标题 4"/>
          <p:cNvSpPr txBox="1">
            <a:spLocks noChangeArrowheads="1"/>
          </p:cNvSpPr>
          <p:nvPr/>
        </p:nvSpPr>
        <p:spPr bwMode="auto">
          <a:xfrm>
            <a:off x="1344613" y="2163763"/>
            <a:ext cx="2232025" cy="473075"/>
          </a:xfrm>
          <a:prstGeom prst="rect">
            <a:avLst/>
          </a:prstGeom>
          <a:noFill/>
          <a:ln w="9525">
            <a:noFill/>
            <a:miter lim="800000"/>
            <a:headEnd/>
            <a:tailEnd/>
          </a:ln>
        </p:spPr>
        <p:txBody>
          <a:bodyPr anchor="ctr"/>
          <a:lstStyle/>
          <a:p>
            <a:r>
              <a:rPr lang="zh-CN" altLang="en-US" sz="2400" b="1">
                <a:solidFill>
                  <a:schemeClr val="bg1"/>
                </a:solidFill>
                <a:latin typeface="微软雅黑" pitchFamily="34" charset="-122"/>
                <a:ea typeface="微软雅黑" pitchFamily="34" charset="-122"/>
              </a:rPr>
              <a:t>我们做什么</a:t>
            </a:r>
          </a:p>
        </p:txBody>
      </p:sp>
      <p:grpSp>
        <p:nvGrpSpPr>
          <p:cNvPr id="71" name="组合 70"/>
          <p:cNvGrpSpPr>
            <a:grpSpLocks/>
          </p:cNvGrpSpPr>
          <p:nvPr/>
        </p:nvGrpSpPr>
        <p:grpSpPr bwMode="auto">
          <a:xfrm>
            <a:off x="1417638" y="2997200"/>
            <a:ext cx="1436687" cy="215900"/>
            <a:chOff x="4369395" y="3284984"/>
            <a:chExt cx="1436675" cy="215444"/>
          </a:xfrm>
        </p:grpSpPr>
        <p:sp>
          <p:nvSpPr>
            <p:cNvPr id="20526"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项目来源</a:t>
              </a:r>
            </a:p>
          </p:txBody>
        </p:sp>
        <p:grpSp>
          <p:nvGrpSpPr>
            <p:cNvPr id="20527" name="组合 72"/>
            <p:cNvGrpSpPr>
              <a:grpSpLocks/>
            </p:cNvGrpSpPr>
            <p:nvPr/>
          </p:nvGrpSpPr>
          <p:grpSpPr bwMode="auto">
            <a:xfrm>
              <a:off x="4369395" y="3316401"/>
              <a:ext cx="168551" cy="168551"/>
              <a:chOff x="5005199" y="3717032"/>
              <a:chExt cx="168551" cy="168551"/>
            </a:xfrm>
          </p:grpSpPr>
          <p:sp>
            <p:nvSpPr>
              <p:cNvPr id="74" name="椭圆 73"/>
              <p:cNvSpPr/>
              <p:nvPr/>
            </p:nvSpPr>
            <p:spPr>
              <a:xfrm>
                <a:off x="5005199" y="3717298"/>
                <a:ext cx="168274"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75" name="等腰三角形 74"/>
              <p:cNvSpPr/>
              <p:nvPr/>
            </p:nvSpPr>
            <p:spPr>
              <a:xfrm rot="5400000">
                <a:off x="5039467" y="3741727"/>
                <a:ext cx="129900"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76" name="组合 75"/>
          <p:cNvGrpSpPr>
            <a:grpSpLocks/>
          </p:cNvGrpSpPr>
          <p:nvPr/>
        </p:nvGrpSpPr>
        <p:grpSpPr bwMode="auto">
          <a:xfrm>
            <a:off x="2857500" y="2997200"/>
            <a:ext cx="1436688" cy="215900"/>
            <a:chOff x="4369395" y="3284984"/>
            <a:chExt cx="1436675" cy="215444"/>
          </a:xfrm>
        </p:grpSpPr>
        <p:sp>
          <p:nvSpPr>
            <p:cNvPr id="20522"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需求分析</a:t>
              </a:r>
            </a:p>
          </p:txBody>
        </p:sp>
        <p:grpSp>
          <p:nvGrpSpPr>
            <p:cNvPr id="20523" name="组合 77"/>
            <p:cNvGrpSpPr>
              <a:grpSpLocks/>
            </p:cNvGrpSpPr>
            <p:nvPr/>
          </p:nvGrpSpPr>
          <p:grpSpPr bwMode="auto">
            <a:xfrm>
              <a:off x="4369395" y="3316401"/>
              <a:ext cx="168551" cy="168551"/>
              <a:chOff x="5005199" y="3717032"/>
              <a:chExt cx="168551" cy="168551"/>
            </a:xfrm>
          </p:grpSpPr>
          <p:sp>
            <p:nvSpPr>
              <p:cNvPr id="106" name="椭圆 105"/>
              <p:cNvSpPr/>
              <p:nvPr/>
            </p:nvSpPr>
            <p:spPr>
              <a:xfrm>
                <a:off x="5005199" y="3717298"/>
                <a:ext cx="168273" cy="167919"/>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07" name="等腰三角形 106"/>
              <p:cNvSpPr/>
              <p:nvPr/>
            </p:nvSpPr>
            <p:spPr>
              <a:xfrm rot="5400000">
                <a:off x="5039466" y="3741728"/>
                <a:ext cx="129900"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08" name="组合 107"/>
          <p:cNvGrpSpPr>
            <a:grpSpLocks/>
          </p:cNvGrpSpPr>
          <p:nvPr/>
        </p:nvGrpSpPr>
        <p:grpSpPr bwMode="auto">
          <a:xfrm>
            <a:off x="1417638" y="3286125"/>
            <a:ext cx="1436687" cy="214313"/>
            <a:chOff x="4369395" y="3284984"/>
            <a:chExt cx="1436675" cy="215444"/>
          </a:xfrm>
        </p:grpSpPr>
        <p:sp>
          <p:nvSpPr>
            <p:cNvPr id="20518"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解决问题</a:t>
              </a:r>
            </a:p>
          </p:txBody>
        </p:sp>
        <p:grpSp>
          <p:nvGrpSpPr>
            <p:cNvPr id="20519" name="组合 109"/>
            <p:cNvGrpSpPr>
              <a:grpSpLocks/>
            </p:cNvGrpSpPr>
            <p:nvPr/>
          </p:nvGrpSpPr>
          <p:grpSpPr bwMode="auto">
            <a:xfrm>
              <a:off x="4369395" y="3316401"/>
              <a:ext cx="168551" cy="168551"/>
              <a:chOff x="5005199" y="3717032"/>
              <a:chExt cx="168551" cy="168551"/>
            </a:xfrm>
          </p:grpSpPr>
          <p:sp>
            <p:nvSpPr>
              <p:cNvPr id="115" name="椭圆 11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16" name="等腰三角形 115"/>
              <p:cNvSpPr/>
              <p:nvPr/>
            </p:nvSpPr>
            <p:spPr>
              <a:xfrm rot="5400000">
                <a:off x="5039784" y="3741785"/>
                <a:ext cx="129267"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17" name="组合 116"/>
          <p:cNvGrpSpPr>
            <a:grpSpLocks/>
          </p:cNvGrpSpPr>
          <p:nvPr/>
        </p:nvGrpSpPr>
        <p:grpSpPr bwMode="auto">
          <a:xfrm>
            <a:off x="2857500" y="3286125"/>
            <a:ext cx="1436688" cy="214313"/>
            <a:chOff x="4369395" y="3284984"/>
            <a:chExt cx="1436675" cy="215444"/>
          </a:xfrm>
        </p:grpSpPr>
        <p:sp>
          <p:nvSpPr>
            <p:cNvPr id="20514"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行业前景</a:t>
              </a:r>
            </a:p>
          </p:txBody>
        </p:sp>
        <p:grpSp>
          <p:nvGrpSpPr>
            <p:cNvPr id="20515" name="组合 118"/>
            <p:cNvGrpSpPr>
              <a:grpSpLocks/>
            </p:cNvGrpSpPr>
            <p:nvPr/>
          </p:nvGrpSpPr>
          <p:grpSpPr bwMode="auto">
            <a:xfrm>
              <a:off x="4369395" y="3316401"/>
              <a:ext cx="168551" cy="168551"/>
              <a:chOff x="5005199" y="3717032"/>
              <a:chExt cx="168551" cy="168551"/>
            </a:xfrm>
          </p:grpSpPr>
          <p:sp>
            <p:nvSpPr>
              <p:cNvPr id="120" name="椭圆 11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1" name="等腰三角形 120"/>
              <p:cNvSpPr/>
              <p:nvPr/>
            </p:nvSpPr>
            <p:spPr>
              <a:xfrm rot="5400000">
                <a:off x="5039783" y="3741786"/>
                <a:ext cx="129267"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2" name="组合 121"/>
          <p:cNvGrpSpPr>
            <a:grpSpLocks/>
          </p:cNvGrpSpPr>
          <p:nvPr/>
        </p:nvGrpSpPr>
        <p:grpSpPr bwMode="auto">
          <a:xfrm>
            <a:off x="1417638" y="3573463"/>
            <a:ext cx="1436687" cy="214312"/>
            <a:chOff x="4369395" y="3284984"/>
            <a:chExt cx="1436675" cy="215444"/>
          </a:xfrm>
        </p:grpSpPr>
        <p:sp>
          <p:nvSpPr>
            <p:cNvPr id="20510"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竞争对手</a:t>
              </a:r>
            </a:p>
          </p:txBody>
        </p:sp>
        <p:grpSp>
          <p:nvGrpSpPr>
            <p:cNvPr id="20511" name="组合 123"/>
            <p:cNvGrpSpPr>
              <a:grpSpLocks/>
            </p:cNvGrpSpPr>
            <p:nvPr/>
          </p:nvGrpSpPr>
          <p:grpSpPr bwMode="auto">
            <a:xfrm>
              <a:off x="4369395" y="3316401"/>
              <a:ext cx="168551" cy="168551"/>
              <a:chOff x="5005199" y="3717032"/>
              <a:chExt cx="168551" cy="168551"/>
            </a:xfrm>
          </p:grpSpPr>
          <p:sp>
            <p:nvSpPr>
              <p:cNvPr id="125" name="椭圆 124"/>
              <p:cNvSpPr/>
              <p:nvPr/>
            </p:nvSpPr>
            <p:spPr>
              <a:xfrm>
                <a:off x="5005199" y="3717533"/>
                <a:ext cx="168274"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26" name="等腰三角形 125"/>
              <p:cNvSpPr/>
              <p:nvPr/>
            </p:nvSpPr>
            <p:spPr>
              <a:xfrm rot="5400000">
                <a:off x="5039784" y="3741785"/>
                <a:ext cx="129266" cy="119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grpSp>
        <p:nvGrpSpPr>
          <p:cNvPr id="127" name="组合 126"/>
          <p:cNvGrpSpPr>
            <a:grpSpLocks/>
          </p:cNvGrpSpPr>
          <p:nvPr/>
        </p:nvGrpSpPr>
        <p:grpSpPr bwMode="auto">
          <a:xfrm>
            <a:off x="2857500" y="3573463"/>
            <a:ext cx="1436688" cy="214312"/>
            <a:chOff x="4369395" y="3284984"/>
            <a:chExt cx="1436675" cy="215444"/>
          </a:xfrm>
        </p:grpSpPr>
        <p:sp>
          <p:nvSpPr>
            <p:cNvPr id="20506" name="文本框 9"/>
            <p:cNvSpPr txBox="1">
              <a:spLocks noChangeArrowheads="1"/>
            </p:cNvSpPr>
            <p:nvPr/>
          </p:nvSpPr>
          <p:spPr bwMode="auto">
            <a:xfrm>
              <a:off x="4581935" y="3284984"/>
              <a:ext cx="1224135" cy="215444"/>
            </a:xfrm>
            <a:prstGeom prst="rect">
              <a:avLst/>
            </a:prstGeom>
            <a:noFill/>
            <a:ln w="9525">
              <a:noFill/>
              <a:miter lim="800000"/>
              <a:headEnd/>
              <a:tailEnd/>
            </a:ln>
          </p:spPr>
          <p:txBody>
            <a:bodyPr lIns="0" tIns="0" rIns="0" bIns="0">
              <a:spAutoFit/>
            </a:bodyPr>
            <a:lstStyle/>
            <a:p>
              <a:pPr marL="0" lvl="1"/>
              <a:r>
                <a:rPr lang="zh-CN" altLang="en-US" sz="1400">
                  <a:solidFill>
                    <a:schemeClr val="bg1"/>
                  </a:solidFill>
                  <a:latin typeface="微软雅黑" pitchFamily="34" charset="-122"/>
                  <a:ea typeface="微软雅黑" pitchFamily="34" charset="-122"/>
                </a:rPr>
                <a:t>优势分析</a:t>
              </a:r>
            </a:p>
          </p:txBody>
        </p:sp>
        <p:grpSp>
          <p:nvGrpSpPr>
            <p:cNvPr id="20507" name="组合 128"/>
            <p:cNvGrpSpPr>
              <a:grpSpLocks/>
            </p:cNvGrpSpPr>
            <p:nvPr/>
          </p:nvGrpSpPr>
          <p:grpSpPr bwMode="auto">
            <a:xfrm>
              <a:off x="4369395" y="3316401"/>
              <a:ext cx="168551" cy="168551"/>
              <a:chOff x="5005199" y="3717032"/>
              <a:chExt cx="168551" cy="168551"/>
            </a:xfrm>
          </p:grpSpPr>
          <p:sp>
            <p:nvSpPr>
              <p:cNvPr id="130" name="椭圆 129"/>
              <p:cNvSpPr/>
              <p:nvPr/>
            </p:nvSpPr>
            <p:spPr>
              <a:xfrm>
                <a:off x="5005199" y="3717533"/>
                <a:ext cx="168273" cy="167568"/>
              </a:xfrm>
              <a:prstGeom prst="ellipse">
                <a:avLst/>
              </a:prstGeom>
              <a:solidFill>
                <a:srgbClr val="2BA5A2"/>
              </a:solidFill>
              <a:ln>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sp>
            <p:nvSpPr>
              <p:cNvPr id="131" name="等腰三角形 130"/>
              <p:cNvSpPr/>
              <p:nvPr/>
            </p:nvSpPr>
            <p:spPr>
              <a:xfrm rot="5400000">
                <a:off x="5039783" y="3741787"/>
                <a:ext cx="129266" cy="11906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endParaRPr>
              </a:p>
            </p:txBody>
          </p:sp>
        </p:grpSp>
      </p:grpSp>
      <p:cxnSp>
        <p:nvCxnSpPr>
          <p:cNvPr id="132" name="直接连接符 131"/>
          <p:cNvCxnSpPr/>
          <p:nvPr/>
        </p:nvCxnSpPr>
        <p:spPr>
          <a:xfrm>
            <a:off x="1465263" y="2708275"/>
            <a:ext cx="2471737"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4456113" y="4508500"/>
            <a:ext cx="849312" cy="849313"/>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椭圆 147"/>
          <p:cNvSpPr/>
          <p:nvPr/>
        </p:nvSpPr>
        <p:spPr>
          <a:xfrm>
            <a:off x="5610225" y="4611688"/>
            <a:ext cx="1152525" cy="1152525"/>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9" name="椭圆 148"/>
          <p:cNvSpPr/>
          <p:nvPr/>
        </p:nvSpPr>
        <p:spPr>
          <a:xfrm>
            <a:off x="7177088" y="4764088"/>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0" name="椭圆 149"/>
          <p:cNvSpPr/>
          <p:nvPr/>
        </p:nvSpPr>
        <p:spPr>
          <a:xfrm>
            <a:off x="7831138" y="4083050"/>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1" name="椭圆 150"/>
          <p:cNvSpPr/>
          <p:nvPr/>
        </p:nvSpPr>
        <p:spPr>
          <a:xfrm>
            <a:off x="8113713" y="458946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2" name="椭圆 151"/>
          <p:cNvSpPr/>
          <p:nvPr/>
        </p:nvSpPr>
        <p:spPr>
          <a:xfrm>
            <a:off x="5521325" y="5357813"/>
            <a:ext cx="576263"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3" name="椭圆 152"/>
          <p:cNvSpPr/>
          <p:nvPr/>
        </p:nvSpPr>
        <p:spPr>
          <a:xfrm>
            <a:off x="9266238" y="5357813"/>
            <a:ext cx="576262" cy="57626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4" name="椭圆 153"/>
          <p:cNvSpPr/>
          <p:nvPr/>
        </p:nvSpPr>
        <p:spPr>
          <a:xfrm>
            <a:off x="9644063" y="5646738"/>
            <a:ext cx="439737"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5" name="椭圆 154"/>
          <p:cNvSpPr/>
          <p:nvPr/>
        </p:nvSpPr>
        <p:spPr>
          <a:xfrm>
            <a:off x="10490200" y="5002213"/>
            <a:ext cx="927100" cy="9271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6" name="椭圆 155"/>
          <p:cNvSpPr/>
          <p:nvPr/>
        </p:nvSpPr>
        <p:spPr>
          <a:xfrm>
            <a:off x="11196638" y="5494338"/>
            <a:ext cx="441325" cy="439737"/>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KSO_Shape"/>
          <p:cNvSpPr/>
          <p:nvPr/>
        </p:nvSpPr>
        <p:spPr bwMode="auto">
          <a:xfrm>
            <a:off x="4494213" y="1524000"/>
            <a:ext cx="387350" cy="3302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2" name="TextBox 51"/>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67"/>
                                        </p:tgtEl>
                                        <p:attrNameLst>
                                          <p:attrName>style.visibility</p:attrName>
                                        </p:attrNameLst>
                                      </p:cBhvr>
                                      <p:to>
                                        <p:strVal val="visible"/>
                                      </p:to>
                                    </p:set>
                                    <p:animEffect transition="in" filter="wheel(1)">
                                      <p:cBhvr>
                                        <p:cTn id="18" dur="400"/>
                                        <p:tgtEl>
                                          <p:spTgt spid="67"/>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p:cTn id="28" dur="500" fill="hold"/>
                                        <p:tgtEl>
                                          <p:spTgt spid="69"/>
                                        </p:tgtEl>
                                        <p:attrNameLst>
                                          <p:attrName>ppt_w</p:attrName>
                                        </p:attrNameLst>
                                      </p:cBhvr>
                                      <p:tavLst>
                                        <p:tav tm="0">
                                          <p:val>
                                            <p:fltVal val="0"/>
                                          </p:val>
                                        </p:tav>
                                        <p:tav tm="100000">
                                          <p:val>
                                            <p:strVal val="#ppt_w"/>
                                          </p:val>
                                        </p:tav>
                                      </p:tavLst>
                                    </p:anim>
                                    <p:anim calcmode="lin" valueType="num">
                                      <p:cBhvr>
                                        <p:cTn id="29" dur="500" fill="hold"/>
                                        <p:tgtEl>
                                          <p:spTgt spid="69"/>
                                        </p:tgtEl>
                                        <p:attrNameLst>
                                          <p:attrName>ppt_h</p:attrName>
                                        </p:attrNameLst>
                                      </p:cBhvr>
                                      <p:tavLst>
                                        <p:tav tm="0">
                                          <p:val>
                                            <p:fltVal val="0"/>
                                          </p:val>
                                        </p:tav>
                                        <p:tav tm="100000">
                                          <p:val>
                                            <p:strVal val="#ppt_h"/>
                                          </p:val>
                                        </p:tav>
                                      </p:tavLst>
                                    </p:anim>
                                    <p:animEffect transition="in" filter="fade">
                                      <p:cBhvr>
                                        <p:cTn id="30" dur="500"/>
                                        <p:tgtEl>
                                          <p:spTgt spid="69"/>
                                        </p:tgtEl>
                                      </p:cBhvr>
                                    </p:animEffect>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p:cTn id="34" dur="500" fill="hold"/>
                                        <p:tgtEl>
                                          <p:spTgt spid="70"/>
                                        </p:tgtEl>
                                        <p:attrNameLst>
                                          <p:attrName>ppt_w</p:attrName>
                                        </p:attrNameLst>
                                      </p:cBhvr>
                                      <p:tavLst>
                                        <p:tav tm="0">
                                          <p:val>
                                            <p:fltVal val="0"/>
                                          </p:val>
                                        </p:tav>
                                        <p:tav tm="100000">
                                          <p:val>
                                            <p:strVal val="#ppt_w"/>
                                          </p:val>
                                        </p:tav>
                                      </p:tavLst>
                                    </p:anim>
                                    <p:anim calcmode="lin" valueType="num">
                                      <p:cBhvr>
                                        <p:cTn id="35" dur="500" fill="hold"/>
                                        <p:tgtEl>
                                          <p:spTgt spid="70"/>
                                        </p:tgtEl>
                                        <p:attrNameLst>
                                          <p:attrName>ppt_h</p:attrName>
                                        </p:attrNameLst>
                                      </p:cBhvr>
                                      <p:tavLst>
                                        <p:tav tm="0">
                                          <p:val>
                                            <p:fltVal val="0"/>
                                          </p:val>
                                        </p:tav>
                                        <p:tav tm="100000">
                                          <p:val>
                                            <p:strVal val="#ppt_h"/>
                                          </p:val>
                                        </p:tav>
                                      </p:tavLst>
                                    </p:anim>
                                    <p:animEffect transition="in" filter="fade">
                                      <p:cBhvr>
                                        <p:cTn id="36" dur="500"/>
                                        <p:tgtEl>
                                          <p:spTgt spid="70"/>
                                        </p:tgtEl>
                                      </p:cBhvr>
                                    </p:animEffect>
                                  </p:childTnLst>
                                </p:cTn>
                              </p:par>
                              <p:par>
                                <p:cTn id="37" presetID="53" presetClass="entr" presetSubtype="16" fill="hold" nodeType="withEffect">
                                  <p:stCondLst>
                                    <p:cond delay="500"/>
                                  </p:stCondLst>
                                  <p:childTnLst>
                                    <p:set>
                                      <p:cBhvr>
                                        <p:cTn id="38" dur="1" fill="hold">
                                          <p:stCondLst>
                                            <p:cond delay="0"/>
                                          </p:stCondLst>
                                        </p:cTn>
                                        <p:tgtEl>
                                          <p:spTgt spid="71"/>
                                        </p:tgtEl>
                                        <p:attrNameLst>
                                          <p:attrName>style.visibility</p:attrName>
                                        </p:attrNameLst>
                                      </p:cBhvr>
                                      <p:to>
                                        <p:strVal val="visible"/>
                                      </p:to>
                                    </p:set>
                                    <p:anim calcmode="lin" valueType="num">
                                      <p:cBhvr>
                                        <p:cTn id="39" dur="500" fill="hold"/>
                                        <p:tgtEl>
                                          <p:spTgt spid="71"/>
                                        </p:tgtEl>
                                        <p:attrNameLst>
                                          <p:attrName>ppt_w</p:attrName>
                                        </p:attrNameLst>
                                      </p:cBhvr>
                                      <p:tavLst>
                                        <p:tav tm="0">
                                          <p:val>
                                            <p:fltVal val="0"/>
                                          </p:val>
                                        </p:tav>
                                        <p:tav tm="100000">
                                          <p:val>
                                            <p:strVal val="#ppt_w"/>
                                          </p:val>
                                        </p:tav>
                                      </p:tavLst>
                                    </p:anim>
                                    <p:anim calcmode="lin" valueType="num">
                                      <p:cBhvr>
                                        <p:cTn id="40" dur="500" fill="hold"/>
                                        <p:tgtEl>
                                          <p:spTgt spid="71"/>
                                        </p:tgtEl>
                                        <p:attrNameLst>
                                          <p:attrName>ppt_h</p:attrName>
                                        </p:attrNameLst>
                                      </p:cBhvr>
                                      <p:tavLst>
                                        <p:tav tm="0">
                                          <p:val>
                                            <p:fltVal val="0"/>
                                          </p:val>
                                        </p:tav>
                                        <p:tav tm="100000">
                                          <p:val>
                                            <p:strVal val="#ppt_h"/>
                                          </p:val>
                                        </p:tav>
                                      </p:tavLst>
                                    </p:anim>
                                    <p:animEffect transition="in" filter="fade">
                                      <p:cBhvr>
                                        <p:cTn id="41" dur="500"/>
                                        <p:tgtEl>
                                          <p:spTgt spid="71"/>
                                        </p:tgtEl>
                                      </p:cBhvr>
                                    </p:animEffect>
                                  </p:childTnLst>
                                </p:cTn>
                              </p:par>
                              <p:par>
                                <p:cTn id="42" presetID="53" presetClass="entr" presetSubtype="16" fill="hold" nodeType="withEffect">
                                  <p:stCondLst>
                                    <p:cond delay="50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par>
                                <p:cTn id="47" presetID="53" presetClass="entr" presetSubtype="16" fill="hold" nodeType="withEffect">
                                  <p:stCondLst>
                                    <p:cond delay="5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500" fill="hold"/>
                                        <p:tgtEl>
                                          <p:spTgt spid="108"/>
                                        </p:tgtEl>
                                        <p:attrNameLst>
                                          <p:attrName>ppt_w</p:attrName>
                                        </p:attrNameLst>
                                      </p:cBhvr>
                                      <p:tavLst>
                                        <p:tav tm="0">
                                          <p:val>
                                            <p:fltVal val="0"/>
                                          </p:val>
                                        </p:tav>
                                        <p:tav tm="100000">
                                          <p:val>
                                            <p:strVal val="#ppt_w"/>
                                          </p:val>
                                        </p:tav>
                                      </p:tavLst>
                                    </p:anim>
                                    <p:anim calcmode="lin" valueType="num">
                                      <p:cBhvr>
                                        <p:cTn id="50" dur="500" fill="hold"/>
                                        <p:tgtEl>
                                          <p:spTgt spid="108"/>
                                        </p:tgtEl>
                                        <p:attrNameLst>
                                          <p:attrName>ppt_h</p:attrName>
                                        </p:attrNameLst>
                                      </p:cBhvr>
                                      <p:tavLst>
                                        <p:tav tm="0">
                                          <p:val>
                                            <p:fltVal val="0"/>
                                          </p:val>
                                        </p:tav>
                                        <p:tav tm="100000">
                                          <p:val>
                                            <p:strVal val="#ppt_h"/>
                                          </p:val>
                                        </p:tav>
                                      </p:tavLst>
                                    </p:anim>
                                    <p:animEffect transition="in" filter="fade">
                                      <p:cBhvr>
                                        <p:cTn id="51" dur="500"/>
                                        <p:tgtEl>
                                          <p:spTgt spid="108"/>
                                        </p:tgtEl>
                                      </p:cBhvr>
                                    </p:animEffect>
                                  </p:childTnLst>
                                </p:cTn>
                              </p:par>
                              <p:par>
                                <p:cTn id="52" presetID="53" presetClass="entr" presetSubtype="16" fill="hold" nodeType="withEffect">
                                  <p:stCondLst>
                                    <p:cond delay="500"/>
                                  </p:stCondLst>
                                  <p:childTnLst>
                                    <p:set>
                                      <p:cBhvr>
                                        <p:cTn id="53" dur="1" fill="hold">
                                          <p:stCondLst>
                                            <p:cond delay="0"/>
                                          </p:stCondLst>
                                        </p:cTn>
                                        <p:tgtEl>
                                          <p:spTgt spid="117"/>
                                        </p:tgtEl>
                                        <p:attrNameLst>
                                          <p:attrName>style.visibility</p:attrName>
                                        </p:attrNameLst>
                                      </p:cBhvr>
                                      <p:to>
                                        <p:strVal val="visible"/>
                                      </p:to>
                                    </p:set>
                                    <p:anim calcmode="lin" valueType="num">
                                      <p:cBhvr>
                                        <p:cTn id="54" dur="500" fill="hold"/>
                                        <p:tgtEl>
                                          <p:spTgt spid="117"/>
                                        </p:tgtEl>
                                        <p:attrNameLst>
                                          <p:attrName>ppt_w</p:attrName>
                                        </p:attrNameLst>
                                      </p:cBhvr>
                                      <p:tavLst>
                                        <p:tav tm="0">
                                          <p:val>
                                            <p:fltVal val="0"/>
                                          </p:val>
                                        </p:tav>
                                        <p:tav tm="100000">
                                          <p:val>
                                            <p:strVal val="#ppt_w"/>
                                          </p:val>
                                        </p:tav>
                                      </p:tavLst>
                                    </p:anim>
                                    <p:anim calcmode="lin" valueType="num">
                                      <p:cBhvr>
                                        <p:cTn id="55" dur="500" fill="hold"/>
                                        <p:tgtEl>
                                          <p:spTgt spid="117"/>
                                        </p:tgtEl>
                                        <p:attrNameLst>
                                          <p:attrName>ppt_h</p:attrName>
                                        </p:attrNameLst>
                                      </p:cBhvr>
                                      <p:tavLst>
                                        <p:tav tm="0">
                                          <p:val>
                                            <p:fltVal val="0"/>
                                          </p:val>
                                        </p:tav>
                                        <p:tav tm="100000">
                                          <p:val>
                                            <p:strVal val="#ppt_h"/>
                                          </p:val>
                                        </p:tav>
                                      </p:tavLst>
                                    </p:anim>
                                    <p:animEffect transition="in" filter="fade">
                                      <p:cBhvr>
                                        <p:cTn id="56" dur="500"/>
                                        <p:tgtEl>
                                          <p:spTgt spid="117"/>
                                        </p:tgtEl>
                                      </p:cBhvr>
                                    </p:animEffect>
                                  </p:childTnLst>
                                </p:cTn>
                              </p:par>
                              <p:par>
                                <p:cTn id="57" presetID="53" presetClass="entr" presetSubtype="16" fill="hold" nodeType="withEffect">
                                  <p:stCondLst>
                                    <p:cond delay="500"/>
                                  </p:stCondLst>
                                  <p:childTnLst>
                                    <p:set>
                                      <p:cBhvr>
                                        <p:cTn id="58" dur="1" fill="hold">
                                          <p:stCondLst>
                                            <p:cond delay="0"/>
                                          </p:stCondLst>
                                        </p:cTn>
                                        <p:tgtEl>
                                          <p:spTgt spid="122"/>
                                        </p:tgtEl>
                                        <p:attrNameLst>
                                          <p:attrName>style.visibility</p:attrName>
                                        </p:attrNameLst>
                                      </p:cBhvr>
                                      <p:to>
                                        <p:strVal val="visible"/>
                                      </p:to>
                                    </p:set>
                                    <p:anim calcmode="lin" valueType="num">
                                      <p:cBhvr>
                                        <p:cTn id="59" dur="500" fill="hold"/>
                                        <p:tgtEl>
                                          <p:spTgt spid="122"/>
                                        </p:tgtEl>
                                        <p:attrNameLst>
                                          <p:attrName>ppt_w</p:attrName>
                                        </p:attrNameLst>
                                      </p:cBhvr>
                                      <p:tavLst>
                                        <p:tav tm="0">
                                          <p:val>
                                            <p:fltVal val="0"/>
                                          </p:val>
                                        </p:tav>
                                        <p:tav tm="100000">
                                          <p:val>
                                            <p:strVal val="#ppt_w"/>
                                          </p:val>
                                        </p:tav>
                                      </p:tavLst>
                                    </p:anim>
                                    <p:anim calcmode="lin" valueType="num">
                                      <p:cBhvr>
                                        <p:cTn id="60" dur="500" fill="hold"/>
                                        <p:tgtEl>
                                          <p:spTgt spid="122"/>
                                        </p:tgtEl>
                                        <p:attrNameLst>
                                          <p:attrName>ppt_h</p:attrName>
                                        </p:attrNameLst>
                                      </p:cBhvr>
                                      <p:tavLst>
                                        <p:tav tm="0">
                                          <p:val>
                                            <p:fltVal val="0"/>
                                          </p:val>
                                        </p:tav>
                                        <p:tav tm="100000">
                                          <p:val>
                                            <p:strVal val="#ppt_h"/>
                                          </p:val>
                                        </p:tav>
                                      </p:tavLst>
                                    </p:anim>
                                    <p:animEffect transition="in" filter="fade">
                                      <p:cBhvr>
                                        <p:cTn id="61" dur="500"/>
                                        <p:tgtEl>
                                          <p:spTgt spid="122"/>
                                        </p:tgtEl>
                                      </p:cBhvr>
                                    </p:animEffect>
                                  </p:childTnLst>
                                </p:cTn>
                              </p:par>
                              <p:par>
                                <p:cTn id="62" presetID="53" presetClass="entr" presetSubtype="16" fill="hold" nodeType="withEffect">
                                  <p:stCondLst>
                                    <p:cond delay="500"/>
                                  </p:stCondLst>
                                  <p:childTnLst>
                                    <p:set>
                                      <p:cBhvr>
                                        <p:cTn id="63" dur="1" fill="hold">
                                          <p:stCondLst>
                                            <p:cond delay="0"/>
                                          </p:stCondLst>
                                        </p:cTn>
                                        <p:tgtEl>
                                          <p:spTgt spid="127"/>
                                        </p:tgtEl>
                                        <p:attrNameLst>
                                          <p:attrName>style.visibility</p:attrName>
                                        </p:attrNameLst>
                                      </p:cBhvr>
                                      <p:to>
                                        <p:strVal val="visible"/>
                                      </p:to>
                                    </p:set>
                                    <p:anim calcmode="lin" valueType="num">
                                      <p:cBhvr>
                                        <p:cTn id="64" dur="500" fill="hold"/>
                                        <p:tgtEl>
                                          <p:spTgt spid="127"/>
                                        </p:tgtEl>
                                        <p:attrNameLst>
                                          <p:attrName>ppt_w</p:attrName>
                                        </p:attrNameLst>
                                      </p:cBhvr>
                                      <p:tavLst>
                                        <p:tav tm="0">
                                          <p:val>
                                            <p:fltVal val="0"/>
                                          </p:val>
                                        </p:tav>
                                        <p:tav tm="100000">
                                          <p:val>
                                            <p:strVal val="#ppt_w"/>
                                          </p:val>
                                        </p:tav>
                                      </p:tavLst>
                                    </p:anim>
                                    <p:anim calcmode="lin" valueType="num">
                                      <p:cBhvr>
                                        <p:cTn id="65" dur="500" fill="hold"/>
                                        <p:tgtEl>
                                          <p:spTgt spid="127"/>
                                        </p:tgtEl>
                                        <p:attrNameLst>
                                          <p:attrName>ppt_h</p:attrName>
                                        </p:attrNameLst>
                                      </p:cBhvr>
                                      <p:tavLst>
                                        <p:tav tm="0">
                                          <p:val>
                                            <p:fltVal val="0"/>
                                          </p:val>
                                        </p:tav>
                                        <p:tav tm="100000">
                                          <p:val>
                                            <p:strVal val="#ppt_h"/>
                                          </p:val>
                                        </p:tav>
                                      </p:tavLst>
                                    </p:anim>
                                    <p:animEffect transition="in" filter="fade">
                                      <p:cBhvr>
                                        <p:cTn id="66" dur="500"/>
                                        <p:tgtEl>
                                          <p:spTgt spid="127"/>
                                        </p:tgtEl>
                                      </p:cBhvr>
                                    </p:animEffect>
                                  </p:childTnLst>
                                </p:cTn>
                              </p:par>
                            </p:childTnLst>
                          </p:cTn>
                        </p:par>
                        <p:par>
                          <p:cTn id="67" fill="hold">
                            <p:stCondLst>
                              <p:cond delay="2500"/>
                            </p:stCondLst>
                            <p:childTnLst>
                              <p:par>
                                <p:cTn id="68" presetID="53" presetClass="entr" presetSubtype="16" fill="hold" nodeType="afterEffect">
                                  <p:stCondLst>
                                    <p:cond delay="0"/>
                                  </p:stCondLst>
                                  <p:childTnLst>
                                    <p:set>
                                      <p:cBhvr>
                                        <p:cTn id="69" dur="1" fill="hold">
                                          <p:stCondLst>
                                            <p:cond delay="0"/>
                                          </p:stCondLst>
                                        </p:cTn>
                                        <p:tgtEl>
                                          <p:spTgt spid="132"/>
                                        </p:tgtEl>
                                        <p:attrNameLst>
                                          <p:attrName>style.visibility</p:attrName>
                                        </p:attrNameLst>
                                      </p:cBhvr>
                                      <p:to>
                                        <p:strVal val="visible"/>
                                      </p:to>
                                    </p:set>
                                    <p:anim calcmode="lin" valueType="num">
                                      <p:cBhvr>
                                        <p:cTn id="70" dur="500" fill="hold"/>
                                        <p:tgtEl>
                                          <p:spTgt spid="132"/>
                                        </p:tgtEl>
                                        <p:attrNameLst>
                                          <p:attrName>ppt_w</p:attrName>
                                        </p:attrNameLst>
                                      </p:cBhvr>
                                      <p:tavLst>
                                        <p:tav tm="0">
                                          <p:val>
                                            <p:fltVal val="0"/>
                                          </p:val>
                                        </p:tav>
                                        <p:tav tm="100000">
                                          <p:val>
                                            <p:strVal val="#ppt_w"/>
                                          </p:val>
                                        </p:tav>
                                      </p:tavLst>
                                    </p:anim>
                                    <p:anim calcmode="lin" valueType="num">
                                      <p:cBhvr>
                                        <p:cTn id="71" dur="500" fill="hold"/>
                                        <p:tgtEl>
                                          <p:spTgt spid="132"/>
                                        </p:tgtEl>
                                        <p:attrNameLst>
                                          <p:attrName>ppt_h</p:attrName>
                                        </p:attrNameLst>
                                      </p:cBhvr>
                                      <p:tavLst>
                                        <p:tav tm="0">
                                          <p:val>
                                            <p:fltVal val="0"/>
                                          </p:val>
                                        </p:tav>
                                        <p:tav tm="100000">
                                          <p:val>
                                            <p:strVal val="#ppt_h"/>
                                          </p:val>
                                        </p:tav>
                                      </p:tavLst>
                                    </p:anim>
                                    <p:animEffect transition="in" filter="fade">
                                      <p:cBhvr>
                                        <p:cTn id="72" dur="500"/>
                                        <p:tgtEl>
                                          <p:spTgt spid="132"/>
                                        </p:tgtEl>
                                      </p:cBhvr>
                                    </p:animEffect>
                                  </p:childTnLst>
                                </p:cTn>
                              </p:par>
                              <p:par>
                                <p:cTn id="73" presetID="2" presetClass="entr" presetSubtype="6" fill="hold" grpId="0" nodeType="withEffect">
                                  <p:stCondLst>
                                    <p:cond delay="75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1+#ppt_w/2"/>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par>
                                <p:cTn id="77" presetID="2" presetClass="entr" presetSubtype="6" fill="hold" grpId="0" nodeType="withEffect">
                                  <p:stCondLst>
                                    <p:cond delay="750"/>
                                  </p:stCondLst>
                                  <p:childTnLst>
                                    <p:set>
                                      <p:cBhvr>
                                        <p:cTn id="78" dur="1" fill="hold">
                                          <p:stCondLst>
                                            <p:cond delay="0"/>
                                          </p:stCondLst>
                                        </p:cTn>
                                        <p:tgtEl>
                                          <p:spTgt spid="148"/>
                                        </p:tgtEl>
                                        <p:attrNameLst>
                                          <p:attrName>style.visibility</p:attrName>
                                        </p:attrNameLst>
                                      </p:cBhvr>
                                      <p:to>
                                        <p:strVal val="visible"/>
                                      </p:to>
                                    </p:set>
                                    <p:anim calcmode="lin" valueType="num">
                                      <p:cBhvr additive="base">
                                        <p:cTn id="79" dur="500" fill="hold"/>
                                        <p:tgtEl>
                                          <p:spTgt spid="148"/>
                                        </p:tgtEl>
                                        <p:attrNameLst>
                                          <p:attrName>ppt_x</p:attrName>
                                        </p:attrNameLst>
                                      </p:cBhvr>
                                      <p:tavLst>
                                        <p:tav tm="0">
                                          <p:val>
                                            <p:strVal val="1+#ppt_w/2"/>
                                          </p:val>
                                        </p:tav>
                                        <p:tav tm="100000">
                                          <p:val>
                                            <p:strVal val="#ppt_x"/>
                                          </p:val>
                                        </p:tav>
                                      </p:tavLst>
                                    </p:anim>
                                    <p:anim calcmode="lin" valueType="num">
                                      <p:cBhvr additive="base">
                                        <p:cTn id="80" dur="500" fill="hold"/>
                                        <p:tgtEl>
                                          <p:spTgt spid="148"/>
                                        </p:tgtEl>
                                        <p:attrNameLst>
                                          <p:attrName>ppt_y</p:attrName>
                                        </p:attrNameLst>
                                      </p:cBhvr>
                                      <p:tavLst>
                                        <p:tav tm="0">
                                          <p:val>
                                            <p:strVal val="1+#ppt_h/2"/>
                                          </p:val>
                                        </p:tav>
                                        <p:tav tm="100000">
                                          <p:val>
                                            <p:strVal val="#ppt_y"/>
                                          </p:val>
                                        </p:tav>
                                      </p:tavLst>
                                    </p:anim>
                                  </p:childTnLst>
                                </p:cTn>
                              </p:par>
                              <p:par>
                                <p:cTn id="81" presetID="2" presetClass="entr" presetSubtype="6" fill="hold" grpId="0" nodeType="withEffect">
                                  <p:stCondLst>
                                    <p:cond delay="750"/>
                                  </p:stCondLst>
                                  <p:childTnLst>
                                    <p:set>
                                      <p:cBhvr>
                                        <p:cTn id="82" dur="1" fill="hold">
                                          <p:stCondLst>
                                            <p:cond delay="0"/>
                                          </p:stCondLst>
                                        </p:cTn>
                                        <p:tgtEl>
                                          <p:spTgt spid="149"/>
                                        </p:tgtEl>
                                        <p:attrNameLst>
                                          <p:attrName>style.visibility</p:attrName>
                                        </p:attrNameLst>
                                      </p:cBhvr>
                                      <p:to>
                                        <p:strVal val="visible"/>
                                      </p:to>
                                    </p:set>
                                    <p:anim calcmode="lin" valueType="num">
                                      <p:cBhvr additive="base">
                                        <p:cTn id="83" dur="500" fill="hold"/>
                                        <p:tgtEl>
                                          <p:spTgt spid="149"/>
                                        </p:tgtEl>
                                        <p:attrNameLst>
                                          <p:attrName>ppt_x</p:attrName>
                                        </p:attrNameLst>
                                      </p:cBhvr>
                                      <p:tavLst>
                                        <p:tav tm="0">
                                          <p:val>
                                            <p:strVal val="1+#ppt_w/2"/>
                                          </p:val>
                                        </p:tav>
                                        <p:tav tm="100000">
                                          <p:val>
                                            <p:strVal val="#ppt_x"/>
                                          </p:val>
                                        </p:tav>
                                      </p:tavLst>
                                    </p:anim>
                                    <p:anim calcmode="lin" valueType="num">
                                      <p:cBhvr additive="base">
                                        <p:cTn id="84" dur="500" fill="hold"/>
                                        <p:tgtEl>
                                          <p:spTgt spid="149"/>
                                        </p:tgtEl>
                                        <p:attrNameLst>
                                          <p:attrName>ppt_y</p:attrName>
                                        </p:attrNameLst>
                                      </p:cBhvr>
                                      <p:tavLst>
                                        <p:tav tm="0">
                                          <p:val>
                                            <p:strVal val="1+#ppt_h/2"/>
                                          </p:val>
                                        </p:tav>
                                        <p:tav tm="100000">
                                          <p:val>
                                            <p:strVal val="#ppt_y"/>
                                          </p:val>
                                        </p:tav>
                                      </p:tavLst>
                                    </p:anim>
                                  </p:childTnLst>
                                </p:cTn>
                              </p:par>
                              <p:par>
                                <p:cTn id="85" presetID="2" presetClass="entr" presetSubtype="6" fill="hold" grpId="0" nodeType="withEffect">
                                  <p:stCondLst>
                                    <p:cond delay="750"/>
                                  </p:stCondLst>
                                  <p:childTnLst>
                                    <p:set>
                                      <p:cBhvr>
                                        <p:cTn id="86" dur="1" fill="hold">
                                          <p:stCondLst>
                                            <p:cond delay="0"/>
                                          </p:stCondLst>
                                        </p:cTn>
                                        <p:tgtEl>
                                          <p:spTgt spid="150"/>
                                        </p:tgtEl>
                                        <p:attrNameLst>
                                          <p:attrName>style.visibility</p:attrName>
                                        </p:attrNameLst>
                                      </p:cBhvr>
                                      <p:to>
                                        <p:strVal val="visible"/>
                                      </p:to>
                                    </p:set>
                                    <p:anim calcmode="lin" valueType="num">
                                      <p:cBhvr additive="base">
                                        <p:cTn id="87" dur="500" fill="hold"/>
                                        <p:tgtEl>
                                          <p:spTgt spid="150"/>
                                        </p:tgtEl>
                                        <p:attrNameLst>
                                          <p:attrName>ppt_x</p:attrName>
                                        </p:attrNameLst>
                                      </p:cBhvr>
                                      <p:tavLst>
                                        <p:tav tm="0">
                                          <p:val>
                                            <p:strVal val="1+#ppt_w/2"/>
                                          </p:val>
                                        </p:tav>
                                        <p:tav tm="100000">
                                          <p:val>
                                            <p:strVal val="#ppt_x"/>
                                          </p:val>
                                        </p:tav>
                                      </p:tavLst>
                                    </p:anim>
                                    <p:anim calcmode="lin" valueType="num">
                                      <p:cBhvr additive="base">
                                        <p:cTn id="88" dur="500" fill="hold"/>
                                        <p:tgtEl>
                                          <p:spTgt spid="150"/>
                                        </p:tgtEl>
                                        <p:attrNameLst>
                                          <p:attrName>ppt_y</p:attrName>
                                        </p:attrNameLst>
                                      </p:cBhvr>
                                      <p:tavLst>
                                        <p:tav tm="0">
                                          <p:val>
                                            <p:strVal val="1+#ppt_h/2"/>
                                          </p:val>
                                        </p:tav>
                                        <p:tav tm="100000">
                                          <p:val>
                                            <p:strVal val="#ppt_y"/>
                                          </p:val>
                                        </p:tav>
                                      </p:tavLst>
                                    </p:anim>
                                  </p:childTnLst>
                                </p:cTn>
                              </p:par>
                              <p:par>
                                <p:cTn id="89" presetID="2" presetClass="entr" presetSubtype="6" fill="hold" grpId="0" nodeType="withEffect">
                                  <p:stCondLst>
                                    <p:cond delay="750"/>
                                  </p:stCondLst>
                                  <p:childTnLst>
                                    <p:set>
                                      <p:cBhvr>
                                        <p:cTn id="90" dur="1" fill="hold">
                                          <p:stCondLst>
                                            <p:cond delay="0"/>
                                          </p:stCondLst>
                                        </p:cTn>
                                        <p:tgtEl>
                                          <p:spTgt spid="151"/>
                                        </p:tgtEl>
                                        <p:attrNameLst>
                                          <p:attrName>style.visibility</p:attrName>
                                        </p:attrNameLst>
                                      </p:cBhvr>
                                      <p:to>
                                        <p:strVal val="visible"/>
                                      </p:to>
                                    </p:set>
                                    <p:anim calcmode="lin" valueType="num">
                                      <p:cBhvr additive="base">
                                        <p:cTn id="91" dur="500" fill="hold"/>
                                        <p:tgtEl>
                                          <p:spTgt spid="151"/>
                                        </p:tgtEl>
                                        <p:attrNameLst>
                                          <p:attrName>ppt_x</p:attrName>
                                        </p:attrNameLst>
                                      </p:cBhvr>
                                      <p:tavLst>
                                        <p:tav tm="0">
                                          <p:val>
                                            <p:strVal val="1+#ppt_w/2"/>
                                          </p:val>
                                        </p:tav>
                                        <p:tav tm="100000">
                                          <p:val>
                                            <p:strVal val="#ppt_x"/>
                                          </p:val>
                                        </p:tav>
                                      </p:tavLst>
                                    </p:anim>
                                    <p:anim calcmode="lin" valueType="num">
                                      <p:cBhvr additive="base">
                                        <p:cTn id="92" dur="500" fill="hold"/>
                                        <p:tgtEl>
                                          <p:spTgt spid="151"/>
                                        </p:tgtEl>
                                        <p:attrNameLst>
                                          <p:attrName>ppt_y</p:attrName>
                                        </p:attrNameLst>
                                      </p:cBhvr>
                                      <p:tavLst>
                                        <p:tav tm="0">
                                          <p:val>
                                            <p:strVal val="1+#ppt_h/2"/>
                                          </p:val>
                                        </p:tav>
                                        <p:tav tm="100000">
                                          <p:val>
                                            <p:strVal val="#ppt_y"/>
                                          </p:val>
                                        </p:tav>
                                      </p:tavLst>
                                    </p:anim>
                                  </p:childTnLst>
                                </p:cTn>
                              </p:par>
                              <p:par>
                                <p:cTn id="93" presetID="2" presetClass="entr" presetSubtype="6" fill="hold" grpId="0" nodeType="withEffect">
                                  <p:stCondLst>
                                    <p:cond delay="750"/>
                                  </p:stCondLst>
                                  <p:childTnLst>
                                    <p:set>
                                      <p:cBhvr>
                                        <p:cTn id="94" dur="1" fill="hold">
                                          <p:stCondLst>
                                            <p:cond delay="0"/>
                                          </p:stCondLst>
                                        </p:cTn>
                                        <p:tgtEl>
                                          <p:spTgt spid="152"/>
                                        </p:tgtEl>
                                        <p:attrNameLst>
                                          <p:attrName>style.visibility</p:attrName>
                                        </p:attrNameLst>
                                      </p:cBhvr>
                                      <p:to>
                                        <p:strVal val="visible"/>
                                      </p:to>
                                    </p:set>
                                    <p:anim calcmode="lin" valueType="num">
                                      <p:cBhvr additive="base">
                                        <p:cTn id="95" dur="500" fill="hold"/>
                                        <p:tgtEl>
                                          <p:spTgt spid="152"/>
                                        </p:tgtEl>
                                        <p:attrNameLst>
                                          <p:attrName>ppt_x</p:attrName>
                                        </p:attrNameLst>
                                      </p:cBhvr>
                                      <p:tavLst>
                                        <p:tav tm="0">
                                          <p:val>
                                            <p:strVal val="1+#ppt_w/2"/>
                                          </p:val>
                                        </p:tav>
                                        <p:tav tm="100000">
                                          <p:val>
                                            <p:strVal val="#ppt_x"/>
                                          </p:val>
                                        </p:tav>
                                      </p:tavLst>
                                    </p:anim>
                                    <p:anim calcmode="lin" valueType="num">
                                      <p:cBhvr additive="base">
                                        <p:cTn id="96" dur="500" fill="hold"/>
                                        <p:tgtEl>
                                          <p:spTgt spid="152"/>
                                        </p:tgtEl>
                                        <p:attrNameLst>
                                          <p:attrName>ppt_y</p:attrName>
                                        </p:attrNameLst>
                                      </p:cBhvr>
                                      <p:tavLst>
                                        <p:tav tm="0">
                                          <p:val>
                                            <p:strVal val="1+#ppt_h/2"/>
                                          </p:val>
                                        </p:tav>
                                        <p:tav tm="100000">
                                          <p:val>
                                            <p:strVal val="#ppt_y"/>
                                          </p:val>
                                        </p:tav>
                                      </p:tavLst>
                                    </p:anim>
                                  </p:childTnLst>
                                </p:cTn>
                              </p:par>
                              <p:par>
                                <p:cTn id="97" presetID="2" presetClass="entr" presetSubtype="6" fill="hold" grpId="0" nodeType="withEffect">
                                  <p:stCondLst>
                                    <p:cond delay="750"/>
                                  </p:stCondLst>
                                  <p:childTnLst>
                                    <p:set>
                                      <p:cBhvr>
                                        <p:cTn id="98" dur="1" fill="hold">
                                          <p:stCondLst>
                                            <p:cond delay="0"/>
                                          </p:stCondLst>
                                        </p:cTn>
                                        <p:tgtEl>
                                          <p:spTgt spid="153"/>
                                        </p:tgtEl>
                                        <p:attrNameLst>
                                          <p:attrName>style.visibility</p:attrName>
                                        </p:attrNameLst>
                                      </p:cBhvr>
                                      <p:to>
                                        <p:strVal val="visible"/>
                                      </p:to>
                                    </p:set>
                                    <p:anim calcmode="lin" valueType="num">
                                      <p:cBhvr additive="base">
                                        <p:cTn id="99" dur="500" fill="hold"/>
                                        <p:tgtEl>
                                          <p:spTgt spid="153"/>
                                        </p:tgtEl>
                                        <p:attrNameLst>
                                          <p:attrName>ppt_x</p:attrName>
                                        </p:attrNameLst>
                                      </p:cBhvr>
                                      <p:tavLst>
                                        <p:tav tm="0">
                                          <p:val>
                                            <p:strVal val="1+#ppt_w/2"/>
                                          </p:val>
                                        </p:tav>
                                        <p:tav tm="100000">
                                          <p:val>
                                            <p:strVal val="#ppt_x"/>
                                          </p:val>
                                        </p:tav>
                                      </p:tavLst>
                                    </p:anim>
                                    <p:anim calcmode="lin" valueType="num">
                                      <p:cBhvr additive="base">
                                        <p:cTn id="100" dur="500" fill="hold"/>
                                        <p:tgtEl>
                                          <p:spTgt spid="153"/>
                                        </p:tgtEl>
                                        <p:attrNameLst>
                                          <p:attrName>ppt_y</p:attrName>
                                        </p:attrNameLst>
                                      </p:cBhvr>
                                      <p:tavLst>
                                        <p:tav tm="0">
                                          <p:val>
                                            <p:strVal val="1+#ppt_h/2"/>
                                          </p:val>
                                        </p:tav>
                                        <p:tav tm="100000">
                                          <p:val>
                                            <p:strVal val="#ppt_y"/>
                                          </p:val>
                                        </p:tav>
                                      </p:tavLst>
                                    </p:anim>
                                  </p:childTnLst>
                                </p:cTn>
                              </p:par>
                              <p:par>
                                <p:cTn id="101" presetID="2" presetClass="entr" presetSubtype="6" fill="hold" grpId="0" nodeType="withEffect">
                                  <p:stCondLst>
                                    <p:cond delay="750"/>
                                  </p:stCondLst>
                                  <p:childTnLst>
                                    <p:set>
                                      <p:cBhvr>
                                        <p:cTn id="102" dur="1" fill="hold">
                                          <p:stCondLst>
                                            <p:cond delay="0"/>
                                          </p:stCondLst>
                                        </p:cTn>
                                        <p:tgtEl>
                                          <p:spTgt spid="154"/>
                                        </p:tgtEl>
                                        <p:attrNameLst>
                                          <p:attrName>style.visibility</p:attrName>
                                        </p:attrNameLst>
                                      </p:cBhvr>
                                      <p:to>
                                        <p:strVal val="visible"/>
                                      </p:to>
                                    </p:set>
                                    <p:anim calcmode="lin" valueType="num">
                                      <p:cBhvr additive="base">
                                        <p:cTn id="103" dur="500" fill="hold"/>
                                        <p:tgtEl>
                                          <p:spTgt spid="154"/>
                                        </p:tgtEl>
                                        <p:attrNameLst>
                                          <p:attrName>ppt_x</p:attrName>
                                        </p:attrNameLst>
                                      </p:cBhvr>
                                      <p:tavLst>
                                        <p:tav tm="0">
                                          <p:val>
                                            <p:strVal val="1+#ppt_w/2"/>
                                          </p:val>
                                        </p:tav>
                                        <p:tav tm="100000">
                                          <p:val>
                                            <p:strVal val="#ppt_x"/>
                                          </p:val>
                                        </p:tav>
                                      </p:tavLst>
                                    </p:anim>
                                    <p:anim calcmode="lin" valueType="num">
                                      <p:cBhvr additive="base">
                                        <p:cTn id="104" dur="500" fill="hold"/>
                                        <p:tgtEl>
                                          <p:spTgt spid="154"/>
                                        </p:tgtEl>
                                        <p:attrNameLst>
                                          <p:attrName>ppt_y</p:attrName>
                                        </p:attrNameLst>
                                      </p:cBhvr>
                                      <p:tavLst>
                                        <p:tav tm="0">
                                          <p:val>
                                            <p:strVal val="1+#ppt_h/2"/>
                                          </p:val>
                                        </p:tav>
                                        <p:tav tm="100000">
                                          <p:val>
                                            <p:strVal val="#ppt_y"/>
                                          </p:val>
                                        </p:tav>
                                      </p:tavLst>
                                    </p:anim>
                                  </p:childTnLst>
                                </p:cTn>
                              </p:par>
                              <p:par>
                                <p:cTn id="105" presetID="2" presetClass="entr" presetSubtype="6" fill="hold" grpId="0" nodeType="withEffect">
                                  <p:stCondLst>
                                    <p:cond delay="750"/>
                                  </p:stCondLst>
                                  <p:childTnLst>
                                    <p:set>
                                      <p:cBhvr>
                                        <p:cTn id="106" dur="1" fill="hold">
                                          <p:stCondLst>
                                            <p:cond delay="0"/>
                                          </p:stCondLst>
                                        </p:cTn>
                                        <p:tgtEl>
                                          <p:spTgt spid="155"/>
                                        </p:tgtEl>
                                        <p:attrNameLst>
                                          <p:attrName>style.visibility</p:attrName>
                                        </p:attrNameLst>
                                      </p:cBhvr>
                                      <p:to>
                                        <p:strVal val="visible"/>
                                      </p:to>
                                    </p:set>
                                    <p:anim calcmode="lin" valueType="num">
                                      <p:cBhvr additive="base">
                                        <p:cTn id="107" dur="500" fill="hold"/>
                                        <p:tgtEl>
                                          <p:spTgt spid="155"/>
                                        </p:tgtEl>
                                        <p:attrNameLst>
                                          <p:attrName>ppt_x</p:attrName>
                                        </p:attrNameLst>
                                      </p:cBhvr>
                                      <p:tavLst>
                                        <p:tav tm="0">
                                          <p:val>
                                            <p:strVal val="1+#ppt_w/2"/>
                                          </p:val>
                                        </p:tav>
                                        <p:tav tm="100000">
                                          <p:val>
                                            <p:strVal val="#ppt_x"/>
                                          </p:val>
                                        </p:tav>
                                      </p:tavLst>
                                    </p:anim>
                                    <p:anim calcmode="lin" valueType="num">
                                      <p:cBhvr additive="base">
                                        <p:cTn id="108" dur="500" fill="hold"/>
                                        <p:tgtEl>
                                          <p:spTgt spid="155"/>
                                        </p:tgtEl>
                                        <p:attrNameLst>
                                          <p:attrName>ppt_y</p:attrName>
                                        </p:attrNameLst>
                                      </p:cBhvr>
                                      <p:tavLst>
                                        <p:tav tm="0">
                                          <p:val>
                                            <p:strVal val="1+#ppt_h/2"/>
                                          </p:val>
                                        </p:tav>
                                        <p:tav tm="100000">
                                          <p:val>
                                            <p:strVal val="#ppt_y"/>
                                          </p:val>
                                        </p:tav>
                                      </p:tavLst>
                                    </p:anim>
                                  </p:childTnLst>
                                </p:cTn>
                              </p:par>
                              <p:par>
                                <p:cTn id="109" presetID="2" presetClass="entr" presetSubtype="6" fill="hold" grpId="0" nodeType="withEffect">
                                  <p:stCondLst>
                                    <p:cond delay="750"/>
                                  </p:stCondLst>
                                  <p:childTnLst>
                                    <p:set>
                                      <p:cBhvr>
                                        <p:cTn id="110" dur="1" fill="hold">
                                          <p:stCondLst>
                                            <p:cond delay="0"/>
                                          </p:stCondLst>
                                        </p:cTn>
                                        <p:tgtEl>
                                          <p:spTgt spid="156"/>
                                        </p:tgtEl>
                                        <p:attrNameLst>
                                          <p:attrName>style.visibility</p:attrName>
                                        </p:attrNameLst>
                                      </p:cBhvr>
                                      <p:to>
                                        <p:strVal val="visible"/>
                                      </p:to>
                                    </p:set>
                                    <p:anim calcmode="lin" valueType="num">
                                      <p:cBhvr additive="base">
                                        <p:cTn id="111" dur="500" fill="hold"/>
                                        <p:tgtEl>
                                          <p:spTgt spid="156"/>
                                        </p:tgtEl>
                                        <p:attrNameLst>
                                          <p:attrName>ppt_x</p:attrName>
                                        </p:attrNameLst>
                                      </p:cBhvr>
                                      <p:tavLst>
                                        <p:tav tm="0">
                                          <p:val>
                                            <p:strVal val="1+#ppt_w/2"/>
                                          </p:val>
                                        </p:tav>
                                        <p:tav tm="100000">
                                          <p:val>
                                            <p:strVal val="#ppt_x"/>
                                          </p:val>
                                        </p:tav>
                                      </p:tavLst>
                                    </p:anim>
                                    <p:anim calcmode="lin" valueType="num">
                                      <p:cBhvr additive="base">
                                        <p:cTn id="112" dur="500" fill="hold"/>
                                        <p:tgtEl>
                                          <p:spTgt spid="156"/>
                                        </p:tgtEl>
                                        <p:attrNameLst>
                                          <p:attrName>ppt_y</p:attrName>
                                        </p:attrNameLst>
                                      </p:cBhvr>
                                      <p:tavLst>
                                        <p:tav tm="0">
                                          <p:val>
                                            <p:strVal val="1+#ppt_h/2"/>
                                          </p:val>
                                        </p:tav>
                                        <p:tav tm="100000">
                                          <p:val>
                                            <p:strVal val="#ppt_y"/>
                                          </p:val>
                                        </p:tav>
                                      </p:tavLst>
                                    </p:anim>
                                  </p:childTnLst>
                                </p:cTn>
                              </p:par>
                            </p:childTnLst>
                          </p:cTn>
                        </p:par>
                        <p:par>
                          <p:cTn id="113" fill="hold">
                            <p:stCondLst>
                              <p:cond delay="3000"/>
                            </p:stCondLst>
                            <p:childTnLst>
                              <p:par>
                                <p:cTn id="114" presetID="10" presetClass="entr" presetSubtype="0" fill="hold" grpId="0" nodeType="after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1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9" grpId="0"/>
      <p:bldP spid="70" grpId="0"/>
      <p:bldP spid="3"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9"/>
          <p:cNvSpPr>
            <a:spLocks/>
          </p:cNvSpPr>
          <p:nvPr/>
        </p:nvSpPr>
        <p:spPr bwMode="auto">
          <a:xfrm rot="-8100000">
            <a:off x="923925" y="2933700"/>
            <a:ext cx="2139950" cy="2139950"/>
          </a:xfrm>
          <a:custGeom>
            <a:avLst/>
            <a:gdLst>
              <a:gd name="T0" fmla="*/ 314524 w 728"/>
              <a:gd name="T1" fmla="*/ 1827927 h 727"/>
              <a:gd name="T2" fmla="*/ 1069971 w 728"/>
              <a:gd name="T3" fmla="*/ 2139940 h 727"/>
              <a:gd name="T4" fmla="*/ 1069971 w 728"/>
              <a:gd name="T5" fmla="*/ 1636598 h 727"/>
              <a:gd name="T6" fmla="*/ 670201 w 728"/>
              <a:gd name="T7" fmla="*/ 1468817 h 727"/>
              <a:gd name="T8" fmla="*/ 505590 w 728"/>
              <a:gd name="T9" fmla="*/ 1068498 h 727"/>
              <a:gd name="T10" fmla="*/ 670201 w 728"/>
              <a:gd name="T11" fmla="*/ 668179 h 727"/>
              <a:gd name="T12" fmla="*/ 1069971 w 728"/>
              <a:gd name="T13" fmla="*/ 503342 h 727"/>
              <a:gd name="T14" fmla="*/ 1469740 w 728"/>
              <a:gd name="T15" fmla="*/ 668179 h 727"/>
              <a:gd name="T16" fmla="*/ 1634351 w 728"/>
              <a:gd name="T17" fmla="*/ 1068498 h 727"/>
              <a:gd name="T18" fmla="*/ 2139941 w 728"/>
              <a:gd name="T19" fmla="*/ 1068498 h 727"/>
              <a:gd name="T20" fmla="*/ 1825417 w 728"/>
              <a:gd name="T21" fmla="*/ 312013 h 727"/>
              <a:gd name="T22" fmla="*/ 1069971 w 728"/>
              <a:gd name="T23" fmla="*/ 0 h 727"/>
              <a:gd name="T24" fmla="*/ 314524 w 728"/>
              <a:gd name="T25" fmla="*/ 312013 h 727"/>
              <a:gd name="T26" fmla="*/ 0 w 728"/>
              <a:gd name="T27" fmla="*/ 1068498 h 727"/>
              <a:gd name="T28" fmla="*/ 314524 w 728"/>
              <a:gd name="T29" fmla="*/ 1827927 h 7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8"/>
              <a:gd name="T46" fmla="*/ 0 h 727"/>
              <a:gd name="T47" fmla="*/ 728 w 728"/>
              <a:gd name="T48" fmla="*/ 727 h 7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3CCCC7"/>
          </a:solidFill>
          <a:ln w="9525">
            <a:noFill/>
            <a:round/>
            <a:headEnd/>
            <a:tailEnd/>
          </a:ln>
        </p:spPr>
        <p:txBody>
          <a:bodyPr/>
          <a:lstStyle/>
          <a:p>
            <a:endParaRPr lang="zh-CN" altLang="en-US"/>
          </a:p>
        </p:txBody>
      </p:sp>
      <p:sp>
        <p:nvSpPr>
          <p:cNvPr id="31" name="Freeform 9"/>
          <p:cNvSpPr>
            <a:spLocks/>
          </p:cNvSpPr>
          <p:nvPr/>
        </p:nvSpPr>
        <p:spPr bwMode="auto">
          <a:xfrm rot="-8100000">
            <a:off x="3260725" y="2933700"/>
            <a:ext cx="2139950" cy="2139950"/>
          </a:xfrm>
          <a:custGeom>
            <a:avLst/>
            <a:gdLst>
              <a:gd name="T0" fmla="*/ 314524 w 728"/>
              <a:gd name="T1" fmla="*/ 1827927 h 727"/>
              <a:gd name="T2" fmla="*/ 1069971 w 728"/>
              <a:gd name="T3" fmla="*/ 2139940 h 727"/>
              <a:gd name="T4" fmla="*/ 1069971 w 728"/>
              <a:gd name="T5" fmla="*/ 1636598 h 727"/>
              <a:gd name="T6" fmla="*/ 670201 w 728"/>
              <a:gd name="T7" fmla="*/ 1468817 h 727"/>
              <a:gd name="T8" fmla="*/ 505590 w 728"/>
              <a:gd name="T9" fmla="*/ 1068498 h 727"/>
              <a:gd name="T10" fmla="*/ 670201 w 728"/>
              <a:gd name="T11" fmla="*/ 668179 h 727"/>
              <a:gd name="T12" fmla="*/ 1069971 w 728"/>
              <a:gd name="T13" fmla="*/ 503342 h 727"/>
              <a:gd name="T14" fmla="*/ 1469740 w 728"/>
              <a:gd name="T15" fmla="*/ 668179 h 727"/>
              <a:gd name="T16" fmla="*/ 1634351 w 728"/>
              <a:gd name="T17" fmla="*/ 1068498 h 727"/>
              <a:gd name="T18" fmla="*/ 2139941 w 728"/>
              <a:gd name="T19" fmla="*/ 1068498 h 727"/>
              <a:gd name="T20" fmla="*/ 1825417 w 728"/>
              <a:gd name="T21" fmla="*/ 312013 h 727"/>
              <a:gd name="T22" fmla="*/ 1069971 w 728"/>
              <a:gd name="T23" fmla="*/ 0 h 727"/>
              <a:gd name="T24" fmla="*/ 314524 w 728"/>
              <a:gd name="T25" fmla="*/ 312013 h 727"/>
              <a:gd name="T26" fmla="*/ 0 w 728"/>
              <a:gd name="T27" fmla="*/ 1068498 h 727"/>
              <a:gd name="T28" fmla="*/ 314524 w 728"/>
              <a:gd name="T29" fmla="*/ 1827927 h 7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8"/>
              <a:gd name="T46" fmla="*/ 0 h 727"/>
              <a:gd name="T47" fmla="*/ 728 w 728"/>
              <a:gd name="T48" fmla="*/ 727 h 7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3CCCC7"/>
          </a:solidFill>
          <a:ln w="9525">
            <a:noFill/>
            <a:round/>
            <a:headEnd/>
            <a:tailEnd/>
          </a:ln>
        </p:spPr>
        <p:txBody>
          <a:bodyPr/>
          <a:lstStyle/>
          <a:p>
            <a:endParaRPr lang="zh-CN" altLang="en-US"/>
          </a:p>
        </p:txBody>
      </p:sp>
      <p:sp>
        <p:nvSpPr>
          <p:cNvPr id="32" name="Freeform 9"/>
          <p:cNvSpPr>
            <a:spLocks/>
          </p:cNvSpPr>
          <p:nvPr/>
        </p:nvSpPr>
        <p:spPr bwMode="auto">
          <a:xfrm rot="2700000">
            <a:off x="2089150" y="1795463"/>
            <a:ext cx="2139950" cy="2139950"/>
          </a:xfrm>
          <a:custGeom>
            <a:avLst/>
            <a:gdLst>
              <a:gd name="T0" fmla="*/ 314524 w 728"/>
              <a:gd name="T1" fmla="*/ 1827928 h 727"/>
              <a:gd name="T2" fmla="*/ 1069971 w 728"/>
              <a:gd name="T3" fmla="*/ 2139941 h 727"/>
              <a:gd name="T4" fmla="*/ 1069971 w 728"/>
              <a:gd name="T5" fmla="*/ 1636599 h 727"/>
              <a:gd name="T6" fmla="*/ 670201 w 728"/>
              <a:gd name="T7" fmla="*/ 1468818 h 727"/>
              <a:gd name="T8" fmla="*/ 505590 w 728"/>
              <a:gd name="T9" fmla="*/ 1068499 h 727"/>
              <a:gd name="T10" fmla="*/ 670201 w 728"/>
              <a:gd name="T11" fmla="*/ 668180 h 727"/>
              <a:gd name="T12" fmla="*/ 1069971 w 728"/>
              <a:gd name="T13" fmla="*/ 503342 h 727"/>
              <a:gd name="T14" fmla="*/ 1469740 w 728"/>
              <a:gd name="T15" fmla="*/ 668180 h 727"/>
              <a:gd name="T16" fmla="*/ 1634351 w 728"/>
              <a:gd name="T17" fmla="*/ 1068499 h 727"/>
              <a:gd name="T18" fmla="*/ 2139941 w 728"/>
              <a:gd name="T19" fmla="*/ 1068499 h 727"/>
              <a:gd name="T20" fmla="*/ 1825417 w 728"/>
              <a:gd name="T21" fmla="*/ 312013 h 727"/>
              <a:gd name="T22" fmla="*/ 1069971 w 728"/>
              <a:gd name="T23" fmla="*/ 0 h 727"/>
              <a:gd name="T24" fmla="*/ 314524 w 728"/>
              <a:gd name="T25" fmla="*/ 312013 h 727"/>
              <a:gd name="T26" fmla="*/ 0 w 728"/>
              <a:gd name="T27" fmla="*/ 1068499 h 727"/>
              <a:gd name="T28" fmla="*/ 314524 w 728"/>
              <a:gd name="T29" fmla="*/ 1827928 h 7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8"/>
              <a:gd name="T46" fmla="*/ 0 h 727"/>
              <a:gd name="T47" fmla="*/ 728 w 728"/>
              <a:gd name="T48" fmla="*/ 727 h 7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2BA5A2"/>
          </a:solidFill>
          <a:ln w="9525">
            <a:noFill/>
            <a:round/>
            <a:headEnd/>
            <a:tailEnd/>
          </a:ln>
        </p:spPr>
        <p:txBody>
          <a:bodyPr/>
          <a:lstStyle/>
          <a:p>
            <a:endParaRPr lang="zh-CN" altLang="en-US"/>
          </a:p>
        </p:txBody>
      </p:sp>
      <p:grpSp>
        <p:nvGrpSpPr>
          <p:cNvPr id="33" name="Group 10"/>
          <p:cNvGrpSpPr>
            <a:grpSpLocks/>
          </p:cNvGrpSpPr>
          <p:nvPr/>
        </p:nvGrpSpPr>
        <p:grpSpPr bwMode="auto">
          <a:xfrm>
            <a:off x="1146175" y="3121025"/>
            <a:ext cx="598488" cy="492125"/>
            <a:chOff x="7836195" y="3464708"/>
            <a:chExt cx="599208" cy="492388"/>
          </a:xfrm>
        </p:grpSpPr>
        <p:sp>
          <p:nvSpPr>
            <p:cNvPr id="38" name="Oval 11"/>
            <p:cNvSpPr/>
            <p:nvPr/>
          </p:nvSpPr>
          <p:spPr>
            <a:xfrm rot="2700000">
              <a:off x="7882453" y="3464543"/>
              <a:ext cx="492388" cy="492717"/>
            </a:xfrm>
            <a:prstGeom prst="ellipse">
              <a:avLst/>
            </a:prstGeom>
            <a:solidFill>
              <a:srgbClr val="F9F9F9"/>
            </a:solidFill>
            <a:ln w="133350">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22570" name="TextBox 45"/>
            <p:cNvSpPr txBox="1">
              <a:spLocks noChangeArrowheads="1"/>
            </p:cNvSpPr>
            <p:nvPr/>
          </p:nvSpPr>
          <p:spPr bwMode="auto">
            <a:xfrm>
              <a:off x="7836195" y="3536805"/>
              <a:ext cx="599208" cy="369332"/>
            </a:xfrm>
            <a:prstGeom prst="rect">
              <a:avLst/>
            </a:prstGeom>
            <a:noFill/>
            <a:ln w="9525">
              <a:noFill/>
              <a:miter lim="800000"/>
              <a:headEnd/>
              <a:tailEnd/>
            </a:ln>
          </p:spPr>
          <p:txBody>
            <a:bodyPr>
              <a:spAutoFit/>
            </a:bodyPr>
            <a:lstStyle/>
            <a:p>
              <a:pPr algn="ctr"/>
              <a:r>
                <a:rPr lang="id-ID" altLang="zh-CN" b="1">
                  <a:solidFill>
                    <a:srgbClr val="3CCCC7"/>
                  </a:solidFill>
                  <a:latin typeface="方正兰亭黑简体"/>
                  <a:ea typeface="方正兰亭黑简体"/>
                  <a:cs typeface="方正兰亭黑简体"/>
                </a:rPr>
                <a:t>01</a:t>
              </a:r>
            </a:p>
          </p:txBody>
        </p:sp>
      </p:grpSp>
      <p:grpSp>
        <p:nvGrpSpPr>
          <p:cNvPr id="48" name="Group 13"/>
          <p:cNvGrpSpPr>
            <a:grpSpLocks/>
          </p:cNvGrpSpPr>
          <p:nvPr/>
        </p:nvGrpSpPr>
        <p:grpSpPr bwMode="auto">
          <a:xfrm>
            <a:off x="2855913" y="1611313"/>
            <a:ext cx="598487" cy="493712"/>
            <a:chOff x="9545610" y="1955599"/>
            <a:chExt cx="599208" cy="492388"/>
          </a:xfrm>
        </p:grpSpPr>
        <p:sp>
          <p:nvSpPr>
            <p:cNvPr id="49" name="Oval 14"/>
            <p:cNvSpPr/>
            <p:nvPr/>
          </p:nvSpPr>
          <p:spPr>
            <a:xfrm rot="2700000">
              <a:off x="9602994" y="1955434"/>
              <a:ext cx="492388" cy="492718"/>
            </a:xfrm>
            <a:prstGeom prst="ellipse">
              <a:avLst/>
            </a:prstGeom>
            <a:solidFill>
              <a:schemeClr val="bg1"/>
            </a:solidFill>
            <a:ln w="133350">
              <a:solidFill>
                <a:srgbClr val="2BA5A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22568" name="TextBox 50"/>
            <p:cNvSpPr txBox="1">
              <a:spLocks noChangeArrowheads="1"/>
            </p:cNvSpPr>
            <p:nvPr/>
          </p:nvSpPr>
          <p:spPr bwMode="auto">
            <a:xfrm>
              <a:off x="9545610" y="2019602"/>
              <a:ext cx="599208" cy="369332"/>
            </a:xfrm>
            <a:prstGeom prst="rect">
              <a:avLst/>
            </a:prstGeom>
            <a:noFill/>
            <a:ln w="9525">
              <a:noFill/>
              <a:miter lim="800000"/>
              <a:headEnd/>
              <a:tailEnd/>
            </a:ln>
          </p:spPr>
          <p:txBody>
            <a:bodyPr>
              <a:spAutoFit/>
            </a:bodyPr>
            <a:lstStyle/>
            <a:p>
              <a:pPr algn="ctr"/>
              <a:r>
                <a:rPr lang="id-ID" altLang="zh-CN" b="1">
                  <a:solidFill>
                    <a:srgbClr val="3CCCC7"/>
                  </a:solidFill>
                  <a:latin typeface="方正兰亭黑简体"/>
                  <a:ea typeface="方正兰亭黑简体"/>
                  <a:cs typeface="方正兰亭黑简体"/>
                </a:rPr>
                <a:t>02</a:t>
              </a:r>
            </a:p>
          </p:txBody>
        </p:sp>
      </p:grpSp>
      <p:grpSp>
        <p:nvGrpSpPr>
          <p:cNvPr id="52" name="Group 16"/>
          <p:cNvGrpSpPr>
            <a:grpSpLocks/>
          </p:cNvGrpSpPr>
          <p:nvPr/>
        </p:nvGrpSpPr>
        <p:grpSpPr bwMode="auto">
          <a:xfrm>
            <a:off x="4608513" y="3132138"/>
            <a:ext cx="598487" cy="492125"/>
            <a:chOff x="10716797" y="5108091"/>
            <a:chExt cx="599208" cy="492388"/>
          </a:xfrm>
        </p:grpSpPr>
        <p:sp>
          <p:nvSpPr>
            <p:cNvPr id="53" name="Oval 17"/>
            <p:cNvSpPr/>
            <p:nvPr/>
          </p:nvSpPr>
          <p:spPr>
            <a:xfrm rot="2700000">
              <a:off x="10774975" y="5108721"/>
              <a:ext cx="492388" cy="491129"/>
            </a:xfrm>
            <a:prstGeom prst="ellipse">
              <a:avLst/>
            </a:prstGeom>
            <a:solidFill>
              <a:srgbClr val="F9F9F9"/>
            </a:solidFill>
            <a:ln w="133350">
              <a:solidFill>
                <a:srgbClr val="3CCCC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solidFill>
                  <a:srgbClr val="3CCCC7"/>
                </a:solidFill>
                <a:latin typeface="方正兰亭黑简体" panose="02000000000000000000" pitchFamily="2" charset="-122"/>
                <a:ea typeface="方正兰亭黑简体" panose="02000000000000000000" pitchFamily="2" charset="-122"/>
              </a:endParaRPr>
            </a:p>
          </p:txBody>
        </p:sp>
        <p:sp>
          <p:nvSpPr>
            <p:cNvPr id="22566" name="TextBox 53"/>
            <p:cNvSpPr txBox="1">
              <a:spLocks noChangeArrowheads="1"/>
            </p:cNvSpPr>
            <p:nvPr/>
          </p:nvSpPr>
          <p:spPr bwMode="auto">
            <a:xfrm>
              <a:off x="10716797" y="5178591"/>
              <a:ext cx="599208" cy="369332"/>
            </a:xfrm>
            <a:prstGeom prst="rect">
              <a:avLst/>
            </a:prstGeom>
            <a:noFill/>
            <a:ln w="9525">
              <a:noFill/>
              <a:miter lim="800000"/>
              <a:headEnd/>
              <a:tailEnd/>
            </a:ln>
          </p:spPr>
          <p:txBody>
            <a:bodyPr>
              <a:spAutoFit/>
            </a:bodyPr>
            <a:lstStyle/>
            <a:p>
              <a:pPr algn="ctr"/>
              <a:r>
                <a:rPr lang="id-ID" altLang="zh-CN" b="1">
                  <a:solidFill>
                    <a:srgbClr val="3CCCC7"/>
                  </a:solidFill>
                  <a:latin typeface="方正兰亭黑简体"/>
                  <a:ea typeface="方正兰亭黑简体"/>
                  <a:cs typeface="方正兰亭黑简体"/>
                </a:rPr>
                <a:t>03</a:t>
              </a:r>
            </a:p>
          </p:txBody>
        </p:sp>
      </p:grpSp>
      <p:sp>
        <p:nvSpPr>
          <p:cNvPr id="55" name="Freeform 19"/>
          <p:cNvSpPr>
            <a:spLocks noEditPoints="1"/>
          </p:cNvSpPr>
          <p:nvPr/>
        </p:nvSpPr>
        <p:spPr bwMode="auto">
          <a:xfrm>
            <a:off x="2925763" y="2598738"/>
            <a:ext cx="458787" cy="442912"/>
          </a:xfrm>
          <a:custGeom>
            <a:avLst/>
            <a:gdLst>
              <a:gd name="T0" fmla="*/ 326607 w 132"/>
              <a:gd name="T1" fmla="*/ 0 h 128"/>
              <a:gd name="T2" fmla="*/ 194575 w 132"/>
              <a:gd name="T3" fmla="*/ 93419 h 128"/>
              <a:gd name="T4" fmla="*/ 191100 w 132"/>
              <a:gd name="T5" fmla="*/ 93419 h 128"/>
              <a:gd name="T6" fmla="*/ 48644 w 132"/>
              <a:gd name="T7" fmla="*/ 238737 h 128"/>
              <a:gd name="T8" fmla="*/ 3475 w 132"/>
              <a:gd name="T9" fmla="*/ 380595 h 128"/>
              <a:gd name="T10" fmla="*/ 48644 w 132"/>
              <a:gd name="T11" fmla="*/ 442874 h 128"/>
              <a:gd name="T12" fmla="*/ 184151 w 132"/>
              <a:gd name="T13" fmla="*/ 408274 h 128"/>
              <a:gd name="T14" fmla="*/ 416945 w 132"/>
              <a:gd name="T15" fmla="*/ 183377 h 128"/>
              <a:gd name="T16" fmla="*/ 222371 w 132"/>
              <a:gd name="T17" fmla="*/ 328695 h 128"/>
              <a:gd name="T18" fmla="*/ 343980 w 132"/>
              <a:gd name="T19" fmla="*/ 162618 h 128"/>
              <a:gd name="T20" fmla="*/ 330082 w 132"/>
              <a:gd name="T21" fmla="*/ 231817 h 128"/>
              <a:gd name="T22" fmla="*/ 222371 w 132"/>
              <a:gd name="T23" fmla="*/ 339075 h 128"/>
              <a:gd name="T24" fmla="*/ 204998 w 132"/>
              <a:gd name="T25" fmla="*/ 280256 h 128"/>
              <a:gd name="T26" fmla="*/ 159829 w 132"/>
              <a:gd name="T27" fmla="*/ 235277 h 128"/>
              <a:gd name="T28" fmla="*/ 319658 w 132"/>
              <a:gd name="T29" fmla="*/ 124558 h 128"/>
              <a:gd name="T30" fmla="*/ 204998 w 132"/>
              <a:gd name="T31" fmla="*/ 280256 h 128"/>
              <a:gd name="T32" fmla="*/ 104236 w 132"/>
              <a:gd name="T33" fmla="*/ 221437 h 128"/>
              <a:gd name="T34" fmla="*/ 277964 w 132"/>
              <a:gd name="T35" fmla="*/ 100339 h 128"/>
              <a:gd name="T36" fmla="*/ 59067 w 132"/>
              <a:gd name="T37" fmla="*/ 411734 h 128"/>
              <a:gd name="T38" fmla="*/ 27796 w 132"/>
              <a:gd name="T39" fmla="*/ 394435 h 128"/>
              <a:gd name="T40" fmla="*/ 45169 w 132"/>
              <a:gd name="T41" fmla="*/ 332155 h 128"/>
              <a:gd name="T42" fmla="*/ 111185 w 132"/>
              <a:gd name="T43" fmla="*/ 401354 h 128"/>
              <a:gd name="T44" fmla="*/ 121609 w 132"/>
              <a:gd name="T45" fmla="*/ 397895 h 128"/>
              <a:gd name="T46" fmla="*/ 48644 w 132"/>
              <a:gd name="T47" fmla="*/ 318316 h 128"/>
              <a:gd name="T48" fmla="*/ 66016 w 132"/>
              <a:gd name="T49" fmla="*/ 259496 h 128"/>
              <a:gd name="T50" fmla="*/ 180676 w 132"/>
              <a:gd name="T51" fmla="*/ 380595 h 128"/>
              <a:gd name="T52" fmla="*/ 121609 w 132"/>
              <a:gd name="T53" fmla="*/ 397895 h 128"/>
              <a:gd name="T54" fmla="*/ 375251 w 132"/>
              <a:gd name="T55" fmla="*/ 186837 h 128"/>
              <a:gd name="T56" fmla="*/ 340505 w 132"/>
              <a:gd name="T57" fmla="*/ 103799 h 128"/>
              <a:gd name="T58" fmla="*/ 281438 w 132"/>
              <a:gd name="T59" fmla="*/ 44979 h 128"/>
              <a:gd name="T60" fmla="*/ 389149 w 132"/>
              <a:gd name="T61" fmla="*/ 55359 h 128"/>
              <a:gd name="T62" fmla="*/ 399573 w 132"/>
              <a:gd name="T63" fmla="*/ 162618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8"/>
              <a:gd name="T98" fmla="*/ 132 w 132"/>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rgbClr val="3CCCC7"/>
          </a:solidFill>
          <a:ln w="9525">
            <a:noFill/>
            <a:round/>
            <a:headEnd/>
            <a:tailEnd/>
          </a:ln>
        </p:spPr>
        <p:txBody>
          <a:bodyPr/>
          <a:lstStyle/>
          <a:p>
            <a:endParaRPr lang="zh-CN" altLang="en-US"/>
          </a:p>
        </p:txBody>
      </p:sp>
      <p:sp>
        <p:nvSpPr>
          <p:cNvPr id="56" name="Freeform 23"/>
          <p:cNvSpPr>
            <a:spLocks noEditPoints="1"/>
          </p:cNvSpPr>
          <p:nvPr/>
        </p:nvSpPr>
        <p:spPr bwMode="auto">
          <a:xfrm>
            <a:off x="1766888" y="3908425"/>
            <a:ext cx="442912" cy="334963"/>
          </a:xfrm>
          <a:custGeom>
            <a:avLst/>
            <a:gdLst>
              <a:gd name="T0" fmla="*/ 363296 w 128"/>
              <a:gd name="T1" fmla="*/ 6987 h 96"/>
              <a:gd name="T2" fmla="*/ 96879 w 128"/>
              <a:gd name="T3" fmla="*/ 0 h 96"/>
              <a:gd name="T4" fmla="*/ 6920 w 128"/>
              <a:gd name="T5" fmla="*/ 80352 h 96"/>
              <a:gd name="T6" fmla="*/ 6920 w 128"/>
              <a:gd name="T7" fmla="*/ 118781 h 96"/>
              <a:gd name="T8" fmla="*/ 221438 w 128"/>
              <a:gd name="T9" fmla="*/ 335381 h 96"/>
              <a:gd name="T10" fmla="*/ 435955 w 128"/>
              <a:gd name="T11" fmla="*/ 118781 h 96"/>
              <a:gd name="T12" fmla="*/ 435955 w 128"/>
              <a:gd name="T13" fmla="*/ 80352 h 96"/>
              <a:gd name="T14" fmla="*/ 190298 w 128"/>
              <a:gd name="T15" fmla="*/ 97819 h 96"/>
              <a:gd name="T16" fmla="*/ 252577 w 128"/>
              <a:gd name="T17" fmla="*/ 97819 h 96"/>
              <a:gd name="T18" fmla="*/ 269877 w 128"/>
              <a:gd name="T19" fmla="*/ 31442 h 96"/>
              <a:gd name="T20" fmla="*/ 262957 w 128"/>
              <a:gd name="T21" fmla="*/ 87339 h 96"/>
              <a:gd name="T22" fmla="*/ 179918 w 128"/>
              <a:gd name="T23" fmla="*/ 87339 h 96"/>
              <a:gd name="T24" fmla="*/ 172998 w 128"/>
              <a:gd name="T25" fmla="*/ 31442 h 96"/>
              <a:gd name="T26" fmla="*/ 179918 w 128"/>
              <a:gd name="T27" fmla="*/ 87339 h 96"/>
              <a:gd name="T28" fmla="*/ 221438 w 128"/>
              <a:gd name="T29" fmla="*/ 286471 h 96"/>
              <a:gd name="T30" fmla="*/ 256037 w 128"/>
              <a:gd name="T31" fmla="*/ 111794 h 96"/>
              <a:gd name="T32" fmla="*/ 339076 w 128"/>
              <a:gd name="T33" fmla="*/ 111794 h 96"/>
              <a:gd name="T34" fmla="*/ 269877 w 128"/>
              <a:gd name="T35" fmla="*/ 111794 h 96"/>
              <a:gd name="T36" fmla="*/ 307936 w 128"/>
              <a:gd name="T37" fmla="*/ 69871 h 96"/>
              <a:gd name="T38" fmla="*/ 273337 w 128"/>
              <a:gd name="T39" fmla="*/ 97819 h 96"/>
              <a:gd name="T40" fmla="*/ 335616 w 128"/>
              <a:gd name="T41" fmla="*/ 27948 h 96"/>
              <a:gd name="T42" fmla="*/ 287177 w 128"/>
              <a:gd name="T43" fmla="*/ 27948 h 96"/>
              <a:gd name="T44" fmla="*/ 190298 w 128"/>
              <a:gd name="T45" fmla="*/ 27948 h 96"/>
              <a:gd name="T46" fmla="*/ 221438 w 128"/>
              <a:gd name="T47" fmla="*/ 52403 h 96"/>
              <a:gd name="T48" fmla="*/ 107259 w 128"/>
              <a:gd name="T49" fmla="*/ 27948 h 96"/>
              <a:gd name="T50" fmla="*/ 134938 w 128"/>
              <a:gd name="T51" fmla="*/ 48910 h 96"/>
              <a:gd name="T52" fmla="*/ 169538 w 128"/>
              <a:gd name="T53" fmla="*/ 97819 h 96"/>
              <a:gd name="T54" fmla="*/ 134938 w 128"/>
              <a:gd name="T55" fmla="*/ 69871 h 96"/>
              <a:gd name="T56" fmla="*/ 207598 w 128"/>
              <a:gd name="T57" fmla="*/ 282978 h 96"/>
              <a:gd name="T58" fmla="*/ 172998 w 128"/>
              <a:gd name="T59" fmla="*/ 111794 h 96"/>
              <a:gd name="T60" fmla="*/ 38060 w 128"/>
              <a:gd name="T61" fmla="*/ 111794 h 96"/>
              <a:gd name="T62" fmla="*/ 176458 w 128"/>
              <a:gd name="T63" fmla="*/ 258523 h 96"/>
              <a:gd name="T64" fmla="*/ 404815 w 128"/>
              <a:gd name="T65" fmla="*/ 111794 h 96"/>
              <a:gd name="T66" fmla="*/ 352916 w 128"/>
              <a:gd name="T67" fmla="*/ 111794 h 96"/>
              <a:gd name="T68" fmla="*/ 318316 w 128"/>
              <a:gd name="T69" fmla="*/ 59390 h 96"/>
              <a:gd name="T70" fmla="*/ 415195 w 128"/>
              <a:gd name="T71" fmla="*/ 97819 h 96"/>
              <a:gd name="T72" fmla="*/ 93419 w 128"/>
              <a:gd name="T73" fmla="*/ 34936 h 96"/>
              <a:gd name="T74" fmla="*/ 86499 w 128"/>
              <a:gd name="T75" fmla="*/ 97819 h 96"/>
              <a:gd name="T76" fmla="*/ 93419 w 128"/>
              <a:gd name="T77" fmla="*/ 34936 h 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8"/>
              <a:gd name="T118" fmla="*/ 0 h 96"/>
              <a:gd name="T119" fmla="*/ 128 w 128"/>
              <a:gd name="T120" fmla="*/ 96 h 9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3CCCC7"/>
          </a:solidFill>
          <a:ln w="9525">
            <a:noFill/>
            <a:round/>
            <a:headEnd/>
            <a:tailEnd/>
          </a:ln>
        </p:spPr>
        <p:txBody>
          <a:bodyPr/>
          <a:lstStyle/>
          <a:p>
            <a:endParaRPr lang="zh-CN" altLang="en-US"/>
          </a:p>
        </p:txBody>
      </p:sp>
      <p:grpSp>
        <p:nvGrpSpPr>
          <p:cNvPr id="65" name="Group 24"/>
          <p:cNvGrpSpPr/>
          <p:nvPr/>
        </p:nvGrpSpPr>
        <p:grpSpPr>
          <a:xfrm>
            <a:off x="4100178" y="3853211"/>
            <a:ext cx="451474" cy="442875"/>
            <a:chOff x="6786562" y="796925"/>
            <a:chExt cx="500063" cy="490538"/>
          </a:xfrm>
          <a:solidFill>
            <a:srgbClr val="3CCCC7"/>
          </a:solidFill>
        </p:grpSpPr>
        <p:sp>
          <p:nvSpPr>
            <p:cNvPr id="66"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p:spPr>
          <p:txBody>
            <a:bodyPr/>
            <a:lstStyle/>
            <a:p>
              <a:pPr fontAlgn="auto">
                <a:spcBef>
                  <a:spcPts val="0"/>
                </a:spcBef>
                <a:spcAft>
                  <a:spcPts val="0"/>
                </a:spcAft>
                <a:defRPr/>
              </a:pPr>
              <a:endParaRPr lang="id-ID">
                <a:latin typeface="+mn-lt"/>
                <a:ea typeface="+mn-ea"/>
              </a:endParaRPr>
            </a:p>
          </p:txBody>
        </p:sp>
        <p:sp>
          <p:nvSpPr>
            <p:cNvPr id="67"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p:spPr>
          <p:txBody>
            <a:bodyPr/>
            <a:lstStyle/>
            <a:p>
              <a:pPr fontAlgn="auto">
                <a:spcBef>
                  <a:spcPts val="0"/>
                </a:spcBef>
                <a:spcAft>
                  <a:spcPts val="0"/>
                </a:spcAft>
                <a:defRPr/>
              </a:pPr>
              <a:endParaRPr lang="id-ID">
                <a:latin typeface="+mn-lt"/>
                <a:ea typeface="+mn-ea"/>
              </a:endParaRPr>
            </a:p>
          </p:txBody>
        </p:sp>
        <p:sp>
          <p:nvSpPr>
            <p:cNvPr id="68"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p:spPr>
          <p:txBody>
            <a:bodyPr/>
            <a:lstStyle/>
            <a:p>
              <a:pPr fontAlgn="auto">
                <a:spcBef>
                  <a:spcPts val="0"/>
                </a:spcBef>
                <a:spcAft>
                  <a:spcPts val="0"/>
                </a:spcAft>
                <a:defRPr/>
              </a:pPr>
              <a:endParaRPr lang="id-ID">
                <a:latin typeface="+mn-lt"/>
                <a:ea typeface="+mn-ea"/>
              </a:endParaRPr>
            </a:p>
          </p:txBody>
        </p:sp>
        <p:sp>
          <p:nvSpPr>
            <p:cNvPr id="69"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p:spPr>
          <p:txBody>
            <a:bodyPr/>
            <a:lstStyle/>
            <a:p>
              <a:pPr fontAlgn="auto">
                <a:spcBef>
                  <a:spcPts val="0"/>
                </a:spcBef>
                <a:spcAft>
                  <a:spcPts val="0"/>
                </a:spcAft>
                <a:defRPr/>
              </a:pPr>
              <a:endParaRPr lang="id-ID">
                <a:latin typeface="+mn-lt"/>
                <a:ea typeface="+mn-ea"/>
              </a:endParaRPr>
            </a:p>
          </p:txBody>
        </p:sp>
      </p:grpSp>
      <p:sp>
        <p:nvSpPr>
          <p:cNvPr id="70" name="椭圆 69"/>
          <p:cNvSpPr/>
          <p:nvPr/>
        </p:nvSpPr>
        <p:spPr>
          <a:xfrm>
            <a:off x="5005388" y="1800225"/>
            <a:ext cx="546100"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MT Std" pitchFamily="34" charset="0"/>
            </a:endParaRPr>
          </a:p>
        </p:txBody>
      </p:sp>
      <p:sp>
        <p:nvSpPr>
          <p:cNvPr id="71" name="标题 4"/>
          <p:cNvSpPr txBox="1">
            <a:spLocks noChangeArrowheads="1"/>
          </p:cNvSpPr>
          <p:nvPr/>
        </p:nvSpPr>
        <p:spPr bwMode="auto">
          <a:xfrm>
            <a:off x="5033963" y="1893888"/>
            <a:ext cx="517525" cy="360362"/>
          </a:xfrm>
          <a:prstGeom prst="rect">
            <a:avLst/>
          </a:prstGeom>
          <a:noFill/>
          <a:ln w="9525">
            <a:noFill/>
            <a:miter lim="800000"/>
            <a:headEnd/>
            <a:tailEnd/>
          </a:ln>
        </p:spPr>
        <p:txBody>
          <a:bodyPr anchor="ctr"/>
          <a:lstStyle/>
          <a:p>
            <a:r>
              <a:rPr lang="en-US" altLang="zh-CN" b="1">
                <a:solidFill>
                  <a:schemeClr val="bg1"/>
                </a:solidFill>
                <a:latin typeface="Impact MT Std"/>
                <a:ea typeface="微软雅黑" pitchFamily="34" charset="-122"/>
              </a:rPr>
              <a:t>01</a:t>
            </a:r>
          </a:p>
        </p:txBody>
      </p:sp>
      <p:sp>
        <p:nvSpPr>
          <p:cNvPr id="72" name="椭圆 71"/>
          <p:cNvSpPr/>
          <p:nvPr/>
        </p:nvSpPr>
        <p:spPr>
          <a:xfrm>
            <a:off x="5724525" y="2808288"/>
            <a:ext cx="547688"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MT Std" pitchFamily="34" charset="0"/>
            </a:endParaRPr>
          </a:p>
        </p:txBody>
      </p:sp>
      <p:sp>
        <p:nvSpPr>
          <p:cNvPr id="73" name="标题 4"/>
          <p:cNvSpPr txBox="1">
            <a:spLocks noChangeArrowheads="1"/>
          </p:cNvSpPr>
          <p:nvPr/>
        </p:nvSpPr>
        <p:spPr bwMode="auto">
          <a:xfrm>
            <a:off x="5754688" y="2903538"/>
            <a:ext cx="517525" cy="358775"/>
          </a:xfrm>
          <a:prstGeom prst="rect">
            <a:avLst/>
          </a:prstGeom>
          <a:noFill/>
          <a:ln w="9525">
            <a:noFill/>
            <a:miter lim="800000"/>
            <a:headEnd/>
            <a:tailEnd/>
          </a:ln>
        </p:spPr>
        <p:txBody>
          <a:bodyPr anchor="ctr"/>
          <a:lstStyle/>
          <a:p>
            <a:r>
              <a:rPr lang="en-US" altLang="zh-CN" b="1">
                <a:solidFill>
                  <a:schemeClr val="bg1"/>
                </a:solidFill>
                <a:latin typeface="Impact MT Std"/>
                <a:ea typeface="微软雅黑" pitchFamily="34" charset="-122"/>
              </a:rPr>
              <a:t>02</a:t>
            </a:r>
          </a:p>
        </p:txBody>
      </p:sp>
      <p:sp>
        <p:nvSpPr>
          <p:cNvPr id="74" name="椭圆 73"/>
          <p:cNvSpPr/>
          <p:nvPr/>
        </p:nvSpPr>
        <p:spPr>
          <a:xfrm>
            <a:off x="6437313" y="3859213"/>
            <a:ext cx="546100" cy="54768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Impact MT Std" pitchFamily="34" charset="0"/>
            </a:endParaRPr>
          </a:p>
        </p:txBody>
      </p:sp>
      <p:sp>
        <p:nvSpPr>
          <p:cNvPr id="75" name="标题 4"/>
          <p:cNvSpPr txBox="1">
            <a:spLocks noChangeArrowheads="1"/>
          </p:cNvSpPr>
          <p:nvPr/>
        </p:nvSpPr>
        <p:spPr bwMode="auto">
          <a:xfrm>
            <a:off x="6465888" y="3954463"/>
            <a:ext cx="517525" cy="358775"/>
          </a:xfrm>
          <a:prstGeom prst="rect">
            <a:avLst/>
          </a:prstGeom>
          <a:noFill/>
          <a:ln w="9525">
            <a:noFill/>
            <a:miter lim="800000"/>
            <a:headEnd/>
            <a:tailEnd/>
          </a:ln>
        </p:spPr>
        <p:txBody>
          <a:bodyPr anchor="ctr"/>
          <a:lstStyle/>
          <a:p>
            <a:r>
              <a:rPr lang="en-US" altLang="zh-CN" b="1">
                <a:solidFill>
                  <a:schemeClr val="bg1"/>
                </a:solidFill>
                <a:latin typeface="Impact MT Std"/>
                <a:ea typeface="微软雅黑" pitchFamily="34" charset="-122"/>
              </a:rPr>
              <a:t>03</a:t>
            </a:r>
          </a:p>
        </p:txBody>
      </p:sp>
      <p:sp>
        <p:nvSpPr>
          <p:cNvPr id="76" name="矩形 75"/>
          <p:cNvSpPr>
            <a:spLocks noChangeArrowheads="1"/>
          </p:cNvSpPr>
          <p:nvPr/>
        </p:nvSpPr>
        <p:spPr bwMode="auto">
          <a:xfrm>
            <a:off x="5768975" y="1654175"/>
            <a:ext cx="5045075" cy="369888"/>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人力成本、门槛高</a:t>
            </a:r>
            <a:r>
              <a:rPr lang="en-US" altLang="zh-CN" b="1">
                <a:solidFill>
                  <a:srgbClr val="3CCCC7"/>
                </a:solidFill>
                <a:latin typeface="微软雅黑" pitchFamily="34" charset="-122"/>
                <a:ea typeface="微软雅黑" pitchFamily="34" charset="-122"/>
                <a:cs typeface="Arial" charset="0"/>
              </a:rPr>
              <a:t>——7</a:t>
            </a:r>
            <a:r>
              <a:rPr lang="zh-CN" altLang="en-US" b="1">
                <a:solidFill>
                  <a:srgbClr val="3CCCC7"/>
                </a:solidFill>
                <a:latin typeface="微软雅黑" pitchFamily="34" charset="-122"/>
                <a:ea typeface="微软雅黑" pitchFamily="34" charset="-122"/>
                <a:cs typeface="Arial" charset="0"/>
              </a:rPr>
              <a:t>成以上的开支用于工资</a:t>
            </a:r>
          </a:p>
        </p:txBody>
      </p:sp>
      <p:sp>
        <p:nvSpPr>
          <p:cNvPr id="77" name="矩形 47"/>
          <p:cNvSpPr>
            <a:spLocks noChangeArrowheads="1"/>
          </p:cNvSpPr>
          <p:nvPr/>
        </p:nvSpPr>
        <p:spPr bwMode="auto">
          <a:xfrm>
            <a:off x="5767388" y="1955800"/>
            <a:ext cx="2808287" cy="603250"/>
          </a:xfrm>
          <a:prstGeom prst="rect">
            <a:avLst/>
          </a:prstGeom>
          <a:noFill/>
          <a:ln>
            <a:noFill/>
          </a:ln>
          <a:extLst/>
        </p:spPr>
        <p:txBody>
          <a:bodyPr lIns="91431" tIns="45716" rIns="91431" bIns="45716">
            <a:spAutoFit/>
          </a:bodyPr>
          <a:lstStyle/>
          <a:p>
            <a:pPr>
              <a:lnSpc>
                <a:spcPct val="120000"/>
              </a:lnSpc>
              <a:buFont typeface="Arial" charset="0"/>
              <a:buNone/>
            </a:pPr>
            <a:r>
              <a:rPr lang="zh-CN" altLang="en-US" sz="1400">
                <a:solidFill>
                  <a:srgbClr val="7F7F7F"/>
                </a:solidFill>
                <a:latin typeface="微软雅黑" pitchFamily="34" charset="-122"/>
                <a:ea typeface="微软雅黑" pitchFamily="34" charset="-122"/>
                <a:sym typeface="微软雅黑" pitchFamily="34" charset="-122"/>
              </a:rPr>
              <a:t>完成一个项目需要</a:t>
            </a:r>
            <a:r>
              <a:rPr lang="en-US" altLang="zh-CN" sz="1400">
                <a:solidFill>
                  <a:srgbClr val="7F7F7F"/>
                </a:solidFill>
                <a:latin typeface="微软雅黑" pitchFamily="34" charset="-122"/>
                <a:ea typeface="微软雅黑" pitchFamily="34" charset="-122"/>
                <a:sym typeface="微软雅黑" pitchFamily="34" charset="-122"/>
              </a:rPr>
              <a:t>6</a:t>
            </a:r>
            <a:r>
              <a:rPr lang="zh-CN" altLang="en-US" sz="1400">
                <a:solidFill>
                  <a:srgbClr val="7F7F7F"/>
                </a:solidFill>
                <a:latin typeface="微软雅黑" pitchFamily="34" charset="-122"/>
                <a:ea typeface="微软雅黑" pitchFamily="34" charset="-122"/>
                <a:sym typeface="微软雅黑" pitchFamily="34" charset="-122"/>
              </a:rPr>
              <a:t>个以上</a:t>
            </a:r>
          </a:p>
          <a:p>
            <a:pPr>
              <a:lnSpc>
                <a:spcPct val="120000"/>
              </a:lnSpc>
              <a:buFont typeface="Arial" charset="0"/>
              <a:buNone/>
            </a:pPr>
            <a:r>
              <a:rPr lang="zh-CN" altLang="en-US" sz="1400">
                <a:solidFill>
                  <a:srgbClr val="7F7F7F"/>
                </a:solidFill>
                <a:latin typeface="微软雅黑" pitchFamily="34" charset="-122"/>
                <a:ea typeface="微软雅黑" pitchFamily="34" charset="-122"/>
                <a:sym typeface="微软雅黑" pitchFamily="34" charset="-122"/>
              </a:rPr>
              <a:t>不同人员的协作才能完成</a:t>
            </a:r>
          </a:p>
        </p:txBody>
      </p:sp>
      <p:sp>
        <p:nvSpPr>
          <p:cNvPr id="78" name="矩形 77"/>
          <p:cNvSpPr>
            <a:spLocks noChangeArrowheads="1"/>
          </p:cNvSpPr>
          <p:nvPr/>
        </p:nvSpPr>
        <p:spPr bwMode="auto">
          <a:xfrm>
            <a:off x="6561138" y="2733675"/>
            <a:ext cx="4252912" cy="369888"/>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客户需求满足难</a:t>
            </a:r>
            <a:r>
              <a:rPr lang="en-US" altLang="zh-CN" b="1">
                <a:solidFill>
                  <a:srgbClr val="3CCCC7"/>
                </a:solidFill>
                <a:latin typeface="微软雅黑" pitchFamily="34" charset="-122"/>
                <a:ea typeface="微软雅黑" pitchFamily="34" charset="-122"/>
                <a:cs typeface="Arial" charset="0"/>
              </a:rPr>
              <a:t>——4</a:t>
            </a:r>
            <a:r>
              <a:rPr lang="zh-CN" altLang="en-US" b="1">
                <a:solidFill>
                  <a:srgbClr val="3CCCC7"/>
                </a:solidFill>
                <a:latin typeface="微软雅黑" pitchFamily="34" charset="-122"/>
                <a:ea typeface="微软雅黑" pitchFamily="34" charset="-122"/>
                <a:cs typeface="Arial" charset="0"/>
              </a:rPr>
              <a:t>成的项目无法收尾</a:t>
            </a:r>
          </a:p>
        </p:txBody>
      </p:sp>
      <p:sp>
        <p:nvSpPr>
          <p:cNvPr id="79" name="矩形 47"/>
          <p:cNvSpPr>
            <a:spLocks noChangeArrowheads="1"/>
          </p:cNvSpPr>
          <p:nvPr/>
        </p:nvSpPr>
        <p:spPr bwMode="auto">
          <a:xfrm>
            <a:off x="6559550" y="3035300"/>
            <a:ext cx="2808288"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客户需求往往是日新月异的，又要快又要能满足客户的需求变更</a:t>
            </a:r>
          </a:p>
        </p:txBody>
      </p:sp>
      <p:sp>
        <p:nvSpPr>
          <p:cNvPr id="80" name="矩形 79"/>
          <p:cNvSpPr>
            <a:spLocks noChangeArrowheads="1"/>
          </p:cNvSpPr>
          <p:nvPr/>
        </p:nvSpPr>
        <p:spPr bwMode="auto">
          <a:xfrm>
            <a:off x="7272338" y="3733800"/>
            <a:ext cx="4802187" cy="368300"/>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市场竞争巨大</a:t>
            </a:r>
            <a:r>
              <a:rPr lang="en-US" altLang="zh-CN" b="1">
                <a:solidFill>
                  <a:srgbClr val="3CCCC7"/>
                </a:solidFill>
                <a:latin typeface="微软雅黑" pitchFamily="34" charset="-122"/>
                <a:ea typeface="微软雅黑" pitchFamily="34" charset="-122"/>
                <a:cs typeface="Arial" charset="0"/>
              </a:rPr>
              <a:t>——6</a:t>
            </a:r>
            <a:r>
              <a:rPr lang="zh-CN" altLang="en-US" b="1">
                <a:solidFill>
                  <a:srgbClr val="3CCCC7"/>
                </a:solidFill>
                <a:latin typeface="微软雅黑" pitchFamily="34" charset="-122"/>
                <a:ea typeface="微软雅黑" pitchFamily="34" charset="-122"/>
                <a:cs typeface="Arial" charset="0"/>
              </a:rPr>
              <a:t>成以上的单无法维持成本</a:t>
            </a:r>
          </a:p>
        </p:txBody>
      </p:sp>
      <p:sp>
        <p:nvSpPr>
          <p:cNvPr id="22549" name="矩形 47"/>
          <p:cNvSpPr>
            <a:spLocks noChangeArrowheads="1"/>
          </p:cNvSpPr>
          <p:nvPr/>
        </p:nvSpPr>
        <p:spPr bwMode="auto">
          <a:xfrm>
            <a:off x="7270750" y="4043363"/>
            <a:ext cx="3722688" cy="603250"/>
          </a:xfrm>
          <a:prstGeom prst="rect">
            <a:avLst/>
          </a:prstGeom>
          <a:noFill/>
          <a:ln w="9525">
            <a:noFill/>
            <a:miter lim="800000"/>
            <a:headEnd/>
            <a:tailEnd/>
          </a:ln>
        </p:spPr>
        <p:txBody>
          <a:bodyPr lIns="91431" tIns="45716" rIns="91431" bIns="45716">
            <a:spAutoFit/>
          </a:bodyPr>
          <a:lstStyle/>
          <a:p>
            <a:pPr>
              <a:lnSpc>
                <a:spcPct val="120000"/>
              </a:lnSpc>
              <a:buFont typeface="Arial" charset="0"/>
              <a:buNone/>
            </a:pPr>
            <a:r>
              <a:rPr lang="zh-CN" altLang="en-US" sz="1400">
                <a:solidFill>
                  <a:srgbClr val="7F7F7F"/>
                </a:solidFill>
                <a:latin typeface="微软雅黑" pitchFamily="34" charset="-122"/>
                <a:ea typeface="微软雅黑" pitchFamily="34" charset="-122"/>
                <a:sym typeface="微软雅黑" pitchFamily="34" charset="-122"/>
              </a:rPr>
              <a:t>外包平台上的时间和金额要求太苛刻，最终公司变成老板一个人的关系才能支撑的公司</a:t>
            </a:r>
          </a:p>
        </p:txBody>
      </p:sp>
      <p:sp>
        <p:nvSpPr>
          <p:cNvPr id="50" name="文本框 9"/>
          <p:cNvSpPr txBox="1"/>
          <p:nvPr/>
        </p:nvSpPr>
        <p:spPr>
          <a:xfrm>
            <a:off x="984250" y="188913"/>
            <a:ext cx="5656263"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项目来源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软件开发公司的生存多艰难</a:t>
            </a:r>
          </a:p>
        </p:txBody>
      </p:sp>
      <p:sp>
        <p:nvSpPr>
          <p:cNvPr id="57" name="六边形 56"/>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8" name="直接连接符 57"/>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0" name="矩形 59"/>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2" name="六边形 6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56"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第一章</a:t>
            </a:r>
          </a:p>
        </p:txBody>
      </p:sp>
      <p:sp>
        <p:nvSpPr>
          <p:cNvPr id="22557"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项目介绍</a:t>
            </a:r>
          </a:p>
        </p:txBody>
      </p:sp>
      <p:sp>
        <p:nvSpPr>
          <p:cNvPr id="82" name="KSO_Shape"/>
          <p:cNvSpPr/>
          <p:nvPr/>
        </p:nvSpPr>
        <p:spPr bwMode="auto">
          <a:xfrm>
            <a:off x="336550" y="225425"/>
            <a:ext cx="296863" cy="25241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83" name="矩形 82"/>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 name="矩形 83"/>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5"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6" name="矩形 85"/>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563"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0 5</a:t>
            </a:r>
            <a:endParaRPr lang="zh-CN" altLang="zh-CN" sz="2000" b="1">
              <a:solidFill>
                <a:schemeClr val="bg1"/>
              </a:solidFill>
              <a:latin typeface="方正兰亭超细黑简体"/>
              <a:ea typeface="方正兰亭超细黑简体"/>
              <a:cs typeface="方正兰亭超细黑简体"/>
            </a:endParaRPr>
          </a:p>
        </p:txBody>
      </p:sp>
      <p:sp>
        <p:nvSpPr>
          <p:cNvPr id="88" name="TextBox 87"/>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right)">
                                      <p:cBhvr>
                                        <p:cTn id="11" dur="500"/>
                                        <p:tgtEl>
                                          <p:spTgt spid="3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500"/>
                                        <p:tgtEl>
                                          <p:spTgt spid="30"/>
                                        </p:tgtEl>
                                      </p:cBhvr>
                                    </p:animEffect>
                                  </p:childTnLst>
                                </p:cTn>
                              </p:par>
                              <p:par>
                                <p:cTn id="16" presetID="42" presetClass="entr" presetSubtype="0" fill="hold" nodeType="withEffect">
                                  <p:stCondLst>
                                    <p:cond delay="50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1000"/>
                                        <p:tgtEl>
                                          <p:spTgt spid="48"/>
                                        </p:tgtEl>
                                      </p:cBhvr>
                                    </p:animEffect>
                                    <p:anim calcmode="lin" valueType="num">
                                      <p:cBhvr>
                                        <p:cTn id="24" dur="1000" fill="hold"/>
                                        <p:tgtEl>
                                          <p:spTgt spid="48"/>
                                        </p:tgtEl>
                                        <p:attrNameLst>
                                          <p:attrName>ppt_x</p:attrName>
                                        </p:attrNameLst>
                                      </p:cBhvr>
                                      <p:tavLst>
                                        <p:tav tm="0">
                                          <p:val>
                                            <p:strVal val="#ppt_x"/>
                                          </p:val>
                                        </p:tav>
                                        <p:tav tm="100000">
                                          <p:val>
                                            <p:strVal val="#ppt_x"/>
                                          </p:val>
                                        </p:tav>
                                      </p:tavLst>
                                    </p:anim>
                                    <p:anim calcmode="lin" valueType="num">
                                      <p:cBhvr>
                                        <p:cTn id="25" dur="1000" fill="hold"/>
                                        <p:tgtEl>
                                          <p:spTgt spid="4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10" presetClass="entr" presetSubtype="0" fill="hold" grpId="0" nodeType="withEffect">
                                  <p:stCondLst>
                                    <p:cond delay="100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100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70"/>
                                        </p:tgtEl>
                                        <p:attrNameLst>
                                          <p:attrName>style.visibility</p:attrName>
                                        </p:attrNameLst>
                                      </p:cBhvr>
                                      <p:to>
                                        <p:strVal val="visible"/>
                                      </p:to>
                                    </p:set>
                                    <p:anim calcmode="lin" valueType="num">
                                      <p:cBhvr>
                                        <p:cTn id="42" dur="500" fill="hold"/>
                                        <p:tgtEl>
                                          <p:spTgt spid="70"/>
                                        </p:tgtEl>
                                        <p:attrNameLst>
                                          <p:attrName>ppt_w</p:attrName>
                                        </p:attrNameLst>
                                      </p:cBhvr>
                                      <p:tavLst>
                                        <p:tav tm="0">
                                          <p:val>
                                            <p:fltVal val="0"/>
                                          </p:val>
                                        </p:tav>
                                        <p:tav tm="100000">
                                          <p:val>
                                            <p:strVal val="#ppt_w"/>
                                          </p:val>
                                        </p:tav>
                                      </p:tavLst>
                                    </p:anim>
                                    <p:anim calcmode="lin" valueType="num">
                                      <p:cBhvr>
                                        <p:cTn id="43" dur="500" fill="hold"/>
                                        <p:tgtEl>
                                          <p:spTgt spid="70"/>
                                        </p:tgtEl>
                                        <p:attrNameLst>
                                          <p:attrName>ppt_h</p:attrName>
                                        </p:attrNameLst>
                                      </p:cBhvr>
                                      <p:tavLst>
                                        <p:tav tm="0">
                                          <p:val>
                                            <p:fltVal val="0"/>
                                          </p:val>
                                        </p:tav>
                                        <p:tav tm="100000">
                                          <p:val>
                                            <p:strVal val="#ppt_h"/>
                                          </p:val>
                                        </p:tav>
                                      </p:tavLst>
                                    </p:anim>
                                    <p:animEffect transition="in" filter="fade">
                                      <p:cBhvr>
                                        <p:cTn id="44" dur="500"/>
                                        <p:tgtEl>
                                          <p:spTgt spid="70"/>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animEffect transition="in" filter="fade">
                                      <p:cBhvr>
                                        <p:cTn id="49" dur="500"/>
                                        <p:tgtEl>
                                          <p:spTgt spid="71"/>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76"/>
                                        </p:tgtEl>
                                        <p:attrNameLst>
                                          <p:attrName>style.visibility</p:attrName>
                                        </p:attrNameLst>
                                      </p:cBhvr>
                                      <p:to>
                                        <p:strVal val="visible"/>
                                      </p:to>
                                    </p:set>
                                    <p:anim calcmode="lin" valueType="num">
                                      <p:cBhvr>
                                        <p:cTn id="52" dur="500" fill="hold"/>
                                        <p:tgtEl>
                                          <p:spTgt spid="76"/>
                                        </p:tgtEl>
                                        <p:attrNameLst>
                                          <p:attrName>ppt_w</p:attrName>
                                        </p:attrNameLst>
                                      </p:cBhvr>
                                      <p:tavLst>
                                        <p:tav tm="0">
                                          <p:val>
                                            <p:fltVal val="0"/>
                                          </p:val>
                                        </p:tav>
                                        <p:tav tm="100000">
                                          <p:val>
                                            <p:strVal val="#ppt_w"/>
                                          </p:val>
                                        </p:tav>
                                      </p:tavLst>
                                    </p:anim>
                                    <p:anim calcmode="lin" valueType="num">
                                      <p:cBhvr>
                                        <p:cTn id="53" dur="500" fill="hold"/>
                                        <p:tgtEl>
                                          <p:spTgt spid="76"/>
                                        </p:tgtEl>
                                        <p:attrNameLst>
                                          <p:attrName>ppt_h</p:attrName>
                                        </p:attrNameLst>
                                      </p:cBhvr>
                                      <p:tavLst>
                                        <p:tav tm="0">
                                          <p:val>
                                            <p:fltVal val="0"/>
                                          </p:val>
                                        </p:tav>
                                        <p:tav tm="100000">
                                          <p:val>
                                            <p:strVal val="#ppt_h"/>
                                          </p:val>
                                        </p:tav>
                                      </p:tavLst>
                                    </p:anim>
                                    <p:animEffect transition="in" filter="fade">
                                      <p:cBhvr>
                                        <p:cTn id="54" dur="500"/>
                                        <p:tgtEl>
                                          <p:spTgt spid="76"/>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77"/>
                                        </p:tgtEl>
                                        <p:attrNameLst>
                                          <p:attrName>style.visibility</p:attrName>
                                        </p:attrNameLst>
                                      </p:cBhvr>
                                      <p:to>
                                        <p:strVal val="visible"/>
                                      </p:to>
                                    </p:set>
                                    <p:anim calcmode="lin" valueType="num">
                                      <p:cBhvr>
                                        <p:cTn id="57" dur="500" fill="hold"/>
                                        <p:tgtEl>
                                          <p:spTgt spid="77"/>
                                        </p:tgtEl>
                                        <p:attrNameLst>
                                          <p:attrName>ppt_w</p:attrName>
                                        </p:attrNameLst>
                                      </p:cBhvr>
                                      <p:tavLst>
                                        <p:tav tm="0">
                                          <p:val>
                                            <p:fltVal val="0"/>
                                          </p:val>
                                        </p:tav>
                                        <p:tav tm="100000">
                                          <p:val>
                                            <p:strVal val="#ppt_w"/>
                                          </p:val>
                                        </p:tav>
                                      </p:tavLst>
                                    </p:anim>
                                    <p:anim calcmode="lin" valueType="num">
                                      <p:cBhvr>
                                        <p:cTn id="58" dur="500" fill="hold"/>
                                        <p:tgtEl>
                                          <p:spTgt spid="77"/>
                                        </p:tgtEl>
                                        <p:attrNameLst>
                                          <p:attrName>ppt_h</p:attrName>
                                        </p:attrNameLst>
                                      </p:cBhvr>
                                      <p:tavLst>
                                        <p:tav tm="0">
                                          <p:val>
                                            <p:fltVal val="0"/>
                                          </p:val>
                                        </p:tav>
                                        <p:tav tm="100000">
                                          <p:val>
                                            <p:strVal val="#ppt_h"/>
                                          </p:val>
                                        </p:tav>
                                      </p:tavLst>
                                    </p:anim>
                                    <p:animEffect transition="in" filter="fade">
                                      <p:cBhvr>
                                        <p:cTn id="59" dur="500"/>
                                        <p:tgtEl>
                                          <p:spTgt spid="77"/>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72"/>
                                        </p:tgtEl>
                                        <p:attrNameLst>
                                          <p:attrName>style.visibility</p:attrName>
                                        </p:attrNameLst>
                                      </p:cBhvr>
                                      <p:to>
                                        <p:strVal val="visible"/>
                                      </p:to>
                                    </p:set>
                                    <p:anim calcmode="lin" valueType="num">
                                      <p:cBhvr>
                                        <p:cTn id="62" dur="500" fill="hold"/>
                                        <p:tgtEl>
                                          <p:spTgt spid="72"/>
                                        </p:tgtEl>
                                        <p:attrNameLst>
                                          <p:attrName>ppt_w</p:attrName>
                                        </p:attrNameLst>
                                      </p:cBhvr>
                                      <p:tavLst>
                                        <p:tav tm="0">
                                          <p:val>
                                            <p:fltVal val="0"/>
                                          </p:val>
                                        </p:tav>
                                        <p:tav tm="100000">
                                          <p:val>
                                            <p:strVal val="#ppt_w"/>
                                          </p:val>
                                        </p:tav>
                                      </p:tavLst>
                                    </p:anim>
                                    <p:anim calcmode="lin" valueType="num">
                                      <p:cBhvr>
                                        <p:cTn id="63" dur="500" fill="hold"/>
                                        <p:tgtEl>
                                          <p:spTgt spid="72"/>
                                        </p:tgtEl>
                                        <p:attrNameLst>
                                          <p:attrName>ppt_h</p:attrName>
                                        </p:attrNameLst>
                                      </p:cBhvr>
                                      <p:tavLst>
                                        <p:tav tm="0">
                                          <p:val>
                                            <p:fltVal val="0"/>
                                          </p:val>
                                        </p:tav>
                                        <p:tav tm="100000">
                                          <p:val>
                                            <p:strVal val="#ppt_h"/>
                                          </p:val>
                                        </p:tav>
                                      </p:tavLst>
                                    </p:anim>
                                    <p:animEffect transition="in" filter="fade">
                                      <p:cBhvr>
                                        <p:cTn id="64" dur="500"/>
                                        <p:tgtEl>
                                          <p:spTgt spid="72"/>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73"/>
                                        </p:tgtEl>
                                        <p:attrNameLst>
                                          <p:attrName>style.visibility</p:attrName>
                                        </p:attrNameLst>
                                      </p:cBhvr>
                                      <p:to>
                                        <p:strVal val="visible"/>
                                      </p:to>
                                    </p:set>
                                    <p:anim calcmode="lin" valueType="num">
                                      <p:cBhvr>
                                        <p:cTn id="67" dur="500" fill="hold"/>
                                        <p:tgtEl>
                                          <p:spTgt spid="73"/>
                                        </p:tgtEl>
                                        <p:attrNameLst>
                                          <p:attrName>ppt_w</p:attrName>
                                        </p:attrNameLst>
                                      </p:cBhvr>
                                      <p:tavLst>
                                        <p:tav tm="0">
                                          <p:val>
                                            <p:fltVal val="0"/>
                                          </p:val>
                                        </p:tav>
                                        <p:tav tm="100000">
                                          <p:val>
                                            <p:strVal val="#ppt_w"/>
                                          </p:val>
                                        </p:tav>
                                      </p:tavLst>
                                    </p:anim>
                                    <p:anim calcmode="lin" valueType="num">
                                      <p:cBhvr>
                                        <p:cTn id="68" dur="500" fill="hold"/>
                                        <p:tgtEl>
                                          <p:spTgt spid="73"/>
                                        </p:tgtEl>
                                        <p:attrNameLst>
                                          <p:attrName>ppt_h</p:attrName>
                                        </p:attrNameLst>
                                      </p:cBhvr>
                                      <p:tavLst>
                                        <p:tav tm="0">
                                          <p:val>
                                            <p:fltVal val="0"/>
                                          </p:val>
                                        </p:tav>
                                        <p:tav tm="100000">
                                          <p:val>
                                            <p:strVal val="#ppt_h"/>
                                          </p:val>
                                        </p:tav>
                                      </p:tavLst>
                                    </p:anim>
                                    <p:animEffect transition="in" filter="fade">
                                      <p:cBhvr>
                                        <p:cTn id="69" dur="500"/>
                                        <p:tgtEl>
                                          <p:spTgt spid="73"/>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78"/>
                                        </p:tgtEl>
                                        <p:attrNameLst>
                                          <p:attrName>style.visibility</p:attrName>
                                        </p:attrNameLst>
                                      </p:cBhvr>
                                      <p:to>
                                        <p:strVal val="visible"/>
                                      </p:to>
                                    </p:set>
                                    <p:anim calcmode="lin" valueType="num">
                                      <p:cBhvr>
                                        <p:cTn id="72" dur="500" fill="hold"/>
                                        <p:tgtEl>
                                          <p:spTgt spid="78"/>
                                        </p:tgtEl>
                                        <p:attrNameLst>
                                          <p:attrName>ppt_w</p:attrName>
                                        </p:attrNameLst>
                                      </p:cBhvr>
                                      <p:tavLst>
                                        <p:tav tm="0">
                                          <p:val>
                                            <p:fltVal val="0"/>
                                          </p:val>
                                        </p:tav>
                                        <p:tav tm="100000">
                                          <p:val>
                                            <p:strVal val="#ppt_w"/>
                                          </p:val>
                                        </p:tav>
                                      </p:tavLst>
                                    </p:anim>
                                    <p:anim calcmode="lin" valueType="num">
                                      <p:cBhvr>
                                        <p:cTn id="73" dur="500" fill="hold"/>
                                        <p:tgtEl>
                                          <p:spTgt spid="78"/>
                                        </p:tgtEl>
                                        <p:attrNameLst>
                                          <p:attrName>ppt_h</p:attrName>
                                        </p:attrNameLst>
                                      </p:cBhvr>
                                      <p:tavLst>
                                        <p:tav tm="0">
                                          <p:val>
                                            <p:fltVal val="0"/>
                                          </p:val>
                                        </p:tav>
                                        <p:tav tm="100000">
                                          <p:val>
                                            <p:strVal val="#ppt_h"/>
                                          </p:val>
                                        </p:tav>
                                      </p:tavLst>
                                    </p:anim>
                                    <p:animEffect transition="in" filter="fade">
                                      <p:cBhvr>
                                        <p:cTn id="74" dur="500"/>
                                        <p:tgtEl>
                                          <p:spTgt spid="78"/>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79"/>
                                        </p:tgtEl>
                                        <p:attrNameLst>
                                          <p:attrName>style.visibility</p:attrName>
                                        </p:attrNameLst>
                                      </p:cBhvr>
                                      <p:to>
                                        <p:strVal val="visible"/>
                                      </p:to>
                                    </p:set>
                                    <p:anim calcmode="lin" valueType="num">
                                      <p:cBhvr>
                                        <p:cTn id="77" dur="500" fill="hold"/>
                                        <p:tgtEl>
                                          <p:spTgt spid="79"/>
                                        </p:tgtEl>
                                        <p:attrNameLst>
                                          <p:attrName>ppt_w</p:attrName>
                                        </p:attrNameLst>
                                      </p:cBhvr>
                                      <p:tavLst>
                                        <p:tav tm="0">
                                          <p:val>
                                            <p:fltVal val="0"/>
                                          </p:val>
                                        </p:tav>
                                        <p:tav tm="100000">
                                          <p:val>
                                            <p:strVal val="#ppt_w"/>
                                          </p:val>
                                        </p:tav>
                                      </p:tavLst>
                                    </p:anim>
                                    <p:anim calcmode="lin" valueType="num">
                                      <p:cBhvr>
                                        <p:cTn id="78" dur="500" fill="hold"/>
                                        <p:tgtEl>
                                          <p:spTgt spid="79"/>
                                        </p:tgtEl>
                                        <p:attrNameLst>
                                          <p:attrName>ppt_h</p:attrName>
                                        </p:attrNameLst>
                                      </p:cBhvr>
                                      <p:tavLst>
                                        <p:tav tm="0">
                                          <p:val>
                                            <p:fltVal val="0"/>
                                          </p:val>
                                        </p:tav>
                                        <p:tav tm="100000">
                                          <p:val>
                                            <p:strVal val="#ppt_h"/>
                                          </p:val>
                                        </p:tav>
                                      </p:tavLst>
                                    </p:anim>
                                    <p:animEffect transition="in" filter="fade">
                                      <p:cBhvr>
                                        <p:cTn id="79" dur="500"/>
                                        <p:tgtEl>
                                          <p:spTgt spid="79"/>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74"/>
                                        </p:tgtEl>
                                        <p:attrNameLst>
                                          <p:attrName>style.visibility</p:attrName>
                                        </p:attrNameLst>
                                      </p:cBhvr>
                                      <p:to>
                                        <p:strVal val="visible"/>
                                      </p:to>
                                    </p:set>
                                    <p:anim calcmode="lin" valueType="num">
                                      <p:cBhvr>
                                        <p:cTn id="82" dur="500" fill="hold"/>
                                        <p:tgtEl>
                                          <p:spTgt spid="74"/>
                                        </p:tgtEl>
                                        <p:attrNameLst>
                                          <p:attrName>ppt_w</p:attrName>
                                        </p:attrNameLst>
                                      </p:cBhvr>
                                      <p:tavLst>
                                        <p:tav tm="0">
                                          <p:val>
                                            <p:fltVal val="0"/>
                                          </p:val>
                                        </p:tav>
                                        <p:tav tm="100000">
                                          <p:val>
                                            <p:strVal val="#ppt_w"/>
                                          </p:val>
                                        </p:tav>
                                      </p:tavLst>
                                    </p:anim>
                                    <p:anim calcmode="lin" valueType="num">
                                      <p:cBhvr>
                                        <p:cTn id="83" dur="500" fill="hold"/>
                                        <p:tgtEl>
                                          <p:spTgt spid="74"/>
                                        </p:tgtEl>
                                        <p:attrNameLst>
                                          <p:attrName>ppt_h</p:attrName>
                                        </p:attrNameLst>
                                      </p:cBhvr>
                                      <p:tavLst>
                                        <p:tav tm="0">
                                          <p:val>
                                            <p:fltVal val="0"/>
                                          </p:val>
                                        </p:tav>
                                        <p:tav tm="100000">
                                          <p:val>
                                            <p:strVal val="#ppt_h"/>
                                          </p:val>
                                        </p:tav>
                                      </p:tavLst>
                                    </p:anim>
                                    <p:animEffect transition="in" filter="fade">
                                      <p:cBhvr>
                                        <p:cTn id="84" dur="500"/>
                                        <p:tgtEl>
                                          <p:spTgt spid="74"/>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75"/>
                                        </p:tgtEl>
                                        <p:attrNameLst>
                                          <p:attrName>style.visibility</p:attrName>
                                        </p:attrNameLst>
                                      </p:cBhvr>
                                      <p:to>
                                        <p:strVal val="visible"/>
                                      </p:to>
                                    </p:set>
                                    <p:anim calcmode="lin" valueType="num">
                                      <p:cBhvr>
                                        <p:cTn id="87" dur="500" fill="hold"/>
                                        <p:tgtEl>
                                          <p:spTgt spid="75"/>
                                        </p:tgtEl>
                                        <p:attrNameLst>
                                          <p:attrName>ppt_w</p:attrName>
                                        </p:attrNameLst>
                                      </p:cBhvr>
                                      <p:tavLst>
                                        <p:tav tm="0">
                                          <p:val>
                                            <p:fltVal val="0"/>
                                          </p:val>
                                        </p:tav>
                                        <p:tav tm="100000">
                                          <p:val>
                                            <p:strVal val="#ppt_w"/>
                                          </p:val>
                                        </p:tav>
                                      </p:tavLst>
                                    </p:anim>
                                    <p:anim calcmode="lin" valueType="num">
                                      <p:cBhvr>
                                        <p:cTn id="88" dur="500" fill="hold"/>
                                        <p:tgtEl>
                                          <p:spTgt spid="75"/>
                                        </p:tgtEl>
                                        <p:attrNameLst>
                                          <p:attrName>ppt_h</p:attrName>
                                        </p:attrNameLst>
                                      </p:cBhvr>
                                      <p:tavLst>
                                        <p:tav tm="0">
                                          <p:val>
                                            <p:fltVal val="0"/>
                                          </p:val>
                                        </p:tav>
                                        <p:tav tm="100000">
                                          <p:val>
                                            <p:strVal val="#ppt_h"/>
                                          </p:val>
                                        </p:tav>
                                      </p:tavLst>
                                    </p:anim>
                                    <p:animEffect transition="in" filter="fade">
                                      <p:cBhvr>
                                        <p:cTn id="89" dur="500"/>
                                        <p:tgtEl>
                                          <p:spTgt spid="75"/>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22549"/>
                                        </p:tgtEl>
                                        <p:attrNameLst>
                                          <p:attrName>style.visibility</p:attrName>
                                        </p:attrNameLst>
                                      </p:cBhvr>
                                      <p:to>
                                        <p:strVal val="visible"/>
                                      </p:to>
                                    </p:set>
                                    <p:anim calcmode="lin" valueType="num">
                                      <p:cBhvr>
                                        <p:cTn id="97" dur="500" fill="hold"/>
                                        <p:tgtEl>
                                          <p:spTgt spid="22549"/>
                                        </p:tgtEl>
                                        <p:attrNameLst>
                                          <p:attrName>ppt_w</p:attrName>
                                        </p:attrNameLst>
                                      </p:cBhvr>
                                      <p:tavLst>
                                        <p:tav tm="0">
                                          <p:val>
                                            <p:fltVal val="0"/>
                                          </p:val>
                                        </p:tav>
                                        <p:tav tm="100000">
                                          <p:val>
                                            <p:strVal val="#ppt_w"/>
                                          </p:val>
                                        </p:tav>
                                      </p:tavLst>
                                    </p:anim>
                                    <p:anim calcmode="lin" valueType="num">
                                      <p:cBhvr>
                                        <p:cTn id="98" dur="500" fill="hold"/>
                                        <p:tgtEl>
                                          <p:spTgt spid="22549"/>
                                        </p:tgtEl>
                                        <p:attrNameLst>
                                          <p:attrName>ppt_h</p:attrName>
                                        </p:attrNameLst>
                                      </p:cBhvr>
                                      <p:tavLst>
                                        <p:tav tm="0">
                                          <p:val>
                                            <p:fltVal val="0"/>
                                          </p:val>
                                        </p:tav>
                                        <p:tav tm="100000">
                                          <p:val>
                                            <p:strVal val="#ppt_h"/>
                                          </p:val>
                                        </p:tav>
                                      </p:tavLst>
                                    </p:anim>
                                    <p:animEffect transition="in" filter="fade">
                                      <p:cBhvr>
                                        <p:cTn id="99" dur="500"/>
                                        <p:tgtEl>
                                          <p:spTgt spid="22549"/>
                                        </p:tgtEl>
                                      </p:cBhvr>
                                    </p:animEffect>
                                  </p:childTnLst>
                                </p:cTn>
                              </p:par>
                            </p:childTnLst>
                          </p:cTn>
                        </p:par>
                        <p:par>
                          <p:cTn id="100" fill="hold">
                            <p:stCondLst>
                              <p:cond delay="1500"/>
                            </p:stCondLst>
                            <p:childTnLst>
                              <p:par>
                                <p:cTn id="101" presetID="10" presetClass="entr" presetSubtype="0" fill="hold" grpId="0" nodeType="afterEffect">
                                  <p:stCondLst>
                                    <p:cond delay="0"/>
                                  </p:stCondLst>
                                  <p:childTnLst>
                                    <p:set>
                                      <p:cBhvr>
                                        <p:cTn id="102" dur="1" fill="hold">
                                          <p:stCondLst>
                                            <p:cond delay="0"/>
                                          </p:stCondLst>
                                        </p:cTn>
                                        <p:tgtEl>
                                          <p:spTgt spid="88"/>
                                        </p:tgtEl>
                                        <p:attrNameLst>
                                          <p:attrName>style.visibility</p:attrName>
                                        </p:attrNameLst>
                                      </p:cBhvr>
                                      <p:to>
                                        <p:strVal val="visible"/>
                                      </p:to>
                                    </p:set>
                                    <p:animEffect transition="in" filter="fade">
                                      <p:cBhvr>
                                        <p:cTn id="103" dur="125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55" grpId="0" animBg="1"/>
      <p:bldP spid="56" grpId="0" animBg="1"/>
      <p:bldP spid="70" grpId="0" animBg="1"/>
      <p:bldP spid="71" grpId="0"/>
      <p:bldP spid="72" grpId="0" animBg="1"/>
      <p:bldP spid="73" grpId="0"/>
      <p:bldP spid="74" grpId="0" animBg="1"/>
      <p:bldP spid="75" grpId="0"/>
      <p:bldP spid="76" grpId="0"/>
      <p:bldP spid="77" grpId="0"/>
      <p:bldP spid="78" grpId="0"/>
      <p:bldP spid="79" grpId="0"/>
      <p:bldP spid="80" grpId="0"/>
      <p:bldP spid="22549"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a:spLocks noChangeArrowheads="1"/>
          </p:cNvSpPr>
          <p:nvPr/>
        </p:nvSpPr>
        <p:spPr bwMode="auto">
          <a:xfrm>
            <a:off x="7896225" y="1646238"/>
            <a:ext cx="3186113" cy="646112"/>
          </a:xfrm>
          <a:prstGeom prst="rect">
            <a:avLst/>
          </a:prstGeom>
          <a:noFill/>
          <a:ln w="9525">
            <a:noFill/>
            <a:miter lim="800000"/>
            <a:headEnd/>
            <a:tailEnd/>
          </a:ln>
        </p:spPr>
        <p:txBody>
          <a:bodyPr wrap="none" lIns="91431" tIns="45716" rIns="91431" bIns="45716">
            <a:spAutoFit/>
          </a:bodyPr>
          <a:lstStyle/>
          <a:p>
            <a:r>
              <a:rPr lang="zh-CN" altLang="en-US" b="1">
                <a:solidFill>
                  <a:srgbClr val="3CCCC7"/>
                </a:solidFill>
                <a:latin typeface="微软雅黑" pitchFamily="34" charset="-122"/>
                <a:ea typeface="微软雅黑" pitchFamily="34" charset="-122"/>
              </a:rPr>
              <a:t>后端技术人力成本高</a:t>
            </a:r>
            <a:r>
              <a:rPr lang="en-US" altLang="zh-CN" b="1">
                <a:solidFill>
                  <a:srgbClr val="3CCCC7"/>
                </a:solidFill>
                <a:latin typeface="微软雅黑" pitchFamily="34" charset="-122"/>
                <a:ea typeface="微软雅黑" pitchFamily="34" charset="-122"/>
              </a:rPr>
              <a:t>——</a:t>
            </a:r>
            <a:br>
              <a:rPr lang="en-US" altLang="zh-CN" b="1">
                <a:solidFill>
                  <a:srgbClr val="3CCCC7"/>
                </a:solidFill>
                <a:latin typeface="微软雅黑" pitchFamily="34" charset="-122"/>
                <a:ea typeface="微软雅黑" pitchFamily="34" charset="-122"/>
              </a:rPr>
            </a:br>
            <a:r>
              <a:rPr lang="en-US" altLang="zh-CN" b="1">
                <a:solidFill>
                  <a:srgbClr val="3CCCC7"/>
                </a:solidFill>
                <a:latin typeface="微软雅黑" pitchFamily="34" charset="-122"/>
                <a:ea typeface="微软雅黑" pitchFamily="34" charset="-122"/>
              </a:rPr>
              <a:t>		</a:t>
            </a:r>
            <a:r>
              <a:rPr lang="zh-CN" altLang="en-US" b="1">
                <a:solidFill>
                  <a:srgbClr val="3CCCC7"/>
                </a:solidFill>
                <a:latin typeface="微软雅黑" pitchFamily="34" charset="-122"/>
                <a:ea typeface="微软雅黑" pitchFamily="34" charset="-122"/>
              </a:rPr>
              <a:t>但是不赚钱</a:t>
            </a:r>
            <a:endParaRPr lang="en-US" altLang="zh-CN" b="1">
              <a:solidFill>
                <a:srgbClr val="3CCCC7"/>
              </a:solidFill>
              <a:latin typeface="微软雅黑" pitchFamily="34" charset="-122"/>
              <a:ea typeface="微软雅黑" pitchFamily="34" charset="-122"/>
            </a:endParaRPr>
          </a:p>
        </p:txBody>
      </p:sp>
      <p:sp>
        <p:nvSpPr>
          <p:cNvPr id="19" name="矩形 18"/>
          <p:cNvSpPr>
            <a:spLocks noChangeArrowheads="1"/>
          </p:cNvSpPr>
          <p:nvPr/>
        </p:nvSpPr>
        <p:spPr bwMode="auto">
          <a:xfrm>
            <a:off x="7883525" y="4043363"/>
            <a:ext cx="3878263" cy="647700"/>
          </a:xfrm>
          <a:prstGeom prst="rect">
            <a:avLst/>
          </a:prstGeom>
          <a:noFill/>
          <a:ln w="9525">
            <a:noFill/>
            <a:miter lim="800000"/>
            <a:headEnd/>
            <a:tailEnd/>
          </a:ln>
        </p:spPr>
        <p:txBody>
          <a:bodyPr wrap="none" lIns="91431" tIns="45716" rIns="91431" bIns="45716">
            <a:spAutoFit/>
          </a:bodyPr>
          <a:lstStyle/>
          <a:p>
            <a:r>
              <a:rPr lang="zh-CN" altLang="en-US" b="1">
                <a:solidFill>
                  <a:srgbClr val="3CCCC7"/>
                </a:solidFill>
                <a:latin typeface="微软雅黑" pitchFamily="34" charset="-122"/>
                <a:ea typeface="微软雅黑" pitchFamily="34" charset="-122"/>
              </a:rPr>
              <a:t>项目明明差不多</a:t>
            </a:r>
            <a:r>
              <a:rPr lang="en-US" altLang="zh-CN" b="1">
                <a:solidFill>
                  <a:srgbClr val="3CCCC7"/>
                </a:solidFill>
                <a:latin typeface="微软雅黑" pitchFamily="34" charset="-122"/>
                <a:ea typeface="微软雅黑" pitchFamily="34" charset="-122"/>
              </a:rPr>
              <a:t>——</a:t>
            </a:r>
          </a:p>
          <a:p>
            <a:r>
              <a:rPr lang="en-US" altLang="zh-CN" b="1">
                <a:solidFill>
                  <a:srgbClr val="3CCCC7"/>
                </a:solidFill>
                <a:latin typeface="微软雅黑" pitchFamily="34" charset="-122"/>
                <a:ea typeface="微软雅黑" pitchFamily="34" charset="-122"/>
              </a:rPr>
              <a:t>		</a:t>
            </a:r>
            <a:r>
              <a:rPr lang="zh-CN" altLang="en-US" b="1">
                <a:solidFill>
                  <a:srgbClr val="3CCCC7"/>
                </a:solidFill>
                <a:latin typeface="微软雅黑" pitchFamily="34" charset="-122"/>
                <a:ea typeface="微软雅黑" pitchFamily="34" charset="-122"/>
              </a:rPr>
              <a:t>就是没法二次开发</a:t>
            </a:r>
            <a:endParaRPr lang="en-US" altLang="zh-CN" b="1">
              <a:solidFill>
                <a:srgbClr val="3CCCC7"/>
              </a:solidFill>
              <a:latin typeface="微软雅黑" pitchFamily="34" charset="-122"/>
              <a:ea typeface="微软雅黑" pitchFamily="34" charset="-122"/>
            </a:endParaRPr>
          </a:p>
        </p:txBody>
      </p:sp>
      <p:sp>
        <p:nvSpPr>
          <p:cNvPr id="20" name="矩形 19"/>
          <p:cNvSpPr>
            <a:spLocks noChangeArrowheads="1"/>
          </p:cNvSpPr>
          <p:nvPr/>
        </p:nvSpPr>
        <p:spPr bwMode="auto">
          <a:xfrm>
            <a:off x="1812925" y="2701925"/>
            <a:ext cx="2532063" cy="647700"/>
          </a:xfrm>
          <a:prstGeom prst="rect">
            <a:avLst/>
          </a:prstGeom>
          <a:noFill/>
          <a:ln w="9525">
            <a:noFill/>
            <a:miter lim="800000"/>
            <a:headEnd/>
            <a:tailEnd/>
          </a:ln>
        </p:spPr>
        <p:txBody>
          <a:bodyPr wrap="none" lIns="91431" tIns="45716" rIns="91431" bIns="45716">
            <a:spAutoFit/>
          </a:bodyPr>
          <a:lstStyle/>
          <a:p>
            <a:pPr algn="r"/>
            <a:r>
              <a:rPr lang="zh-CN" altLang="en-US" b="1">
                <a:solidFill>
                  <a:srgbClr val="3CCCC7"/>
                </a:solidFill>
                <a:latin typeface="微软雅黑" pitchFamily="34" charset="-122"/>
                <a:ea typeface="微软雅黑" pitchFamily="34" charset="-122"/>
              </a:rPr>
              <a:t>后端开发工作量大</a:t>
            </a:r>
            <a:r>
              <a:rPr lang="en-US" altLang="zh-CN" b="1">
                <a:solidFill>
                  <a:srgbClr val="3CCCC7"/>
                </a:solidFill>
                <a:latin typeface="微软雅黑" pitchFamily="34" charset="-122"/>
                <a:ea typeface="微软雅黑" pitchFamily="34" charset="-122"/>
              </a:rPr>
              <a:t>——</a:t>
            </a:r>
            <a:br>
              <a:rPr lang="en-US" altLang="zh-CN" b="1">
                <a:solidFill>
                  <a:srgbClr val="3CCCC7"/>
                </a:solidFill>
                <a:latin typeface="微软雅黑" pitchFamily="34" charset="-122"/>
                <a:ea typeface="微软雅黑" pitchFamily="34" charset="-122"/>
              </a:rPr>
            </a:br>
            <a:r>
              <a:rPr lang="zh-CN" altLang="en-US" b="1">
                <a:solidFill>
                  <a:srgbClr val="3CCCC7"/>
                </a:solidFill>
                <a:latin typeface="微软雅黑" pitchFamily="34" charset="-122"/>
                <a:ea typeface="微软雅黑" pitchFamily="34" charset="-122"/>
              </a:rPr>
              <a:t>但是用户看不见</a:t>
            </a:r>
            <a:endParaRPr lang="en-US" altLang="zh-CN" b="1">
              <a:solidFill>
                <a:srgbClr val="3CCCC7"/>
              </a:solidFill>
              <a:latin typeface="微软雅黑" pitchFamily="34" charset="-122"/>
              <a:ea typeface="微软雅黑" pitchFamily="34" charset="-122"/>
            </a:endParaRPr>
          </a:p>
        </p:txBody>
      </p:sp>
      <p:sp>
        <p:nvSpPr>
          <p:cNvPr id="21" name="等腰三角形 20"/>
          <p:cNvSpPr>
            <a:spLocks noChangeAspect="1" noChangeArrowheads="1"/>
          </p:cNvSpPr>
          <p:nvPr/>
        </p:nvSpPr>
        <p:spPr bwMode="auto">
          <a:xfrm rot="5400000" flipV="1">
            <a:off x="7587457" y="2155031"/>
            <a:ext cx="239712" cy="20637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Font typeface="Arial" panose="020B0604020202020204" pitchFamily="34" charset="0"/>
              <a:buNone/>
              <a:defRPr/>
            </a:pPr>
            <a:endParaRPr lang="zh-CN" altLang="zh-CN" sz="2000">
              <a:solidFill>
                <a:schemeClr val="tx1">
                  <a:lumMod val="65000"/>
                  <a:lumOff val="35000"/>
                </a:schemeClr>
              </a:solidFill>
              <a:sym typeface="微软雅黑" panose="020B0503020204020204" pitchFamily="34" charset="-122"/>
            </a:endParaRPr>
          </a:p>
        </p:txBody>
      </p:sp>
      <p:sp>
        <p:nvSpPr>
          <p:cNvPr id="22" name="矩形 47"/>
          <p:cNvSpPr>
            <a:spLocks noChangeArrowheads="1"/>
          </p:cNvSpPr>
          <p:nvPr/>
        </p:nvSpPr>
        <p:spPr bwMode="auto">
          <a:xfrm>
            <a:off x="7883525" y="2311400"/>
            <a:ext cx="3614738" cy="162242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完成一个项目，需要有经验的软件设计师、管理信息系统开发工程师、接口开发工程师和数据库管理员和网络管理一起协同开发，小软件公司请不起他们，那就只能累死设计师，最后软件公司的技术无法提升，苦苦支撑</a:t>
            </a:r>
          </a:p>
        </p:txBody>
      </p:sp>
      <p:sp>
        <p:nvSpPr>
          <p:cNvPr id="23" name="等腰三角形 18"/>
          <p:cNvSpPr>
            <a:spLocks noChangeAspect="1" noChangeArrowheads="1"/>
          </p:cNvSpPr>
          <p:nvPr/>
        </p:nvSpPr>
        <p:spPr bwMode="auto">
          <a:xfrm rot="5400000" flipV="1">
            <a:off x="7587456" y="4337844"/>
            <a:ext cx="239713" cy="20637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Font typeface="Arial" panose="020B0604020202020204" pitchFamily="34" charset="0"/>
              <a:buNone/>
              <a:defRPr/>
            </a:pPr>
            <a:endParaRPr lang="zh-CN" altLang="zh-CN" sz="2000">
              <a:solidFill>
                <a:schemeClr val="tx1">
                  <a:lumMod val="65000"/>
                  <a:lumOff val="35000"/>
                </a:schemeClr>
              </a:solidFill>
              <a:sym typeface="微软雅黑" panose="020B0503020204020204" pitchFamily="34" charset="-122"/>
            </a:endParaRPr>
          </a:p>
        </p:txBody>
      </p:sp>
      <p:sp>
        <p:nvSpPr>
          <p:cNvPr id="24" name="矩形 47"/>
          <p:cNvSpPr>
            <a:spLocks noChangeArrowheads="1"/>
          </p:cNvSpPr>
          <p:nvPr/>
        </p:nvSpPr>
        <p:spPr bwMode="auto">
          <a:xfrm>
            <a:off x="7907338" y="4722813"/>
            <a:ext cx="3590925" cy="868362"/>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明明公司已经做过了类似的项目了，但是因为第二次做的人技术和风格不同，几乎没办法对别人的项目做二次开发</a:t>
            </a:r>
          </a:p>
        </p:txBody>
      </p:sp>
      <p:sp>
        <p:nvSpPr>
          <p:cNvPr id="25" name="等腰三角形 18"/>
          <p:cNvSpPr>
            <a:spLocks noChangeAspect="1" noChangeArrowheads="1"/>
          </p:cNvSpPr>
          <p:nvPr/>
        </p:nvSpPr>
        <p:spPr bwMode="auto">
          <a:xfrm rot="16200000" flipH="1" flipV="1">
            <a:off x="4518025" y="3208338"/>
            <a:ext cx="238125" cy="206375"/>
          </a:xfrm>
          <a:prstGeom prst="triangle">
            <a:avLst>
              <a:gd name="adj" fmla="val 50000"/>
            </a:avLst>
          </a:prstGeom>
          <a:solidFill>
            <a:srgbClr val="3CCCC7"/>
          </a:solidFill>
          <a:ln>
            <a:noFill/>
          </a:ln>
        </p:spPr>
        <p:txBody>
          <a:bodyPr lIns="91431" tIns="45716" rIns="91431" bIns="45716"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Font typeface="Arial" panose="020B0604020202020204" pitchFamily="34" charset="0"/>
              <a:buNone/>
              <a:defRPr/>
            </a:pPr>
            <a:endParaRPr lang="zh-CN" altLang="zh-CN" sz="2000">
              <a:solidFill>
                <a:schemeClr val="tx1">
                  <a:lumMod val="65000"/>
                  <a:lumOff val="35000"/>
                </a:schemeClr>
              </a:solidFill>
              <a:sym typeface="微软雅黑" panose="020B0503020204020204" pitchFamily="34" charset="-122"/>
            </a:endParaRPr>
          </a:p>
        </p:txBody>
      </p:sp>
      <p:sp>
        <p:nvSpPr>
          <p:cNvPr id="30" name="矩形 47"/>
          <p:cNvSpPr>
            <a:spLocks noChangeArrowheads="1"/>
          </p:cNvSpPr>
          <p:nvPr/>
        </p:nvSpPr>
        <p:spPr bwMode="auto">
          <a:xfrm>
            <a:off x="723900" y="3387725"/>
            <a:ext cx="3744913" cy="1385888"/>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制作软件除了客户看得见的前端交互部分，还有</a:t>
            </a:r>
            <a:r>
              <a:rPr lang="en-US" altLang="zh-CN" sz="1400" dirty="0">
                <a:solidFill>
                  <a:schemeClr val="tx1">
                    <a:lumMod val="50000"/>
                    <a:lumOff val="50000"/>
                  </a:schemeClr>
                </a:solidFill>
                <a:sym typeface="微软雅黑" panose="020B0503020204020204" pitchFamily="34" charset="-122"/>
              </a:rPr>
              <a:t>70%</a:t>
            </a:r>
            <a:r>
              <a:rPr lang="zh-CN" altLang="en-US" sz="1400" dirty="0">
                <a:solidFill>
                  <a:schemeClr val="tx1">
                    <a:lumMod val="50000"/>
                    <a:lumOff val="50000"/>
                  </a:schemeClr>
                </a:solidFill>
                <a:sym typeface="微软雅黑" panose="020B0503020204020204" pitchFamily="34" charset="-122"/>
              </a:rPr>
              <a:t>以上的工作在架构设计，数据库设计，后端平台开发，接口编码等工</a:t>
            </a:r>
            <a:r>
              <a:rPr lang="zh-CN" altLang="en-US" sz="1400" dirty="0" smtClean="0">
                <a:solidFill>
                  <a:schemeClr val="tx1">
                    <a:lumMod val="50000"/>
                    <a:lumOff val="50000"/>
                  </a:schemeClr>
                </a:solidFill>
                <a:sym typeface="微软雅黑" panose="020B0503020204020204" pitchFamily="34" charset="-122"/>
              </a:rPr>
              <a:t>作，</a:t>
            </a:r>
            <a:r>
              <a:rPr lang="zh-CN" altLang="en-US" sz="1400" dirty="0">
                <a:solidFill>
                  <a:schemeClr val="tx1">
                    <a:lumMod val="50000"/>
                    <a:lumOff val="50000"/>
                  </a:schemeClr>
                </a:solidFill>
                <a:sym typeface="微软雅黑" panose="020B0503020204020204" pitchFamily="34" charset="-122"/>
              </a:rPr>
              <a:t>客</a:t>
            </a:r>
            <a:r>
              <a:rPr lang="zh-CN" altLang="en-US" sz="1400" dirty="0" smtClean="0">
                <a:solidFill>
                  <a:schemeClr val="tx1">
                    <a:lumMod val="50000"/>
                    <a:lumOff val="50000"/>
                  </a:schemeClr>
                </a:solidFill>
                <a:sym typeface="微软雅黑" panose="020B0503020204020204" pitchFamily="34" charset="-122"/>
              </a:rPr>
              <a:t>户完全感</a:t>
            </a:r>
            <a:r>
              <a:rPr lang="zh-CN" altLang="en-US" sz="1400" dirty="0">
                <a:solidFill>
                  <a:schemeClr val="tx1">
                    <a:lumMod val="50000"/>
                    <a:lumOff val="50000"/>
                  </a:schemeClr>
                </a:solidFill>
                <a:sym typeface="微软雅黑" panose="020B0503020204020204" pitchFamily="34" charset="-122"/>
              </a:rPr>
              <a:t>觉不到</a:t>
            </a:r>
            <a:r>
              <a:rPr lang="zh-CN" altLang="en-US" sz="1400" dirty="0" smtClean="0">
                <a:solidFill>
                  <a:schemeClr val="tx1">
                    <a:lumMod val="50000"/>
                    <a:lumOff val="50000"/>
                  </a:schemeClr>
                </a:solidFill>
                <a:sym typeface="微软雅黑" panose="020B0503020204020204" pitchFamily="34" charset="-122"/>
              </a:rPr>
              <a:t>你有多累，付出多少汗水，</a:t>
            </a:r>
            <a:r>
              <a:rPr lang="zh-CN" altLang="en-US" sz="1400" dirty="0">
                <a:solidFill>
                  <a:schemeClr val="tx1">
                    <a:lumMod val="50000"/>
                    <a:lumOff val="50000"/>
                  </a:schemeClr>
                </a:solidFill>
                <a:sym typeface="微软雅黑" panose="020B0503020204020204" pitchFamily="34" charset="-122"/>
              </a:rPr>
              <a:t>甚至还觉得这是免费的</a:t>
            </a:r>
          </a:p>
        </p:txBody>
      </p:sp>
      <p:sp>
        <p:nvSpPr>
          <p:cNvPr id="31" name="形状 30"/>
          <p:cNvSpPr/>
          <p:nvPr/>
        </p:nvSpPr>
        <p:spPr>
          <a:xfrm>
            <a:off x="4883150" y="2630488"/>
            <a:ext cx="1868488" cy="1868487"/>
          </a:xfrm>
          <a:prstGeom prst="leftCircularArrow">
            <a:avLst>
              <a:gd name="adj1" fmla="val 8909"/>
              <a:gd name="adj2" fmla="val 1142322"/>
              <a:gd name="adj3" fmla="val 6293598"/>
              <a:gd name="adj4" fmla="val 18900002"/>
              <a:gd name="adj5" fmla="val 12500"/>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sp>
        <p:nvSpPr>
          <p:cNvPr id="32" name="空心弧 31"/>
          <p:cNvSpPr/>
          <p:nvPr/>
        </p:nvSpPr>
        <p:spPr>
          <a:xfrm>
            <a:off x="5554663" y="3852863"/>
            <a:ext cx="1604962" cy="1606550"/>
          </a:xfrm>
          <a:prstGeom prst="blockArc">
            <a:avLst>
              <a:gd name="adj1" fmla="val 13624405"/>
              <a:gd name="adj2" fmla="val 17228224"/>
              <a:gd name="adj3" fmla="val 11481"/>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grpSp>
        <p:nvGrpSpPr>
          <p:cNvPr id="33" name="组合 32"/>
          <p:cNvGrpSpPr/>
          <p:nvPr/>
        </p:nvGrpSpPr>
        <p:grpSpPr>
          <a:xfrm rot="2736489">
            <a:off x="6102486" y="2168556"/>
            <a:ext cx="578227" cy="506765"/>
            <a:chOff x="4212441" y="1835306"/>
            <a:chExt cx="645570" cy="565784"/>
          </a:xfrm>
          <a:solidFill>
            <a:srgbClr val="3CCCC7"/>
          </a:solidFill>
        </p:grpSpPr>
        <p:sp>
          <p:nvSpPr>
            <p:cNvPr id="38" name="Freeform 143"/>
            <p:cNvSpPr/>
            <p:nvPr/>
          </p:nvSpPr>
          <p:spPr bwMode="auto">
            <a:xfrm>
              <a:off x="4386528" y="2100064"/>
              <a:ext cx="297398" cy="119685"/>
            </a:xfrm>
            <a:custGeom>
              <a:avLst/>
              <a:gdLst>
                <a:gd name="T0" fmla="*/ 30 w 35"/>
                <a:gd name="T1" fmla="*/ 13 h 14"/>
                <a:gd name="T2" fmla="*/ 5 w 35"/>
                <a:gd name="T3" fmla="*/ 13 h 14"/>
                <a:gd name="T4" fmla="*/ 5 w 35"/>
                <a:gd name="T5" fmla="*/ 13 h 14"/>
                <a:gd name="T6" fmla="*/ 1 w 35"/>
                <a:gd name="T7" fmla="*/ 13 h 14"/>
                <a:gd name="T8" fmla="*/ 1 w 35"/>
                <a:gd name="T9" fmla="*/ 13 h 14"/>
                <a:gd name="T10" fmla="*/ 1 w 35"/>
                <a:gd name="T11" fmla="*/ 9 h 14"/>
                <a:gd name="T12" fmla="*/ 1 w 35"/>
                <a:gd name="T13" fmla="*/ 9 h 14"/>
                <a:gd name="T14" fmla="*/ 34 w 35"/>
                <a:gd name="T15" fmla="*/ 9 h 14"/>
                <a:gd name="T16" fmla="*/ 34 w 35"/>
                <a:gd name="T17" fmla="*/ 9 h 14"/>
                <a:gd name="T18" fmla="*/ 34 w 35"/>
                <a:gd name="T19" fmla="*/ 13 h 14"/>
                <a:gd name="T20" fmla="*/ 34 w 35"/>
                <a:gd name="T21" fmla="*/ 13 h 14"/>
                <a:gd name="T22" fmla="*/ 30 w 35"/>
                <a:gd name="T23"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4">
                  <a:moveTo>
                    <a:pt x="30" y="13"/>
                  </a:moveTo>
                  <a:cubicBezTo>
                    <a:pt x="23" y="6"/>
                    <a:pt x="12" y="6"/>
                    <a:pt x="5" y="13"/>
                  </a:cubicBezTo>
                  <a:cubicBezTo>
                    <a:pt x="5" y="13"/>
                    <a:pt x="5" y="13"/>
                    <a:pt x="5" y="13"/>
                  </a:cubicBezTo>
                  <a:cubicBezTo>
                    <a:pt x="4" y="14"/>
                    <a:pt x="2" y="14"/>
                    <a:pt x="1" y="13"/>
                  </a:cubicBezTo>
                  <a:cubicBezTo>
                    <a:pt x="1" y="13"/>
                    <a:pt x="1" y="13"/>
                    <a:pt x="1" y="13"/>
                  </a:cubicBezTo>
                  <a:cubicBezTo>
                    <a:pt x="0" y="12"/>
                    <a:pt x="0" y="10"/>
                    <a:pt x="1" y="9"/>
                  </a:cubicBezTo>
                  <a:cubicBezTo>
                    <a:pt x="1" y="9"/>
                    <a:pt x="1" y="9"/>
                    <a:pt x="1" y="9"/>
                  </a:cubicBezTo>
                  <a:cubicBezTo>
                    <a:pt x="10" y="0"/>
                    <a:pt x="25" y="0"/>
                    <a:pt x="34" y="9"/>
                  </a:cubicBezTo>
                  <a:cubicBezTo>
                    <a:pt x="34" y="9"/>
                    <a:pt x="34" y="9"/>
                    <a:pt x="34" y="9"/>
                  </a:cubicBezTo>
                  <a:cubicBezTo>
                    <a:pt x="35" y="10"/>
                    <a:pt x="35" y="12"/>
                    <a:pt x="34" y="13"/>
                  </a:cubicBezTo>
                  <a:cubicBezTo>
                    <a:pt x="34" y="13"/>
                    <a:pt x="34" y="13"/>
                    <a:pt x="34" y="13"/>
                  </a:cubicBezTo>
                  <a:cubicBezTo>
                    <a:pt x="33" y="14"/>
                    <a:pt x="31" y="14"/>
                    <a:pt x="30" y="13"/>
                  </a:cubicBez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sp>
          <p:nvSpPr>
            <p:cNvPr id="41" name="Freeform 144"/>
            <p:cNvSpPr/>
            <p:nvPr/>
          </p:nvSpPr>
          <p:spPr bwMode="auto">
            <a:xfrm>
              <a:off x="4451810" y="2227003"/>
              <a:ext cx="174086" cy="174087"/>
            </a:xfrm>
            <a:custGeom>
              <a:avLst/>
              <a:gdLst>
                <a:gd name="T0" fmla="*/ 3 w 20"/>
                <a:gd name="T1" fmla="*/ 17 h 20"/>
                <a:gd name="T2" fmla="*/ 3 w 20"/>
                <a:gd name="T3" fmla="*/ 4 h 20"/>
                <a:gd name="T4" fmla="*/ 16 w 20"/>
                <a:gd name="T5" fmla="*/ 4 h 20"/>
                <a:gd name="T6" fmla="*/ 16 w 20"/>
                <a:gd name="T7" fmla="*/ 17 h 20"/>
                <a:gd name="T8" fmla="*/ 3 w 20"/>
                <a:gd name="T9" fmla="*/ 17 h 20"/>
              </a:gdLst>
              <a:ahLst/>
              <a:cxnLst>
                <a:cxn ang="0">
                  <a:pos x="T0" y="T1"/>
                </a:cxn>
                <a:cxn ang="0">
                  <a:pos x="T2" y="T3"/>
                </a:cxn>
                <a:cxn ang="0">
                  <a:pos x="T4" y="T5"/>
                </a:cxn>
                <a:cxn ang="0">
                  <a:pos x="T6" y="T7"/>
                </a:cxn>
                <a:cxn ang="0">
                  <a:pos x="T8" y="T9"/>
                </a:cxn>
              </a:cxnLst>
              <a:rect l="0" t="0" r="r" b="b"/>
              <a:pathLst>
                <a:path w="20" h="20">
                  <a:moveTo>
                    <a:pt x="3" y="17"/>
                  </a:moveTo>
                  <a:cubicBezTo>
                    <a:pt x="0" y="13"/>
                    <a:pt x="0" y="7"/>
                    <a:pt x="3" y="4"/>
                  </a:cubicBezTo>
                  <a:cubicBezTo>
                    <a:pt x="7" y="0"/>
                    <a:pt x="12" y="0"/>
                    <a:pt x="16" y="4"/>
                  </a:cubicBezTo>
                  <a:cubicBezTo>
                    <a:pt x="20" y="7"/>
                    <a:pt x="20" y="13"/>
                    <a:pt x="16" y="17"/>
                  </a:cubicBezTo>
                  <a:cubicBezTo>
                    <a:pt x="12" y="20"/>
                    <a:pt x="7" y="20"/>
                    <a:pt x="3" y="17"/>
                  </a:cubicBez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sp>
          <p:nvSpPr>
            <p:cNvPr id="46" name="Freeform 145"/>
            <p:cNvSpPr/>
            <p:nvPr/>
          </p:nvSpPr>
          <p:spPr bwMode="auto">
            <a:xfrm>
              <a:off x="4299484" y="1962245"/>
              <a:ext cx="471484" cy="170461"/>
            </a:xfrm>
            <a:custGeom>
              <a:avLst/>
              <a:gdLst>
                <a:gd name="T0" fmla="*/ 50 w 55"/>
                <a:gd name="T1" fmla="*/ 19 h 20"/>
                <a:gd name="T2" fmla="*/ 6 w 55"/>
                <a:gd name="T3" fmla="*/ 19 h 20"/>
                <a:gd name="T4" fmla="*/ 6 w 55"/>
                <a:gd name="T5" fmla="*/ 19 h 20"/>
                <a:gd name="T6" fmla="*/ 1 w 55"/>
                <a:gd name="T7" fmla="*/ 19 h 20"/>
                <a:gd name="T8" fmla="*/ 1 w 55"/>
                <a:gd name="T9" fmla="*/ 19 h 20"/>
                <a:gd name="T10" fmla="*/ 1 w 55"/>
                <a:gd name="T11" fmla="*/ 15 h 20"/>
                <a:gd name="T12" fmla="*/ 1 w 55"/>
                <a:gd name="T13" fmla="*/ 15 h 20"/>
                <a:gd name="T14" fmla="*/ 54 w 55"/>
                <a:gd name="T15" fmla="*/ 15 h 20"/>
                <a:gd name="T16" fmla="*/ 54 w 55"/>
                <a:gd name="T17" fmla="*/ 15 h 20"/>
                <a:gd name="T18" fmla="*/ 54 w 55"/>
                <a:gd name="T19" fmla="*/ 19 h 20"/>
                <a:gd name="T20" fmla="*/ 54 w 55"/>
                <a:gd name="T21" fmla="*/ 19 h 20"/>
                <a:gd name="T22" fmla="*/ 50 w 55"/>
                <a:gd name="T2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20">
                  <a:moveTo>
                    <a:pt x="50" y="19"/>
                  </a:moveTo>
                  <a:cubicBezTo>
                    <a:pt x="37" y="7"/>
                    <a:pt x="18" y="7"/>
                    <a:pt x="6" y="19"/>
                  </a:cubicBezTo>
                  <a:cubicBezTo>
                    <a:pt x="6" y="19"/>
                    <a:pt x="6" y="19"/>
                    <a:pt x="6" y="19"/>
                  </a:cubicBezTo>
                  <a:cubicBezTo>
                    <a:pt x="4" y="20"/>
                    <a:pt x="2" y="20"/>
                    <a:pt x="1" y="19"/>
                  </a:cubicBezTo>
                  <a:cubicBezTo>
                    <a:pt x="1" y="19"/>
                    <a:pt x="1" y="19"/>
                    <a:pt x="1" y="19"/>
                  </a:cubicBezTo>
                  <a:cubicBezTo>
                    <a:pt x="0" y="18"/>
                    <a:pt x="0" y="16"/>
                    <a:pt x="1" y="15"/>
                  </a:cubicBezTo>
                  <a:cubicBezTo>
                    <a:pt x="1" y="15"/>
                    <a:pt x="1" y="15"/>
                    <a:pt x="1" y="15"/>
                  </a:cubicBezTo>
                  <a:cubicBezTo>
                    <a:pt x="16" y="0"/>
                    <a:pt x="39" y="0"/>
                    <a:pt x="54" y="15"/>
                  </a:cubicBezTo>
                  <a:cubicBezTo>
                    <a:pt x="54" y="15"/>
                    <a:pt x="54" y="15"/>
                    <a:pt x="54" y="15"/>
                  </a:cubicBezTo>
                  <a:cubicBezTo>
                    <a:pt x="55" y="16"/>
                    <a:pt x="55" y="18"/>
                    <a:pt x="54" y="19"/>
                  </a:cubicBezTo>
                  <a:cubicBezTo>
                    <a:pt x="54" y="19"/>
                    <a:pt x="54" y="19"/>
                    <a:pt x="54" y="19"/>
                  </a:cubicBezTo>
                  <a:cubicBezTo>
                    <a:pt x="53" y="20"/>
                    <a:pt x="51" y="20"/>
                    <a:pt x="50" y="19"/>
                  </a:cubicBez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sp>
          <p:nvSpPr>
            <p:cNvPr id="48" name="Freeform 146"/>
            <p:cNvSpPr/>
            <p:nvPr/>
          </p:nvSpPr>
          <p:spPr bwMode="auto">
            <a:xfrm>
              <a:off x="4212441" y="1835306"/>
              <a:ext cx="645570" cy="213982"/>
            </a:xfrm>
            <a:custGeom>
              <a:avLst/>
              <a:gdLst>
                <a:gd name="T0" fmla="*/ 70 w 75"/>
                <a:gd name="T1" fmla="*/ 24 h 25"/>
                <a:gd name="T2" fmla="*/ 6 w 75"/>
                <a:gd name="T3" fmla="*/ 24 h 25"/>
                <a:gd name="T4" fmla="*/ 6 w 75"/>
                <a:gd name="T5" fmla="*/ 24 h 25"/>
                <a:gd name="T6" fmla="*/ 2 w 75"/>
                <a:gd name="T7" fmla="*/ 24 h 25"/>
                <a:gd name="T8" fmla="*/ 2 w 75"/>
                <a:gd name="T9" fmla="*/ 24 h 25"/>
                <a:gd name="T10" fmla="*/ 2 w 75"/>
                <a:gd name="T11" fmla="*/ 20 h 25"/>
                <a:gd name="T12" fmla="*/ 2 w 75"/>
                <a:gd name="T13" fmla="*/ 20 h 25"/>
                <a:gd name="T14" fmla="*/ 74 w 75"/>
                <a:gd name="T15" fmla="*/ 20 h 25"/>
                <a:gd name="T16" fmla="*/ 74 w 75"/>
                <a:gd name="T17" fmla="*/ 20 h 25"/>
                <a:gd name="T18" fmla="*/ 74 w 75"/>
                <a:gd name="T19" fmla="*/ 24 h 25"/>
                <a:gd name="T20" fmla="*/ 74 w 75"/>
                <a:gd name="T21" fmla="*/ 24 h 25"/>
                <a:gd name="T22" fmla="*/ 70 w 75"/>
                <a:gd name="T23"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25">
                  <a:moveTo>
                    <a:pt x="70" y="24"/>
                  </a:moveTo>
                  <a:cubicBezTo>
                    <a:pt x="52" y="7"/>
                    <a:pt x="23" y="7"/>
                    <a:pt x="6" y="24"/>
                  </a:cubicBezTo>
                  <a:cubicBezTo>
                    <a:pt x="6" y="24"/>
                    <a:pt x="6" y="24"/>
                    <a:pt x="6" y="24"/>
                  </a:cubicBezTo>
                  <a:cubicBezTo>
                    <a:pt x="5" y="25"/>
                    <a:pt x="3" y="25"/>
                    <a:pt x="2" y="24"/>
                  </a:cubicBezTo>
                  <a:cubicBezTo>
                    <a:pt x="2" y="24"/>
                    <a:pt x="2" y="24"/>
                    <a:pt x="2" y="24"/>
                  </a:cubicBezTo>
                  <a:cubicBezTo>
                    <a:pt x="0" y="23"/>
                    <a:pt x="0" y="21"/>
                    <a:pt x="2" y="20"/>
                  </a:cubicBezTo>
                  <a:cubicBezTo>
                    <a:pt x="2" y="20"/>
                    <a:pt x="2" y="20"/>
                    <a:pt x="2" y="20"/>
                  </a:cubicBezTo>
                  <a:cubicBezTo>
                    <a:pt x="21" y="0"/>
                    <a:pt x="54" y="0"/>
                    <a:pt x="74" y="20"/>
                  </a:cubicBezTo>
                  <a:cubicBezTo>
                    <a:pt x="74" y="20"/>
                    <a:pt x="74" y="20"/>
                    <a:pt x="74" y="20"/>
                  </a:cubicBezTo>
                  <a:cubicBezTo>
                    <a:pt x="75" y="21"/>
                    <a:pt x="75" y="23"/>
                    <a:pt x="74" y="24"/>
                  </a:cubicBezTo>
                  <a:cubicBezTo>
                    <a:pt x="74" y="24"/>
                    <a:pt x="74" y="24"/>
                    <a:pt x="74" y="24"/>
                  </a:cubicBezTo>
                  <a:cubicBezTo>
                    <a:pt x="73" y="25"/>
                    <a:pt x="71" y="25"/>
                    <a:pt x="70" y="24"/>
                  </a:cubicBez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grpSp>
      <p:grpSp>
        <p:nvGrpSpPr>
          <p:cNvPr id="49" name="组合 48"/>
          <p:cNvGrpSpPr/>
          <p:nvPr/>
        </p:nvGrpSpPr>
        <p:grpSpPr>
          <a:xfrm>
            <a:off x="5525914" y="3324367"/>
            <a:ext cx="554403" cy="442165"/>
            <a:chOff x="3009633" y="2833220"/>
            <a:chExt cx="591168" cy="471487"/>
          </a:xfrm>
          <a:solidFill>
            <a:srgbClr val="3CCCC7"/>
          </a:solidFill>
        </p:grpSpPr>
        <p:sp>
          <p:nvSpPr>
            <p:cNvPr id="50" name="Oval 214"/>
            <p:cNvSpPr>
              <a:spLocks noChangeArrowheads="1"/>
            </p:cNvSpPr>
            <p:nvPr/>
          </p:nvSpPr>
          <p:spPr bwMode="auto">
            <a:xfrm>
              <a:off x="3234494" y="3210410"/>
              <a:ext cx="94297" cy="94297"/>
            </a:xfrm>
            <a:prstGeom prst="ellipse">
              <a:avLst/>
            </a:pr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sp>
          <p:nvSpPr>
            <p:cNvPr id="51" name="Oval 215"/>
            <p:cNvSpPr>
              <a:spLocks noChangeArrowheads="1"/>
            </p:cNvSpPr>
            <p:nvPr/>
          </p:nvSpPr>
          <p:spPr bwMode="auto">
            <a:xfrm>
              <a:off x="3404954" y="3210410"/>
              <a:ext cx="101550" cy="94297"/>
            </a:xfrm>
            <a:prstGeom prst="ellipse">
              <a:avLst/>
            </a:pr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sp>
          <p:nvSpPr>
            <p:cNvPr id="52" name="Freeform 216"/>
            <p:cNvSpPr>
              <a:spLocks noEditPoints="1"/>
            </p:cNvSpPr>
            <p:nvPr/>
          </p:nvSpPr>
          <p:spPr bwMode="auto">
            <a:xfrm>
              <a:off x="3009633" y="2833220"/>
              <a:ext cx="591168" cy="340921"/>
            </a:xfrm>
            <a:custGeom>
              <a:avLst/>
              <a:gdLst>
                <a:gd name="T0" fmla="*/ 66 w 69"/>
                <a:gd name="T1" fmla="*/ 13 h 40"/>
                <a:gd name="T2" fmla="*/ 26 w 69"/>
                <a:gd name="T3" fmla="*/ 13 h 40"/>
                <a:gd name="T4" fmla="*/ 22 w 69"/>
                <a:gd name="T5" fmla="*/ 9 h 40"/>
                <a:gd name="T6" fmla="*/ 22 w 69"/>
                <a:gd name="T7" fmla="*/ 4 h 40"/>
                <a:gd name="T8" fmla="*/ 17 w 69"/>
                <a:gd name="T9" fmla="*/ 0 h 40"/>
                <a:gd name="T10" fmla="*/ 4 w 69"/>
                <a:gd name="T11" fmla="*/ 0 h 40"/>
                <a:gd name="T12" fmla="*/ 0 w 69"/>
                <a:gd name="T13" fmla="*/ 4 h 40"/>
                <a:gd name="T14" fmla="*/ 4 w 69"/>
                <a:gd name="T15" fmla="*/ 8 h 40"/>
                <a:gd name="T16" fmla="*/ 9 w 69"/>
                <a:gd name="T17" fmla="*/ 8 h 40"/>
                <a:gd name="T18" fmla="*/ 14 w 69"/>
                <a:gd name="T19" fmla="*/ 12 h 40"/>
                <a:gd name="T20" fmla="*/ 24 w 69"/>
                <a:gd name="T21" fmla="*/ 37 h 40"/>
                <a:gd name="T22" fmla="*/ 30 w 69"/>
                <a:gd name="T23" fmla="*/ 40 h 40"/>
                <a:gd name="T24" fmla="*/ 54 w 69"/>
                <a:gd name="T25" fmla="*/ 40 h 40"/>
                <a:gd name="T26" fmla="*/ 60 w 69"/>
                <a:gd name="T27" fmla="*/ 37 h 40"/>
                <a:gd name="T28" fmla="*/ 68 w 69"/>
                <a:gd name="T29" fmla="*/ 17 h 40"/>
                <a:gd name="T30" fmla="*/ 66 w 69"/>
                <a:gd name="T31" fmla="*/ 13 h 40"/>
                <a:gd name="T32" fmla="*/ 53 w 69"/>
                <a:gd name="T33" fmla="*/ 35 h 40"/>
                <a:gd name="T34" fmla="*/ 32 w 69"/>
                <a:gd name="T35" fmla="*/ 35 h 40"/>
                <a:gd name="T36" fmla="*/ 26 w 69"/>
                <a:gd name="T37" fmla="*/ 19 h 40"/>
                <a:gd name="T38" fmla="*/ 59 w 69"/>
                <a:gd name="T39" fmla="*/ 19 h 40"/>
                <a:gd name="T40" fmla="*/ 53 w 69"/>
                <a:gd name="T41"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40">
                  <a:moveTo>
                    <a:pt x="66" y="13"/>
                  </a:moveTo>
                  <a:cubicBezTo>
                    <a:pt x="26" y="13"/>
                    <a:pt x="26" y="13"/>
                    <a:pt x="26" y="13"/>
                  </a:cubicBezTo>
                  <a:cubicBezTo>
                    <a:pt x="24" y="13"/>
                    <a:pt x="22" y="11"/>
                    <a:pt x="22" y="9"/>
                  </a:cubicBezTo>
                  <a:cubicBezTo>
                    <a:pt x="22" y="4"/>
                    <a:pt x="22" y="4"/>
                    <a:pt x="22" y="4"/>
                  </a:cubicBezTo>
                  <a:cubicBezTo>
                    <a:pt x="22" y="2"/>
                    <a:pt x="20" y="0"/>
                    <a:pt x="17" y="0"/>
                  </a:cubicBezTo>
                  <a:cubicBezTo>
                    <a:pt x="4" y="0"/>
                    <a:pt x="4" y="0"/>
                    <a:pt x="4" y="0"/>
                  </a:cubicBezTo>
                  <a:cubicBezTo>
                    <a:pt x="2" y="0"/>
                    <a:pt x="0" y="2"/>
                    <a:pt x="0" y="4"/>
                  </a:cubicBezTo>
                  <a:cubicBezTo>
                    <a:pt x="0" y="6"/>
                    <a:pt x="2" y="8"/>
                    <a:pt x="4" y="8"/>
                  </a:cubicBezTo>
                  <a:cubicBezTo>
                    <a:pt x="9" y="8"/>
                    <a:pt x="9" y="8"/>
                    <a:pt x="9" y="8"/>
                  </a:cubicBezTo>
                  <a:cubicBezTo>
                    <a:pt x="11" y="8"/>
                    <a:pt x="14" y="9"/>
                    <a:pt x="14" y="12"/>
                  </a:cubicBezTo>
                  <a:cubicBezTo>
                    <a:pt x="24" y="37"/>
                    <a:pt x="24" y="37"/>
                    <a:pt x="24" y="37"/>
                  </a:cubicBezTo>
                  <a:cubicBezTo>
                    <a:pt x="25" y="39"/>
                    <a:pt x="27" y="40"/>
                    <a:pt x="30" y="40"/>
                  </a:cubicBezTo>
                  <a:cubicBezTo>
                    <a:pt x="54" y="40"/>
                    <a:pt x="54" y="40"/>
                    <a:pt x="54" y="40"/>
                  </a:cubicBezTo>
                  <a:cubicBezTo>
                    <a:pt x="57" y="40"/>
                    <a:pt x="59" y="39"/>
                    <a:pt x="60" y="37"/>
                  </a:cubicBezTo>
                  <a:cubicBezTo>
                    <a:pt x="68" y="17"/>
                    <a:pt x="68" y="17"/>
                    <a:pt x="68" y="17"/>
                  </a:cubicBezTo>
                  <a:cubicBezTo>
                    <a:pt x="69" y="15"/>
                    <a:pt x="68" y="13"/>
                    <a:pt x="66" y="13"/>
                  </a:cubicBezTo>
                  <a:close/>
                  <a:moveTo>
                    <a:pt x="53" y="35"/>
                  </a:moveTo>
                  <a:cubicBezTo>
                    <a:pt x="32" y="35"/>
                    <a:pt x="32" y="35"/>
                    <a:pt x="32" y="35"/>
                  </a:cubicBezTo>
                  <a:cubicBezTo>
                    <a:pt x="26" y="19"/>
                    <a:pt x="26" y="19"/>
                    <a:pt x="26" y="19"/>
                  </a:cubicBezTo>
                  <a:cubicBezTo>
                    <a:pt x="59" y="19"/>
                    <a:pt x="59" y="19"/>
                    <a:pt x="59" y="19"/>
                  </a:cubicBezTo>
                  <a:lnTo>
                    <a:pt x="53" y="35"/>
                  </a:ln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grpSp>
      <p:grpSp>
        <p:nvGrpSpPr>
          <p:cNvPr id="53" name="组合 52"/>
          <p:cNvGrpSpPr/>
          <p:nvPr/>
        </p:nvGrpSpPr>
        <p:grpSpPr>
          <a:xfrm>
            <a:off x="6112770" y="4378906"/>
            <a:ext cx="425157" cy="554407"/>
            <a:chOff x="6889388" y="2720789"/>
            <a:chExt cx="453350" cy="591172"/>
          </a:xfrm>
          <a:solidFill>
            <a:srgbClr val="3CCCC7"/>
          </a:solidFill>
        </p:grpSpPr>
        <p:sp>
          <p:nvSpPr>
            <p:cNvPr id="54" name="Freeform 197"/>
            <p:cNvSpPr>
              <a:spLocks noEditPoints="1"/>
            </p:cNvSpPr>
            <p:nvPr/>
          </p:nvSpPr>
          <p:spPr bwMode="auto">
            <a:xfrm>
              <a:off x="7092489" y="2920264"/>
              <a:ext cx="250249" cy="391697"/>
            </a:xfrm>
            <a:custGeom>
              <a:avLst/>
              <a:gdLst>
                <a:gd name="T0" fmla="*/ 18 w 29"/>
                <a:gd name="T1" fmla="*/ 0 h 46"/>
                <a:gd name="T2" fmla="*/ 18 w 29"/>
                <a:gd name="T3" fmla="*/ 13 h 46"/>
                <a:gd name="T4" fmla="*/ 29 w 29"/>
                <a:gd name="T5" fmla="*/ 13 h 46"/>
                <a:gd name="T6" fmla="*/ 29 w 29"/>
                <a:gd name="T7" fmla="*/ 0 h 46"/>
                <a:gd name="T8" fmla="*/ 18 w 29"/>
                <a:gd name="T9" fmla="*/ 0 h 46"/>
                <a:gd name="T10" fmla="*/ 0 w 29"/>
                <a:gd name="T11" fmla="*/ 31 h 46"/>
                <a:gd name="T12" fmla="*/ 14 w 29"/>
                <a:gd name="T13" fmla="*/ 46 h 46"/>
                <a:gd name="T14" fmla="*/ 29 w 29"/>
                <a:gd name="T15" fmla="*/ 31 h 46"/>
                <a:gd name="T16" fmla="*/ 29 w 29"/>
                <a:gd name="T17" fmla="*/ 15 h 46"/>
                <a:gd name="T18" fmla="*/ 0 w 29"/>
                <a:gd name="T19" fmla="*/ 15 h 46"/>
                <a:gd name="T20" fmla="*/ 0 w 29"/>
                <a:gd name="T21" fmla="*/ 31 h 46"/>
                <a:gd name="T22" fmla="*/ 15 w 29"/>
                <a:gd name="T23" fmla="*/ 0 h 46"/>
                <a:gd name="T24" fmla="*/ 0 w 29"/>
                <a:gd name="T25" fmla="*/ 0 h 46"/>
                <a:gd name="T26" fmla="*/ 0 w 29"/>
                <a:gd name="T27" fmla="*/ 13 h 46"/>
                <a:gd name="T28" fmla="*/ 15 w 29"/>
                <a:gd name="T29" fmla="*/ 13 h 46"/>
                <a:gd name="T30" fmla="*/ 15 w 29"/>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6">
                  <a:moveTo>
                    <a:pt x="18" y="0"/>
                  </a:moveTo>
                  <a:cubicBezTo>
                    <a:pt x="18" y="13"/>
                    <a:pt x="18" y="13"/>
                    <a:pt x="18" y="13"/>
                  </a:cubicBezTo>
                  <a:cubicBezTo>
                    <a:pt x="29" y="13"/>
                    <a:pt x="29" y="13"/>
                    <a:pt x="29" y="13"/>
                  </a:cubicBezTo>
                  <a:cubicBezTo>
                    <a:pt x="29" y="0"/>
                    <a:pt x="29" y="0"/>
                    <a:pt x="29" y="0"/>
                  </a:cubicBezTo>
                  <a:lnTo>
                    <a:pt x="18" y="0"/>
                  </a:lnTo>
                  <a:close/>
                  <a:moveTo>
                    <a:pt x="0" y="31"/>
                  </a:moveTo>
                  <a:cubicBezTo>
                    <a:pt x="0" y="39"/>
                    <a:pt x="6" y="46"/>
                    <a:pt x="14" y="46"/>
                  </a:cubicBezTo>
                  <a:cubicBezTo>
                    <a:pt x="22" y="46"/>
                    <a:pt x="29" y="39"/>
                    <a:pt x="29" y="31"/>
                  </a:cubicBezTo>
                  <a:cubicBezTo>
                    <a:pt x="29" y="15"/>
                    <a:pt x="29" y="15"/>
                    <a:pt x="29" y="15"/>
                  </a:cubicBezTo>
                  <a:cubicBezTo>
                    <a:pt x="0" y="15"/>
                    <a:pt x="0" y="15"/>
                    <a:pt x="0" y="15"/>
                  </a:cubicBezTo>
                  <a:lnTo>
                    <a:pt x="0" y="31"/>
                  </a:lnTo>
                  <a:close/>
                  <a:moveTo>
                    <a:pt x="15" y="0"/>
                  </a:moveTo>
                  <a:cubicBezTo>
                    <a:pt x="0" y="0"/>
                    <a:pt x="0" y="0"/>
                    <a:pt x="0" y="0"/>
                  </a:cubicBezTo>
                  <a:cubicBezTo>
                    <a:pt x="0" y="13"/>
                    <a:pt x="0" y="13"/>
                    <a:pt x="0" y="13"/>
                  </a:cubicBezTo>
                  <a:cubicBezTo>
                    <a:pt x="15" y="13"/>
                    <a:pt x="15" y="13"/>
                    <a:pt x="15" y="13"/>
                  </a:cubicBezTo>
                  <a:lnTo>
                    <a:pt x="15" y="0"/>
                  </a:lnTo>
                  <a:close/>
                </a:path>
              </a:pathLst>
            </a:custGeom>
            <a:grpFill/>
            <a:ln>
              <a:noFill/>
            </a:ln>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sp>
          <p:nvSpPr>
            <p:cNvPr id="55" name="Freeform 198"/>
            <p:cNvSpPr/>
            <p:nvPr/>
          </p:nvSpPr>
          <p:spPr bwMode="auto">
            <a:xfrm>
              <a:off x="6889388" y="2720789"/>
              <a:ext cx="333666" cy="301026"/>
            </a:xfrm>
            <a:custGeom>
              <a:avLst/>
              <a:gdLst>
                <a:gd name="T0" fmla="*/ 0 w 39"/>
                <a:gd name="T1" fmla="*/ 20 h 35"/>
                <a:gd name="T2" fmla="*/ 19 w 39"/>
                <a:gd name="T3" fmla="*/ 0 h 35"/>
                <a:gd name="T4" fmla="*/ 19 w 39"/>
                <a:gd name="T5" fmla="*/ 0 h 35"/>
                <a:gd name="T6" fmla="*/ 39 w 39"/>
                <a:gd name="T7" fmla="*/ 20 h 35"/>
                <a:gd name="T8" fmla="*/ 39 w 39"/>
                <a:gd name="T9" fmla="*/ 20 h 35"/>
                <a:gd name="T10" fmla="*/ 36 w 39"/>
                <a:gd name="T11" fmla="*/ 20 h 35"/>
                <a:gd name="T12" fmla="*/ 31 w 39"/>
                <a:gd name="T13" fmla="*/ 8 h 35"/>
                <a:gd name="T14" fmla="*/ 31 w 39"/>
                <a:gd name="T15" fmla="*/ 8 h 35"/>
                <a:gd name="T16" fmla="*/ 19 w 39"/>
                <a:gd name="T17" fmla="*/ 3 h 35"/>
                <a:gd name="T18" fmla="*/ 19 w 39"/>
                <a:gd name="T19" fmla="*/ 3 h 35"/>
                <a:gd name="T20" fmla="*/ 7 w 39"/>
                <a:gd name="T21" fmla="*/ 8 h 35"/>
                <a:gd name="T22" fmla="*/ 7 w 39"/>
                <a:gd name="T23" fmla="*/ 8 h 35"/>
                <a:gd name="T24" fmla="*/ 3 w 39"/>
                <a:gd name="T25" fmla="*/ 20 h 35"/>
                <a:gd name="T26" fmla="*/ 3 w 39"/>
                <a:gd name="T27" fmla="*/ 20 h 35"/>
                <a:gd name="T28" fmla="*/ 8 w 39"/>
                <a:gd name="T29" fmla="*/ 32 h 35"/>
                <a:gd name="T30" fmla="*/ 8 w 39"/>
                <a:gd name="T31" fmla="*/ 32 h 35"/>
                <a:gd name="T32" fmla="*/ 6 w 39"/>
                <a:gd name="T33" fmla="*/ 35 h 35"/>
                <a:gd name="T34" fmla="*/ 0 w 39"/>
                <a:gd name="T35"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5">
                  <a:moveTo>
                    <a:pt x="0" y="20"/>
                  </a:moveTo>
                  <a:cubicBezTo>
                    <a:pt x="0" y="9"/>
                    <a:pt x="8" y="1"/>
                    <a:pt x="19" y="0"/>
                  </a:cubicBezTo>
                  <a:cubicBezTo>
                    <a:pt x="19" y="0"/>
                    <a:pt x="19" y="0"/>
                    <a:pt x="19" y="0"/>
                  </a:cubicBezTo>
                  <a:cubicBezTo>
                    <a:pt x="30" y="1"/>
                    <a:pt x="39" y="9"/>
                    <a:pt x="39" y="20"/>
                  </a:cubicBezTo>
                  <a:cubicBezTo>
                    <a:pt x="39" y="20"/>
                    <a:pt x="39" y="20"/>
                    <a:pt x="39" y="20"/>
                  </a:cubicBezTo>
                  <a:cubicBezTo>
                    <a:pt x="36" y="20"/>
                    <a:pt x="36" y="20"/>
                    <a:pt x="36" y="20"/>
                  </a:cubicBezTo>
                  <a:cubicBezTo>
                    <a:pt x="36" y="16"/>
                    <a:pt x="34" y="11"/>
                    <a:pt x="31" y="8"/>
                  </a:cubicBezTo>
                  <a:cubicBezTo>
                    <a:pt x="31" y="8"/>
                    <a:pt x="31" y="8"/>
                    <a:pt x="31" y="8"/>
                  </a:cubicBezTo>
                  <a:cubicBezTo>
                    <a:pt x="28" y="5"/>
                    <a:pt x="24" y="3"/>
                    <a:pt x="19" y="3"/>
                  </a:cubicBezTo>
                  <a:cubicBezTo>
                    <a:pt x="19" y="3"/>
                    <a:pt x="19" y="3"/>
                    <a:pt x="19" y="3"/>
                  </a:cubicBezTo>
                  <a:cubicBezTo>
                    <a:pt x="15" y="3"/>
                    <a:pt x="10" y="5"/>
                    <a:pt x="7" y="8"/>
                  </a:cubicBezTo>
                  <a:cubicBezTo>
                    <a:pt x="7" y="8"/>
                    <a:pt x="7" y="8"/>
                    <a:pt x="7" y="8"/>
                  </a:cubicBezTo>
                  <a:cubicBezTo>
                    <a:pt x="4" y="11"/>
                    <a:pt x="3" y="16"/>
                    <a:pt x="3" y="20"/>
                  </a:cubicBezTo>
                  <a:cubicBezTo>
                    <a:pt x="3" y="20"/>
                    <a:pt x="3" y="20"/>
                    <a:pt x="3" y="20"/>
                  </a:cubicBezTo>
                  <a:cubicBezTo>
                    <a:pt x="3" y="25"/>
                    <a:pt x="5" y="29"/>
                    <a:pt x="8" y="32"/>
                  </a:cubicBezTo>
                  <a:cubicBezTo>
                    <a:pt x="8" y="32"/>
                    <a:pt x="8" y="32"/>
                    <a:pt x="8" y="32"/>
                  </a:cubicBezTo>
                  <a:cubicBezTo>
                    <a:pt x="6" y="35"/>
                    <a:pt x="6" y="35"/>
                    <a:pt x="6" y="35"/>
                  </a:cubicBezTo>
                  <a:cubicBezTo>
                    <a:pt x="2" y="31"/>
                    <a:pt x="0" y="26"/>
                    <a:pt x="0" y="20"/>
                  </a:cubicBezTo>
                  <a:close/>
                </a:path>
              </a:pathLst>
            </a:custGeom>
            <a:grpFill/>
            <a:ln>
              <a:noFill/>
            </a:ln>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mn-lt"/>
                <a:ea typeface="+mn-ea"/>
              </a:endParaRPr>
            </a:p>
          </p:txBody>
        </p:sp>
      </p:grpSp>
      <p:sp>
        <p:nvSpPr>
          <p:cNvPr id="56" name="空心弧 55"/>
          <p:cNvSpPr/>
          <p:nvPr/>
        </p:nvSpPr>
        <p:spPr>
          <a:xfrm>
            <a:off x="5554663" y="3852863"/>
            <a:ext cx="1604962" cy="1606550"/>
          </a:xfrm>
          <a:prstGeom prst="blockArc">
            <a:avLst>
              <a:gd name="adj1" fmla="val 17085111"/>
              <a:gd name="adj2" fmla="val 10799997"/>
              <a:gd name="adj3" fmla="val 11504"/>
            </a:avLst>
          </a:prstGeom>
          <a:solidFill>
            <a:srgbClr val="3CCCC7"/>
          </a:solidFill>
          <a:ln>
            <a:noFill/>
          </a:ln>
          <a:effectLst/>
        </p:spPr>
        <p:style>
          <a:lnRef idx="0">
            <a:scrgbClr r="0" g="0" b="0"/>
          </a:lnRef>
          <a:fillRef idx="3">
            <a:scrgbClr r="0" g="0" b="0"/>
          </a:fillRef>
          <a:effectRef idx="2">
            <a:scrgbClr r="0" g="0" b="0"/>
          </a:effectRef>
          <a:fontRef idx="minor">
            <a:schemeClr val="lt1"/>
          </a:fontRef>
        </p:style>
      </p:sp>
      <p:sp>
        <p:nvSpPr>
          <p:cNvPr id="57" name="任意多边形 56"/>
          <p:cNvSpPr/>
          <p:nvPr/>
        </p:nvSpPr>
        <p:spPr>
          <a:xfrm rot="17307692">
            <a:off x="5911851" y="2112962"/>
            <a:ext cx="1619250" cy="873125"/>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endParaRPr>
          </a:p>
        </p:txBody>
      </p:sp>
      <p:sp>
        <p:nvSpPr>
          <p:cNvPr id="58" name="任意多边形 57"/>
          <p:cNvSpPr/>
          <p:nvPr/>
        </p:nvSpPr>
        <p:spPr>
          <a:xfrm rot="17307692">
            <a:off x="5515769" y="1662907"/>
            <a:ext cx="1063625" cy="744537"/>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endParaRPr>
          </a:p>
        </p:txBody>
      </p:sp>
      <p:sp>
        <p:nvSpPr>
          <p:cNvPr id="59" name="文本框 9"/>
          <p:cNvSpPr txBox="1"/>
          <p:nvPr/>
        </p:nvSpPr>
        <p:spPr>
          <a:xfrm>
            <a:off x="984250" y="188913"/>
            <a:ext cx="4541838"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主要集中在哪几方面？</a:t>
            </a:r>
          </a:p>
        </p:txBody>
      </p:sp>
      <p:sp>
        <p:nvSpPr>
          <p:cNvPr id="60" name="六边形 59"/>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1" name="直接连接符 60"/>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3" name="矩形 62"/>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4" name="六边形 63"/>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600"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第一章</a:t>
            </a:r>
          </a:p>
        </p:txBody>
      </p:sp>
      <p:sp>
        <p:nvSpPr>
          <p:cNvPr id="24601"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项目介绍</a:t>
            </a:r>
          </a:p>
        </p:txBody>
      </p:sp>
      <p:sp>
        <p:nvSpPr>
          <p:cNvPr id="67" name="KSO_Shape"/>
          <p:cNvSpPr/>
          <p:nvPr/>
        </p:nvSpPr>
        <p:spPr bwMode="auto">
          <a:xfrm>
            <a:off x="336550" y="225425"/>
            <a:ext cx="296863" cy="25241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8" name="矩形 67"/>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矩形 68"/>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0"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1" name="矩形 70"/>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607" name="Rectangle 4"/>
          <p:cNvSpPr txBox="1">
            <a:spLocks noChangeArrowheads="1"/>
          </p:cNvSpPr>
          <p:nvPr/>
        </p:nvSpPr>
        <p:spPr bwMode="auto">
          <a:xfrm>
            <a:off x="10058400" y="6492875"/>
            <a:ext cx="1079500"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0</a:t>
            </a:r>
            <a:r>
              <a:rPr lang="zh-CN" altLang="en-US" sz="2000" b="1">
                <a:solidFill>
                  <a:schemeClr val="bg1"/>
                </a:solidFill>
                <a:latin typeface="方正兰亭超细黑简体"/>
                <a:ea typeface="方正兰亭超细黑简体"/>
                <a:cs typeface="方正兰亭超细黑简体"/>
              </a:rPr>
              <a:t> </a:t>
            </a:r>
            <a:r>
              <a:rPr lang="en-US" altLang="zh-CN" sz="2000" b="1">
                <a:solidFill>
                  <a:schemeClr val="bg1"/>
                </a:solidFill>
                <a:latin typeface="方正兰亭超细黑简体"/>
                <a:ea typeface="方正兰亭超细黑简体"/>
                <a:cs typeface="方正兰亭超细黑简体"/>
              </a:rPr>
              <a:t>6</a:t>
            </a:r>
            <a:endParaRPr lang="zh-CN" altLang="zh-CN" sz="2000" b="1">
              <a:solidFill>
                <a:schemeClr val="bg1"/>
              </a:solidFill>
              <a:latin typeface="方正兰亭超细黑简体"/>
              <a:ea typeface="方正兰亭超细黑简体"/>
              <a:cs typeface="方正兰亭超细黑简体"/>
            </a:endParaRPr>
          </a:p>
        </p:txBody>
      </p:sp>
      <p:sp>
        <p:nvSpPr>
          <p:cNvPr id="73" name="TextBox 72"/>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350"/>
                                        <p:tgtEl>
                                          <p:spTgt spid="5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600"/>
                                        <p:tgtEl>
                                          <p:spTgt spid="5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21"/>
                                        </p:tgtEl>
                                      </p:cBhvr>
                                    </p:animEffect>
                                    <p:animScale>
                                      <p:cBhvr>
                                        <p:cTn id="21" dur="250" autoRev="1" fill="hold"/>
                                        <p:tgtEl>
                                          <p:spTgt spid="21"/>
                                        </p:tgtEl>
                                      </p:cBhvr>
                                      <p:by x="105000" y="105000"/>
                                    </p:animScale>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up)">
                                      <p:cBhvr>
                                        <p:cTn id="32" dur="750"/>
                                        <p:tgtEl>
                                          <p:spTgt spid="31"/>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25"/>
                                        </p:tgtEl>
                                      </p:cBhvr>
                                    </p:animEffect>
                                    <p:animScale>
                                      <p:cBhvr>
                                        <p:cTn id="42" dur="250" autoRev="1" fill="hold"/>
                                        <p:tgtEl>
                                          <p:spTgt spid="25"/>
                                        </p:tgtEl>
                                      </p:cBhvr>
                                      <p:by x="105000" y="105000"/>
                                    </p:animScale>
                                  </p:childTnLst>
                                </p:cTn>
                              </p:par>
                            </p:childTnLst>
                          </p:cTn>
                        </p:par>
                        <p:par>
                          <p:cTn id="43" fill="hold">
                            <p:stCondLst>
                              <p:cond delay="4000"/>
                            </p:stCondLst>
                            <p:childTnLst>
                              <p:par>
                                <p:cTn id="44" presetID="22" presetClass="entr" presetSubtype="2"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right)">
                                      <p:cBhvr>
                                        <p:cTn id="50" dur="500"/>
                                        <p:tgtEl>
                                          <p:spTgt spid="30"/>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left)">
                                      <p:cBhvr>
                                        <p:cTn id="54" dur="250"/>
                                        <p:tgtEl>
                                          <p:spTgt spid="32"/>
                                        </p:tgtEl>
                                      </p:cBhvr>
                                    </p:animEffect>
                                  </p:childTnLst>
                                </p:cTn>
                              </p:par>
                            </p:childTnLst>
                          </p:cTn>
                        </p:par>
                        <p:par>
                          <p:cTn id="55" fill="hold">
                            <p:stCondLst>
                              <p:cond delay="5500"/>
                            </p:stCondLst>
                            <p:childTnLst>
                              <p:par>
                                <p:cTn id="56" presetID="21" presetClass="entr" presetSubtype="1"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heel(1)">
                                      <p:cBhvr>
                                        <p:cTn id="58" dur="1000"/>
                                        <p:tgtEl>
                                          <p:spTgt spid="56"/>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par>
                          <p:cTn id="63" fill="hold">
                            <p:stCondLst>
                              <p:cond delay="7000"/>
                            </p:stCondLst>
                            <p:childTnLst>
                              <p:par>
                                <p:cTn id="64" presetID="1"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23"/>
                                        </p:tgtEl>
                                      </p:cBhvr>
                                    </p:animEffect>
                                    <p:animScale>
                                      <p:cBhvr>
                                        <p:cTn id="68" dur="250" autoRev="1" fill="hold"/>
                                        <p:tgtEl>
                                          <p:spTgt spid="23"/>
                                        </p:tgtEl>
                                      </p:cBhvr>
                                      <p:by x="105000" y="105000"/>
                                    </p:animScale>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par>
                          <p:cTn id="76" fill="hold">
                            <p:stCondLst>
                              <p:cond delay="75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125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animBg="1"/>
      <p:bldP spid="21" grpId="1" animBg="1"/>
      <p:bldP spid="22" grpId="0"/>
      <p:bldP spid="23" grpId="0" animBg="1"/>
      <p:bldP spid="23" grpId="1" animBg="1"/>
      <p:bldP spid="24" grpId="0"/>
      <p:bldP spid="25" grpId="0" animBg="1"/>
      <p:bldP spid="25" grpId="1" animBg="1"/>
      <p:bldP spid="30"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a:grpSpLocks/>
          </p:cNvGrpSpPr>
          <p:nvPr/>
        </p:nvGrpSpPr>
        <p:grpSpPr bwMode="auto">
          <a:xfrm>
            <a:off x="3228975" y="1814513"/>
            <a:ext cx="2878138" cy="344487"/>
            <a:chOff x="3249264" y="1751685"/>
            <a:chExt cx="2994025" cy="344837"/>
          </a:xfrm>
        </p:grpSpPr>
        <p:grpSp>
          <p:nvGrpSpPr>
            <p:cNvPr id="26666" name="组合 18"/>
            <p:cNvGrpSpPr>
              <a:grpSpLocks/>
            </p:cNvGrpSpPr>
            <p:nvPr/>
          </p:nvGrpSpPr>
          <p:grpSpPr bwMode="auto">
            <a:xfrm>
              <a:off x="3249264" y="1776444"/>
              <a:ext cx="2994025" cy="314202"/>
              <a:chOff x="2940050" y="2132898"/>
              <a:chExt cx="2994025" cy="314202"/>
            </a:xfrm>
          </p:grpSpPr>
          <p:sp>
            <p:nvSpPr>
              <p:cNvPr id="21" name="圆角矩形 20"/>
              <p:cNvSpPr/>
              <p:nvPr/>
            </p:nvSpPr>
            <p:spPr>
              <a:xfrm>
                <a:off x="2940050" y="2133565"/>
                <a:ext cx="2994025" cy="31305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2" name="圆角矩形 21"/>
              <p:cNvSpPr/>
              <p:nvPr/>
            </p:nvSpPr>
            <p:spPr>
              <a:xfrm>
                <a:off x="2940050" y="2133565"/>
                <a:ext cx="2108864" cy="313055"/>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0" name="文本框 4"/>
            <p:cNvSpPr txBox="1"/>
            <p:nvPr/>
          </p:nvSpPr>
          <p:spPr>
            <a:xfrm>
              <a:off x="5335008" y="1751685"/>
              <a:ext cx="673779" cy="344837"/>
            </a:xfrm>
            <a:prstGeom prst="rect">
              <a:avLst/>
            </a:prstGeom>
            <a:noFill/>
          </p:spPr>
          <p:txBody>
            <a:bodyPr>
              <a:spAutoFit/>
            </a:bodyPr>
            <a:lstStyle/>
            <a:p>
              <a:pPr algn="ctr" fontAlgn="auto">
                <a:lnSpc>
                  <a:spcPct val="120000"/>
                </a:lnSpc>
                <a:spcBef>
                  <a:spcPts val="0"/>
                </a:spcBef>
                <a:spcAft>
                  <a:spcPts val="0"/>
                </a:spcAft>
                <a:defRPr/>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70%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3" name="组合 22"/>
          <p:cNvGrpSpPr>
            <a:grpSpLocks/>
          </p:cNvGrpSpPr>
          <p:nvPr/>
        </p:nvGrpSpPr>
        <p:grpSpPr bwMode="auto">
          <a:xfrm>
            <a:off x="3228975" y="2225675"/>
            <a:ext cx="2878138" cy="344488"/>
            <a:chOff x="3249264" y="2162753"/>
            <a:chExt cx="2994025" cy="344838"/>
          </a:xfrm>
        </p:grpSpPr>
        <p:grpSp>
          <p:nvGrpSpPr>
            <p:cNvPr id="26662" name="组合 23"/>
            <p:cNvGrpSpPr>
              <a:grpSpLocks/>
            </p:cNvGrpSpPr>
            <p:nvPr/>
          </p:nvGrpSpPr>
          <p:grpSpPr bwMode="auto">
            <a:xfrm>
              <a:off x="3249264" y="2178703"/>
              <a:ext cx="2994025" cy="314618"/>
              <a:chOff x="2940050" y="2519659"/>
              <a:chExt cx="2994025" cy="314618"/>
            </a:xfrm>
          </p:grpSpPr>
          <p:sp>
            <p:nvSpPr>
              <p:cNvPr id="30" name="圆角矩形 29"/>
              <p:cNvSpPr/>
              <p:nvPr/>
            </p:nvSpPr>
            <p:spPr>
              <a:xfrm>
                <a:off x="2940050" y="2519600"/>
                <a:ext cx="2994025" cy="314644"/>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31" name="圆角矩形 30"/>
              <p:cNvSpPr/>
              <p:nvPr/>
            </p:nvSpPr>
            <p:spPr>
              <a:xfrm>
                <a:off x="2940050" y="2519600"/>
                <a:ext cx="888464" cy="314644"/>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5" name="文本框 9"/>
            <p:cNvSpPr txBox="1"/>
            <p:nvPr/>
          </p:nvSpPr>
          <p:spPr>
            <a:xfrm>
              <a:off x="4119563" y="2162753"/>
              <a:ext cx="673779" cy="344838"/>
            </a:xfrm>
            <a:prstGeom prst="rect">
              <a:avLst/>
            </a:prstGeom>
            <a:noFill/>
          </p:spPr>
          <p:txBody>
            <a:bodyPr>
              <a:spAutoFit/>
            </a:bodyPr>
            <a:lstStyle/>
            <a:p>
              <a:pPr algn="ctr" fontAlgn="auto">
                <a:lnSpc>
                  <a:spcPct val="120000"/>
                </a:lnSpc>
                <a:spcBef>
                  <a:spcPts val="0"/>
                </a:spcBef>
                <a:spcAft>
                  <a:spcPts val="0"/>
                </a:spcAft>
                <a:defRPr/>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30%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32" name="组合 31"/>
          <p:cNvGrpSpPr>
            <a:grpSpLocks/>
          </p:cNvGrpSpPr>
          <p:nvPr/>
        </p:nvGrpSpPr>
        <p:grpSpPr bwMode="auto">
          <a:xfrm>
            <a:off x="3208338" y="3689350"/>
            <a:ext cx="2894012" cy="352425"/>
            <a:chOff x="3244272" y="3932941"/>
            <a:chExt cx="3011560" cy="352593"/>
          </a:xfrm>
        </p:grpSpPr>
        <p:sp>
          <p:nvSpPr>
            <p:cNvPr id="33" name="圆角矩形 32"/>
            <p:cNvSpPr/>
            <p:nvPr/>
          </p:nvSpPr>
          <p:spPr>
            <a:xfrm>
              <a:off x="3262443" y="3971059"/>
              <a:ext cx="2993389" cy="314475"/>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38" name="圆角矩形 37"/>
            <p:cNvSpPr/>
            <p:nvPr/>
          </p:nvSpPr>
          <p:spPr>
            <a:xfrm>
              <a:off x="3244272" y="3971059"/>
              <a:ext cx="1202642" cy="314475"/>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41" name="文本框 15"/>
            <p:cNvSpPr txBox="1"/>
            <p:nvPr/>
          </p:nvSpPr>
          <p:spPr>
            <a:xfrm>
              <a:off x="4418830" y="3932941"/>
              <a:ext cx="908589" cy="344652"/>
            </a:xfrm>
            <a:prstGeom prst="rect">
              <a:avLst/>
            </a:prstGeom>
            <a:noFill/>
          </p:spPr>
          <p:txBody>
            <a:bodyPr>
              <a:spAutoFit/>
            </a:bodyPr>
            <a:lstStyle/>
            <a:p>
              <a:pPr algn="ctr" fontAlgn="auto">
                <a:lnSpc>
                  <a:spcPct val="120000"/>
                </a:lnSpc>
                <a:spcBef>
                  <a:spcPts val="0"/>
                </a:spcBef>
                <a:spcAft>
                  <a:spcPts val="0"/>
                </a:spcAft>
                <a:defRPr/>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40%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46" name="组合 45"/>
          <p:cNvGrpSpPr>
            <a:grpSpLocks/>
          </p:cNvGrpSpPr>
          <p:nvPr/>
        </p:nvGrpSpPr>
        <p:grpSpPr bwMode="auto">
          <a:xfrm>
            <a:off x="3222625" y="4090988"/>
            <a:ext cx="2878138" cy="350837"/>
            <a:chOff x="3258789" y="4324968"/>
            <a:chExt cx="2994025" cy="351885"/>
          </a:xfrm>
        </p:grpSpPr>
        <p:sp>
          <p:nvSpPr>
            <p:cNvPr id="48" name="圆角矩形 47"/>
            <p:cNvSpPr/>
            <p:nvPr/>
          </p:nvSpPr>
          <p:spPr>
            <a:xfrm>
              <a:off x="3258789" y="4363182"/>
              <a:ext cx="2994025" cy="313671"/>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49" name="圆角矩形 48"/>
            <p:cNvSpPr/>
            <p:nvPr/>
          </p:nvSpPr>
          <p:spPr>
            <a:xfrm>
              <a:off x="3308332" y="4363182"/>
              <a:ext cx="2108864" cy="313671"/>
            </a:xfrm>
            <a:prstGeom prst="roundRect">
              <a:avLst>
                <a:gd name="adj" fmla="val 50000"/>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50" name="文本框 19"/>
            <p:cNvSpPr txBox="1"/>
            <p:nvPr/>
          </p:nvSpPr>
          <p:spPr>
            <a:xfrm>
              <a:off x="5326367" y="4324968"/>
              <a:ext cx="673779" cy="345516"/>
            </a:xfrm>
            <a:prstGeom prst="rect">
              <a:avLst/>
            </a:prstGeom>
            <a:noFill/>
          </p:spPr>
          <p:txBody>
            <a:bodyPr>
              <a:spAutoFit/>
            </a:bodyPr>
            <a:lstStyle/>
            <a:p>
              <a:pPr algn="ctr" fontAlgn="auto">
                <a:lnSpc>
                  <a:spcPct val="120000"/>
                </a:lnSpc>
                <a:spcBef>
                  <a:spcPts val="0"/>
                </a:spcBef>
                <a:spcAft>
                  <a:spcPts val="0"/>
                </a:spcAft>
                <a:defRPr/>
              </a:pPr>
              <a:r>
                <a:rPr lang="en-US" altLang="zh-CN" sz="1465"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rPr>
                <a:t>60%</a:t>
              </a:r>
              <a:endParaRPr lang="zh-CN" altLang="en-US" sz="1465" baseline="-3000" dirty="0">
                <a:solidFill>
                  <a:srgbClr val="3CCCC7"/>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51" name="组合 50"/>
          <p:cNvGrpSpPr/>
          <p:nvPr/>
        </p:nvGrpSpPr>
        <p:grpSpPr>
          <a:xfrm>
            <a:off x="1263892" y="1510440"/>
            <a:ext cx="2158455" cy="2196000"/>
            <a:chOff x="471707" y="1675770"/>
            <a:chExt cx="2158455" cy="2196000"/>
          </a:xfrm>
          <a:solidFill>
            <a:srgbClr val="3CCCC7"/>
          </a:solidFill>
        </p:grpSpPr>
        <p:grpSp>
          <p:nvGrpSpPr>
            <p:cNvPr id="52" name="组合 51"/>
            <p:cNvGrpSpPr>
              <a:grpSpLocks noChangeAspect="1"/>
            </p:cNvGrpSpPr>
            <p:nvPr/>
          </p:nvGrpSpPr>
          <p:grpSpPr>
            <a:xfrm>
              <a:off x="471707" y="1675770"/>
              <a:ext cx="2158455" cy="2196000"/>
              <a:chOff x="5397500" y="5734050"/>
              <a:chExt cx="365125" cy="371476"/>
            </a:xfrm>
            <a:grpFill/>
          </p:grpSpPr>
          <p:sp>
            <p:nvSpPr>
              <p:cNvPr id="56"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 name="组合 52"/>
            <p:cNvGrpSpPr>
              <a:grpSpLocks noChangeAspect="1"/>
            </p:cNvGrpSpPr>
            <p:nvPr/>
          </p:nvGrpSpPr>
          <p:grpSpPr>
            <a:xfrm>
              <a:off x="1735995" y="2108076"/>
              <a:ext cx="462003" cy="468000"/>
              <a:chOff x="2665061" y="4979202"/>
              <a:chExt cx="284308" cy="288000"/>
            </a:xfrm>
            <a:grpFill/>
          </p:grpSpPr>
          <p:sp>
            <p:nvSpPr>
              <p:cNvPr id="54"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9" name="组合 58"/>
          <p:cNvGrpSpPr/>
          <p:nvPr/>
        </p:nvGrpSpPr>
        <p:grpSpPr>
          <a:xfrm>
            <a:off x="1273967" y="3517732"/>
            <a:ext cx="2158455" cy="2196000"/>
            <a:chOff x="478903" y="4355475"/>
            <a:chExt cx="2158455" cy="2196000"/>
          </a:xfrm>
          <a:solidFill>
            <a:srgbClr val="3CCCC7"/>
          </a:solidFill>
        </p:grpSpPr>
        <p:grpSp>
          <p:nvGrpSpPr>
            <p:cNvPr id="60" name="组合 59"/>
            <p:cNvGrpSpPr>
              <a:grpSpLocks noChangeAspect="1"/>
            </p:cNvGrpSpPr>
            <p:nvPr/>
          </p:nvGrpSpPr>
          <p:grpSpPr>
            <a:xfrm>
              <a:off x="1795203" y="4733013"/>
              <a:ext cx="366333" cy="576000"/>
              <a:chOff x="2257888" y="5547128"/>
              <a:chExt cx="137373" cy="216000"/>
            </a:xfrm>
            <a:grpFill/>
          </p:grpSpPr>
          <p:sp>
            <p:nvSpPr>
              <p:cNvPr id="65"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6"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1" name="组合 60"/>
            <p:cNvGrpSpPr>
              <a:grpSpLocks noChangeAspect="1"/>
            </p:cNvGrpSpPr>
            <p:nvPr/>
          </p:nvGrpSpPr>
          <p:grpSpPr>
            <a:xfrm>
              <a:off x="478903" y="4355475"/>
              <a:ext cx="2158455" cy="2196000"/>
              <a:chOff x="5397500" y="5734050"/>
              <a:chExt cx="365125" cy="371476"/>
            </a:xfrm>
            <a:grpFill/>
          </p:grpSpPr>
          <p:sp>
            <p:nvSpPr>
              <p:cNvPr id="62"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p:spPr>
            <p:txBody>
              <a:bodyPr lIns="121920" tIns="60960" rIns="121920" bIns="60960"/>
              <a:lstStyle/>
              <a:p>
                <a:pPr fontAlgn="auto">
                  <a:spcBef>
                    <a:spcPts val="0"/>
                  </a:spcBef>
                  <a:spcAft>
                    <a:spcPts val="0"/>
                  </a:spcAft>
                  <a:defRPr/>
                </a:pP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67" name="矩形 66"/>
          <p:cNvSpPr>
            <a:spLocks noChangeArrowheads="1"/>
          </p:cNvSpPr>
          <p:nvPr/>
        </p:nvSpPr>
        <p:spPr bwMode="auto">
          <a:xfrm>
            <a:off x="6715125" y="1431925"/>
            <a:ext cx="4148138" cy="369888"/>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云后端开发服务</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减少后端开发人员</a:t>
            </a:r>
          </a:p>
        </p:txBody>
      </p:sp>
      <p:sp>
        <p:nvSpPr>
          <p:cNvPr id="68" name="矩形 67"/>
          <p:cNvSpPr>
            <a:spLocks noChangeArrowheads="1"/>
          </p:cNvSpPr>
          <p:nvPr/>
        </p:nvSpPr>
        <p:spPr bwMode="auto">
          <a:xfrm>
            <a:off x="6715125" y="1801813"/>
            <a:ext cx="5070475" cy="84455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让公司不需要招聘软件设计师、管理信息系统开发工程师、接口开发工程师和数据库管理员和网络管理，</a:t>
            </a:r>
            <a:r>
              <a:rPr lang="zh-CN" altLang="en-US" sz="1400" b="1" dirty="0">
                <a:solidFill>
                  <a:schemeClr val="tx1">
                    <a:lumMod val="50000"/>
                    <a:lumOff val="50000"/>
                  </a:schemeClr>
                </a:solidFill>
                <a:sym typeface="微软雅黑" panose="020B0503020204020204" pitchFamily="34" charset="-122"/>
              </a:rPr>
              <a:t>使用云易创平台开发，相当于直接招聘了以上</a:t>
            </a:r>
            <a:r>
              <a:rPr lang="en-US" altLang="zh-CN" sz="1400" b="1" dirty="0">
                <a:solidFill>
                  <a:schemeClr val="tx1">
                    <a:lumMod val="50000"/>
                    <a:lumOff val="50000"/>
                  </a:schemeClr>
                </a:solidFill>
                <a:sym typeface="微软雅黑" panose="020B0503020204020204" pitchFamily="34" charset="-122"/>
              </a:rPr>
              <a:t>5</a:t>
            </a:r>
            <a:r>
              <a:rPr lang="zh-CN" altLang="en-US" sz="1400" b="1" dirty="0">
                <a:solidFill>
                  <a:schemeClr val="tx1">
                    <a:lumMod val="50000"/>
                    <a:lumOff val="50000"/>
                  </a:schemeClr>
                </a:solidFill>
                <a:sym typeface="微软雅黑" panose="020B0503020204020204" pitchFamily="34" charset="-122"/>
              </a:rPr>
              <a:t>个牛人</a:t>
            </a:r>
          </a:p>
        </p:txBody>
      </p:sp>
      <p:sp>
        <p:nvSpPr>
          <p:cNvPr id="69" name="矩形 68"/>
          <p:cNvSpPr>
            <a:spLocks noChangeArrowheads="1"/>
          </p:cNvSpPr>
          <p:nvPr/>
        </p:nvSpPr>
        <p:spPr bwMode="auto">
          <a:xfrm>
            <a:off x="6715125" y="2771775"/>
            <a:ext cx="5532438" cy="369888"/>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一切自动生成的可视化后端开发</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减少开发工作量</a:t>
            </a:r>
          </a:p>
        </p:txBody>
      </p:sp>
      <p:sp>
        <p:nvSpPr>
          <p:cNvPr id="70" name="矩形 69"/>
          <p:cNvSpPr>
            <a:spLocks noChangeArrowheads="1"/>
          </p:cNvSpPr>
          <p:nvPr/>
        </p:nvSpPr>
        <p:spPr bwMode="auto">
          <a:xfrm>
            <a:off x="6715125" y="3140075"/>
            <a:ext cx="5214938" cy="846138"/>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通过配置的方式在网页上操作设计数据对象、自动生成数据库、动态生成后台管理系统、自动生成接口、接口自动化测试等，</a:t>
            </a:r>
            <a:r>
              <a:rPr lang="zh-CN" altLang="en-US" sz="1400" b="1" dirty="0">
                <a:solidFill>
                  <a:schemeClr val="tx1">
                    <a:lumMod val="50000"/>
                    <a:lumOff val="50000"/>
                  </a:schemeClr>
                </a:solidFill>
                <a:sym typeface="微软雅黑" panose="020B0503020204020204" pitchFamily="34" charset="-122"/>
              </a:rPr>
              <a:t>做软件直接做客户最关心的前端交互，让客户更满意！</a:t>
            </a:r>
          </a:p>
        </p:txBody>
      </p:sp>
      <p:sp>
        <p:nvSpPr>
          <p:cNvPr id="71" name="矩形 70"/>
          <p:cNvSpPr>
            <a:spLocks noChangeArrowheads="1"/>
          </p:cNvSpPr>
          <p:nvPr/>
        </p:nvSpPr>
        <p:spPr bwMode="auto">
          <a:xfrm>
            <a:off x="6715125" y="4067175"/>
            <a:ext cx="5070475" cy="369888"/>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云开发商城</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项目共享，技术共通的二次开发</a:t>
            </a:r>
          </a:p>
        </p:txBody>
      </p:sp>
      <p:sp>
        <p:nvSpPr>
          <p:cNvPr id="72" name="矩形 47"/>
          <p:cNvSpPr>
            <a:spLocks noChangeArrowheads="1"/>
          </p:cNvSpPr>
          <p:nvPr/>
        </p:nvSpPr>
        <p:spPr bwMode="auto">
          <a:xfrm>
            <a:off x="6715125" y="4437063"/>
            <a:ext cx="4567238" cy="846137"/>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使用云易创平台生成的项目可以自主上传到云开发商城，让自己或者其它人可以基于同样的后端技术直接开展项目，</a:t>
            </a:r>
            <a:r>
              <a:rPr lang="zh-CN" altLang="en-US" sz="1400" b="1" dirty="0">
                <a:solidFill>
                  <a:schemeClr val="tx1">
                    <a:lumMod val="50000"/>
                    <a:lumOff val="50000"/>
                  </a:schemeClr>
                </a:solidFill>
                <a:sym typeface="微软雅黑" panose="020B0503020204020204" pitchFamily="34" charset="-122"/>
              </a:rPr>
              <a:t>让项目直接从</a:t>
            </a:r>
            <a:r>
              <a:rPr lang="en-US" altLang="zh-CN" sz="1400" b="1" dirty="0">
                <a:solidFill>
                  <a:schemeClr val="tx1">
                    <a:lumMod val="50000"/>
                    <a:lumOff val="50000"/>
                  </a:schemeClr>
                </a:solidFill>
                <a:sym typeface="微软雅黑" panose="020B0503020204020204" pitchFamily="34" charset="-122"/>
              </a:rPr>
              <a:t>70%</a:t>
            </a:r>
            <a:r>
              <a:rPr lang="zh-CN" altLang="en-US" sz="1400" b="1" dirty="0">
                <a:solidFill>
                  <a:schemeClr val="tx1">
                    <a:lumMod val="50000"/>
                    <a:lumOff val="50000"/>
                  </a:schemeClr>
                </a:solidFill>
                <a:sym typeface="微软雅黑" panose="020B0503020204020204" pitchFamily="34" charset="-122"/>
              </a:rPr>
              <a:t>的进度开发</a:t>
            </a:r>
          </a:p>
        </p:txBody>
      </p:sp>
      <p:sp>
        <p:nvSpPr>
          <p:cNvPr id="73" name="矩形 72"/>
          <p:cNvSpPr>
            <a:spLocks noChangeArrowheads="1"/>
          </p:cNvSpPr>
          <p:nvPr/>
        </p:nvSpPr>
        <p:spPr bwMode="auto">
          <a:xfrm>
            <a:off x="3322638" y="1430338"/>
            <a:ext cx="1568450" cy="369887"/>
          </a:xfrm>
          <a:prstGeom prst="rect">
            <a:avLst/>
          </a:prstGeom>
          <a:noFill/>
          <a:ln w="9525">
            <a:noFill/>
            <a:miter lim="800000"/>
            <a:headEnd/>
            <a:tailEnd/>
          </a:ln>
        </p:spPr>
        <p:txBody>
          <a:bodyPr wrap="none"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节省人员开支</a:t>
            </a:r>
          </a:p>
        </p:txBody>
      </p:sp>
      <p:sp>
        <p:nvSpPr>
          <p:cNvPr id="74" name="矩形 47"/>
          <p:cNvSpPr>
            <a:spLocks noChangeArrowheads="1"/>
          </p:cNvSpPr>
          <p:nvPr/>
        </p:nvSpPr>
        <p:spPr bwMode="auto">
          <a:xfrm>
            <a:off x="3306763" y="2595563"/>
            <a:ext cx="2811462"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从根本上减少项目的开发人员投入，降级开发的技术门槛</a:t>
            </a:r>
          </a:p>
        </p:txBody>
      </p:sp>
      <p:sp>
        <p:nvSpPr>
          <p:cNvPr id="75" name="矩形 74"/>
          <p:cNvSpPr>
            <a:spLocks noChangeArrowheads="1"/>
          </p:cNvSpPr>
          <p:nvPr/>
        </p:nvSpPr>
        <p:spPr bwMode="auto">
          <a:xfrm>
            <a:off x="3306763" y="3328988"/>
            <a:ext cx="2262187" cy="369887"/>
          </a:xfrm>
          <a:prstGeom prst="rect">
            <a:avLst/>
          </a:prstGeom>
          <a:noFill/>
          <a:ln w="9525">
            <a:noFill/>
            <a:miter lim="800000"/>
            <a:headEnd/>
            <a:tailEnd/>
          </a:ln>
        </p:spPr>
        <p:txBody>
          <a:bodyPr wrap="none" lIns="91431" tIns="45716" rIns="91431" bIns="45716">
            <a:spAutoFit/>
          </a:bodyPr>
          <a:lstStyle/>
          <a:p>
            <a:r>
              <a:rPr lang="zh-CN" altLang="en-US" b="1">
                <a:solidFill>
                  <a:srgbClr val="3CCCC7"/>
                </a:solidFill>
                <a:latin typeface="微软雅黑" pitchFamily="34" charset="-122"/>
                <a:ea typeface="微软雅黑" pitchFamily="34" charset="-122"/>
                <a:cs typeface="Arial" charset="0"/>
              </a:rPr>
              <a:t>加快项目的开发效率</a:t>
            </a:r>
          </a:p>
        </p:txBody>
      </p:sp>
      <p:sp>
        <p:nvSpPr>
          <p:cNvPr id="76" name="矩形 47"/>
          <p:cNvSpPr>
            <a:spLocks noChangeArrowheads="1"/>
          </p:cNvSpPr>
          <p:nvPr/>
        </p:nvSpPr>
        <p:spPr bwMode="auto">
          <a:xfrm>
            <a:off x="3290888" y="4486275"/>
            <a:ext cx="2811462"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减少开发环节，让开发环节变得更清晰和项目可复用</a:t>
            </a:r>
          </a:p>
        </p:txBody>
      </p:sp>
      <p:sp>
        <p:nvSpPr>
          <p:cNvPr id="77" name="文本框 9"/>
          <p:cNvSpPr txBox="1"/>
          <p:nvPr/>
        </p:nvSpPr>
        <p:spPr>
          <a:xfrm>
            <a:off x="984250" y="188913"/>
            <a:ext cx="36004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解决问题</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如何解决呢？</a:t>
            </a:r>
          </a:p>
        </p:txBody>
      </p:sp>
      <p:sp>
        <p:nvSpPr>
          <p:cNvPr id="78" name="六边形 77"/>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79" name="直接连接符 78"/>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81" name="矩形 8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82" name="六边形 8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647"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第一章</a:t>
            </a:r>
          </a:p>
        </p:txBody>
      </p:sp>
      <p:sp>
        <p:nvSpPr>
          <p:cNvPr id="26648"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项目介绍</a:t>
            </a:r>
          </a:p>
        </p:txBody>
      </p:sp>
      <p:sp>
        <p:nvSpPr>
          <p:cNvPr id="85" name="KSO_Shape"/>
          <p:cNvSpPr/>
          <p:nvPr/>
        </p:nvSpPr>
        <p:spPr bwMode="auto">
          <a:xfrm>
            <a:off x="336550" y="225425"/>
            <a:ext cx="296863" cy="25241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86" name="矩形 85"/>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7" name="矩形 8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矩形 8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654"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0</a:t>
            </a:r>
            <a:r>
              <a:rPr lang="zh-CN" altLang="en-US" sz="2000" b="1">
                <a:solidFill>
                  <a:schemeClr val="bg1"/>
                </a:solidFill>
                <a:latin typeface="方正兰亭超细黑简体"/>
                <a:ea typeface="方正兰亭超细黑简体"/>
                <a:cs typeface="方正兰亭超细黑简体"/>
              </a:rPr>
              <a:t> </a:t>
            </a:r>
            <a:r>
              <a:rPr lang="en-US" altLang="zh-CN" sz="2000" b="1">
                <a:solidFill>
                  <a:schemeClr val="bg1"/>
                </a:solidFill>
                <a:latin typeface="方正兰亭超细黑简体"/>
                <a:ea typeface="方正兰亭超细黑简体"/>
                <a:cs typeface="方正兰亭超细黑简体"/>
              </a:rPr>
              <a:t>7</a:t>
            </a:r>
            <a:endParaRPr lang="zh-CN" altLang="zh-CN" sz="2000" b="1">
              <a:solidFill>
                <a:schemeClr val="bg1"/>
              </a:solidFill>
              <a:latin typeface="方正兰亭超细黑简体"/>
              <a:ea typeface="方正兰亭超细黑简体"/>
              <a:cs typeface="方正兰亭超细黑简体"/>
            </a:endParaRPr>
          </a:p>
        </p:txBody>
      </p:sp>
      <p:sp>
        <p:nvSpPr>
          <p:cNvPr id="91" name="TextBox 9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51"/>
                                        </p:tgtEl>
                                        <p:attrNameLst>
                                          <p:attrName>style.visibility</p:attrName>
                                        </p:attrNameLst>
                                      </p:cBhvr>
                                      <p:to>
                                        <p:strVal val="visible"/>
                                      </p:to>
                                    </p:set>
                                    <p:anim calcmode="lin" valueType="num">
                                      <p:cBhvr>
                                        <p:cTn id="7" dur="350" fill="hold"/>
                                        <p:tgtEl>
                                          <p:spTgt spid="51"/>
                                        </p:tgtEl>
                                        <p:attrNameLst>
                                          <p:attrName>ppt_w</p:attrName>
                                        </p:attrNameLst>
                                      </p:cBhvr>
                                      <p:tavLst>
                                        <p:tav tm="0">
                                          <p:val>
                                            <p:fltVal val="0"/>
                                          </p:val>
                                        </p:tav>
                                        <p:tav tm="100000">
                                          <p:val>
                                            <p:strVal val="#ppt_w"/>
                                          </p:val>
                                        </p:tav>
                                      </p:tavLst>
                                    </p:anim>
                                    <p:anim calcmode="lin" valueType="num">
                                      <p:cBhvr>
                                        <p:cTn id="8" dur="350" fill="hold"/>
                                        <p:tgtEl>
                                          <p:spTgt spid="51"/>
                                        </p:tgtEl>
                                        <p:attrNameLst>
                                          <p:attrName>ppt_h</p:attrName>
                                        </p:attrNameLst>
                                      </p:cBhvr>
                                      <p:tavLst>
                                        <p:tav tm="0">
                                          <p:val>
                                            <p:fltVal val="0"/>
                                          </p:val>
                                        </p:tav>
                                        <p:tav tm="100000">
                                          <p:val>
                                            <p:strVal val="#ppt_h"/>
                                          </p:val>
                                        </p:tav>
                                      </p:tavLst>
                                    </p:anim>
                                    <p:animEffect transition="in" filter="fade">
                                      <p:cBhvr>
                                        <p:cTn id="9" dur="350"/>
                                        <p:tgtEl>
                                          <p:spTgt spid="51"/>
                                        </p:tgtEl>
                                      </p:cBhvr>
                                    </p:animEffect>
                                  </p:childTnLst>
                                </p:cTn>
                              </p:par>
                              <p:par>
                                <p:cTn id="10" presetID="22" presetClass="entr" presetSubtype="8" fill="hold" nodeType="withEffect">
                                  <p:stCondLst>
                                    <p:cond delay="100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190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74"/>
                                        </p:tgtEl>
                                        <p:attrNameLst>
                                          <p:attrName>style.visibility</p:attrName>
                                        </p:attrNameLst>
                                      </p:cBhvr>
                                      <p:to>
                                        <p:strVal val="visible"/>
                                      </p:to>
                                    </p:set>
                                    <p:animEffect transition="in" filter="wipe(up)">
                                      <p:cBhvr>
                                        <p:cTn id="21" dur="500"/>
                                        <p:tgtEl>
                                          <p:spTgt spid="74"/>
                                        </p:tgtEl>
                                      </p:cBhvr>
                                    </p:animEffect>
                                  </p:childTnLst>
                                </p:cTn>
                              </p:par>
                              <p:par>
                                <p:cTn id="22" presetID="53" presetClass="entr" presetSubtype="16" fill="hold" nodeType="withEffect">
                                  <p:stCondLst>
                                    <p:cond delay="3500"/>
                                  </p:stCondLst>
                                  <p:childTnLst>
                                    <p:set>
                                      <p:cBhvr>
                                        <p:cTn id="23" dur="1" fill="hold">
                                          <p:stCondLst>
                                            <p:cond delay="0"/>
                                          </p:stCondLst>
                                        </p:cTn>
                                        <p:tgtEl>
                                          <p:spTgt spid="59"/>
                                        </p:tgtEl>
                                        <p:attrNameLst>
                                          <p:attrName>style.visibility</p:attrName>
                                        </p:attrNameLst>
                                      </p:cBhvr>
                                      <p:to>
                                        <p:strVal val="visible"/>
                                      </p:to>
                                    </p:set>
                                    <p:anim calcmode="lin" valueType="num">
                                      <p:cBhvr>
                                        <p:cTn id="24" dur="350" fill="hold"/>
                                        <p:tgtEl>
                                          <p:spTgt spid="59"/>
                                        </p:tgtEl>
                                        <p:attrNameLst>
                                          <p:attrName>ppt_w</p:attrName>
                                        </p:attrNameLst>
                                      </p:cBhvr>
                                      <p:tavLst>
                                        <p:tav tm="0">
                                          <p:val>
                                            <p:fltVal val="0"/>
                                          </p:val>
                                        </p:tav>
                                        <p:tav tm="100000">
                                          <p:val>
                                            <p:strVal val="#ppt_w"/>
                                          </p:val>
                                        </p:tav>
                                      </p:tavLst>
                                    </p:anim>
                                    <p:anim calcmode="lin" valueType="num">
                                      <p:cBhvr>
                                        <p:cTn id="25" dur="350" fill="hold"/>
                                        <p:tgtEl>
                                          <p:spTgt spid="59"/>
                                        </p:tgtEl>
                                        <p:attrNameLst>
                                          <p:attrName>ppt_h</p:attrName>
                                        </p:attrNameLst>
                                      </p:cBhvr>
                                      <p:tavLst>
                                        <p:tav tm="0">
                                          <p:val>
                                            <p:fltVal val="0"/>
                                          </p:val>
                                        </p:tav>
                                        <p:tav tm="100000">
                                          <p:val>
                                            <p:strVal val="#ppt_h"/>
                                          </p:val>
                                        </p:tav>
                                      </p:tavLst>
                                    </p:anim>
                                    <p:animEffect transition="in" filter="fade">
                                      <p:cBhvr>
                                        <p:cTn id="26" dur="350"/>
                                        <p:tgtEl>
                                          <p:spTgt spid="59"/>
                                        </p:tgtEl>
                                      </p:cBhvr>
                                    </p:animEffect>
                                  </p:childTnLst>
                                </p:cTn>
                              </p:par>
                              <p:par>
                                <p:cTn id="27" presetID="22" presetClass="entr" presetSubtype="8" fill="hold" nodeType="withEffect">
                                  <p:stCondLst>
                                    <p:cond delay="420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par>
                                <p:cTn id="30" presetID="22" presetClass="entr" presetSubtype="8" fill="hold" nodeType="withEffect">
                                  <p:stCondLst>
                                    <p:cond delay="510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75"/>
                                        </p:tgtEl>
                                        <p:attrNameLst>
                                          <p:attrName>style.visibility</p:attrName>
                                        </p:attrNameLst>
                                      </p:cBhvr>
                                      <p:to>
                                        <p:strVal val="visible"/>
                                      </p:to>
                                    </p:set>
                                    <p:animEffect transition="in" filter="wipe(down)">
                                      <p:cBhvr>
                                        <p:cTn id="35" dur="500"/>
                                        <p:tgtEl>
                                          <p:spTgt spid="75"/>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76"/>
                                        </p:tgtEl>
                                        <p:attrNameLst>
                                          <p:attrName>style.visibility</p:attrName>
                                        </p:attrNameLst>
                                      </p:cBhvr>
                                      <p:to>
                                        <p:strVal val="visible"/>
                                      </p:to>
                                    </p:set>
                                    <p:animEffect transition="in" filter="wipe(up)">
                                      <p:cBhvr>
                                        <p:cTn id="38" dur="500"/>
                                        <p:tgtEl>
                                          <p:spTgt spid="76"/>
                                        </p:tgtEl>
                                      </p:cBhvr>
                                    </p:animEffect>
                                  </p:childTnLst>
                                </p:cTn>
                              </p:par>
                            </p:childTnLst>
                          </p:cTn>
                        </p:par>
                        <p:par>
                          <p:cTn id="39" fill="hold">
                            <p:stCondLst>
                              <p:cond delay="750"/>
                            </p:stCondLst>
                            <p:childTnLst>
                              <p:par>
                                <p:cTn id="40" presetID="10" presetClass="entr" presetSubtype="0" fill="hold" grpId="0" nodeType="after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childTnLst>
                          </p:cTn>
                        </p:par>
                        <p:par>
                          <p:cTn id="46" fill="hold">
                            <p:stCondLst>
                              <p:cond delay="1250"/>
                            </p:stCondLst>
                            <p:childTnLst>
                              <p:par>
                                <p:cTn id="47" presetID="10" presetClass="entr" presetSubtype="0" fill="hold" grpId="0" nodeType="afterEffect">
                                  <p:stCondLst>
                                    <p:cond delay="5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70"/>
                                        </p:tgtEl>
                                        <p:attrNameLst>
                                          <p:attrName>style.visibility</p:attrName>
                                        </p:attrNameLst>
                                      </p:cBhvr>
                                      <p:to>
                                        <p:strVal val="visible"/>
                                      </p:to>
                                    </p:set>
                                    <p:animEffect transition="in" filter="fade">
                                      <p:cBhvr>
                                        <p:cTn id="52" dur="500"/>
                                        <p:tgtEl>
                                          <p:spTgt spid="70"/>
                                        </p:tgtEl>
                                      </p:cBhvr>
                                    </p:animEffect>
                                  </p:childTnLst>
                                </p:cTn>
                              </p:par>
                            </p:childTnLst>
                          </p:cTn>
                        </p:par>
                        <p:par>
                          <p:cTn id="53" fill="hold">
                            <p:stCondLst>
                              <p:cond delay="2250"/>
                            </p:stCondLst>
                            <p:childTnLst>
                              <p:par>
                                <p:cTn id="54" presetID="10" presetClass="entr" presetSubtype="0" fill="hold" grpId="0" nodeType="afterEffect">
                                  <p:stCondLst>
                                    <p:cond delay="500"/>
                                  </p:stCondLst>
                                  <p:childTnLst>
                                    <p:set>
                                      <p:cBhvr>
                                        <p:cTn id="55" dur="1" fill="hold">
                                          <p:stCondLst>
                                            <p:cond delay="0"/>
                                          </p:stCondLst>
                                        </p:cTn>
                                        <p:tgtEl>
                                          <p:spTgt spid="71"/>
                                        </p:tgtEl>
                                        <p:attrNameLst>
                                          <p:attrName>style.visibility</p:attrName>
                                        </p:attrNameLst>
                                      </p:cBhvr>
                                      <p:to>
                                        <p:strVal val="visible"/>
                                      </p:to>
                                    </p:set>
                                    <p:animEffect transition="in" filter="fade">
                                      <p:cBhvr>
                                        <p:cTn id="56" dur="500"/>
                                        <p:tgtEl>
                                          <p:spTgt spid="71"/>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childTnLst>
                          </p:cTn>
                        </p:par>
                        <p:par>
                          <p:cTn id="60" fill="hold">
                            <p:stCondLst>
                              <p:cond delay="325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125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肘形连接符 17"/>
          <p:cNvCxnSpPr/>
          <p:nvPr/>
        </p:nvCxnSpPr>
        <p:spPr>
          <a:xfrm flipV="1">
            <a:off x="2411413" y="2036763"/>
            <a:ext cx="2909887" cy="757237"/>
          </a:xfrm>
          <a:prstGeom prst="bentConnector3">
            <a:avLst>
              <a:gd name="adj1" fmla="val 62381"/>
            </a:avLst>
          </a:prstGeom>
          <a:ln w="9525" cap="rnd">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a:off x="2411413" y="3113088"/>
            <a:ext cx="3097212" cy="812800"/>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5321300" y="1703388"/>
            <a:ext cx="546100"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1" name="标题 4"/>
          <p:cNvSpPr txBox="1">
            <a:spLocks noChangeArrowheads="1"/>
          </p:cNvSpPr>
          <p:nvPr/>
        </p:nvSpPr>
        <p:spPr bwMode="auto">
          <a:xfrm>
            <a:off x="5349875" y="1797050"/>
            <a:ext cx="517525" cy="360363"/>
          </a:xfrm>
          <a:prstGeom prst="rect">
            <a:avLst/>
          </a:prstGeom>
          <a:noFill/>
          <a:ln w="9525">
            <a:noFill/>
            <a:miter lim="800000"/>
            <a:headEnd/>
            <a:tailEnd/>
          </a:ln>
        </p:spPr>
        <p:txBody>
          <a:bodyPr anchor="ctr"/>
          <a:lstStyle/>
          <a:p>
            <a:r>
              <a:rPr lang="en-US" altLang="zh-CN" b="1">
                <a:solidFill>
                  <a:schemeClr val="bg1"/>
                </a:solidFill>
                <a:latin typeface="方正兰亭黑简体"/>
                <a:ea typeface="方正兰亭黑简体"/>
                <a:cs typeface="方正兰亭黑简体"/>
              </a:rPr>
              <a:t>01</a:t>
            </a:r>
          </a:p>
        </p:txBody>
      </p:sp>
      <p:cxnSp>
        <p:nvCxnSpPr>
          <p:cNvPr id="22" name="肘形连接符 21"/>
          <p:cNvCxnSpPr/>
          <p:nvPr/>
        </p:nvCxnSpPr>
        <p:spPr>
          <a:xfrm flipV="1">
            <a:off x="3030538" y="3024188"/>
            <a:ext cx="3009900" cy="777875"/>
          </a:xfrm>
          <a:prstGeom prst="bentConnector3">
            <a:avLst>
              <a:gd name="adj1" fmla="val 50000"/>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2987675" y="4102100"/>
            <a:ext cx="3095625" cy="811213"/>
          </a:xfrm>
          <a:prstGeom prst="bentConnector3">
            <a:avLst>
              <a:gd name="adj1" fmla="val 55369"/>
            </a:avLst>
          </a:prstGeom>
          <a:ln w="952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040438" y="2711450"/>
            <a:ext cx="547687"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5" name="标题 4"/>
          <p:cNvSpPr txBox="1">
            <a:spLocks noChangeArrowheads="1"/>
          </p:cNvSpPr>
          <p:nvPr/>
        </p:nvSpPr>
        <p:spPr bwMode="auto">
          <a:xfrm>
            <a:off x="6070600" y="2805113"/>
            <a:ext cx="517525" cy="360362"/>
          </a:xfrm>
          <a:prstGeom prst="rect">
            <a:avLst/>
          </a:prstGeom>
          <a:noFill/>
          <a:ln w="9525">
            <a:noFill/>
            <a:miter lim="800000"/>
            <a:headEnd/>
            <a:tailEnd/>
          </a:ln>
        </p:spPr>
        <p:txBody>
          <a:bodyPr anchor="ctr"/>
          <a:lstStyle/>
          <a:p>
            <a:r>
              <a:rPr lang="en-US" altLang="zh-CN" b="1">
                <a:solidFill>
                  <a:schemeClr val="bg1"/>
                </a:solidFill>
                <a:latin typeface="方正兰亭黑简体"/>
                <a:ea typeface="方正兰亭黑简体"/>
                <a:cs typeface="方正兰亭黑简体"/>
              </a:rPr>
              <a:t>02</a:t>
            </a:r>
          </a:p>
        </p:txBody>
      </p:sp>
      <p:sp>
        <p:nvSpPr>
          <p:cNvPr id="30" name="椭圆 29"/>
          <p:cNvSpPr/>
          <p:nvPr/>
        </p:nvSpPr>
        <p:spPr>
          <a:xfrm>
            <a:off x="5248275" y="3617913"/>
            <a:ext cx="547688"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31" name="标题 4"/>
          <p:cNvSpPr txBox="1">
            <a:spLocks noChangeArrowheads="1"/>
          </p:cNvSpPr>
          <p:nvPr/>
        </p:nvSpPr>
        <p:spPr bwMode="auto">
          <a:xfrm>
            <a:off x="5278438" y="3711575"/>
            <a:ext cx="517525" cy="360363"/>
          </a:xfrm>
          <a:prstGeom prst="rect">
            <a:avLst/>
          </a:prstGeom>
          <a:noFill/>
          <a:ln w="9525">
            <a:noFill/>
            <a:miter lim="800000"/>
            <a:headEnd/>
            <a:tailEnd/>
          </a:ln>
        </p:spPr>
        <p:txBody>
          <a:bodyPr anchor="ctr"/>
          <a:lstStyle/>
          <a:p>
            <a:r>
              <a:rPr lang="en-US" altLang="zh-CN" b="1">
                <a:solidFill>
                  <a:schemeClr val="bg1"/>
                </a:solidFill>
                <a:latin typeface="方正兰亭黑简体"/>
                <a:ea typeface="方正兰亭黑简体"/>
                <a:cs typeface="方正兰亭黑简体"/>
              </a:rPr>
              <a:t>03</a:t>
            </a:r>
          </a:p>
        </p:txBody>
      </p:sp>
      <p:sp>
        <p:nvSpPr>
          <p:cNvPr id="32" name="椭圆 31"/>
          <p:cNvSpPr/>
          <p:nvPr/>
        </p:nvSpPr>
        <p:spPr>
          <a:xfrm>
            <a:off x="5969000" y="4625975"/>
            <a:ext cx="547688"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33" name="标题 4"/>
          <p:cNvSpPr txBox="1">
            <a:spLocks noChangeArrowheads="1"/>
          </p:cNvSpPr>
          <p:nvPr/>
        </p:nvSpPr>
        <p:spPr bwMode="auto">
          <a:xfrm>
            <a:off x="5997575" y="4719638"/>
            <a:ext cx="519113" cy="360362"/>
          </a:xfrm>
          <a:prstGeom prst="rect">
            <a:avLst/>
          </a:prstGeom>
          <a:noFill/>
          <a:ln w="9525">
            <a:noFill/>
            <a:miter lim="800000"/>
            <a:headEnd/>
            <a:tailEnd/>
          </a:ln>
        </p:spPr>
        <p:txBody>
          <a:bodyPr anchor="ctr"/>
          <a:lstStyle/>
          <a:p>
            <a:r>
              <a:rPr lang="en-US" altLang="zh-CN" b="1">
                <a:solidFill>
                  <a:schemeClr val="bg1"/>
                </a:solidFill>
                <a:latin typeface="方正兰亭黑简体"/>
                <a:ea typeface="方正兰亭黑简体"/>
                <a:cs typeface="方正兰亭黑简体"/>
              </a:rPr>
              <a:t>04</a:t>
            </a:r>
          </a:p>
        </p:txBody>
      </p:sp>
      <p:sp>
        <p:nvSpPr>
          <p:cNvPr id="38" name="Freeform 9"/>
          <p:cNvSpPr>
            <a:spLocks/>
          </p:cNvSpPr>
          <p:nvPr/>
        </p:nvSpPr>
        <p:spPr bwMode="auto">
          <a:xfrm flipH="1">
            <a:off x="336550" y="2320925"/>
            <a:ext cx="2952750" cy="1844675"/>
          </a:xfrm>
          <a:custGeom>
            <a:avLst/>
            <a:gdLst>
              <a:gd name="T0" fmla="*/ 2417219 w 320"/>
              <a:gd name="T1" fmla="*/ 645256 h 200"/>
              <a:gd name="T2" fmla="*/ 1503842 w 320"/>
              <a:gd name="T3" fmla="*/ 0 h 200"/>
              <a:gd name="T4" fmla="*/ 581239 w 320"/>
              <a:gd name="T5" fmla="*/ 866487 h 200"/>
              <a:gd name="T6" fmla="*/ 498205 w 320"/>
              <a:gd name="T7" fmla="*/ 857269 h 200"/>
              <a:gd name="T8" fmla="*/ 0 w 320"/>
              <a:gd name="T9" fmla="*/ 1345820 h 200"/>
              <a:gd name="T10" fmla="*/ 396719 w 320"/>
              <a:gd name="T11" fmla="*/ 1843589 h 200"/>
              <a:gd name="T12" fmla="*/ 2315732 w 320"/>
              <a:gd name="T13" fmla="*/ 1843589 h 200"/>
              <a:gd name="T14" fmla="*/ 2952328 w 320"/>
              <a:gd name="T15" fmla="*/ 1235205 h 200"/>
              <a:gd name="T16" fmla="*/ 2417219 w 320"/>
              <a:gd name="T17" fmla="*/ 645256 h 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0"/>
              <a:gd name="T28" fmla="*/ 0 h 200"/>
              <a:gd name="T29" fmla="*/ 320 w 320"/>
              <a:gd name="T30" fmla="*/ 200 h 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3CCCC7"/>
          </a:solidFill>
          <a:ln w="9525">
            <a:noFill/>
            <a:round/>
            <a:headEnd/>
            <a:tailEnd/>
          </a:ln>
        </p:spPr>
        <p:txBody>
          <a:bodyPr lIns="75520" tIns="37760" rIns="75520" bIns="37760"/>
          <a:lstStyle/>
          <a:p>
            <a:endParaRPr lang="zh-CN" altLang="en-US"/>
          </a:p>
        </p:txBody>
      </p:sp>
      <p:sp>
        <p:nvSpPr>
          <p:cNvPr id="41" name="KSO_Shape"/>
          <p:cNvSpPr/>
          <p:nvPr/>
        </p:nvSpPr>
        <p:spPr bwMode="auto">
          <a:xfrm>
            <a:off x="1373188" y="2925763"/>
            <a:ext cx="635000" cy="635000"/>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fontAlgn="auto">
              <a:spcBef>
                <a:spcPts val="0"/>
              </a:spcBef>
              <a:spcAft>
                <a:spcPts val="0"/>
              </a:spcAft>
              <a:defRPr/>
            </a:pP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46" name="矩形 45"/>
          <p:cNvSpPr>
            <a:spLocks noChangeArrowheads="1"/>
          </p:cNvSpPr>
          <p:nvPr/>
        </p:nvSpPr>
        <p:spPr bwMode="auto">
          <a:xfrm>
            <a:off x="755650" y="3708400"/>
            <a:ext cx="2087563" cy="368300"/>
          </a:xfrm>
          <a:prstGeom prst="rect">
            <a:avLst/>
          </a:prstGeom>
          <a:noFill/>
          <a:ln w="9525">
            <a:noFill/>
            <a:miter lim="800000"/>
            <a:headEnd/>
            <a:tailEnd/>
          </a:ln>
        </p:spPr>
        <p:txBody>
          <a:bodyPr lIns="91431" tIns="45716" rIns="91431" bIns="45716">
            <a:spAutoFit/>
          </a:bodyPr>
          <a:lstStyle/>
          <a:p>
            <a:pPr algn="ctr">
              <a:buFont typeface="Arial" charset="0"/>
              <a:buNone/>
            </a:pPr>
            <a:r>
              <a:rPr lang="zh-CN" altLang="en-US" b="1">
                <a:solidFill>
                  <a:schemeClr val="bg1"/>
                </a:solidFill>
                <a:latin typeface="微软雅黑" pitchFamily="34" charset="-122"/>
                <a:ea typeface="微软雅黑" pitchFamily="34" charset="-122"/>
                <a:cs typeface="Arial" charset="0"/>
              </a:rPr>
              <a:t>软件行业的改变</a:t>
            </a:r>
          </a:p>
        </p:txBody>
      </p:sp>
      <p:sp>
        <p:nvSpPr>
          <p:cNvPr id="48" name="矩形 47"/>
          <p:cNvSpPr>
            <a:spLocks noChangeArrowheads="1"/>
          </p:cNvSpPr>
          <p:nvPr/>
        </p:nvSpPr>
        <p:spPr bwMode="auto">
          <a:xfrm>
            <a:off x="566738" y="4292600"/>
            <a:ext cx="2492375" cy="1363663"/>
          </a:xfrm>
          <a:prstGeom prst="rect">
            <a:avLst/>
          </a:prstGeom>
          <a:noFill/>
          <a:ln w="9525">
            <a:noFill/>
            <a:miter lim="800000"/>
            <a:headEnd/>
            <a:tailEnd/>
          </a:ln>
        </p:spPr>
        <p:txBody>
          <a:bodyPr lIns="91431" tIns="45716" rIns="91431" bIns="45716">
            <a:spAutoFit/>
          </a:bodyPr>
          <a:lstStyle/>
          <a:p>
            <a:pPr>
              <a:lnSpc>
                <a:spcPct val="120000"/>
              </a:lnSpc>
              <a:buFont typeface="Arial" charset="0"/>
              <a:buNone/>
            </a:pPr>
            <a:r>
              <a:rPr lang="zh-CN" altLang="en-US" sz="1400">
                <a:solidFill>
                  <a:srgbClr val="FF0000"/>
                </a:solidFill>
                <a:latin typeface="微软雅黑" pitchFamily="34" charset="-122"/>
                <a:ea typeface="微软雅黑" pitchFamily="34" charset="-122"/>
                <a:sym typeface="微软雅黑" pitchFamily="34" charset="-122"/>
              </a:rPr>
              <a:t>自主研发的开发技术和代码</a:t>
            </a:r>
            <a:r>
              <a:rPr lang="en-US" altLang="zh-CN" sz="1400">
                <a:solidFill>
                  <a:srgbClr val="FF0000"/>
                </a:solidFill>
                <a:latin typeface="微软雅黑" pitchFamily="34" charset="-122"/>
                <a:ea typeface="微软雅黑" pitchFamily="34" charset="-122"/>
                <a:sym typeface="微软雅黑" pitchFamily="34" charset="-122"/>
              </a:rPr>
              <a:t/>
            </a:r>
            <a:br>
              <a:rPr lang="en-US" altLang="zh-CN" sz="1400">
                <a:solidFill>
                  <a:srgbClr val="FF0000"/>
                </a:solidFill>
                <a:latin typeface="微软雅黑" pitchFamily="34" charset="-122"/>
                <a:ea typeface="微软雅黑" pitchFamily="34" charset="-122"/>
                <a:sym typeface="微软雅黑" pitchFamily="34" charset="-122"/>
              </a:rPr>
            </a:br>
            <a:r>
              <a:rPr lang="zh-CN" altLang="en-US" sz="1400">
                <a:solidFill>
                  <a:srgbClr val="FF0000"/>
                </a:solidFill>
                <a:latin typeface="微软雅黑" pitchFamily="34" charset="-122"/>
                <a:ea typeface="微软雅黑" pitchFamily="34" charset="-122"/>
                <a:sym typeface="微软雅黑" pitchFamily="34" charset="-122"/>
              </a:rPr>
              <a:t>整合性的前瞻发展方向</a:t>
            </a:r>
            <a:endParaRPr lang="en-US" altLang="zh-CN" sz="1400">
              <a:solidFill>
                <a:srgbClr val="FF0000"/>
              </a:solidFill>
              <a:latin typeface="微软雅黑" pitchFamily="34" charset="-122"/>
              <a:ea typeface="微软雅黑" pitchFamily="34" charset="-122"/>
              <a:sym typeface="微软雅黑" pitchFamily="34" charset="-122"/>
            </a:endParaRPr>
          </a:p>
          <a:p>
            <a:pPr>
              <a:lnSpc>
                <a:spcPct val="120000"/>
              </a:lnSpc>
              <a:buFont typeface="Arial" charset="0"/>
              <a:buNone/>
            </a:pPr>
            <a:r>
              <a:rPr lang="zh-CN" altLang="en-US" sz="1400">
                <a:solidFill>
                  <a:srgbClr val="FF0000"/>
                </a:solidFill>
                <a:latin typeface="微软雅黑" pitchFamily="34" charset="-122"/>
                <a:ea typeface="微软雅黑" pitchFamily="34" charset="-122"/>
                <a:sym typeface="微软雅黑" pitchFamily="34" charset="-122"/>
              </a:rPr>
              <a:t>软件开发越来越刚需</a:t>
            </a:r>
            <a:r>
              <a:rPr lang="en-US" altLang="zh-CN" sz="1400">
                <a:solidFill>
                  <a:srgbClr val="FF0000"/>
                </a:solidFill>
                <a:latin typeface="微软雅黑" pitchFamily="34" charset="-122"/>
                <a:ea typeface="微软雅黑" pitchFamily="34" charset="-122"/>
                <a:sym typeface="微软雅黑" pitchFamily="34" charset="-122"/>
              </a:rPr>
              <a:t/>
            </a:r>
            <a:br>
              <a:rPr lang="en-US" altLang="zh-CN" sz="1400">
                <a:solidFill>
                  <a:srgbClr val="FF0000"/>
                </a:solidFill>
                <a:latin typeface="微软雅黑" pitchFamily="34" charset="-122"/>
                <a:ea typeface="微软雅黑" pitchFamily="34" charset="-122"/>
                <a:sym typeface="微软雅黑" pitchFamily="34" charset="-122"/>
              </a:rPr>
            </a:br>
            <a:r>
              <a:rPr lang="zh-CN" altLang="en-US" sz="1400">
                <a:solidFill>
                  <a:srgbClr val="FF0000"/>
                </a:solidFill>
                <a:latin typeface="微软雅黑" pitchFamily="34" charset="-122"/>
                <a:ea typeface="微软雅黑" pitchFamily="34" charset="-122"/>
                <a:sym typeface="微软雅黑" pitchFamily="34" charset="-122"/>
              </a:rPr>
              <a:t>第三次信息化革命的到来</a:t>
            </a:r>
            <a:r>
              <a:rPr lang="en-US" altLang="zh-CN" sz="1400">
                <a:solidFill>
                  <a:srgbClr val="FF0000"/>
                </a:solidFill>
                <a:latin typeface="微软雅黑" pitchFamily="34" charset="-122"/>
                <a:ea typeface="微软雅黑" pitchFamily="34" charset="-122"/>
                <a:sym typeface="微软雅黑" pitchFamily="34" charset="-122"/>
              </a:rPr>
              <a:t/>
            </a:r>
            <a:br>
              <a:rPr lang="en-US" altLang="zh-CN" sz="1400">
                <a:solidFill>
                  <a:srgbClr val="FF0000"/>
                </a:solidFill>
                <a:latin typeface="微软雅黑" pitchFamily="34" charset="-122"/>
                <a:ea typeface="微软雅黑" pitchFamily="34" charset="-122"/>
                <a:sym typeface="微软雅黑" pitchFamily="34" charset="-122"/>
              </a:rPr>
            </a:br>
            <a:r>
              <a:rPr lang="zh-CN" altLang="en-US" sz="1400">
                <a:solidFill>
                  <a:srgbClr val="FF0000"/>
                </a:solidFill>
                <a:latin typeface="微软雅黑" pitchFamily="34" charset="-122"/>
                <a:ea typeface="微软雅黑" pitchFamily="34" charset="-122"/>
                <a:sym typeface="微软雅黑" pitchFamily="34" charset="-122"/>
              </a:rPr>
              <a:t>移动互联网的崛起</a:t>
            </a:r>
          </a:p>
        </p:txBody>
      </p:sp>
      <p:sp>
        <p:nvSpPr>
          <p:cNvPr id="49" name="矩形 48"/>
          <p:cNvSpPr>
            <a:spLocks noChangeArrowheads="1"/>
          </p:cNvSpPr>
          <p:nvPr/>
        </p:nvSpPr>
        <p:spPr bwMode="auto">
          <a:xfrm>
            <a:off x="6084888" y="1484313"/>
            <a:ext cx="4513262" cy="369887"/>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后端服务平台</a:t>
            </a:r>
            <a:r>
              <a:rPr lang="en-US" altLang="zh-CN" b="1">
                <a:solidFill>
                  <a:srgbClr val="3CCCC7"/>
                </a:solidFill>
                <a:latin typeface="微软雅黑" pitchFamily="34" charset="-122"/>
                <a:ea typeface="微软雅黑" pitchFamily="34" charset="-122"/>
                <a:cs typeface="Arial" charset="0"/>
              </a:rPr>
              <a:t>——LeanCloud</a:t>
            </a:r>
            <a:r>
              <a:rPr lang="zh-CN" altLang="en-US" b="1">
                <a:solidFill>
                  <a:srgbClr val="3CCCC7"/>
                </a:solidFill>
                <a:latin typeface="微软雅黑" pitchFamily="34" charset="-122"/>
                <a:ea typeface="微软雅黑" pitchFamily="34" charset="-122"/>
                <a:cs typeface="Arial" charset="0"/>
              </a:rPr>
              <a:t>，野狗云等</a:t>
            </a:r>
          </a:p>
        </p:txBody>
      </p:sp>
      <p:sp>
        <p:nvSpPr>
          <p:cNvPr id="50" name="矩形 47"/>
          <p:cNvSpPr>
            <a:spLocks noChangeArrowheads="1"/>
          </p:cNvSpPr>
          <p:nvPr/>
        </p:nvSpPr>
        <p:spPr bwMode="auto">
          <a:xfrm>
            <a:off x="6083300" y="1857375"/>
            <a:ext cx="5083175" cy="846138"/>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很多后端服务平台提供后端数据存储、短信、云文件存储等服务，但是并无法结合软件开发过程进行协同，变成第三方服务被调用</a:t>
            </a:r>
          </a:p>
        </p:txBody>
      </p:sp>
      <p:sp>
        <p:nvSpPr>
          <p:cNvPr id="51" name="矩形 47"/>
          <p:cNvSpPr>
            <a:spLocks noChangeArrowheads="1"/>
          </p:cNvSpPr>
          <p:nvPr/>
        </p:nvSpPr>
        <p:spPr bwMode="auto">
          <a:xfrm>
            <a:off x="6875463" y="2938463"/>
            <a:ext cx="4564062"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多数是某一种软件开发方案的开发工具开发支撑服务，无法覆盖完整的软件开发需求</a:t>
            </a:r>
          </a:p>
        </p:txBody>
      </p:sp>
      <p:sp>
        <p:nvSpPr>
          <p:cNvPr id="52" name="矩形 51"/>
          <p:cNvSpPr>
            <a:spLocks noChangeArrowheads="1"/>
          </p:cNvSpPr>
          <p:nvPr/>
        </p:nvSpPr>
        <p:spPr bwMode="auto">
          <a:xfrm>
            <a:off x="6084888" y="3419475"/>
            <a:ext cx="5053012" cy="369888"/>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代码分享平台</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最代码、</a:t>
            </a:r>
            <a:r>
              <a:rPr lang="en-US" altLang="zh-CN" b="1">
                <a:solidFill>
                  <a:srgbClr val="3CCCC7"/>
                </a:solidFill>
                <a:latin typeface="微软雅黑" pitchFamily="34" charset="-122"/>
                <a:ea typeface="微软雅黑" pitchFamily="34" charset="-122"/>
                <a:cs typeface="Arial" charset="0"/>
              </a:rPr>
              <a:t>CodeForge</a:t>
            </a:r>
            <a:r>
              <a:rPr lang="zh-CN" altLang="en-US" b="1">
                <a:solidFill>
                  <a:srgbClr val="3CCCC7"/>
                </a:solidFill>
                <a:latin typeface="微软雅黑" pitchFamily="34" charset="-122"/>
                <a:ea typeface="微软雅黑" pitchFamily="34" charset="-122"/>
                <a:cs typeface="Arial" charset="0"/>
              </a:rPr>
              <a:t>等</a:t>
            </a:r>
          </a:p>
        </p:txBody>
      </p:sp>
      <p:sp>
        <p:nvSpPr>
          <p:cNvPr id="53" name="矩形 47"/>
          <p:cNvSpPr>
            <a:spLocks noChangeArrowheads="1"/>
          </p:cNvSpPr>
          <p:nvPr/>
        </p:nvSpPr>
        <p:spPr bwMode="auto">
          <a:xfrm>
            <a:off x="6083300" y="3802063"/>
            <a:ext cx="5356225"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使用别人的源代码首先是本身技术很牛，其次别人代码也要写得好，否则使用别人的代码来给客户做持续性开发是做不到的。</a:t>
            </a:r>
          </a:p>
        </p:txBody>
      </p:sp>
      <p:sp>
        <p:nvSpPr>
          <p:cNvPr id="54" name="矩形 53"/>
          <p:cNvSpPr>
            <a:spLocks noChangeArrowheads="1"/>
          </p:cNvSpPr>
          <p:nvPr/>
        </p:nvSpPr>
        <p:spPr bwMode="auto">
          <a:xfrm>
            <a:off x="6804025" y="4437063"/>
            <a:ext cx="5118100" cy="366712"/>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软件外包平台</a:t>
            </a:r>
            <a:r>
              <a:rPr lang="en-US" altLang="zh-CN" b="1">
                <a:solidFill>
                  <a:srgbClr val="3CCCC7"/>
                </a:solidFill>
                <a:latin typeface="微软雅黑" pitchFamily="34" charset="-122"/>
                <a:ea typeface="微软雅黑" pitchFamily="34" charset="-122"/>
                <a:cs typeface="Arial" charset="0"/>
              </a:rPr>
              <a:t>—— </a:t>
            </a:r>
            <a:r>
              <a:rPr lang="zh-CN" altLang="en-US" b="1">
                <a:solidFill>
                  <a:srgbClr val="3CCCC7"/>
                </a:solidFill>
                <a:latin typeface="微软雅黑" pitchFamily="34" charset="-122"/>
                <a:ea typeface="微软雅黑" pitchFamily="34" charset="-122"/>
                <a:cs typeface="Arial" charset="0"/>
              </a:rPr>
              <a:t>一品威客、猪八戒等</a:t>
            </a:r>
          </a:p>
        </p:txBody>
      </p:sp>
      <p:sp>
        <p:nvSpPr>
          <p:cNvPr id="55" name="矩形 47"/>
          <p:cNvSpPr>
            <a:spLocks noChangeArrowheads="1"/>
          </p:cNvSpPr>
          <p:nvPr/>
        </p:nvSpPr>
        <p:spPr bwMode="auto">
          <a:xfrm>
            <a:off x="6804025" y="4810125"/>
            <a:ext cx="4478338"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软件开发供应商之间的技术不同，级别不同、服务不同导致乱开价乱报价</a:t>
            </a:r>
          </a:p>
        </p:txBody>
      </p:sp>
      <p:sp>
        <p:nvSpPr>
          <p:cNvPr id="56" name="矩形 55"/>
          <p:cNvSpPr>
            <a:spLocks noChangeArrowheads="1"/>
          </p:cNvSpPr>
          <p:nvPr/>
        </p:nvSpPr>
        <p:spPr bwMode="auto">
          <a:xfrm>
            <a:off x="6875463" y="2555875"/>
            <a:ext cx="4910137" cy="368300"/>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云开发平台</a:t>
            </a:r>
            <a:r>
              <a:rPr lang="en-US" altLang="zh-CN" b="1">
                <a:solidFill>
                  <a:srgbClr val="3CCCC7"/>
                </a:solidFill>
                <a:latin typeface="微软雅黑" pitchFamily="34" charset="-122"/>
                <a:ea typeface="微软雅黑" pitchFamily="34" charset="-122"/>
                <a:cs typeface="Arial" charset="0"/>
              </a:rPr>
              <a:t>——</a:t>
            </a:r>
            <a:r>
              <a:rPr lang="zh-CN" altLang="en-US" b="1">
                <a:solidFill>
                  <a:srgbClr val="3CCCC7"/>
                </a:solidFill>
                <a:latin typeface="微软雅黑" pitchFamily="34" charset="-122"/>
                <a:ea typeface="微软雅黑" pitchFamily="34" charset="-122"/>
                <a:cs typeface="Arial" charset="0"/>
              </a:rPr>
              <a:t>小程序云开发，用友云等</a:t>
            </a:r>
          </a:p>
        </p:txBody>
      </p:sp>
      <p:sp>
        <p:nvSpPr>
          <p:cNvPr id="57" name="文本框 9"/>
          <p:cNvSpPr txBox="1"/>
          <p:nvPr/>
        </p:nvSpPr>
        <p:spPr>
          <a:xfrm>
            <a:off x="984250" y="188913"/>
            <a:ext cx="6192838"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行业前景</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方向正确，成功总有一天会到来</a:t>
            </a:r>
          </a:p>
        </p:txBody>
      </p:sp>
      <p:sp>
        <p:nvSpPr>
          <p:cNvPr id="58" name="六边形 57"/>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9" name="直接连接符 58"/>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61" name="矩形 6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62" name="六边形 6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703"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第一章</a:t>
            </a:r>
          </a:p>
        </p:txBody>
      </p:sp>
      <p:sp>
        <p:nvSpPr>
          <p:cNvPr id="28704"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项目介绍</a:t>
            </a:r>
          </a:p>
        </p:txBody>
      </p:sp>
      <p:sp>
        <p:nvSpPr>
          <p:cNvPr id="65" name="KSO_Shape"/>
          <p:cNvSpPr/>
          <p:nvPr/>
        </p:nvSpPr>
        <p:spPr bwMode="auto">
          <a:xfrm>
            <a:off x="336550" y="225425"/>
            <a:ext cx="296863" cy="25241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66" name="矩形 65"/>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7" name="矩形 6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9" name="矩形 6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710"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0</a:t>
            </a:r>
            <a:r>
              <a:rPr lang="zh-CN" altLang="en-US" sz="2000" b="1">
                <a:solidFill>
                  <a:schemeClr val="bg1"/>
                </a:solidFill>
                <a:latin typeface="方正兰亭超细黑简体"/>
                <a:ea typeface="方正兰亭超细黑简体"/>
                <a:cs typeface="方正兰亭超细黑简体"/>
              </a:rPr>
              <a:t> </a:t>
            </a:r>
            <a:r>
              <a:rPr lang="en-US" altLang="zh-CN" sz="2000" b="1">
                <a:solidFill>
                  <a:schemeClr val="bg1"/>
                </a:solidFill>
                <a:latin typeface="方正兰亭超细黑简体"/>
                <a:ea typeface="方正兰亭超细黑简体"/>
                <a:cs typeface="方正兰亭超细黑简体"/>
              </a:rPr>
              <a:t>8</a:t>
            </a:r>
            <a:endParaRPr lang="zh-CN" altLang="zh-CN" sz="2000" b="1">
              <a:solidFill>
                <a:schemeClr val="bg1"/>
              </a:solidFill>
              <a:latin typeface="方正兰亭超细黑简体"/>
              <a:ea typeface="方正兰亭超细黑简体"/>
              <a:cs typeface="方正兰亭超细黑简体"/>
            </a:endParaRPr>
          </a:p>
        </p:txBody>
      </p:sp>
      <p:sp>
        <p:nvSpPr>
          <p:cNvPr id="71" name="TextBox 70"/>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2" presetClass="emph" presetSubtype="0" fill="hold" grpId="1" nodeType="afterEffect">
                                  <p:stCondLst>
                                    <p:cond delay="0"/>
                                  </p:stCondLst>
                                  <p:childTnLst>
                                    <p:animRot by="120000">
                                      <p:cBhvr>
                                        <p:cTn id="12" dur="100" fill="hold">
                                          <p:stCondLst>
                                            <p:cond delay="0"/>
                                          </p:stCondLst>
                                        </p:cTn>
                                        <p:tgtEl>
                                          <p:spTgt spid="38"/>
                                        </p:tgtEl>
                                        <p:attrNameLst>
                                          <p:attrName>r</p:attrName>
                                        </p:attrNameLst>
                                      </p:cBhvr>
                                    </p:animRot>
                                    <p:animRot by="-240000">
                                      <p:cBhvr>
                                        <p:cTn id="13" dur="200" fill="hold">
                                          <p:stCondLst>
                                            <p:cond delay="200"/>
                                          </p:stCondLst>
                                        </p:cTn>
                                        <p:tgtEl>
                                          <p:spTgt spid="38"/>
                                        </p:tgtEl>
                                        <p:attrNameLst>
                                          <p:attrName>r</p:attrName>
                                        </p:attrNameLst>
                                      </p:cBhvr>
                                    </p:animRot>
                                    <p:animRot by="240000">
                                      <p:cBhvr>
                                        <p:cTn id="14" dur="200" fill="hold">
                                          <p:stCondLst>
                                            <p:cond delay="400"/>
                                          </p:stCondLst>
                                        </p:cTn>
                                        <p:tgtEl>
                                          <p:spTgt spid="38"/>
                                        </p:tgtEl>
                                        <p:attrNameLst>
                                          <p:attrName>r</p:attrName>
                                        </p:attrNameLst>
                                      </p:cBhvr>
                                    </p:animRot>
                                    <p:animRot by="-240000">
                                      <p:cBhvr>
                                        <p:cTn id="15" dur="200" fill="hold">
                                          <p:stCondLst>
                                            <p:cond delay="600"/>
                                          </p:stCondLst>
                                        </p:cTn>
                                        <p:tgtEl>
                                          <p:spTgt spid="38"/>
                                        </p:tgtEl>
                                        <p:attrNameLst>
                                          <p:attrName>r</p:attrName>
                                        </p:attrNameLst>
                                      </p:cBhvr>
                                    </p:animRot>
                                    <p:animRot by="120000">
                                      <p:cBhvr>
                                        <p:cTn id="16" dur="200" fill="hold">
                                          <p:stCondLst>
                                            <p:cond delay="800"/>
                                          </p:stCondLst>
                                        </p:cTn>
                                        <p:tgtEl>
                                          <p:spTgt spid="38"/>
                                        </p:tgtEl>
                                        <p:attrNameLst>
                                          <p:attrName>r</p:attrName>
                                        </p:attrNameLst>
                                      </p:cBhvr>
                                    </p:animRot>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2" presetClass="entr" presetSubtype="4" fill="hold" grpId="0" nodeType="withEffect">
                                  <p:stCondLst>
                                    <p:cond delay="50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50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ppt_x"/>
                                          </p:val>
                                        </p:tav>
                                        <p:tav tm="100000">
                                          <p:val>
                                            <p:strVal val="#ppt_x"/>
                                          </p:val>
                                        </p:tav>
                                      </p:tavLst>
                                    </p:anim>
                                    <p:anim calcmode="lin" valueType="num">
                                      <p:cBhvr additive="base">
                                        <p:cTn id="30" dur="500" fill="hold"/>
                                        <p:tgtEl>
                                          <p:spTgt spid="48"/>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ppt_w</p:attrName>
                                        </p:attrNameLst>
                                      </p:cBhvr>
                                      <p:tavLst>
                                        <p:tav tm="0">
                                          <p:val>
                                            <p:fltVal val="0"/>
                                          </p:val>
                                        </p:tav>
                                        <p:tav tm="100000">
                                          <p:val>
                                            <p:strVal val="#ppt_w"/>
                                          </p:val>
                                        </p:tav>
                                      </p:tavLst>
                                    </p:anim>
                                    <p:anim calcmode="lin" valueType="num">
                                      <p:cBhvr>
                                        <p:cTn id="48" dur="500" fill="hold"/>
                                        <p:tgtEl>
                                          <p:spTgt spid="49"/>
                                        </p:tgtEl>
                                        <p:attrNameLst>
                                          <p:attrName>ppt_h</p:attrName>
                                        </p:attrNameLst>
                                      </p:cBhvr>
                                      <p:tavLst>
                                        <p:tav tm="0">
                                          <p:val>
                                            <p:fltVal val="0"/>
                                          </p:val>
                                        </p:tav>
                                        <p:tav tm="100000">
                                          <p:val>
                                            <p:strVal val="#ppt_h"/>
                                          </p:val>
                                        </p:tav>
                                      </p:tavLst>
                                    </p:anim>
                                    <p:animEffect transition="in" filter="fade">
                                      <p:cBhvr>
                                        <p:cTn id="49" dur="500"/>
                                        <p:tgtEl>
                                          <p:spTgt spid="49"/>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childTnLst>
                          </p:cTn>
                        </p:par>
                        <p:par>
                          <p:cTn id="55" fill="hold">
                            <p:stCondLst>
                              <p:cond delay="3000"/>
                            </p:stCondLst>
                            <p:childTnLst>
                              <p:par>
                                <p:cTn id="56" presetID="22" presetClass="entr" presetSubtype="4"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par>
                                <p:cTn id="64" presetID="53" presetClass="entr" presetSubtype="16"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56"/>
                                        </p:tgtEl>
                                        <p:attrNameLst>
                                          <p:attrName>style.visibility</p:attrName>
                                        </p:attrNameLst>
                                      </p:cBhvr>
                                      <p:to>
                                        <p:strVal val="visible"/>
                                      </p:to>
                                    </p:set>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fltVal val="0"/>
                                          </p:val>
                                        </p:tav>
                                        <p:tav tm="100000">
                                          <p:val>
                                            <p:strVal val="#ppt_h"/>
                                          </p:val>
                                        </p:tav>
                                      </p:tavLst>
                                    </p:anim>
                                    <p:animEffect transition="in" filter="fade">
                                      <p:cBhvr>
                                        <p:cTn id="73" dur="500"/>
                                        <p:tgtEl>
                                          <p:spTgt spid="56"/>
                                        </p:tgtEl>
                                      </p:cBhvr>
                                    </p:animEffect>
                                  </p:childTnLst>
                                </p:cTn>
                              </p:par>
                              <p:par>
                                <p:cTn id="74" presetID="53" presetClass="entr" presetSubtype="16" fill="hold" grpId="0" nodeType="withEffect">
                                  <p:stCondLst>
                                    <p:cond delay="500"/>
                                  </p:stCondLst>
                                  <p:childTnLst>
                                    <p:set>
                                      <p:cBhvr>
                                        <p:cTn id="75" dur="1" fill="hold">
                                          <p:stCondLst>
                                            <p:cond delay="0"/>
                                          </p:stCondLst>
                                        </p:cTn>
                                        <p:tgtEl>
                                          <p:spTgt spid="51"/>
                                        </p:tgtEl>
                                        <p:attrNameLst>
                                          <p:attrName>style.visibility</p:attrName>
                                        </p:attrNameLst>
                                      </p:cBhvr>
                                      <p:to>
                                        <p:strVal val="visible"/>
                                      </p:to>
                                    </p:set>
                                    <p:anim calcmode="lin" valueType="num">
                                      <p:cBhvr>
                                        <p:cTn id="76" dur="500" fill="hold"/>
                                        <p:tgtEl>
                                          <p:spTgt spid="51"/>
                                        </p:tgtEl>
                                        <p:attrNameLst>
                                          <p:attrName>ppt_w</p:attrName>
                                        </p:attrNameLst>
                                      </p:cBhvr>
                                      <p:tavLst>
                                        <p:tav tm="0">
                                          <p:val>
                                            <p:fltVal val="0"/>
                                          </p:val>
                                        </p:tav>
                                        <p:tav tm="100000">
                                          <p:val>
                                            <p:strVal val="#ppt_w"/>
                                          </p:val>
                                        </p:tav>
                                      </p:tavLst>
                                    </p:anim>
                                    <p:anim calcmode="lin" valueType="num">
                                      <p:cBhvr>
                                        <p:cTn id="77" dur="500" fill="hold"/>
                                        <p:tgtEl>
                                          <p:spTgt spid="51"/>
                                        </p:tgtEl>
                                        <p:attrNameLst>
                                          <p:attrName>ppt_h</p:attrName>
                                        </p:attrNameLst>
                                      </p:cBhvr>
                                      <p:tavLst>
                                        <p:tav tm="0">
                                          <p:val>
                                            <p:fltVal val="0"/>
                                          </p:val>
                                        </p:tav>
                                        <p:tav tm="100000">
                                          <p:val>
                                            <p:strVal val="#ppt_h"/>
                                          </p:val>
                                        </p:tav>
                                      </p:tavLst>
                                    </p:anim>
                                    <p:animEffect transition="in" filter="fade">
                                      <p:cBhvr>
                                        <p:cTn id="78" dur="500"/>
                                        <p:tgtEl>
                                          <p:spTgt spid="51"/>
                                        </p:tgtEl>
                                      </p:cBhvr>
                                    </p:animEffect>
                                  </p:childTnLst>
                                </p:cTn>
                              </p:par>
                            </p:childTnLst>
                          </p:cTn>
                        </p:par>
                        <p:par>
                          <p:cTn id="79" fill="hold">
                            <p:stCondLst>
                              <p:cond delay="3500"/>
                            </p:stCondLst>
                            <p:childTnLst>
                              <p:par>
                                <p:cTn id="80" presetID="22" presetClass="entr" presetSubtype="8" fill="hold"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30"/>
                                        </p:tgtEl>
                                        <p:attrNameLst>
                                          <p:attrName>style.visibility</p:attrName>
                                        </p:attrNameLst>
                                      </p:cBhvr>
                                      <p:to>
                                        <p:strVal val="visible"/>
                                      </p:to>
                                    </p:set>
                                    <p:anim calcmode="lin" valueType="num">
                                      <p:cBhvr>
                                        <p:cTn id="85" dur="500" fill="hold"/>
                                        <p:tgtEl>
                                          <p:spTgt spid="30"/>
                                        </p:tgtEl>
                                        <p:attrNameLst>
                                          <p:attrName>ppt_w</p:attrName>
                                        </p:attrNameLst>
                                      </p:cBhvr>
                                      <p:tavLst>
                                        <p:tav tm="0">
                                          <p:val>
                                            <p:fltVal val="0"/>
                                          </p:val>
                                        </p:tav>
                                        <p:tav tm="100000">
                                          <p:val>
                                            <p:strVal val="#ppt_w"/>
                                          </p:val>
                                        </p:tav>
                                      </p:tavLst>
                                    </p:anim>
                                    <p:anim calcmode="lin" valueType="num">
                                      <p:cBhvr>
                                        <p:cTn id="86" dur="500" fill="hold"/>
                                        <p:tgtEl>
                                          <p:spTgt spid="30"/>
                                        </p:tgtEl>
                                        <p:attrNameLst>
                                          <p:attrName>ppt_h</p:attrName>
                                        </p:attrNameLst>
                                      </p:cBhvr>
                                      <p:tavLst>
                                        <p:tav tm="0">
                                          <p:val>
                                            <p:fltVal val="0"/>
                                          </p:val>
                                        </p:tav>
                                        <p:tav tm="100000">
                                          <p:val>
                                            <p:strVal val="#ppt_h"/>
                                          </p:val>
                                        </p:tav>
                                      </p:tavLst>
                                    </p:anim>
                                    <p:animEffect transition="in" filter="fade">
                                      <p:cBhvr>
                                        <p:cTn id="87" dur="500"/>
                                        <p:tgtEl>
                                          <p:spTgt spid="30"/>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par>
                                <p:cTn id="93" presetID="53" presetClass="entr" presetSubtype="16" fill="hold" grpId="0" nodeType="withEffect">
                                  <p:stCondLst>
                                    <p:cond delay="500"/>
                                  </p:stCondLst>
                                  <p:childTnLst>
                                    <p:set>
                                      <p:cBhvr>
                                        <p:cTn id="94" dur="1" fill="hold">
                                          <p:stCondLst>
                                            <p:cond delay="0"/>
                                          </p:stCondLst>
                                        </p:cTn>
                                        <p:tgtEl>
                                          <p:spTgt spid="52"/>
                                        </p:tgtEl>
                                        <p:attrNameLst>
                                          <p:attrName>style.visibility</p:attrName>
                                        </p:attrNameLst>
                                      </p:cBhvr>
                                      <p:to>
                                        <p:strVal val="visible"/>
                                      </p:to>
                                    </p:set>
                                    <p:anim calcmode="lin" valueType="num">
                                      <p:cBhvr>
                                        <p:cTn id="95" dur="500" fill="hold"/>
                                        <p:tgtEl>
                                          <p:spTgt spid="52"/>
                                        </p:tgtEl>
                                        <p:attrNameLst>
                                          <p:attrName>ppt_w</p:attrName>
                                        </p:attrNameLst>
                                      </p:cBhvr>
                                      <p:tavLst>
                                        <p:tav tm="0">
                                          <p:val>
                                            <p:fltVal val="0"/>
                                          </p:val>
                                        </p:tav>
                                        <p:tav tm="100000">
                                          <p:val>
                                            <p:strVal val="#ppt_w"/>
                                          </p:val>
                                        </p:tav>
                                      </p:tavLst>
                                    </p:anim>
                                    <p:anim calcmode="lin" valueType="num">
                                      <p:cBhvr>
                                        <p:cTn id="96" dur="500" fill="hold"/>
                                        <p:tgtEl>
                                          <p:spTgt spid="52"/>
                                        </p:tgtEl>
                                        <p:attrNameLst>
                                          <p:attrName>ppt_h</p:attrName>
                                        </p:attrNameLst>
                                      </p:cBhvr>
                                      <p:tavLst>
                                        <p:tav tm="0">
                                          <p:val>
                                            <p:fltVal val="0"/>
                                          </p:val>
                                        </p:tav>
                                        <p:tav tm="100000">
                                          <p:val>
                                            <p:strVal val="#ppt_h"/>
                                          </p:val>
                                        </p:tav>
                                      </p:tavLst>
                                    </p:anim>
                                    <p:animEffect transition="in" filter="fade">
                                      <p:cBhvr>
                                        <p:cTn id="97" dur="500"/>
                                        <p:tgtEl>
                                          <p:spTgt spid="52"/>
                                        </p:tgtEl>
                                      </p:cBhvr>
                                    </p:animEffect>
                                  </p:childTnLst>
                                </p:cTn>
                              </p:par>
                              <p:par>
                                <p:cTn id="98" presetID="53" presetClass="entr" presetSubtype="16" fill="hold" grpId="0" nodeType="withEffect">
                                  <p:stCondLst>
                                    <p:cond delay="500"/>
                                  </p:stCondLst>
                                  <p:childTnLst>
                                    <p:set>
                                      <p:cBhvr>
                                        <p:cTn id="99" dur="1" fill="hold">
                                          <p:stCondLst>
                                            <p:cond delay="0"/>
                                          </p:stCondLst>
                                        </p:cTn>
                                        <p:tgtEl>
                                          <p:spTgt spid="53"/>
                                        </p:tgtEl>
                                        <p:attrNameLst>
                                          <p:attrName>style.visibility</p:attrName>
                                        </p:attrNameLst>
                                      </p:cBhvr>
                                      <p:to>
                                        <p:strVal val="visible"/>
                                      </p:to>
                                    </p:set>
                                    <p:anim calcmode="lin" valueType="num">
                                      <p:cBhvr>
                                        <p:cTn id="100" dur="500" fill="hold"/>
                                        <p:tgtEl>
                                          <p:spTgt spid="53"/>
                                        </p:tgtEl>
                                        <p:attrNameLst>
                                          <p:attrName>ppt_w</p:attrName>
                                        </p:attrNameLst>
                                      </p:cBhvr>
                                      <p:tavLst>
                                        <p:tav tm="0">
                                          <p:val>
                                            <p:fltVal val="0"/>
                                          </p:val>
                                        </p:tav>
                                        <p:tav tm="100000">
                                          <p:val>
                                            <p:strVal val="#ppt_w"/>
                                          </p:val>
                                        </p:tav>
                                      </p:tavLst>
                                    </p:anim>
                                    <p:anim calcmode="lin" valueType="num">
                                      <p:cBhvr>
                                        <p:cTn id="101" dur="500" fill="hold"/>
                                        <p:tgtEl>
                                          <p:spTgt spid="53"/>
                                        </p:tgtEl>
                                        <p:attrNameLst>
                                          <p:attrName>ppt_h</p:attrName>
                                        </p:attrNameLst>
                                      </p:cBhvr>
                                      <p:tavLst>
                                        <p:tav tm="0">
                                          <p:val>
                                            <p:fltVal val="0"/>
                                          </p:val>
                                        </p:tav>
                                        <p:tav tm="100000">
                                          <p:val>
                                            <p:strVal val="#ppt_h"/>
                                          </p:val>
                                        </p:tav>
                                      </p:tavLst>
                                    </p:anim>
                                    <p:animEffect transition="in" filter="fade">
                                      <p:cBhvr>
                                        <p:cTn id="102" dur="500"/>
                                        <p:tgtEl>
                                          <p:spTgt spid="53"/>
                                        </p:tgtEl>
                                      </p:cBhvr>
                                    </p:animEffect>
                                  </p:childTnLst>
                                </p:cTn>
                              </p:par>
                            </p:childTnLst>
                          </p:cTn>
                        </p:par>
                        <p:par>
                          <p:cTn id="103" fill="hold">
                            <p:stCondLst>
                              <p:cond delay="4000"/>
                            </p:stCondLst>
                            <p:childTnLst>
                              <p:par>
                                <p:cTn id="104" presetID="22" presetClass="entr" presetSubtype="8"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32"/>
                                        </p:tgtEl>
                                        <p:attrNameLst>
                                          <p:attrName>style.visibility</p:attrName>
                                        </p:attrNameLst>
                                      </p:cBhvr>
                                      <p:to>
                                        <p:strVal val="visible"/>
                                      </p:to>
                                    </p:set>
                                    <p:anim calcmode="lin" valueType="num">
                                      <p:cBhvr>
                                        <p:cTn id="109" dur="500" fill="hold"/>
                                        <p:tgtEl>
                                          <p:spTgt spid="32"/>
                                        </p:tgtEl>
                                        <p:attrNameLst>
                                          <p:attrName>ppt_w</p:attrName>
                                        </p:attrNameLst>
                                      </p:cBhvr>
                                      <p:tavLst>
                                        <p:tav tm="0">
                                          <p:val>
                                            <p:fltVal val="0"/>
                                          </p:val>
                                        </p:tav>
                                        <p:tav tm="100000">
                                          <p:val>
                                            <p:strVal val="#ppt_w"/>
                                          </p:val>
                                        </p:tav>
                                      </p:tavLst>
                                    </p:anim>
                                    <p:anim calcmode="lin" valueType="num">
                                      <p:cBhvr>
                                        <p:cTn id="110" dur="500" fill="hold"/>
                                        <p:tgtEl>
                                          <p:spTgt spid="32"/>
                                        </p:tgtEl>
                                        <p:attrNameLst>
                                          <p:attrName>ppt_h</p:attrName>
                                        </p:attrNameLst>
                                      </p:cBhvr>
                                      <p:tavLst>
                                        <p:tav tm="0">
                                          <p:val>
                                            <p:fltVal val="0"/>
                                          </p:val>
                                        </p:tav>
                                        <p:tav tm="100000">
                                          <p:val>
                                            <p:strVal val="#ppt_h"/>
                                          </p:val>
                                        </p:tav>
                                      </p:tavLst>
                                    </p:anim>
                                    <p:animEffect transition="in" filter="fade">
                                      <p:cBhvr>
                                        <p:cTn id="111" dur="500"/>
                                        <p:tgtEl>
                                          <p:spTgt spid="32"/>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53" presetClass="entr" presetSubtype="16" fill="hold" grpId="0" nodeType="withEffect">
                                  <p:stCondLst>
                                    <p:cond delay="5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ppt_w</p:attrName>
                                        </p:attrNameLst>
                                      </p:cBhvr>
                                      <p:tavLst>
                                        <p:tav tm="0">
                                          <p:val>
                                            <p:fltVal val="0"/>
                                          </p:val>
                                        </p:tav>
                                        <p:tav tm="100000">
                                          <p:val>
                                            <p:strVal val="#ppt_w"/>
                                          </p:val>
                                        </p:tav>
                                      </p:tavLst>
                                    </p:anim>
                                    <p:anim calcmode="lin" valueType="num">
                                      <p:cBhvr>
                                        <p:cTn id="120" dur="500" fill="hold"/>
                                        <p:tgtEl>
                                          <p:spTgt spid="54"/>
                                        </p:tgtEl>
                                        <p:attrNameLst>
                                          <p:attrName>ppt_h</p:attrName>
                                        </p:attrNameLst>
                                      </p:cBhvr>
                                      <p:tavLst>
                                        <p:tav tm="0">
                                          <p:val>
                                            <p:fltVal val="0"/>
                                          </p:val>
                                        </p:tav>
                                        <p:tav tm="100000">
                                          <p:val>
                                            <p:strVal val="#ppt_h"/>
                                          </p:val>
                                        </p:tav>
                                      </p:tavLst>
                                    </p:anim>
                                    <p:animEffect transition="in" filter="fade">
                                      <p:cBhvr>
                                        <p:cTn id="121" dur="500"/>
                                        <p:tgtEl>
                                          <p:spTgt spid="54"/>
                                        </p:tgtEl>
                                      </p:cBhvr>
                                    </p:animEffect>
                                  </p:childTnLst>
                                </p:cTn>
                              </p:par>
                              <p:par>
                                <p:cTn id="122" presetID="53" presetClass="entr" presetSubtype="16" fill="hold" grpId="0" nodeType="withEffect">
                                  <p:stCondLst>
                                    <p:cond delay="500"/>
                                  </p:stCondLst>
                                  <p:childTnLst>
                                    <p:set>
                                      <p:cBhvr>
                                        <p:cTn id="123" dur="1" fill="hold">
                                          <p:stCondLst>
                                            <p:cond delay="0"/>
                                          </p:stCondLst>
                                        </p:cTn>
                                        <p:tgtEl>
                                          <p:spTgt spid="55"/>
                                        </p:tgtEl>
                                        <p:attrNameLst>
                                          <p:attrName>style.visibility</p:attrName>
                                        </p:attrNameLst>
                                      </p:cBhvr>
                                      <p:to>
                                        <p:strVal val="visible"/>
                                      </p:to>
                                    </p:set>
                                    <p:anim calcmode="lin" valueType="num">
                                      <p:cBhvr>
                                        <p:cTn id="124" dur="500" fill="hold"/>
                                        <p:tgtEl>
                                          <p:spTgt spid="55"/>
                                        </p:tgtEl>
                                        <p:attrNameLst>
                                          <p:attrName>ppt_w</p:attrName>
                                        </p:attrNameLst>
                                      </p:cBhvr>
                                      <p:tavLst>
                                        <p:tav tm="0">
                                          <p:val>
                                            <p:fltVal val="0"/>
                                          </p:val>
                                        </p:tav>
                                        <p:tav tm="100000">
                                          <p:val>
                                            <p:strVal val="#ppt_w"/>
                                          </p:val>
                                        </p:tav>
                                      </p:tavLst>
                                    </p:anim>
                                    <p:anim calcmode="lin" valueType="num">
                                      <p:cBhvr>
                                        <p:cTn id="125" dur="500" fill="hold"/>
                                        <p:tgtEl>
                                          <p:spTgt spid="55"/>
                                        </p:tgtEl>
                                        <p:attrNameLst>
                                          <p:attrName>ppt_h</p:attrName>
                                        </p:attrNameLst>
                                      </p:cBhvr>
                                      <p:tavLst>
                                        <p:tav tm="0">
                                          <p:val>
                                            <p:fltVal val="0"/>
                                          </p:val>
                                        </p:tav>
                                        <p:tav tm="100000">
                                          <p:val>
                                            <p:strVal val="#ppt_h"/>
                                          </p:val>
                                        </p:tav>
                                      </p:tavLst>
                                    </p:anim>
                                    <p:animEffect transition="in" filter="fade">
                                      <p:cBhvr>
                                        <p:cTn id="126" dur="500"/>
                                        <p:tgtEl>
                                          <p:spTgt spid="55"/>
                                        </p:tgtEl>
                                      </p:cBhvr>
                                    </p:animEffect>
                                  </p:childTnLst>
                                </p:cTn>
                              </p:par>
                            </p:childTnLst>
                          </p:cTn>
                        </p:par>
                        <p:par>
                          <p:cTn id="127" fill="hold">
                            <p:stCondLst>
                              <p:cond delay="4500"/>
                            </p:stCondLst>
                            <p:childTnLst>
                              <p:par>
                                <p:cTn id="128" presetID="10" presetClass="entr" presetSubtype="0" fill="hold" grpId="0" nodeType="after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fade">
                                      <p:cBhvr>
                                        <p:cTn id="130"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4" grpId="0" animBg="1"/>
      <p:bldP spid="25" grpId="0"/>
      <p:bldP spid="30" grpId="0" animBg="1"/>
      <p:bldP spid="31" grpId="0"/>
      <p:bldP spid="32" grpId="0" animBg="1"/>
      <p:bldP spid="33" grpId="0"/>
      <p:bldP spid="38" grpId="0" animBg="1"/>
      <p:bldP spid="38" grpId="1" animBg="1"/>
      <p:bldP spid="41" grpId="0" animBg="1"/>
      <p:bldP spid="46" grpId="0"/>
      <p:bldP spid="48" grpId="0"/>
      <p:bldP spid="49" grpId="0"/>
      <p:bldP spid="50" grpId="0"/>
      <p:bldP spid="51" grpId="0"/>
      <p:bldP spid="52" grpId="0"/>
      <p:bldP spid="53" grpId="0"/>
      <p:bldP spid="54" grpId="0"/>
      <p:bldP spid="55" grpId="0"/>
      <p:bldP spid="56"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9"/>
          <p:cNvSpPr txBox="1"/>
          <p:nvPr/>
        </p:nvSpPr>
        <p:spPr>
          <a:xfrm>
            <a:off x="984250" y="188913"/>
            <a:ext cx="1873250" cy="346075"/>
          </a:xfrm>
          <a:prstGeom prst="rect">
            <a:avLst/>
          </a:prstGeom>
          <a:noFill/>
        </p:spPr>
        <p:txBody>
          <a:bodyPr lIns="68580" tIns="34290" rIns="68580" bIns="34290">
            <a:spAutoFit/>
          </a:bodyPr>
          <a:lstStyle/>
          <a:p>
            <a:pPr marL="0" lvl="1" fontAlgn="auto">
              <a:spcBef>
                <a:spcPts val="0"/>
              </a:spcBef>
              <a:spcAft>
                <a:spcPts val="0"/>
              </a:spcAf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优势分析</a:t>
            </a:r>
          </a:p>
        </p:txBody>
      </p:sp>
      <p:sp>
        <p:nvSpPr>
          <p:cNvPr id="48" name="六边形 47"/>
          <p:cNvSpPr/>
          <p:nvPr/>
        </p:nvSpPr>
        <p:spPr>
          <a:xfrm>
            <a:off x="241300" y="125413"/>
            <a:ext cx="482600" cy="414337"/>
          </a:xfrm>
          <a:prstGeom prst="hexagon">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9" name="直接连接符 48"/>
          <p:cNvCxnSpPr/>
          <p:nvPr/>
        </p:nvCxnSpPr>
        <p:spPr>
          <a:xfrm>
            <a:off x="841375" y="506413"/>
            <a:ext cx="857091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9412288" y="188913"/>
            <a:ext cx="933450" cy="333375"/>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00"/>
          </a:p>
        </p:txBody>
      </p:sp>
      <p:sp>
        <p:nvSpPr>
          <p:cNvPr id="51" name="矩形 50"/>
          <p:cNvSpPr/>
          <p:nvPr/>
        </p:nvSpPr>
        <p:spPr>
          <a:xfrm>
            <a:off x="10347325" y="187325"/>
            <a:ext cx="1582738" cy="334963"/>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p>
        </p:txBody>
      </p:sp>
      <p:sp>
        <p:nvSpPr>
          <p:cNvPr id="52" name="六边形 51"/>
          <p:cNvSpPr/>
          <p:nvPr/>
        </p:nvSpPr>
        <p:spPr>
          <a:xfrm>
            <a:off x="669925" y="404813"/>
            <a:ext cx="171450" cy="147637"/>
          </a:xfrm>
          <a:prstGeom prst="hexagon">
            <a:avLst/>
          </a:prstGeom>
          <a:gradFill>
            <a:gsLst>
              <a:gs pos="0">
                <a:srgbClr val="92D050"/>
              </a:gs>
              <a:gs pos="52000">
                <a:srgbClr val="3CCCC7"/>
              </a:gs>
              <a:gs pos="100000">
                <a:srgbClr val="25BFF1"/>
              </a:gs>
            </a:gsLst>
            <a:lin ang="150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27" name="文本框 9"/>
          <p:cNvSpPr txBox="1">
            <a:spLocks noChangeArrowheads="1"/>
          </p:cNvSpPr>
          <p:nvPr/>
        </p:nvSpPr>
        <p:spPr bwMode="auto">
          <a:xfrm>
            <a:off x="9412288" y="220663"/>
            <a:ext cx="933450"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第一章</a:t>
            </a:r>
          </a:p>
        </p:txBody>
      </p:sp>
      <p:sp>
        <p:nvSpPr>
          <p:cNvPr id="30728" name="文本框 9"/>
          <p:cNvSpPr txBox="1">
            <a:spLocks noChangeArrowheads="1"/>
          </p:cNvSpPr>
          <p:nvPr/>
        </p:nvSpPr>
        <p:spPr bwMode="auto">
          <a:xfrm>
            <a:off x="10339388" y="212725"/>
            <a:ext cx="1582737" cy="285750"/>
          </a:xfrm>
          <a:prstGeom prst="rect">
            <a:avLst/>
          </a:prstGeom>
          <a:noFill/>
          <a:ln w="9525">
            <a:noFill/>
            <a:miter lim="800000"/>
            <a:headEnd/>
            <a:tailEnd/>
          </a:ln>
        </p:spPr>
        <p:txBody>
          <a:bodyPr lIns="68580" tIns="34290" rIns="68580" bIns="34290">
            <a:spAutoFit/>
          </a:bodyPr>
          <a:lstStyle/>
          <a:p>
            <a:pPr marL="0" lvl="1" algn="ctr"/>
            <a:r>
              <a:rPr lang="zh-CN" altLang="en-US" sz="1400">
                <a:solidFill>
                  <a:schemeClr val="bg1"/>
                </a:solidFill>
                <a:latin typeface="微软雅黑" pitchFamily="34" charset="-122"/>
                <a:ea typeface="微软雅黑" pitchFamily="34" charset="-122"/>
              </a:rPr>
              <a:t>项目介绍</a:t>
            </a:r>
          </a:p>
        </p:txBody>
      </p:sp>
      <p:sp>
        <p:nvSpPr>
          <p:cNvPr id="55" name="KSO_Shape"/>
          <p:cNvSpPr/>
          <p:nvPr/>
        </p:nvSpPr>
        <p:spPr bwMode="auto">
          <a:xfrm>
            <a:off x="336550" y="225425"/>
            <a:ext cx="296863" cy="252413"/>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a:solidFill>
                <a:srgbClr val="1C666E"/>
              </a:solidFill>
              <a:latin typeface="+mn-lt"/>
              <a:ea typeface="宋体" panose="02010600030101010101" pitchFamily="2" charset="-122"/>
            </a:endParaRPr>
          </a:p>
        </p:txBody>
      </p:sp>
      <p:sp>
        <p:nvSpPr>
          <p:cNvPr id="56" name="矩形 55"/>
          <p:cNvSpPr/>
          <p:nvPr/>
        </p:nvSpPr>
        <p:spPr>
          <a:xfrm flipH="1">
            <a:off x="0" y="6524625"/>
            <a:ext cx="12195175" cy="361950"/>
          </a:xfrm>
          <a:prstGeom prst="rect">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 name="矩形 56"/>
          <p:cNvSpPr/>
          <p:nvPr/>
        </p:nvSpPr>
        <p:spPr>
          <a:xfrm flipH="1">
            <a:off x="0" y="6596063"/>
            <a:ext cx="12195175" cy="2889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矩形 5"/>
          <p:cNvSpPr/>
          <p:nvPr/>
        </p:nvSpPr>
        <p:spPr>
          <a:xfrm>
            <a:off x="9975850" y="6492875"/>
            <a:ext cx="1019175" cy="112713"/>
          </a:xfrm>
          <a:custGeom>
            <a:avLst/>
            <a:gdLst>
              <a:gd name="connsiteX0" fmla="*/ 0 w 926584"/>
              <a:gd name="connsiteY0" fmla="*/ 0 h 118098"/>
              <a:gd name="connsiteX1" fmla="*/ 926584 w 926584"/>
              <a:gd name="connsiteY1" fmla="*/ 0 h 118098"/>
              <a:gd name="connsiteX2" fmla="*/ 926584 w 926584"/>
              <a:gd name="connsiteY2" fmla="*/ 118098 h 118098"/>
              <a:gd name="connsiteX3" fmla="*/ 0 w 926584"/>
              <a:gd name="connsiteY3" fmla="*/ 118098 h 118098"/>
              <a:gd name="connsiteX4" fmla="*/ 0 w 926584"/>
              <a:gd name="connsiteY4" fmla="*/ 0 h 118098"/>
              <a:gd name="connsiteX0-1" fmla="*/ 55821 w 982405"/>
              <a:gd name="connsiteY0-2" fmla="*/ 0 h 144680"/>
              <a:gd name="connsiteX1-3" fmla="*/ 982405 w 982405"/>
              <a:gd name="connsiteY1-4" fmla="*/ 0 h 144680"/>
              <a:gd name="connsiteX2-5" fmla="*/ 982405 w 982405"/>
              <a:gd name="connsiteY2-6" fmla="*/ 118098 h 144680"/>
              <a:gd name="connsiteX3-7" fmla="*/ 0 w 982405"/>
              <a:gd name="connsiteY3-8" fmla="*/ 144680 h 144680"/>
              <a:gd name="connsiteX4-9" fmla="*/ 55821 w 982405"/>
              <a:gd name="connsiteY4-10" fmla="*/ 0 h 144680"/>
              <a:gd name="connsiteX0-11" fmla="*/ 55821 w 998354"/>
              <a:gd name="connsiteY0-12" fmla="*/ 0 h 147338"/>
              <a:gd name="connsiteX1-13" fmla="*/ 982405 w 998354"/>
              <a:gd name="connsiteY1-14" fmla="*/ 0 h 147338"/>
              <a:gd name="connsiteX2-15" fmla="*/ 998354 w 998354"/>
              <a:gd name="connsiteY2-16" fmla="*/ 147338 h 147338"/>
              <a:gd name="connsiteX3-17" fmla="*/ 0 w 998354"/>
              <a:gd name="connsiteY3-18" fmla="*/ 144680 h 147338"/>
              <a:gd name="connsiteX4-19" fmla="*/ 55821 w 998354"/>
              <a:gd name="connsiteY4-20" fmla="*/ 0 h 147338"/>
              <a:gd name="connsiteX0-21" fmla="*/ 84307 w 1026840"/>
              <a:gd name="connsiteY0-22" fmla="*/ 0 h 150534"/>
              <a:gd name="connsiteX1-23" fmla="*/ 1010891 w 1026840"/>
              <a:gd name="connsiteY1-24" fmla="*/ 0 h 150534"/>
              <a:gd name="connsiteX2-25" fmla="*/ 1026840 w 1026840"/>
              <a:gd name="connsiteY2-26" fmla="*/ 147338 h 150534"/>
              <a:gd name="connsiteX3-27" fmla="*/ 0 w 1026840"/>
              <a:gd name="connsiteY3-28" fmla="*/ 150534 h 150534"/>
              <a:gd name="connsiteX4-29" fmla="*/ 84307 w 1026840"/>
              <a:gd name="connsiteY4-30" fmla="*/ 0 h 150534"/>
              <a:gd name="connsiteX0-31" fmla="*/ 84307 w 1021143"/>
              <a:gd name="connsiteY0-32" fmla="*/ 0 h 153193"/>
              <a:gd name="connsiteX1-33" fmla="*/ 1010891 w 1021143"/>
              <a:gd name="connsiteY1-34" fmla="*/ 0 h 153193"/>
              <a:gd name="connsiteX2-35" fmla="*/ 1021143 w 1021143"/>
              <a:gd name="connsiteY2-36" fmla="*/ 153193 h 153193"/>
              <a:gd name="connsiteX3-37" fmla="*/ 0 w 1021143"/>
              <a:gd name="connsiteY3-38" fmla="*/ 150534 h 153193"/>
              <a:gd name="connsiteX4-39" fmla="*/ 84307 w 1021143"/>
              <a:gd name="connsiteY4-40" fmla="*/ 0 h 153193"/>
              <a:gd name="connsiteX0-41" fmla="*/ 92853 w 1021143"/>
              <a:gd name="connsiteY0-42" fmla="*/ 0 h 153193"/>
              <a:gd name="connsiteX1-43" fmla="*/ 1010891 w 1021143"/>
              <a:gd name="connsiteY1-44" fmla="*/ 0 h 153193"/>
              <a:gd name="connsiteX2-45" fmla="*/ 1021143 w 1021143"/>
              <a:gd name="connsiteY2-46" fmla="*/ 153193 h 153193"/>
              <a:gd name="connsiteX3-47" fmla="*/ 0 w 1021143"/>
              <a:gd name="connsiteY3-48" fmla="*/ 150534 h 153193"/>
              <a:gd name="connsiteX4-49" fmla="*/ 92853 w 1021143"/>
              <a:gd name="connsiteY4-50" fmla="*/ 0 h 153193"/>
              <a:gd name="connsiteX0-51" fmla="*/ 90004 w 1018294"/>
              <a:gd name="connsiteY0-52" fmla="*/ 0 h 153193"/>
              <a:gd name="connsiteX1-53" fmla="*/ 1008042 w 1018294"/>
              <a:gd name="connsiteY1-54" fmla="*/ 0 h 153193"/>
              <a:gd name="connsiteX2-55" fmla="*/ 1018294 w 1018294"/>
              <a:gd name="connsiteY2-56" fmla="*/ 153193 h 153193"/>
              <a:gd name="connsiteX3-57" fmla="*/ 0 w 1018294"/>
              <a:gd name="connsiteY3-58" fmla="*/ 142728 h 153193"/>
              <a:gd name="connsiteX4-59" fmla="*/ 90004 w 1018294"/>
              <a:gd name="connsiteY4-60" fmla="*/ 0 h 1531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294" h="153193">
                <a:moveTo>
                  <a:pt x="90004" y="0"/>
                </a:moveTo>
                <a:lnTo>
                  <a:pt x="1008042" y="0"/>
                </a:lnTo>
                <a:lnTo>
                  <a:pt x="1018294" y="153193"/>
                </a:lnTo>
                <a:lnTo>
                  <a:pt x="0" y="142728"/>
                </a:lnTo>
                <a:lnTo>
                  <a:pt x="90004"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矩形 58"/>
          <p:cNvSpPr/>
          <p:nvPr/>
        </p:nvSpPr>
        <p:spPr>
          <a:xfrm>
            <a:off x="10067925" y="6492875"/>
            <a:ext cx="1069975" cy="392113"/>
          </a:xfrm>
          <a:prstGeom prst="rect">
            <a:avLst/>
          </a:prstGeom>
          <a:solidFill>
            <a:srgbClr val="25BF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34" name="Rectangle 4"/>
          <p:cNvSpPr txBox="1">
            <a:spLocks noChangeArrowheads="1"/>
          </p:cNvSpPr>
          <p:nvPr/>
        </p:nvSpPr>
        <p:spPr bwMode="auto">
          <a:xfrm>
            <a:off x="9985375" y="6492875"/>
            <a:ext cx="1152525" cy="392113"/>
          </a:xfrm>
          <a:prstGeom prst="rect">
            <a:avLst/>
          </a:prstGeom>
          <a:noFill/>
          <a:ln w="9525">
            <a:noFill/>
            <a:miter lim="800000"/>
            <a:headEnd/>
            <a:tailEnd/>
          </a:ln>
        </p:spPr>
        <p:txBody>
          <a:bodyPr anchor="ctr"/>
          <a:lstStyle/>
          <a:p>
            <a:pPr algn="ctr"/>
            <a:r>
              <a:rPr lang="en-US" altLang="zh-CN" sz="2000" b="1">
                <a:solidFill>
                  <a:schemeClr val="bg1"/>
                </a:solidFill>
                <a:latin typeface="方正兰亭超细黑简体"/>
                <a:ea typeface="方正兰亭超细黑简体"/>
                <a:cs typeface="方正兰亭超细黑简体"/>
              </a:rPr>
              <a:t>0</a:t>
            </a:r>
            <a:r>
              <a:rPr lang="zh-CN" altLang="en-US" sz="2000" b="1">
                <a:solidFill>
                  <a:schemeClr val="bg1"/>
                </a:solidFill>
                <a:latin typeface="方正兰亭超细黑简体"/>
                <a:ea typeface="方正兰亭超细黑简体"/>
                <a:cs typeface="方正兰亭超细黑简体"/>
              </a:rPr>
              <a:t> </a:t>
            </a:r>
            <a:r>
              <a:rPr lang="en-US" altLang="zh-CN" sz="2000" b="1">
                <a:solidFill>
                  <a:schemeClr val="bg1"/>
                </a:solidFill>
                <a:latin typeface="方正兰亭超细黑简体"/>
                <a:ea typeface="方正兰亭超细黑简体"/>
                <a:cs typeface="方正兰亭超细黑简体"/>
              </a:rPr>
              <a:t>9</a:t>
            </a:r>
            <a:endParaRPr lang="zh-CN" altLang="zh-CN" sz="2000" b="1">
              <a:solidFill>
                <a:schemeClr val="bg1"/>
              </a:solidFill>
              <a:latin typeface="方正兰亭超细黑简体"/>
              <a:ea typeface="方正兰亭超细黑简体"/>
              <a:cs typeface="方正兰亭超细黑简体"/>
            </a:endParaRPr>
          </a:p>
        </p:txBody>
      </p:sp>
      <p:grpSp>
        <p:nvGrpSpPr>
          <p:cNvPr id="3" name="组合 2"/>
          <p:cNvGrpSpPr>
            <a:grpSpLocks/>
          </p:cNvGrpSpPr>
          <p:nvPr/>
        </p:nvGrpSpPr>
        <p:grpSpPr bwMode="auto">
          <a:xfrm>
            <a:off x="4657725" y="1495425"/>
            <a:ext cx="2813050" cy="4381500"/>
            <a:chOff x="913011" y="764704"/>
            <a:chExt cx="2812732" cy="4381289"/>
          </a:xfrm>
        </p:grpSpPr>
        <p:grpSp>
          <p:nvGrpSpPr>
            <p:cNvPr id="30761" name="组合 60"/>
            <p:cNvGrpSpPr>
              <a:grpSpLocks/>
            </p:cNvGrpSpPr>
            <p:nvPr/>
          </p:nvGrpSpPr>
          <p:grpSpPr bwMode="auto">
            <a:xfrm>
              <a:off x="1747692" y="4222426"/>
              <a:ext cx="1289708" cy="923567"/>
              <a:chOff x="4350532" y="1811995"/>
              <a:chExt cx="3661868" cy="2622287"/>
            </a:xfrm>
          </p:grpSpPr>
          <p:sp>
            <p:nvSpPr>
              <p:cNvPr id="62" name="Freeform 36"/>
              <p:cNvSpPr/>
              <p:nvPr/>
            </p:nvSpPr>
            <p:spPr bwMode="auto">
              <a:xfrm>
                <a:off x="4540531" y="3411154"/>
                <a:ext cx="3281008" cy="162258"/>
              </a:xfrm>
              <a:custGeom>
                <a:avLst/>
                <a:gdLst>
                  <a:gd name="connsiteX0" fmla="*/ 35766 w 3282939"/>
                  <a:gd name="connsiteY0" fmla="*/ 320938 h 340225"/>
                  <a:gd name="connsiteX1" fmla="*/ 48093 w 3282939"/>
                  <a:gd name="connsiteY1" fmla="*/ 338101 h 340225"/>
                  <a:gd name="connsiteX2" fmla="*/ 0 w 3282939"/>
                  <a:gd name="connsiteY2" fmla="*/ 340225 h 340225"/>
                  <a:gd name="connsiteX3" fmla="*/ 35766 w 3282939"/>
                  <a:gd name="connsiteY3" fmla="*/ 320938 h 340225"/>
                  <a:gd name="connsiteX4" fmla="*/ 3253542 w 3282939"/>
                  <a:gd name="connsiteY4" fmla="*/ 179372 h 340225"/>
                  <a:gd name="connsiteX5" fmla="*/ 3253837 w 3282939"/>
                  <a:gd name="connsiteY5" fmla="*/ 196497 h 340225"/>
                  <a:gd name="connsiteX6" fmla="*/ 3253542 w 3282939"/>
                  <a:gd name="connsiteY6" fmla="*/ 179372 h 340225"/>
                  <a:gd name="connsiteX7" fmla="*/ 3282939 w 3282939"/>
                  <a:gd name="connsiteY7" fmla="*/ 0 h 340225"/>
                  <a:gd name="connsiteX8" fmla="*/ 3202017 w 3282939"/>
                  <a:gd name="connsiteY8" fmla="*/ 103183 h 340225"/>
                  <a:gd name="connsiteX9" fmla="*/ 3217148 w 3282939"/>
                  <a:gd name="connsiteY9" fmla="*/ 145976 h 340225"/>
                  <a:gd name="connsiteX10" fmla="*/ 15867 w 3282939"/>
                  <a:gd name="connsiteY10" fmla="*/ 144596 h 340225"/>
                  <a:gd name="connsiteX11" fmla="*/ 13528 w 3282939"/>
                  <a:gd name="connsiteY11" fmla="*/ 151326 h 340225"/>
                  <a:gd name="connsiteX12" fmla="*/ 0 w 3282939"/>
                  <a:gd name="connsiteY12" fmla="*/ 145014 h 340225"/>
                  <a:gd name="connsiteX13" fmla="*/ 3282939 w 3282939"/>
                  <a:gd name="connsiteY13" fmla="*/ 0 h 340225"/>
                  <a:gd name="connsiteX0-1" fmla="*/ 35766 w 3282939"/>
                  <a:gd name="connsiteY0-2" fmla="*/ 320938 h 340225"/>
                  <a:gd name="connsiteX1-3" fmla="*/ 48093 w 3282939"/>
                  <a:gd name="connsiteY1-4" fmla="*/ 338101 h 340225"/>
                  <a:gd name="connsiteX2-5" fmla="*/ 0 w 3282939"/>
                  <a:gd name="connsiteY2-6" fmla="*/ 340225 h 340225"/>
                  <a:gd name="connsiteX3-7" fmla="*/ 35766 w 3282939"/>
                  <a:gd name="connsiteY3-8" fmla="*/ 320938 h 340225"/>
                  <a:gd name="connsiteX4-9" fmla="*/ 3282939 w 3282939"/>
                  <a:gd name="connsiteY4-10" fmla="*/ 0 h 340225"/>
                  <a:gd name="connsiteX5-11" fmla="*/ 3202017 w 3282939"/>
                  <a:gd name="connsiteY5-12" fmla="*/ 103183 h 340225"/>
                  <a:gd name="connsiteX6-13" fmla="*/ 3217148 w 3282939"/>
                  <a:gd name="connsiteY6-14" fmla="*/ 145976 h 340225"/>
                  <a:gd name="connsiteX7-15" fmla="*/ 15867 w 3282939"/>
                  <a:gd name="connsiteY7-16" fmla="*/ 144596 h 340225"/>
                  <a:gd name="connsiteX8-17" fmla="*/ 13528 w 3282939"/>
                  <a:gd name="connsiteY8-18" fmla="*/ 151326 h 340225"/>
                  <a:gd name="connsiteX9-19" fmla="*/ 0 w 3282939"/>
                  <a:gd name="connsiteY9-20" fmla="*/ 145014 h 340225"/>
                  <a:gd name="connsiteX10-21" fmla="*/ 3282939 w 3282939"/>
                  <a:gd name="connsiteY10-22" fmla="*/ 0 h 340225"/>
                  <a:gd name="connsiteX0-23" fmla="*/ 0 w 3282939"/>
                  <a:gd name="connsiteY0-24" fmla="*/ 340225 h 340225"/>
                  <a:gd name="connsiteX1-25" fmla="*/ 48093 w 3282939"/>
                  <a:gd name="connsiteY1-26" fmla="*/ 338101 h 340225"/>
                  <a:gd name="connsiteX2-27" fmla="*/ 0 w 3282939"/>
                  <a:gd name="connsiteY2-28" fmla="*/ 340225 h 340225"/>
                  <a:gd name="connsiteX3-29" fmla="*/ 3282939 w 3282939"/>
                  <a:gd name="connsiteY3-30" fmla="*/ 0 h 340225"/>
                  <a:gd name="connsiteX4-31" fmla="*/ 3202017 w 3282939"/>
                  <a:gd name="connsiteY4-32" fmla="*/ 103183 h 340225"/>
                  <a:gd name="connsiteX5-33" fmla="*/ 3217148 w 3282939"/>
                  <a:gd name="connsiteY5-34" fmla="*/ 145976 h 340225"/>
                  <a:gd name="connsiteX6-35" fmla="*/ 15867 w 3282939"/>
                  <a:gd name="connsiteY6-36" fmla="*/ 144596 h 340225"/>
                  <a:gd name="connsiteX7-37" fmla="*/ 13528 w 3282939"/>
                  <a:gd name="connsiteY7-38" fmla="*/ 151326 h 340225"/>
                  <a:gd name="connsiteX8-39" fmla="*/ 0 w 3282939"/>
                  <a:gd name="connsiteY8-40" fmla="*/ 145014 h 340225"/>
                  <a:gd name="connsiteX9-41" fmla="*/ 3282939 w 3282939"/>
                  <a:gd name="connsiteY9-42" fmla="*/ 0 h 340225"/>
                  <a:gd name="connsiteX0-43" fmla="*/ 3282939 w 3374379"/>
                  <a:gd name="connsiteY0-44" fmla="*/ 0 h 151326"/>
                  <a:gd name="connsiteX1-45" fmla="*/ 3202017 w 3374379"/>
                  <a:gd name="connsiteY1-46" fmla="*/ 103183 h 151326"/>
                  <a:gd name="connsiteX2-47" fmla="*/ 3217148 w 3374379"/>
                  <a:gd name="connsiteY2-48" fmla="*/ 145976 h 151326"/>
                  <a:gd name="connsiteX3-49" fmla="*/ 15867 w 3374379"/>
                  <a:gd name="connsiteY3-50" fmla="*/ 144596 h 151326"/>
                  <a:gd name="connsiteX4-51" fmla="*/ 13528 w 3374379"/>
                  <a:gd name="connsiteY4-52" fmla="*/ 151326 h 151326"/>
                  <a:gd name="connsiteX5-53" fmla="*/ 0 w 3374379"/>
                  <a:gd name="connsiteY5-54" fmla="*/ 145014 h 151326"/>
                  <a:gd name="connsiteX6-55" fmla="*/ 3374379 w 3374379"/>
                  <a:gd name="connsiteY6-56" fmla="*/ 81944 h 151326"/>
                  <a:gd name="connsiteX0-57" fmla="*/ 3282939 w 3282939"/>
                  <a:gd name="connsiteY0-58" fmla="*/ 0 h 151326"/>
                  <a:gd name="connsiteX1-59" fmla="*/ 3202017 w 3282939"/>
                  <a:gd name="connsiteY1-60" fmla="*/ 103183 h 151326"/>
                  <a:gd name="connsiteX2-61" fmla="*/ 3217148 w 3282939"/>
                  <a:gd name="connsiteY2-62" fmla="*/ 145976 h 151326"/>
                  <a:gd name="connsiteX3-63" fmla="*/ 15867 w 3282939"/>
                  <a:gd name="connsiteY3-64" fmla="*/ 144596 h 151326"/>
                  <a:gd name="connsiteX4-65" fmla="*/ 13528 w 3282939"/>
                  <a:gd name="connsiteY4-66" fmla="*/ 151326 h 151326"/>
                  <a:gd name="connsiteX5-67" fmla="*/ 0 w 3282939"/>
                  <a:gd name="connsiteY5-68" fmla="*/ 145014 h 151326"/>
                  <a:gd name="connsiteX6-69" fmla="*/ 3272779 w 3282939"/>
                  <a:gd name="connsiteY6-70" fmla="*/ 7967 h 151326"/>
                  <a:gd name="connsiteX0-71" fmla="*/ 3282939 w 3282939"/>
                  <a:gd name="connsiteY0-72" fmla="*/ 0 h 145976"/>
                  <a:gd name="connsiteX1-73" fmla="*/ 3202017 w 3282939"/>
                  <a:gd name="connsiteY1-74" fmla="*/ 103183 h 145976"/>
                  <a:gd name="connsiteX2-75" fmla="*/ 3217148 w 3282939"/>
                  <a:gd name="connsiteY2-76" fmla="*/ 145976 h 145976"/>
                  <a:gd name="connsiteX3-77" fmla="*/ 15867 w 3282939"/>
                  <a:gd name="connsiteY3-78" fmla="*/ 144596 h 145976"/>
                  <a:gd name="connsiteX4-79" fmla="*/ 0 w 3282939"/>
                  <a:gd name="connsiteY4-80" fmla="*/ 145014 h 145976"/>
                  <a:gd name="connsiteX5-81" fmla="*/ 3272779 w 3282939"/>
                  <a:gd name="connsiteY5-82" fmla="*/ 7967 h 145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282939" h="145976">
                    <a:close/>
                    <a:moveTo>
                      <a:pt x="3282939" y="0"/>
                    </a:moveTo>
                    <a:cubicBezTo>
                      <a:pt x="3192270" y="39034"/>
                      <a:pt x="3202013" y="103156"/>
                      <a:pt x="3202017" y="103183"/>
                    </a:cubicBezTo>
                    <a:cubicBezTo>
                      <a:pt x="3202746" y="119931"/>
                      <a:pt x="3208611" y="134207"/>
                      <a:pt x="3217148" y="145976"/>
                    </a:cubicBezTo>
                    <a:lnTo>
                      <a:pt x="15867" y="144596"/>
                    </a:lnTo>
                    <a:lnTo>
                      <a:pt x="0" y="145014"/>
                    </a:lnTo>
                    <a:lnTo>
                      <a:pt x="3272779" y="7967"/>
                    </a:lnTo>
                  </a:path>
                </a:pathLst>
              </a:custGeom>
              <a:gradFill flip="none" rotWithShape="1">
                <a:gsLst>
                  <a:gs pos="0">
                    <a:srgbClr val="494949"/>
                  </a:gs>
                  <a:gs pos="100000">
                    <a:srgbClr val="9D9D9D"/>
                  </a:gs>
                </a:gsLst>
                <a:lin ang="16200000" scaled="1"/>
                <a:tileRect/>
              </a:gradFill>
              <a:ln w="9525">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Freeform 38"/>
              <p:cNvSpPr/>
              <p:nvPr/>
            </p:nvSpPr>
            <p:spPr bwMode="auto">
              <a:xfrm>
                <a:off x="4548266" y="3630966"/>
                <a:ext cx="3266400" cy="53467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51000">
                    <a:schemeClr val="bg1">
                      <a:alpha val="76000"/>
                    </a:schemeClr>
                  </a:gs>
                  <a:gs pos="0">
                    <a:schemeClr val="bg1">
                      <a:alpha val="0"/>
                    </a:schemeClr>
                  </a:gs>
                  <a:gs pos="100000">
                    <a:schemeClr val="bg1">
                      <a:alpha val="0"/>
                    </a:schemeClr>
                  </a:gs>
                </a:gsLst>
                <a:lin ang="16200000" scaled="1"/>
                <a:tileRect/>
              </a:gradFill>
              <a:ln w="95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Freeform 38"/>
              <p:cNvSpPr/>
              <p:nvPr/>
            </p:nvSpPr>
            <p:spPr bwMode="auto">
              <a:xfrm>
                <a:off x="4527011" y="3573412"/>
                <a:ext cx="3267486" cy="527339"/>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833">
                    <a:srgbClr val="494949"/>
                  </a:gs>
                  <a:gs pos="59000">
                    <a:srgbClr val="9D9D9D"/>
                  </a:gs>
                  <a:gs pos="100000">
                    <a:srgbClr val="5E5E5E"/>
                  </a:gs>
                </a:gsLst>
                <a:lin ang="0" scaled="1"/>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2788"/>
              <p:cNvSpPr/>
              <p:nvPr/>
            </p:nvSpPr>
            <p:spPr>
              <a:xfrm rot="1283126">
                <a:off x="4475511" y="3459588"/>
                <a:ext cx="3292758" cy="452993"/>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rgbClr val="5E5E5E"/>
                  </a:gs>
                  <a:gs pos="49000">
                    <a:schemeClr val="bg1"/>
                  </a:gs>
                  <a:gs pos="100000">
                    <a:srgbClr val="494949"/>
                  </a:gs>
                </a:gsLst>
                <a:lin ang="16200000" scaled="1"/>
                <a:tileRect/>
              </a:gradFill>
              <a:ln>
                <a:noFill/>
              </a:ln>
              <a:effectLst>
                <a:softEdge rad="1270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0886" name="组合 65"/>
              <p:cNvGrpSpPr>
                <a:grpSpLocks/>
              </p:cNvGrpSpPr>
              <p:nvPr/>
            </p:nvGrpSpPr>
            <p:grpSpPr bwMode="auto">
              <a:xfrm>
                <a:off x="4350532" y="1811995"/>
                <a:ext cx="3661868" cy="598986"/>
                <a:chOff x="4350532" y="2259168"/>
                <a:chExt cx="3661868" cy="598986"/>
              </a:xfrm>
            </p:grpSpPr>
            <p:sp>
              <p:nvSpPr>
                <p:cNvPr id="81" name="Freeform 35"/>
                <p:cNvSpPr/>
                <p:nvPr/>
              </p:nvSpPr>
              <p:spPr bwMode="auto">
                <a:xfrm>
                  <a:off x="4468421" y="2452087"/>
                  <a:ext cx="3393681" cy="405647"/>
                </a:xfrm>
                <a:custGeom>
                  <a:avLst/>
                  <a:gdLst>
                    <a:gd name="T0" fmla="*/ 1 w 2434"/>
                    <a:gd name="T1" fmla="*/ 0 h 291"/>
                    <a:gd name="T2" fmla="*/ 1 w 2434"/>
                    <a:gd name="T3" fmla="*/ 271 h 291"/>
                    <a:gd name="T4" fmla="*/ 41 w 2434"/>
                    <a:gd name="T5" fmla="*/ 291 h 291"/>
                    <a:gd name="T6" fmla="*/ 2383 w 2434"/>
                    <a:gd name="T7" fmla="*/ 189 h 291"/>
                    <a:gd name="T8" fmla="*/ 2430 w 2434"/>
                    <a:gd name="T9" fmla="*/ 140 h 291"/>
                    <a:gd name="T10" fmla="*/ 2430 w 2434"/>
                    <a:gd name="T11" fmla="*/ 0 h 291"/>
                    <a:gd name="T12" fmla="*/ 2322 w 2434"/>
                    <a:gd name="T13" fmla="*/ 21 h 291"/>
                    <a:gd name="T14" fmla="*/ 113 w 2434"/>
                    <a:gd name="T15" fmla="*/ 21 h 291"/>
                    <a:gd name="T16" fmla="*/ 1 w 2434"/>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4" h="291">
                      <a:moveTo>
                        <a:pt x="1" y="0"/>
                      </a:moveTo>
                      <a:cubicBezTo>
                        <a:pt x="1" y="271"/>
                        <a:pt x="1" y="271"/>
                        <a:pt x="1" y="271"/>
                      </a:cubicBezTo>
                      <a:cubicBezTo>
                        <a:pt x="1" y="271"/>
                        <a:pt x="0" y="291"/>
                        <a:pt x="41" y="291"/>
                      </a:cubicBezTo>
                      <a:cubicBezTo>
                        <a:pt x="82" y="291"/>
                        <a:pt x="2383" y="189"/>
                        <a:pt x="2383" y="189"/>
                      </a:cubicBezTo>
                      <a:cubicBezTo>
                        <a:pt x="2383" y="189"/>
                        <a:pt x="2434" y="185"/>
                        <a:pt x="2430" y="140"/>
                      </a:cubicBezTo>
                      <a:cubicBezTo>
                        <a:pt x="2430" y="0"/>
                        <a:pt x="2430" y="0"/>
                        <a:pt x="2430" y="0"/>
                      </a:cubicBezTo>
                      <a:cubicBezTo>
                        <a:pt x="2430" y="0"/>
                        <a:pt x="2404" y="22"/>
                        <a:pt x="2322" y="21"/>
                      </a:cubicBezTo>
                      <a:cubicBezTo>
                        <a:pt x="113" y="21"/>
                        <a:pt x="113" y="21"/>
                        <a:pt x="113" y="21"/>
                      </a:cubicBezTo>
                      <a:cubicBezTo>
                        <a:pt x="113" y="21"/>
                        <a:pt x="44" y="28"/>
                        <a:pt x="1" y="0"/>
                      </a:cubicBezTo>
                      <a:close/>
                    </a:path>
                  </a:pathLst>
                </a:custGeom>
                <a:gradFill flip="none" rotWithShape="1">
                  <a:gsLst>
                    <a:gs pos="0">
                      <a:srgbClr val="494949"/>
                    </a:gs>
                    <a:gs pos="49000">
                      <a:schemeClr val="bg1"/>
                    </a:gs>
                    <a:gs pos="100000">
                      <a:srgbClr val="4C4C4C"/>
                    </a:gs>
                  </a:gsLst>
                  <a:lin ang="10800000" scaled="1"/>
                  <a:tileRect/>
                </a:gradFill>
                <a:ln w="12700">
                  <a:solidFill>
                    <a:schemeClr val="tx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914" name="Freeform 40"/>
                <p:cNvSpPr>
                  <a:spLocks/>
                </p:cNvSpPr>
                <p:nvPr/>
              </p:nvSpPr>
              <p:spPr bwMode="auto">
                <a:xfrm>
                  <a:off x="4376932" y="2259168"/>
                  <a:ext cx="3570004" cy="238630"/>
                </a:xfrm>
                <a:custGeom>
                  <a:avLst/>
                  <a:gdLst>
                    <a:gd name="T0" fmla="*/ 213447 w 2559"/>
                    <a:gd name="T1" fmla="*/ 9768 h 171"/>
                    <a:gd name="T2" fmla="*/ 1395 w 2559"/>
                    <a:gd name="T3" fmla="*/ 128386 h 171"/>
                    <a:gd name="T4" fmla="*/ 200891 w 2559"/>
                    <a:gd name="T5" fmla="*/ 238630 h 171"/>
                    <a:gd name="T6" fmla="*/ 3346792 w 2559"/>
                    <a:gd name="T7" fmla="*/ 238630 h 171"/>
                    <a:gd name="T8" fmla="*/ 3558843 w 2559"/>
                    <a:gd name="T9" fmla="*/ 131177 h 171"/>
                    <a:gd name="T10" fmla="*/ 3346792 w 2559"/>
                    <a:gd name="T11" fmla="*/ 9768 h 171"/>
                    <a:gd name="T12" fmla="*/ 3345397 w 2559"/>
                    <a:gd name="T13" fmla="*/ 9768 h 171"/>
                    <a:gd name="T14" fmla="*/ 3346792 w 2559"/>
                    <a:gd name="T15" fmla="*/ 9768 h 171"/>
                    <a:gd name="T16" fmla="*/ 213447 w 2559"/>
                    <a:gd name="T17" fmla="*/ 9768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59"/>
                    <a:gd name="T28" fmla="*/ 0 h 171"/>
                    <a:gd name="T29" fmla="*/ 2559 w 2559"/>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59" h="171">
                      <a:moveTo>
                        <a:pt x="153" y="7"/>
                      </a:moveTo>
                      <a:cubicBezTo>
                        <a:pt x="153" y="7"/>
                        <a:pt x="10" y="8"/>
                        <a:pt x="1" y="92"/>
                      </a:cubicBezTo>
                      <a:cubicBezTo>
                        <a:pt x="1" y="92"/>
                        <a:pt x="0" y="160"/>
                        <a:pt x="144" y="171"/>
                      </a:cubicBezTo>
                      <a:cubicBezTo>
                        <a:pt x="2399" y="171"/>
                        <a:pt x="2399" y="171"/>
                        <a:pt x="2399" y="171"/>
                      </a:cubicBezTo>
                      <a:cubicBezTo>
                        <a:pt x="2399" y="171"/>
                        <a:pt x="2544" y="169"/>
                        <a:pt x="2551" y="94"/>
                      </a:cubicBezTo>
                      <a:cubicBezTo>
                        <a:pt x="2551" y="94"/>
                        <a:pt x="2559" y="14"/>
                        <a:pt x="2399" y="7"/>
                      </a:cubicBezTo>
                      <a:cubicBezTo>
                        <a:pt x="2399" y="7"/>
                        <a:pt x="2399" y="7"/>
                        <a:pt x="2398" y="7"/>
                      </a:cubicBezTo>
                      <a:cubicBezTo>
                        <a:pt x="2240" y="0"/>
                        <a:pt x="2399" y="7"/>
                        <a:pt x="2399" y="7"/>
                      </a:cubicBezTo>
                      <a:lnTo>
                        <a:pt x="153" y="7"/>
                      </a:lnTo>
                      <a:close/>
                    </a:path>
                  </a:pathLst>
                </a:custGeom>
                <a:gradFill rotWithShape="0">
                  <a:gsLst>
                    <a:gs pos="0">
                      <a:srgbClr val="2D3939"/>
                    </a:gs>
                    <a:gs pos="15826">
                      <a:srgbClr val="717171"/>
                    </a:gs>
                    <a:gs pos="49001">
                      <a:srgbClr val="2D3939"/>
                    </a:gs>
                    <a:gs pos="100000">
                      <a:srgbClr val="4C4C4C"/>
                    </a:gs>
                  </a:gsLst>
                  <a:lin ang="16200000" scaled="1"/>
                </a:gradFill>
                <a:ln w="9525">
                  <a:noFill/>
                  <a:round/>
                  <a:headEnd/>
                  <a:tailEnd/>
                </a:ln>
              </p:spPr>
              <p:txBody>
                <a:bodyPr/>
                <a:lstStyle/>
                <a:p>
                  <a:endParaRPr lang="zh-CN" altLang="en-US"/>
                </a:p>
              </p:txBody>
            </p:sp>
            <p:sp>
              <p:nvSpPr>
                <p:cNvPr id="83" name="矩形 2788"/>
                <p:cNvSpPr/>
                <p:nvPr/>
              </p:nvSpPr>
              <p:spPr>
                <a:xfrm>
                  <a:off x="4350532" y="2274408"/>
                  <a:ext cx="3661868" cy="261491"/>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887" name="组合 66"/>
              <p:cNvGrpSpPr>
                <a:grpSpLocks/>
              </p:cNvGrpSpPr>
              <p:nvPr/>
            </p:nvGrpSpPr>
            <p:grpSpPr bwMode="auto">
              <a:xfrm>
                <a:off x="4513666" y="2274205"/>
                <a:ext cx="3282939" cy="340225"/>
                <a:chOff x="4513666" y="2710466"/>
                <a:chExt cx="3282939" cy="340225"/>
              </a:xfrm>
            </p:grpSpPr>
            <p:sp>
              <p:nvSpPr>
                <p:cNvPr id="79"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888" name="组合 67"/>
              <p:cNvGrpSpPr>
                <a:grpSpLocks/>
              </p:cNvGrpSpPr>
              <p:nvPr/>
            </p:nvGrpSpPr>
            <p:grpSpPr bwMode="auto">
              <a:xfrm>
                <a:off x="4513666" y="2657696"/>
                <a:ext cx="3282939" cy="340225"/>
                <a:chOff x="4513666" y="2710466"/>
                <a:chExt cx="3282939" cy="340225"/>
              </a:xfrm>
            </p:grpSpPr>
            <p:sp>
              <p:nvSpPr>
                <p:cNvPr id="77"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9" name="Freeform 37"/>
              <p:cNvSpPr/>
              <p:nvPr/>
            </p:nvSpPr>
            <p:spPr bwMode="auto">
              <a:xfrm>
                <a:off x="4438212" y="2463286"/>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0892" name="组合 69"/>
              <p:cNvGrpSpPr>
                <a:grpSpLocks/>
              </p:cNvGrpSpPr>
              <p:nvPr/>
            </p:nvGrpSpPr>
            <p:grpSpPr bwMode="auto">
              <a:xfrm>
                <a:off x="4513666" y="3041297"/>
                <a:ext cx="3282939" cy="340225"/>
                <a:chOff x="4513666" y="2710466"/>
                <a:chExt cx="3282939" cy="340225"/>
              </a:xfrm>
            </p:grpSpPr>
            <p:sp>
              <p:nvSpPr>
                <p:cNvPr id="75"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6"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71" name="Freeform 37"/>
              <p:cNvSpPr/>
              <p:nvPr/>
            </p:nvSpPr>
            <p:spPr bwMode="auto">
              <a:xfrm>
                <a:off x="4438212" y="3230378"/>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 name="Freeform 37"/>
              <p:cNvSpPr/>
              <p:nvPr/>
            </p:nvSpPr>
            <p:spPr bwMode="auto">
              <a:xfrm>
                <a:off x="4438212" y="2846777"/>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Freeform 38"/>
              <p:cNvSpPr/>
              <p:nvPr/>
            </p:nvSpPr>
            <p:spPr bwMode="auto">
              <a:xfrm rot="1313089">
                <a:off x="4499716" y="3552379"/>
                <a:ext cx="3266400" cy="829006"/>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0">
                <a:gsLst>
                  <a:gs pos="87000">
                    <a:schemeClr val="bg1">
                      <a:lumMod val="65000"/>
                      <a:alpha val="34000"/>
                    </a:schemeClr>
                  </a:gs>
                  <a:gs pos="16000">
                    <a:schemeClr val="bg1">
                      <a:lumMod val="75000"/>
                    </a:schemeClr>
                  </a:gs>
                  <a:gs pos="0">
                    <a:srgbClr val="5E5E5E"/>
                  </a:gs>
                  <a:gs pos="49000">
                    <a:schemeClr val="bg1"/>
                  </a:gs>
                  <a:gs pos="100000">
                    <a:srgbClr val="494949"/>
                  </a:gs>
                </a:gsLst>
                <a:lin ang="16800000" scaled="0"/>
                <a:tileRect/>
              </a:gradFill>
              <a:ln>
                <a:noFill/>
              </a:ln>
              <a:effectLst>
                <a:softEdge rad="2286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900" name="Freeform 39"/>
              <p:cNvSpPr>
                <a:spLocks/>
              </p:cNvSpPr>
              <p:nvPr/>
            </p:nvSpPr>
            <p:spPr bwMode="auto">
              <a:xfrm>
                <a:off x="4968446" y="4105279"/>
                <a:ext cx="2382168" cy="329003"/>
              </a:xfrm>
              <a:custGeom>
                <a:avLst/>
                <a:gdLst>
                  <a:gd name="T0" fmla="*/ 0 w 1707"/>
                  <a:gd name="T1" fmla="*/ 0 h 236"/>
                  <a:gd name="T2" fmla="*/ 114433 w 1707"/>
                  <a:gd name="T3" fmla="*/ 144984 h 236"/>
                  <a:gd name="T4" fmla="*/ 252591 w 1707"/>
                  <a:gd name="T5" fmla="*/ 266269 h 236"/>
                  <a:gd name="T6" fmla="*/ 1195968 w 1707"/>
                  <a:gd name="T7" fmla="*/ 322033 h 236"/>
                  <a:gd name="T8" fmla="*/ 2126786 w 1707"/>
                  <a:gd name="T9" fmla="*/ 267663 h 236"/>
                  <a:gd name="T10" fmla="*/ 2167257 w 1707"/>
                  <a:gd name="T11" fmla="*/ 221659 h 236"/>
                  <a:gd name="T12" fmla="*/ 2337511 w 1707"/>
                  <a:gd name="T13" fmla="*/ 76674 h 236"/>
                  <a:gd name="T14" fmla="*/ 2382168 w 1707"/>
                  <a:gd name="T15" fmla="*/ 0 h 236"/>
                  <a:gd name="T16" fmla="*/ 0 w 1707"/>
                  <a:gd name="T17" fmla="*/ 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07"/>
                  <a:gd name="T28" fmla="*/ 0 h 236"/>
                  <a:gd name="T29" fmla="*/ 1707 w 170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07" h="236">
                    <a:moveTo>
                      <a:pt x="0" y="0"/>
                    </a:moveTo>
                    <a:cubicBezTo>
                      <a:pt x="0" y="0"/>
                      <a:pt x="16" y="51"/>
                      <a:pt x="82" y="104"/>
                    </a:cubicBezTo>
                    <a:cubicBezTo>
                      <a:pt x="82" y="104"/>
                      <a:pt x="187" y="174"/>
                      <a:pt x="181" y="191"/>
                    </a:cubicBezTo>
                    <a:cubicBezTo>
                      <a:pt x="181" y="191"/>
                      <a:pt x="789" y="236"/>
                      <a:pt x="857" y="231"/>
                    </a:cubicBezTo>
                    <a:cubicBezTo>
                      <a:pt x="857" y="231"/>
                      <a:pt x="1522" y="194"/>
                      <a:pt x="1524" y="192"/>
                    </a:cubicBezTo>
                    <a:cubicBezTo>
                      <a:pt x="1524" y="192"/>
                      <a:pt x="1522" y="181"/>
                      <a:pt x="1553" y="159"/>
                    </a:cubicBezTo>
                    <a:cubicBezTo>
                      <a:pt x="1553" y="159"/>
                      <a:pt x="1646" y="94"/>
                      <a:pt x="1675" y="55"/>
                    </a:cubicBezTo>
                    <a:cubicBezTo>
                      <a:pt x="1675" y="55"/>
                      <a:pt x="1700" y="23"/>
                      <a:pt x="1707" y="0"/>
                    </a:cubicBezTo>
                    <a:lnTo>
                      <a:pt x="0" y="0"/>
                    </a:lnTo>
                    <a:close/>
                  </a:path>
                </a:pathLst>
              </a:custGeom>
              <a:gradFill rotWithShape="0">
                <a:gsLst>
                  <a:gs pos="0">
                    <a:srgbClr val="261B18"/>
                  </a:gs>
                  <a:gs pos="100000">
                    <a:srgbClr val="443F3F"/>
                  </a:gs>
                </a:gsLst>
                <a:lin ang="16200000" scaled="1"/>
              </a:gradFill>
              <a:ln w="9525">
                <a:noFill/>
                <a:round/>
                <a:headEnd/>
                <a:tailEnd/>
              </a:ln>
            </p:spPr>
            <p:txBody>
              <a:bodyPr/>
              <a:lstStyle/>
              <a:p>
                <a:endParaRPr lang="zh-CN" altLang="en-US"/>
              </a:p>
            </p:txBody>
          </p:sp>
        </p:grpSp>
        <p:sp>
          <p:nvSpPr>
            <p:cNvPr id="30762" name="Oval 129"/>
            <p:cNvSpPr>
              <a:spLocks noChangeArrowheads="1"/>
            </p:cNvSpPr>
            <p:nvPr/>
          </p:nvSpPr>
          <p:spPr bwMode="auto">
            <a:xfrm>
              <a:off x="3463805" y="2219759"/>
              <a:ext cx="261938" cy="261938"/>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763" name="AutoShape 291"/>
            <p:cNvSpPr>
              <a:spLocks noChangeAspect="1" noChangeArrowheads="1" noTextEdit="1"/>
            </p:cNvSpPr>
            <p:nvPr/>
          </p:nvSpPr>
          <p:spPr bwMode="auto">
            <a:xfrm>
              <a:off x="913011" y="764704"/>
              <a:ext cx="2806701" cy="3397250"/>
            </a:xfrm>
            <a:prstGeom prst="rect">
              <a:avLst/>
            </a:prstGeom>
            <a:noFill/>
            <a:ln w="9525">
              <a:noFill/>
              <a:miter lim="800000"/>
              <a:headEnd/>
              <a:tailEnd/>
            </a:ln>
          </p:spPr>
          <p:txBody>
            <a:bodyPr/>
            <a:lstStyle/>
            <a:p>
              <a:endParaRPr lang="zh-CN" altLang="en-US"/>
            </a:p>
          </p:txBody>
        </p:sp>
        <p:sp>
          <p:nvSpPr>
            <p:cNvPr id="30764" name="Rectangle 293"/>
            <p:cNvSpPr>
              <a:spLocks noChangeArrowheads="1"/>
            </p:cNvSpPr>
            <p:nvPr/>
          </p:nvSpPr>
          <p:spPr bwMode="auto">
            <a:xfrm>
              <a:off x="2306836" y="3182467"/>
              <a:ext cx="26988" cy="857250"/>
            </a:xfrm>
            <a:prstGeom prst="rect">
              <a:avLst/>
            </a:prstGeom>
            <a:solidFill>
              <a:srgbClr val="3CCCC7"/>
            </a:solidFill>
            <a:ln w="9525">
              <a:noFill/>
              <a:miter lim="800000"/>
              <a:headEnd/>
              <a:tailEnd/>
            </a:ln>
          </p:spPr>
          <p:txBody>
            <a:bodyPr/>
            <a:lstStyle/>
            <a:p>
              <a:endParaRPr lang="zh-CN" altLang="en-US">
                <a:latin typeface="Calibri" pitchFamily="34" charset="0"/>
              </a:endParaRPr>
            </a:p>
          </p:txBody>
        </p:sp>
        <p:sp>
          <p:nvSpPr>
            <p:cNvPr id="30765" name="Freeform 294"/>
            <p:cNvSpPr>
              <a:spLocks/>
            </p:cNvSpPr>
            <p:nvPr/>
          </p:nvSpPr>
          <p:spPr bwMode="auto">
            <a:xfrm>
              <a:off x="2316361" y="4023842"/>
              <a:ext cx="398463" cy="42863"/>
            </a:xfrm>
            <a:custGeom>
              <a:avLst/>
              <a:gdLst>
                <a:gd name="T0" fmla="*/ 398463 w 251"/>
                <a:gd name="T1" fmla="*/ 42863 h 27"/>
                <a:gd name="T2" fmla="*/ 0 w 251"/>
                <a:gd name="T3" fmla="*/ 26988 h 27"/>
                <a:gd name="T4" fmla="*/ 0 w 251"/>
                <a:gd name="T5" fmla="*/ 0 h 27"/>
                <a:gd name="T6" fmla="*/ 398463 w 251"/>
                <a:gd name="T7" fmla="*/ 19050 h 27"/>
                <a:gd name="T8" fmla="*/ 398463 w 251"/>
                <a:gd name="T9" fmla="*/ 42863 h 27"/>
                <a:gd name="T10" fmla="*/ 0 60000 65536"/>
                <a:gd name="T11" fmla="*/ 0 60000 65536"/>
                <a:gd name="T12" fmla="*/ 0 60000 65536"/>
                <a:gd name="T13" fmla="*/ 0 60000 65536"/>
                <a:gd name="T14" fmla="*/ 0 60000 65536"/>
                <a:gd name="T15" fmla="*/ 0 w 251"/>
                <a:gd name="T16" fmla="*/ 0 h 27"/>
                <a:gd name="T17" fmla="*/ 251 w 251"/>
                <a:gd name="T18" fmla="*/ 27 h 27"/>
              </a:gdLst>
              <a:ahLst/>
              <a:cxnLst>
                <a:cxn ang="T10">
                  <a:pos x="T0" y="T1"/>
                </a:cxn>
                <a:cxn ang="T11">
                  <a:pos x="T2" y="T3"/>
                </a:cxn>
                <a:cxn ang="T12">
                  <a:pos x="T4" y="T5"/>
                </a:cxn>
                <a:cxn ang="T13">
                  <a:pos x="T6" y="T7"/>
                </a:cxn>
                <a:cxn ang="T14">
                  <a:pos x="T8" y="T9"/>
                </a:cxn>
              </a:cxnLst>
              <a:rect l="T15" t="T16" r="T17" b="T18"/>
              <a:pathLst>
                <a:path w="251" h="27">
                  <a:moveTo>
                    <a:pt x="251" y="27"/>
                  </a:moveTo>
                  <a:lnTo>
                    <a:pt x="0" y="17"/>
                  </a:lnTo>
                  <a:lnTo>
                    <a:pt x="0" y="0"/>
                  </a:lnTo>
                  <a:lnTo>
                    <a:pt x="251" y="12"/>
                  </a:lnTo>
                  <a:lnTo>
                    <a:pt x="251" y="27"/>
                  </a:lnTo>
                  <a:close/>
                </a:path>
              </a:pathLst>
            </a:custGeom>
            <a:solidFill>
              <a:srgbClr val="3CCCC7"/>
            </a:solidFill>
            <a:ln w="9525">
              <a:noFill/>
              <a:round/>
              <a:headEnd/>
              <a:tailEnd/>
            </a:ln>
          </p:spPr>
          <p:txBody>
            <a:bodyPr/>
            <a:lstStyle/>
            <a:p>
              <a:endParaRPr lang="zh-CN" altLang="en-US"/>
            </a:p>
          </p:txBody>
        </p:sp>
        <p:sp>
          <p:nvSpPr>
            <p:cNvPr id="30766" name="Freeform 295"/>
            <p:cNvSpPr>
              <a:spLocks/>
            </p:cNvSpPr>
            <p:nvPr/>
          </p:nvSpPr>
          <p:spPr bwMode="auto">
            <a:xfrm>
              <a:off x="2021086" y="3652367"/>
              <a:ext cx="301625" cy="396875"/>
            </a:xfrm>
            <a:custGeom>
              <a:avLst/>
              <a:gdLst>
                <a:gd name="T0" fmla="*/ 282575 w 190"/>
                <a:gd name="T1" fmla="*/ 396875 h 250"/>
                <a:gd name="T2" fmla="*/ 0 w 190"/>
                <a:gd name="T3" fmla="*/ 15875 h 250"/>
                <a:gd name="T4" fmla="*/ 22225 w 190"/>
                <a:gd name="T5" fmla="*/ 0 h 250"/>
                <a:gd name="T6" fmla="*/ 301625 w 190"/>
                <a:gd name="T7" fmla="*/ 381000 h 250"/>
                <a:gd name="T8" fmla="*/ 282575 w 190"/>
                <a:gd name="T9" fmla="*/ 396875 h 250"/>
                <a:gd name="T10" fmla="*/ 0 60000 65536"/>
                <a:gd name="T11" fmla="*/ 0 60000 65536"/>
                <a:gd name="T12" fmla="*/ 0 60000 65536"/>
                <a:gd name="T13" fmla="*/ 0 60000 65536"/>
                <a:gd name="T14" fmla="*/ 0 60000 65536"/>
                <a:gd name="T15" fmla="*/ 0 w 190"/>
                <a:gd name="T16" fmla="*/ 0 h 250"/>
                <a:gd name="T17" fmla="*/ 190 w 190"/>
                <a:gd name="T18" fmla="*/ 250 h 250"/>
              </a:gdLst>
              <a:ahLst/>
              <a:cxnLst>
                <a:cxn ang="T10">
                  <a:pos x="T0" y="T1"/>
                </a:cxn>
                <a:cxn ang="T11">
                  <a:pos x="T2" y="T3"/>
                </a:cxn>
                <a:cxn ang="T12">
                  <a:pos x="T4" y="T5"/>
                </a:cxn>
                <a:cxn ang="T13">
                  <a:pos x="T6" y="T7"/>
                </a:cxn>
                <a:cxn ang="T14">
                  <a:pos x="T8" y="T9"/>
                </a:cxn>
              </a:cxnLst>
              <a:rect l="T15" t="T16" r="T17" b="T18"/>
              <a:pathLst>
                <a:path w="190" h="250">
                  <a:moveTo>
                    <a:pt x="178" y="250"/>
                  </a:moveTo>
                  <a:lnTo>
                    <a:pt x="0" y="10"/>
                  </a:lnTo>
                  <a:lnTo>
                    <a:pt x="14" y="0"/>
                  </a:lnTo>
                  <a:lnTo>
                    <a:pt x="190" y="240"/>
                  </a:lnTo>
                  <a:lnTo>
                    <a:pt x="178" y="250"/>
                  </a:lnTo>
                  <a:close/>
                </a:path>
              </a:pathLst>
            </a:custGeom>
            <a:solidFill>
              <a:srgbClr val="3CCCC7"/>
            </a:solidFill>
            <a:ln w="9525">
              <a:noFill/>
              <a:round/>
              <a:headEnd/>
              <a:tailEnd/>
            </a:ln>
          </p:spPr>
          <p:txBody>
            <a:bodyPr/>
            <a:lstStyle/>
            <a:p>
              <a:endParaRPr lang="zh-CN" altLang="en-US"/>
            </a:p>
          </p:txBody>
        </p:sp>
        <p:sp>
          <p:nvSpPr>
            <p:cNvPr id="30767" name="Freeform 296"/>
            <p:cNvSpPr>
              <a:spLocks/>
            </p:cNvSpPr>
            <p:nvPr/>
          </p:nvSpPr>
          <p:spPr bwMode="auto">
            <a:xfrm>
              <a:off x="2300486" y="3696817"/>
              <a:ext cx="446088" cy="352425"/>
            </a:xfrm>
            <a:custGeom>
              <a:avLst/>
              <a:gdLst>
                <a:gd name="T0" fmla="*/ 17463 w 281"/>
                <a:gd name="T1" fmla="*/ 352425 h 222"/>
                <a:gd name="T2" fmla="*/ 0 w 281"/>
                <a:gd name="T3" fmla="*/ 330200 h 222"/>
                <a:gd name="T4" fmla="*/ 430213 w 281"/>
                <a:gd name="T5" fmla="*/ 0 h 222"/>
                <a:gd name="T6" fmla="*/ 446088 w 281"/>
                <a:gd name="T7" fmla="*/ 19050 h 222"/>
                <a:gd name="T8" fmla="*/ 17463 w 281"/>
                <a:gd name="T9" fmla="*/ 352425 h 222"/>
                <a:gd name="T10" fmla="*/ 0 60000 65536"/>
                <a:gd name="T11" fmla="*/ 0 60000 65536"/>
                <a:gd name="T12" fmla="*/ 0 60000 65536"/>
                <a:gd name="T13" fmla="*/ 0 60000 65536"/>
                <a:gd name="T14" fmla="*/ 0 60000 65536"/>
                <a:gd name="T15" fmla="*/ 0 w 281"/>
                <a:gd name="T16" fmla="*/ 0 h 222"/>
                <a:gd name="T17" fmla="*/ 281 w 281"/>
                <a:gd name="T18" fmla="*/ 222 h 222"/>
              </a:gdLst>
              <a:ahLst/>
              <a:cxnLst>
                <a:cxn ang="T10">
                  <a:pos x="T0" y="T1"/>
                </a:cxn>
                <a:cxn ang="T11">
                  <a:pos x="T2" y="T3"/>
                </a:cxn>
                <a:cxn ang="T12">
                  <a:pos x="T4" y="T5"/>
                </a:cxn>
                <a:cxn ang="T13">
                  <a:pos x="T6" y="T7"/>
                </a:cxn>
                <a:cxn ang="T14">
                  <a:pos x="T8" y="T9"/>
                </a:cxn>
              </a:cxnLst>
              <a:rect l="T15" t="T16" r="T17" b="T18"/>
              <a:pathLst>
                <a:path w="281" h="222">
                  <a:moveTo>
                    <a:pt x="11" y="222"/>
                  </a:moveTo>
                  <a:lnTo>
                    <a:pt x="0" y="208"/>
                  </a:lnTo>
                  <a:lnTo>
                    <a:pt x="271" y="0"/>
                  </a:lnTo>
                  <a:lnTo>
                    <a:pt x="281" y="12"/>
                  </a:lnTo>
                  <a:lnTo>
                    <a:pt x="11" y="222"/>
                  </a:lnTo>
                  <a:close/>
                </a:path>
              </a:pathLst>
            </a:custGeom>
            <a:solidFill>
              <a:srgbClr val="3CCCC7"/>
            </a:solidFill>
            <a:ln w="9525">
              <a:noFill/>
              <a:round/>
              <a:headEnd/>
              <a:tailEnd/>
            </a:ln>
          </p:spPr>
          <p:txBody>
            <a:bodyPr/>
            <a:lstStyle/>
            <a:p>
              <a:endParaRPr lang="zh-CN" altLang="en-US"/>
            </a:p>
          </p:txBody>
        </p:sp>
        <p:sp>
          <p:nvSpPr>
            <p:cNvPr id="30768" name="Freeform 297"/>
            <p:cNvSpPr>
              <a:spLocks/>
            </p:cNvSpPr>
            <p:nvPr/>
          </p:nvSpPr>
          <p:spPr bwMode="auto">
            <a:xfrm>
              <a:off x="1694061" y="4031779"/>
              <a:ext cx="620713" cy="41275"/>
            </a:xfrm>
            <a:custGeom>
              <a:avLst/>
              <a:gdLst>
                <a:gd name="T0" fmla="*/ 0 w 391"/>
                <a:gd name="T1" fmla="*/ 41275 h 26"/>
                <a:gd name="T2" fmla="*/ 0 w 391"/>
                <a:gd name="T3" fmla="*/ 17463 h 26"/>
                <a:gd name="T4" fmla="*/ 617538 w 391"/>
                <a:gd name="T5" fmla="*/ 0 h 26"/>
                <a:gd name="T6" fmla="*/ 620713 w 391"/>
                <a:gd name="T7" fmla="*/ 25400 h 26"/>
                <a:gd name="T8" fmla="*/ 0 w 391"/>
                <a:gd name="T9" fmla="*/ 41275 h 26"/>
                <a:gd name="T10" fmla="*/ 0 60000 65536"/>
                <a:gd name="T11" fmla="*/ 0 60000 65536"/>
                <a:gd name="T12" fmla="*/ 0 60000 65536"/>
                <a:gd name="T13" fmla="*/ 0 60000 65536"/>
                <a:gd name="T14" fmla="*/ 0 60000 65536"/>
                <a:gd name="T15" fmla="*/ 0 w 391"/>
                <a:gd name="T16" fmla="*/ 0 h 26"/>
                <a:gd name="T17" fmla="*/ 391 w 391"/>
                <a:gd name="T18" fmla="*/ 26 h 26"/>
              </a:gdLst>
              <a:ahLst/>
              <a:cxnLst>
                <a:cxn ang="T10">
                  <a:pos x="T0" y="T1"/>
                </a:cxn>
                <a:cxn ang="T11">
                  <a:pos x="T2" y="T3"/>
                </a:cxn>
                <a:cxn ang="T12">
                  <a:pos x="T4" y="T5"/>
                </a:cxn>
                <a:cxn ang="T13">
                  <a:pos x="T6" y="T7"/>
                </a:cxn>
                <a:cxn ang="T14">
                  <a:pos x="T8" y="T9"/>
                </a:cxn>
              </a:cxnLst>
              <a:rect l="T15" t="T16" r="T17" b="T18"/>
              <a:pathLst>
                <a:path w="391" h="26">
                  <a:moveTo>
                    <a:pt x="0" y="26"/>
                  </a:moveTo>
                  <a:lnTo>
                    <a:pt x="0" y="11"/>
                  </a:lnTo>
                  <a:lnTo>
                    <a:pt x="389" y="0"/>
                  </a:lnTo>
                  <a:lnTo>
                    <a:pt x="391" y="16"/>
                  </a:lnTo>
                  <a:lnTo>
                    <a:pt x="0" y="26"/>
                  </a:lnTo>
                  <a:close/>
                </a:path>
              </a:pathLst>
            </a:custGeom>
            <a:solidFill>
              <a:srgbClr val="3CCCC7"/>
            </a:solidFill>
            <a:ln w="9525">
              <a:noFill/>
              <a:round/>
              <a:headEnd/>
              <a:tailEnd/>
            </a:ln>
          </p:spPr>
          <p:txBody>
            <a:bodyPr/>
            <a:lstStyle/>
            <a:p>
              <a:endParaRPr lang="zh-CN" altLang="en-US"/>
            </a:p>
          </p:txBody>
        </p:sp>
        <p:sp>
          <p:nvSpPr>
            <p:cNvPr id="30769" name="Freeform 298"/>
            <p:cNvSpPr>
              <a:spLocks/>
            </p:cNvSpPr>
            <p:nvPr/>
          </p:nvSpPr>
          <p:spPr bwMode="auto">
            <a:xfrm>
              <a:off x="1554361" y="3595217"/>
              <a:ext cx="152400" cy="469900"/>
            </a:xfrm>
            <a:custGeom>
              <a:avLst/>
              <a:gdLst>
                <a:gd name="T0" fmla="*/ 125413 w 96"/>
                <a:gd name="T1" fmla="*/ 469900 h 296"/>
                <a:gd name="T2" fmla="*/ 0 w 96"/>
                <a:gd name="T3" fmla="*/ 7937 h 296"/>
                <a:gd name="T4" fmla="*/ 25400 w 96"/>
                <a:gd name="T5" fmla="*/ 0 h 296"/>
                <a:gd name="T6" fmla="*/ 152400 w 96"/>
                <a:gd name="T7" fmla="*/ 461963 h 296"/>
                <a:gd name="T8" fmla="*/ 125413 w 96"/>
                <a:gd name="T9" fmla="*/ 469900 h 296"/>
                <a:gd name="T10" fmla="*/ 0 60000 65536"/>
                <a:gd name="T11" fmla="*/ 0 60000 65536"/>
                <a:gd name="T12" fmla="*/ 0 60000 65536"/>
                <a:gd name="T13" fmla="*/ 0 60000 65536"/>
                <a:gd name="T14" fmla="*/ 0 60000 65536"/>
                <a:gd name="T15" fmla="*/ 0 w 96"/>
                <a:gd name="T16" fmla="*/ 0 h 296"/>
                <a:gd name="T17" fmla="*/ 96 w 96"/>
                <a:gd name="T18" fmla="*/ 296 h 296"/>
              </a:gdLst>
              <a:ahLst/>
              <a:cxnLst>
                <a:cxn ang="T10">
                  <a:pos x="T0" y="T1"/>
                </a:cxn>
                <a:cxn ang="T11">
                  <a:pos x="T2" y="T3"/>
                </a:cxn>
                <a:cxn ang="T12">
                  <a:pos x="T4" y="T5"/>
                </a:cxn>
                <a:cxn ang="T13">
                  <a:pos x="T6" y="T7"/>
                </a:cxn>
                <a:cxn ang="T14">
                  <a:pos x="T8" y="T9"/>
                </a:cxn>
              </a:cxnLst>
              <a:rect l="T15" t="T16" r="T17" b="T18"/>
              <a:pathLst>
                <a:path w="96" h="296">
                  <a:moveTo>
                    <a:pt x="79" y="296"/>
                  </a:moveTo>
                  <a:lnTo>
                    <a:pt x="0" y="5"/>
                  </a:lnTo>
                  <a:lnTo>
                    <a:pt x="16" y="0"/>
                  </a:lnTo>
                  <a:lnTo>
                    <a:pt x="96" y="291"/>
                  </a:lnTo>
                  <a:lnTo>
                    <a:pt x="79" y="296"/>
                  </a:lnTo>
                  <a:close/>
                </a:path>
              </a:pathLst>
            </a:custGeom>
            <a:solidFill>
              <a:srgbClr val="3CCCC7"/>
            </a:solidFill>
            <a:ln w="9525">
              <a:noFill/>
              <a:round/>
              <a:headEnd/>
              <a:tailEnd/>
            </a:ln>
          </p:spPr>
          <p:txBody>
            <a:bodyPr/>
            <a:lstStyle/>
            <a:p>
              <a:endParaRPr lang="zh-CN" altLang="en-US"/>
            </a:p>
          </p:txBody>
        </p:sp>
        <p:sp>
          <p:nvSpPr>
            <p:cNvPr id="30770" name="Freeform 299"/>
            <p:cNvSpPr>
              <a:spLocks/>
            </p:cNvSpPr>
            <p:nvPr/>
          </p:nvSpPr>
          <p:spPr bwMode="auto">
            <a:xfrm>
              <a:off x="1679774" y="3657129"/>
              <a:ext cx="358775" cy="404813"/>
            </a:xfrm>
            <a:custGeom>
              <a:avLst/>
              <a:gdLst>
                <a:gd name="T0" fmla="*/ 20638 w 226"/>
                <a:gd name="T1" fmla="*/ 404813 h 255"/>
                <a:gd name="T2" fmla="*/ 0 w 226"/>
                <a:gd name="T3" fmla="*/ 388938 h 255"/>
                <a:gd name="T4" fmla="*/ 339725 w 226"/>
                <a:gd name="T5" fmla="*/ 0 h 255"/>
                <a:gd name="T6" fmla="*/ 358775 w 226"/>
                <a:gd name="T7" fmla="*/ 17463 h 255"/>
                <a:gd name="T8" fmla="*/ 20638 w 226"/>
                <a:gd name="T9" fmla="*/ 404813 h 255"/>
                <a:gd name="T10" fmla="*/ 0 60000 65536"/>
                <a:gd name="T11" fmla="*/ 0 60000 65536"/>
                <a:gd name="T12" fmla="*/ 0 60000 65536"/>
                <a:gd name="T13" fmla="*/ 0 60000 65536"/>
                <a:gd name="T14" fmla="*/ 0 60000 65536"/>
                <a:gd name="T15" fmla="*/ 0 w 226"/>
                <a:gd name="T16" fmla="*/ 0 h 255"/>
                <a:gd name="T17" fmla="*/ 226 w 226"/>
                <a:gd name="T18" fmla="*/ 255 h 255"/>
              </a:gdLst>
              <a:ahLst/>
              <a:cxnLst>
                <a:cxn ang="T10">
                  <a:pos x="T0" y="T1"/>
                </a:cxn>
                <a:cxn ang="T11">
                  <a:pos x="T2" y="T3"/>
                </a:cxn>
                <a:cxn ang="T12">
                  <a:pos x="T4" y="T5"/>
                </a:cxn>
                <a:cxn ang="T13">
                  <a:pos x="T6" y="T7"/>
                </a:cxn>
                <a:cxn ang="T14">
                  <a:pos x="T8" y="T9"/>
                </a:cxn>
              </a:cxnLst>
              <a:rect l="T15" t="T16" r="T17" b="T18"/>
              <a:pathLst>
                <a:path w="226" h="255">
                  <a:moveTo>
                    <a:pt x="13" y="255"/>
                  </a:moveTo>
                  <a:lnTo>
                    <a:pt x="0" y="245"/>
                  </a:lnTo>
                  <a:lnTo>
                    <a:pt x="214" y="0"/>
                  </a:lnTo>
                  <a:lnTo>
                    <a:pt x="226" y="11"/>
                  </a:lnTo>
                  <a:lnTo>
                    <a:pt x="13" y="255"/>
                  </a:lnTo>
                  <a:close/>
                </a:path>
              </a:pathLst>
            </a:custGeom>
            <a:solidFill>
              <a:srgbClr val="3CCCC7"/>
            </a:solidFill>
            <a:ln w="9525">
              <a:noFill/>
              <a:round/>
              <a:headEnd/>
              <a:tailEnd/>
            </a:ln>
          </p:spPr>
          <p:txBody>
            <a:bodyPr/>
            <a:lstStyle/>
            <a:p>
              <a:endParaRPr lang="zh-CN" altLang="en-US"/>
            </a:p>
          </p:txBody>
        </p:sp>
        <p:sp>
          <p:nvSpPr>
            <p:cNvPr id="30771" name="Freeform 300"/>
            <p:cNvSpPr>
              <a:spLocks/>
            </p:cNvSpPr>
            <p:nvPr/>
          </p:nvSpPr>
          <p:spPr bwMode="auto">
            <a:xfrm>
              <a:off x="1557536" y="3584104"/>
              <a:ext cx="477838" cy="84138"/>
            </a:xfrm>
            <a:custGeom>
              <a:avLst/>
              <a:gdLst>
                <a:gd name="T0" fmla="*/ 473075 w 301"/>
                <a:gd name="T1" fmla="*/ 84138 h 53"/>
                <a:gd name="T2" fmla="*/ 0 w 301"/>
                <a:gd name="T3" fmla="*/ 23813 h 53"/>
                <a:gd name="T4" fmla="*/ 4763 w 301"/>
                <a:gd name="T5" fmla="*/ 0 h 53"/>
                <a:gd name="T6" fmla="*/ 477838 w 301"/>
                <a:gd name="T7" fmla="*/ 58738 h 53"/>
                <a:gd name="T8" fmla="*/ 473075 w 301"/>
                <a:gd name="T9" fmla="*/ 84138 h 53"/>
                <a:gd name="T10" fmla="*/ 0 60000 65536"/>
                <a:gd name="T11" fmla="*/ 0 60000 65536"/>
                <a:gd name="T12" fmla="*/ 0 60000 65536"/>
                <a:gd name="T13" fmla="*/ 0 60000 65536"/>
                <a:gd name="T14" fmla="*/ 0 60000 65536"/>
                <a:gd name="T15" fmla="*/ 0 w 301"/>
                <a:gd name="T16" fmla="*/ 0 h 53"/>
                <a:gd name="T17" fmla="*/ 301 w 301"/>
                <a:gd name="T18" fmla="*/ 53 h 53"/>
              </a:gdLst>
              <a:ahLst/>
              <a:cxnLst>
                <a:cxn ang="T10">
                  <a:pos x="T0" y="T1"/>
                </a:cxn>
                <a:cxn ang="T11">
                  <a:pos x="T2" y="T3"/>
                </a:cxn>
                <a:cxn ang="T12">
                  <a:pos x="T4" y="T5"/>
                </a:cxn>
                <a:cxn ang="T13">
                  <a:pos x="T6" y="T7"/>
                </a:cxn>
                <a:cxn ang="T14">
                  <a:pos x="T8" y="T9"/>
                </a:cxn>
              </a:cxnLst>
              <a:rect l="T15" t="T16" r="T17" b="T18"/>
              <a:pathLst>
                <a:path w="301" h="53">
                  <a:moveTo>
                    <a:pt x="298" y="53"/>
                  </a:moveTo>
                  <a:lnTo>
                    <a:pt x="0" y="15"/>
                  </a:lnTo>
                  <a:lnTo>
                    <a:pt x="3" y="0"/>
                  </a:lnTo>
                  <a:lnTo>
                    <a:pt x="301" y="37"/>
                  </a:lnTo>
                  <a:lnTo>
                    <a:pt x="298" y="53"/>
                  </a:lnTo>
                  <a:close/>
                </a:path>
              </a:pathLst>
            </a:custGeom>
            <a:solidFill>
              <a:srgbClr val="3CCCC7"/>
            </a:solidFill>
            <a:ln w="9525">
              <a:noFill/>
              <a:round/>
              <a:headEnd/>
              <a:tailEnd/>
            </a:ln>
          </p:spPr>
          <p:txBody>
            <a:bodyPr/>
            <a:lstStyle/>
            <a:p>
              <a:endParaRPr lang="zh-CN" altLang="en-US"/>
            </a:p>
          </p:txBody>
        </p:sp>
        <p:sp>
          <p:nvSpPr>
            <p:cNvPr id="30772" name="Freeform 301"/>
            <p:cNvSpPr>
              <a:spLocks/>
            </p:cNvSpPr>
            <p:nvPr/>
          </p:nvSpPr>
          <p:spPr bwMode="auto">
            <a:xfrm>
              <a:off x="2019499" y="3182467"/>
              <a:ext cx="312738" cy="476250"/>
            </a:xfrm>
            <a:custGeom>
              <a:avLst/>
              <a:gdLst>
                <a:gd name="T0" fmla="*/ 22225 w 197"/>
                <a:gd name="T1" fmla="*/ 476250 h 300"/>
                <a:gd name="T2" fmla="*/ 0 w 197"/>
                <a:gd name="T3" fmla="*/ 463550 h 300"/>
                <a:gd name="T4" fmla="*/ 290513 w 197"/>
                <a:gd name="T5" fmla="*/ 0 h 300"/>
                <a:gd name="T6" fmla="*/ 312738 w 197"/>
                <a:gd name="T7" fmla="*/ 15875 h 300"/>
                <a:gd name="T8" fmla="*/ 22225 w 197"/>
                <a:gd name="T9" fmla="*/ 476250 h 300"/>
                <a:gd name="T10" fmla="*/ 0 60000 65536"/>
                <a:gd name="T11" fmla="*/ 0 60000 65536"/>
                <a:gd name="T12" fmla="*/ 0 60000 65536"/>
                <a:gd name="T13" fmla="*/ 0 60000 65536"/>
                <a:gd name="T14" fmla="*/ 0 60000 65536"/>
                <a:gd name="T15" fmla="*/ 0 w 197"/>
                <a:gd name="T16" fmla="*/ 0 h 300"/>
                <a:gd name="T17" fmla="*/ 197 w 197"/>
                <a:gd name="T18" fmla="*/ 300 h 300"/>
              </a:gdLst>
              <a:ahLst/>
              <a:cxnLst>
                <a:cxn ang="T10">
                  <a:pos x="T0" y="T1"/>
                </a:cxn>
                <a:cxn ang="T11">
                  <a:pos x="T2" y="T3"/>
                </a:cxn>
                <a:cxn ang="T12">
                  <a:pos x="T4" y="T5"/>
                </a:cxn>
                <a:cxn ang="T13">
                  <a:pos x="T6" y="T7"/>
                </a:cxn>
                <a:cxn ang="T14">
                  <a:pos x="T8" y="T9"/>
                </a:cxn>
              </a:cxnLst>
              <a:rect l="T15" t="T16" r="T17" b="T18"/>
              <a:pathLst>
                <a:path w="197" h="300">
                  <a:moveTo>
                    <a:pt x="14" y="300"/>
                  </a:moveTo>
                  <a:lnTo>
                    <a:pt x="0" y="292"/>
                  </a:lnTo>
                  <a:lnTo>
                    <a:pt x="183" y="0"/>
                  </a:lnTo>
                  <a:lnTo>
                    <a:pt x="197" y="10"/>
                  </a:lnTo>
                  <a:lnTo>
                    <a:pt x="14" y="300"/>
                  </a:lnTo>
                  <a:close/>
                </a:path>
              </a:pathLst>
            </a:custGeom>
            <a:solidFill>
              <a:srgbClr val="3CCCC7"/>
            </a:solidFill>
            <a:ln w="9525">
              <a:noFill/>
              <a:round/>
              <a:headEnd/>
              <a:tailEnd/>
            </a:ln>
          </p:spPr>
          <p:txBody>
            <a:bodyPr/>
            <a:lstStyle/>
            <a:p>
              <a:endParaRPr lang="zh-CN" altLang="en-US"/>
            </a:p>
          </p:txBody>
        </p:sp>
        <p:sp>
          <p:nvSpPr>
            <p:cNvPr id="30773" name="Freeform 302"/>
            <p:cNvSpPr>
              <a:spLocks/>
            </p:cNvSpPr>
            <p:nvPr/>
          </p:nvSpPr>
          <p:spPr bwMode="auto">
            <a:xfrm>
              <a:off x="2729112" y="3439642"/>
              <a:ext cx="358775" cy="276225"/>
            </a:xfrm>
            <a:custGeom>
              <a:avLst/>
              <a:gdLst>
                <a:gd name="T0" fmla="*/ 15875 w 226"/>
                <a:gd name="T1" fmla="*/ 276225 h 174"/>
                <a:gd name="T2" fmla="*/ 0 w 226"/>
                <a:gd name="T3" fmla="*/ 257175 h 174"/>
                <a:gd name="T4" fmla="*/ 342900 w 226"/>
                <a:gd name="T5" fmla="*/ 0 h 174"/>
                <a:gd name="T6" fmla="*/ 358775 w 226"/>
                <a:gd name="T7" fmla="*/ 19050 h 174"/>
                <a:gd name="T8" fmla="*/ 15875 w 226"/>
                <a:gd name="T9" fmla="*/ 276225 h 174"/>
                <a:gd name="T10" fmla="*/ 0 60000 65536"/>
                <a:gd name="T11" fmla="*/ 0 60000 65536"/>
                <a:gd name="T12" fmla="*/ 0 60000 65536"/>
                <a:gd name="T13" fmla="*/ 0 60000 65536"/>
                <a:gd name="T14" fmla="*/ 0 60000 65536"/>
                <a:gd name="T15" fmla="*/ 0 w 226"/>
                <a:gd name="T16" fmla="*/ 0 h 174"/>
                <a:gd name="T17" fmla="*/ 226 w 226"/>
                <a:gd name="T18" fmla="*/ 174 h 174"/>
              </a:gdLst>
              <a:ahLst/>
              <a:cxnLst>
                <a:cxn ang="T10">
                  <a:pos x="T0" y="T1"/>
                </a:cxn>
                <a:cxn ang="T11">
                  <a:pos x="T2" y="T3"/>
                </a:cxn>
                <a:cxn ang="T12">
                  <a:pos x="T4" y="T5"/>
                </a:cxn>
                <a:cxn ang="T13">
                  <a:pos x="T6" y="T7"/>
                </a:cxn>
                <a:cxn ang="T14">
                  <a:pos x="T8" y="T9"/>
                </a:cxn>
              </a:cxnLst>
              <a:rect l="T15" t="T16" r="T17" b="T18"/>
              <a:pathLst>
                <a:path w="226" h="174">
                  <a:moveTo>
                    <a:pt x="10" y="174"/>
                  </a:moveTo>
                  <a:lnTo>
                    <a:pt x="0" y="162"/>
                  </a:lnTo>
                  <a:lnTo>
                    <a:pt x="216" y="0"/>
                  </a:lnTo>
                  <a:lnTo>
                    <a:pt x="226" y="12"/>
                  </a:lnTo>
                  <a:lnTo>
                    <a:pt x="10" y="174"/>
                  </a:lnTo>
                  <a:close/>
                </a:path>
              </a:pathLst>
            </a:custGeom>
            <a:solidFill>
              <a:srgbClr val="3CCCC7"/>
            </a:solidFill>
            <a:ln w="9525">
              <a:noFill/>
              <a:round/>
              <a:headEnd/>
              <a:tailEnd/>
            </a:ln>
          </p:spPr>
          <p:txBody>
            <a:bodyPr/>
            <a:lstStyle/>
            <a:p>
              <a:endParaRPr lang="zh-CN" altLang="en-US"/>
            </a:p>
          </p:txBody>
        </p:sp>
        <p:sp>
          <p:nvSpPr>
            <p:cNvPr id="30774" name="Freeform 303"/>
            <p:cNvSpPr>
              <a:spLocks/>
            </p:cNvSpPr>
            <p:nvPr/>
          </p:nvSpPr>
          <p:spPr bwMode="auto">
            <a:xfrm>
              <a:off x="2706887" y="3709517"/>
              <a:ext cx="41275" cy="339725"/>
            </a:xfrm>
            <a:custGeom>
              <a:avLst/>
              <a:gdLst>
                <a:gd name="T0" fmla="*/ 23812 w 26"/>
                <a:gd name="T1" fmla="*/ 339725 h 214"/>
                <a:gd name="T2" fmla="*/ 0 w 26"/>
                <a:gd name="T3" fmla="*/ 336550 h 214"/>
                <a:gd name="T4" fmla="*/ 15875 w 26"/>
                <a:gd name="T5" fmla="*/ 0 h 214"/>
                <a:gd name="T6" fmla="*/ 41275 w 26"/>
                <a:gd name="T7" fmla="*/ 0 h 214"/>
                <a:gd name="T8" fmla="*/ 23812 w 26"/>
                <a:gd name="T9" fmla="*/ 339725 h 214"/>
                <a:gd name="T10" fmla="*/ 0 60000 65536"/>
                <a:gd name="T11" fmla="*/ 0 60000 65536"/>
                <a:gd name="T12" fmla="*/ 0 60000 65536"/>
                <a:gd name="T13" fmla="*/ 0 60000 65536"/>
                <a:gd name="T14" fmla="*/ 0 60000 65536"/>
                <a:gd name="T15" fmla="*/ 0 w 26"/>
                <a:gd name="T16" fmla="*/ 0 h 214"/>
                <a:gd name="T17" fmla="*/ 26 w 26"/>
                <a:gd name="T18" fmla="*/ 214 h 214"/>
              </a:gdLst>
              <a:ahLst/>
              <a:cxnLst>
                <a:cxn ang="T10">
                  <a:pos x="T0" y="T1"/>
                </a:cxn>
                <a:cxn ang="T11">
                  <a:pos x="T2" y="T3"/>
                </a:cxn>
                <a:cxn ang="T12">
                  <a:pos x="T4" y="T5"/>
                </a:cxn>
                <a:cxn ang="T13">
                  <a:pos x="T6" y="T7"/>
                </a:cxn>
                <a:cxn ang="T14">
                  <a:pos x="T8" y="T9"/>
                </a:cxn>
              </a:cxnLst>
              <a:rect l="T15" t="T16" r="T17" b="T18"/>
              <a:pathLst>
                <a:path w="26" h="214">
                  <a:moveTo>
                    <a:pt x="15" y="214"/>
                  </a:moveTo>
                  <a:lnTo>
                    <a:pt x="0" y="212"/>
                  </a:lnTo>
                  <a:lnTo>
                    <a:pt x="10" y="0"/>
                  </a:lnTo>
                  <a:lnTo>
                    <a:pt x="26" y="0"/>
                  </a:lnTo>
                  <a:lnTo>
                    <a:pt x="15" y="214"/>
                  </a:lnTo>
                  <a:close/>
                </a:path>
              </a:pathLst>
            </a:custGeom>
            <a:solidFill>
              <a:srgbClr val="3CCCC7"/>
            </a:solidFill>
            <a:ln w="9525">
              <a:noFill/>
              <a:round/>
              <a:headEnd/>
              <a:tailEnd/>
            </a:ln>
          </p:spPr>
          <p:txBody>
            <a:bodyPr/>
            <a:lstStyle/>
            <a:p>
              <a:endParaRPr lang="zh-CN" altLang="en-US"/>
            </a:p>
          </p:txBody>
        </p:sp>
        <p:sp>
          <p:nvSpPr>
            <p:cNvPr id="30775" name="Freeform 304"/>
            <p:cNvSpPr>
              <a:spLocks/>
            </p:cNvSpPr>
            <p:nvPr/>
          </p:nvSpPr>
          <p:spPr bwMode="auto">
            <a:xfrm>
              <a:off x="2035374" y="3631729"/>
              <a:ext cx="698500" cy="93663"/>
            </a:xfrm>
            <a:custGeom>
              <a:avLst/>
              <a:gdLst>
                <a:gd name="T0" fmla="*/ 695325 w 440"/>
                <a:gd name="T1" fmla="*/ 93663 h 59"/>
                <a:gd name="T2" fmla="*/ 0 w 440"/>
                <a:gd name="T3" fmla="*/ 26988 h 59"/>
                <a:gd name="T4" fmla="*/ 1588 w 440"/>
                <a:gd name="T5" fmla="*/ 0 h 59"/>
                <a:gd name="T6" fmla="*/ 698500 w 440"/>
                <a:gd name="T7" fmla="*/ 69850 h 59"/>
                <a:gd name="T8" fmla="*/ 695325 w 440"/>
                <a:gd name="T9" fmla="*/ 93663 h 59"/>
                <a:gd name="T10" fmla="*/ 0 60000 65536"/>
                <a:gd name="T11" fmla="*/ 0 60000 65536"/>
                <a:gd name="T12" fmla="*/ 0 60000 65536"/>
                <a:gd name="T13" fmla="*/ 0 60000 65536"/>
                <a:gd name="T14" fmla="*/ 0 60000 65536"/>
                <a:gd name="T15" fmla="*/ 0 w 440"/>
                <a:gd name="T16" fmla="*/ 0 h 59"/>
                <a:gd name="T17" fmla="*/ 440 w 440"/>
                <a:gd name="T18" fmla="*/ 59 h 59"/>
              </a:gdLst>
              <a:ahLst/>
              <a:cxnLst>
                <a:cxn ang="T10">
                  <a:pos x="T0" y="T1"/>
                </a:cxn>
                <a:cxn ang="T11">
                  <a:pos x="T2" y="T3"/>
                </a:cxn>
                <a:cxn ang="T12">
                  <a:pos x="T4" y="T5"/>
                </a:cxn>
                <a:cxn ang="T13">
                  <a:pos x="T6" y="T7"/>
                </a:cxn>
                <a:cxn ang="T14">
                  <a:pos x="T8" y="T9"/>
                </a:cxn>
              </a:cxnLst>
              <a:rect l="T15" t="T16" r="T17" b="T18"/>
              <a:pathLst>
                <a:path w="440" h="59">
                  <a:moveTo>
                    <a:pt x="438" y="59"/>
                  </a:moveTo>
                  <a:lnTo>
                    <a:pt x="0" y="17"/>
                  </a:lnTo>
                  <a:lnTo>
                    <a:pt x="1" y="0"/>
                  </a:lnTo>
                  <a:lnTo>
                    <a:pt x="440" y="44"/>
                  </a:lnTo>
                  <a:lnTo>
                    <a:pt x="438" y="59"/>
                  </a:lnTo>
                  <a:close/>
                </a:path>
              </a:pathLst>
            </a:custGeom>
            <a:solidFill>
              <a:srgbClr val="3CCCC7"/>
            </a:solidFill>
            <a:ln w="9525">
              <a:noFill/>
              <a:round/>
              <a:headEnd/>
              <a:tailEnd/>
            </a:ln>
          </p:spPr>
          <p:txBody>
            <a:bodyPr/>
            <a:lstStyle/>
            <a:p>
              <a:endParaRPr lang="zh-CN" altLang="en-US"/>
            </a:p>
          </p:txBody>
        </p:sp>
        <p:sp>
          <p:nvSpPr>
            <p:cNvPr id="30776" name="Freeform 305"/>
            <p:cNvSpPr>
              <a:spLocks/>
            </p:cNvSpPr>
            <p:nvPr/>
          </p:nvSpPr>
          <p:spPr bwMode="auto">
            <a:xfrm>
              <a:off x="2714824" y="3239617"/>
              <a:ext cx="33338" cy="468313"/>
            </a:xfrm>
            <a:custGeom>
              <a:avLst/>
              <a:gdLst>
                <a:gd name="T0" fmla="*/ 7938 w 21"/>
                <a:gd name="T1" fmla="*/ 468313 h 295"/>
                <a:gd name="T2" fmla="*/ 0 w 21"/>
                <a:gd name="T3" fmla="*/ 0 h 295"/>
                <a:gd name="T4" fmla="*/ 26988 w 21"/>
                <a:gd name="T5" fmla="*/ 0 h 295"/>
                <a:gd name="T6" fmla="*/ 33338 w 21"/>
                <a:gd name="T7" fmla="*/ 465138 h 295"/>
                <a:gd name="T8" fmla="*/ 7938 w 21"/>
                <a:gd name="T9" fmla="*/ 468313 h 295"/>
                <a:gd name="T10" fmla="*/ 0 60000 65536"/>
                <a:gd name="T11" fmla="*/ 0 60000 65536"/>
                <a:gd name="T12" fmla="*/ 0 60000 65536"/>
                <a:gd name="T13" fmla="*/ 0 60000 65536"/>
                <a:gd name="T14" fmla="*/ 0 60000 65536"/>
                <a:gd name="T15" fmla="*/ 0 w 21"/>
                <a:gd name="T16" fmla="*/ 0 h 295"/>
                <a:gd name="T17" fmla="*/ 21 w 21"/>
                <a:gd name="T18" fmla="*/ 295 h 295"/>
              </a:gdLst>
              <a:ahLst/>
              <a:cxnLst>
                <a:cxn ang="T10">
                  <a:pos x="T0" y="T1"/>
                </a:cxn>
                <a:cxn ang="T11">
                  <a:pos x="T2" y="T3"/>
                </a:cxn>
                <a:cxn ang="T12">
                  <a:pos x="T4" y="T5"/>
                </a:cxn>
                <a:cxn ang="T13">
                  <a:pos x="T6" y="T7"/>
                </a:cxn>
                <a:cxn ang="T14">
                  <a:pos x="T8" y="T9"/>
                </a:cxn>
              </a:cxnLst>
              <a:rect l="T15" t="T16" r="T17" b="T18"/>
              <a:pathLst>
                <a:path w="21" h="295">
                  <a:moveTo>
                    <a:pt x="5" y="295"/>
                  </a:moveTo>
                  <a:lnTo>
                    <a:pt x="0" y="0"/>
                  </a:lnTo>
                  <a:lnTo>
                    <a:pt x="17" y="0"/>
                  </a:lnTo>
                  <a:lnTo>
                    <a:pt x="21" y="293"/>
                  </a:lnTo>
                  <a:lnTo>
                    <a:pt x="5" y="295"/>
                  </a:lnTo>
                  <a:close/>
                </a:path>
              </a:pathLst>
            </a:custGeom>
            <a:solidFill>
              <a:srgbClr val="3CCCC7"/>
            </a:solidFill>
            <a:ln w="9525">
              <a:noFill/>
              <a:round/>
              <a:headEnd/>
              <a:tailEnd/>
            </a:ln>
          </p:spPr>
          <p:txBody>
            <a:bodyPr/>
            <a:lstStyle/>
            <a:p>
              <a:endParaRPr lang="zh-CN" altLang="en-US"/>
            </a:p>
          </p:txBody>
        </p:sp>
        <p:sp>
          <p:nvSpPr>
            <p:cNvPr id="30777" name="Freeform 306"/>
            <p:cNvSpPr>
              <a:spLocks/>
            </p:cNvSpPr>
            <p:nvPr/>
          </p:nvSpPr>
          <p:spPr bwMode="auto">
            <a:xfrm>
              <a:off x="2725937" y="3682529"/>
              <a:ext cx="288925" cy="312738"/>
            </a:xfrm>
            <a:custGeom>
              <a:avLst/>
              <a:gdLst>
                <a:gd name="T0" fmla="*/ 271145 w 130"/>
                <a:gd name="T1" fmla="*/ 312738 h 141"/>
                <a:gd name="T2" fmla="*/ 0 w 130"/>
                <a:gd name="T3" fmla="*/ 11090 h 141"/>
                <a:gd name="T4" fmla="*/ 24447 w 130"/>
                <a:gd name="T5" fmla="*/ 2218 h 141"/>
                <a:gd name="T6" fmla="*/ 13335 w 130"/>
                <a:gd name="T7" fmla="*/ 6654 h 141"/>
                <a:gd name="T8" fmla="*/ 24447 w 130"/>
                <a:gd name="T9" fmla="*/ 0 h 141"/>
                <a:gd name="T10" fmla="*/ 288925 w 130"/>
                <a:gd name="T11" fmla="*/ 294994 h 141"/>
                <a:gd name="T12" fmla="*/ 271145 w 130"/>
                <a:gd name="T13" fmla="*/ 312738 h 141"/>
                <a:gd name="T14" fmla="*/ 0 60000 65536"/>
                <a:gd name="T15" fmla="*/ 0 60000 65536"/>
                <a:gd name="T16" fmla="*/ 0 60000 65536"/>
                <a:gd name="T17" fmla="*/ 0 60000 65536"/>
                <a:gd name="T18" fmla="*/ 0 60000 65536"/>
                <a:gd name="T19" fmla="*/ 0 60000 65536"/>
                <a:gd name="T20" fmla="*/ 0 60000 65536"/>
                <a:gd name="T21" fmla="*/ 0 w 130"/>
                <a:gd name="T22" fmla="*/ 0 h 141"/>
                <a:gd name="T23" fmla="*/ 130 w 130"/>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rgbClr val="3CCCC7"/>
            </a:solidFill>
            <a:ln w="9525">
              <a:noFill/>
              <a:round/>
              <a:headEnd/>
              <a:tailEnd/>
            </a:ln>
          </p:spPr>
          <p:txBody>
            <a:bodyPr/>
            <a:lstStyle/>
            <a:p>
              <a:endParaRPr lang="zh-CN" altLang="en-US"/>
            </a:p>
          </p:txBody>
        </p:sp>
        <p:sp>
          <p:nvSpPr>
            <p:cNvPr id="30778" name="Freeform 307"/>
            <p:cNvSpPr>
              <a:spLocks/>
            </p:cNvSpPr>
            <p:nvPr/>
          </p:nvSpPr>
          <p:spPr bwMode="auto">
            <a:xfrm>
              <a:off x="2719587" y="3976217"/>
              <a:ext cx="288925" cy="95250"/>
            </a:xfrm>
            <a:custGeom>
              <a:avLst/>
              <a:gdLst>
                <a:gd name="T0" fmla="*/ 4762 w 182"/>
                <a:gd name="T1" fmla="*/ 95250 h 60"/>
                <a:gd name="T2" fmla="*/ 0 w 182"/>
                <a:gd name="T3" fmla="*/ 68263 h 60"/>
                <a:gd name="T4" fmla="*/ 284163 w 182"/>
                <a:gd name="T5" fmla="*/ 0 h 60"/>
                <a:gd name="T6" fmla="*/ 288925 w 182"/>
                <a:gd name="T7" fmla="*/ 25400 h 60"/>
                <a:gd name="T8" fmla="*/ 4762 w 182"/>
                <a:gd name="T9" fmla="*/ 95250 h 60"/>
                <a:gd name="T10" fmla="*/ 0 60000 65536"/>
                <a:gd name="T11" fmla="*/ 0 60000 65536"/>
                <a:gd name="T12" fmla="*/ 0 60000 65536"/>
                <a:gd name="T13" fmla="*/ 0 60000 65536"/>
                <a:gd name="T14" fmla="*/ 0 60000 65536"/>
                <a:gd name="T15" fmla="*/ 0 w 182"/>
                <a:gd name="T16" fmla="*/ 0 h 60"/>
                <a:gd name="T17" fmla="*/ 182 w 182"/>
                <a:gd name="T18" fmla="*/ 60 h 60"/>
              </a:gdLst>
              <a:ahLst/>
              <a:cxnLst>
                <a:cxn ang="T10">
                  <a:pos x="T0" y="T1"/>
                </a:cxn>
                <a:cxn ang="T11">
                  <a:pos x="T2" y="T3"/>
                </a:cxn>
                <a:cxn ang="T12">
                  <a:pos x="T4" y="T5"/>
                </a:cxn>
                <a:cxn ang="T13">
                  <a:pos x="T6" y="T7"/>
                </a:cxn>
                <a:cxn ang="T14">
                  <a:pos x="T8" y="T9"/>
                </a:cxn>
              </a:cxnLst>
              <a:rect l="T15" t="T16" r="T17" b="T18"/>
              <a:pathLst>
                <a:path w="182" h="60">
                  <a:moveTo>
                    <a:pt x="3" y="60"/>
                  </a:moveTo>
                  <a:lnTo>
                    <a:pt x="0" y="43"/>
                  </a:lnTo>
                  <a:lnTo>
                    <a:pt x="179" y="0"/>
                  </a:lnTo>
                  <a:lnTo>
                    <a:pt x="182" y="16"/>
                  </a:lnTo>
                  <a:lnTo>
                    <a:pt x="3" y="60"/>
                  </a:lnTo>
                  <a:close/>
                </a:path>
              </a:pathLst>
            </a:custGeom>
            <a:solidFill>
              <a:srgbClr val="3CCCC7"/>
            </a:solidFill>
            <a:ln w="9525">
              <a:noFill/>
              <a:round/>
              <a:headEnd/>
              <a:tailEnd/>
            </a:ln>
          </p:spPr>
          <p:txBody>
            <a:bodyPr/>
            <a:lstStyle/>
            <a:p>
              <a:endParaRPr lang="zh-CN" altLang="en-US"/>
            </a:p>
          </p:txBody>
        </p:sp>
        <p:sp>
          <p:nvSpPr>
            <p:cNvPr id="30779" name="Freeform 308"/>
            <p:cNvSpPr>
              <a:spLocks/>
            </p:cNvSpPr>
            <p:nvPr/>
          </p:nvSpPr>
          <p:spPr bwMode="auto">
            <a:xfrm>
              <a:off x="3024387" y="3452342"/>
              <a:ext cx="90488" cy="541338"/>
            </a:xfrm>
            <a:custGeom>
              <a:avLst/>
              <a:gdLst>
                <a:gd name="T0" fmla="*/ 26988 w 57"/>
                <a:gd name="T1" fmla="*/ 541338 h 341"/>
                <a:gd name="T2" fmla="*/ 0 w 57"/>
                <a:gd name="T3" fmla="*/ 538163 h 341"/>
                <a:gd name="T4" fmla="*/ 65088 w 57"/>
                <a:gd name="T5" fmla="*/ 0 h 341"/>
                <a:gd name="T6" fmla="*/ 90488 w 57"/>
                <a:gd name="T7" fmla="*/ 3175 h 341"/>
                <a:gd name="T8" fmla="*/ 26988 w 57"/>
                <a:gd name="T9" fmla="*/ 541338 h 341"/>
                <a:gd name="T10" fmla="*/ 0 60000 65536"/>
                <a:gd name="T11" fmla="*/ 0 60000 65536"/>
                <a:gd name="T12" fmla="*/ 0 60000 65536"/>
                <a:gd name="T13" fmla="*/ 0 60000 65536"/>
                <a:gd name="T14" fmla="*/ 0 60000 65536"/>
                <a:gd name="T15" fmla="*/ 0 w 57"/>
                <a:gd name="T16" fmla="*/ 0 h 341"/>
                <a:gd name="T17" fmla="*/ 57 w 57"/>
                <a:gd name="T18" fmla="*/ 341 h 341"/>
              </a:gdLst>
              <a:ahLst/>
              <a:cxnLst>
                <a:cxn ang="T10">
                  <a:pos x="T0" y="T1"/>
                </a:cxn>
                <a:cxn ang="T11">
                  <a:pos x="T2" y="T3"/>
                </a:cxn>
                <a:cxn ang="T12">
                  <a:pos x="T4" y="T5"/>
                </a:cxn>
                <a:cxn ang="T13">
                  <a:pos x="T6" y="T7"/>
                </a:cxn>
                <a:cxn ang="T14">
                  <a:pos x="T8" y="T9"/>
                </a:cxn>
              </a:cxnLst>
              <a:rect l="T15" t="T16" r="T17" b="T18"/>
              <a:pathLst>
                <a:path w="57" h="341">
                  <a:moveTo>
                    <a:pt x="17" y="341"/>
                  </a:moveTo>
                  <a:lnTo>
                    <a:pt x="0" y="339"/>
                  </a:lnTo>
                  <a:lnTo>
                    <a:pt x="41" y="0"/>
                  </a:lnTo>
                  <a:lnTo>
                    <a:pt x="57" y="2"/>
                  </a:lnTo>
                  <a:lnTo>
                    <a:pt x="17" y="341"/>
                  </a:lnTo>
                  <a:close/>
                </a:path>
              </a:pathLst>
            </a:custGeom>
            <a:solidFill>
              <a:srgbClr val="3CCCC7"/>
            </a:solidFill>
            <a:ln w="9525">
              <a:noFill/>
              <a:round/>
              <a:headEnd/>
              <a:tailEnd/>
            </a:ln>
          </p:spPr>
          <p:txBody>
            <a:bodyPr/>
            <a:lstStyle/>
            <a:p>
              <a:endParaRPr lang="zh-CN" altLang="en-US"/>
            </a:p>
          </p:txBody>
        </p:sp>
        <p:sp>
          <p:nvSpPr>
            <p:cNvPr id="30780" name="Freeform 309"/>
            <p:cNvSpPr>
              <a:spLocks/>
            </p:cNvSpPr>
            <p:nvPr/>
          </p:nvSpPr>
          <p:spPr bwMode="auto">
            <a:xfrm>
              <a:off x="3092649" y="2964979"/>
              <a:ext cx="260350" cy="496888"/>
            </a:xfrm>
            <a:custGeom>
              <a:avLst/>
              <a:gdLst>
                <a:gd name="T0" fmla="*/ 25400 w 164"/>
                <a:gd name="T1" fmla="*/ 496888 h 313"/>
                <a:gd name="T2" fmla="*/ 0 w 164"/>
                <a:gd name="T3" fmla="*/ 485775 h 313"/>
                <a:gd name="T4" fmla="*/ 238125 w 164"/>
                <a:gd name="T5" fmla="*/ 0 h 313"/>
                <a:gd name="T6" fmla="*/ 260350 w 164"/>
                <a:gd name="T7" fmla="*/ 11113 h 313"/>
                <a:gd name="T8" fmla="*/ 25400 w 164"/>
                <a:gd name="T9" fmla="*/ 496888 h 313"/>
                <a:gd name="T10" fmla="*/ 0 60000 65536"/>
                <a:gd name="T11" fmla="*/ 0 60000 65536"/>
                <a:gd name="T12" fmla="*/ 0 60000 65536"/>
                <a:gd name="T13" fmla="*/ 0 60000 65536"/>
                <a:gd name="T14" fmla="*/ 0 60000 65536"/>
                <a:gd name="T15" fmla="*/ 0 w 164"/>
                <a:gd name="T16" fmla="*/ 0 h 313"/>
                <a:gd name="T17" fmla="*/ 164 w 164"/>
                <a:gd name="T18" fmla="*/ 313 h 313"/>
              </a:gdLst>
              <a:ahLst/>
              <a:cxnLst>
                <a:cxn ang="T10">
                  <a:pos x="T0" y="T1"/>
                </a:cxn>
                <a:cxn ang="T11">
                  <a:pos x="T2" y="T3"/>
                </a:cxn>
                <a:cxn ang="T12">
                  <a:pos x="T4" y="T5"/>
                </a:cxn>
                <a:cxn ang="T13">
                  <a:pos x="T6" y="T7"/>
                </a:cxn>
                <a:cxn ang="T14">
                  <a:pos x="T8" y="T9"/>
                </a:cxn>
              </a:cxnLst>
              <a:rect l="T15" t="T16" r="T17" b="T18"/>
              <a:pathLst>
                <a:path w="164" h="313">
                  <a:moveTo>
                    <a:pt x="16" y="313"/>
                  </a:moveTo>
                  <a:lnTo>
                    <a:pt x="0" y="306"/>
                  </a:lnTo>
                  <a:lnTo>
                    <a:pt x="150" y="0"/>
                  </a:lnTo>
                  <a:lnTo>
                    <a:pt x="164" y="7"/>
                  </a:lnTo>
                  <a:lnTo>
                    <a:pt x="16" y="313"/>
                  </a:lnTo>
                  <a:close/>
                </a:path>
              </a:pathLst>
            </a:custGeom>
            <a:solidFill>
              <a:srgbClr val="3CCCC7"/>
            </a:solidFill>
            <a:ln w="9525">
              <a:noFill/>
              <a:round/>
              <a:headEnd/>
              <a:tailEnd/>
            </a:ln>
          </p:spPr>
          <p:txBody>
            <a:bodyPr/>
            <a:lstStyle/>
            <a:p>
              <a:endParaRPr lang="zh-CN" altLang="en-US"/>
            </a:p>
          </p:txBody>
        </p:sp>
        <p:sp>
          <p:nvSpPr>
            <p:cNvPr id="30781" name="Freeform 310"/>
            <p:cNvSpPr>
              <a:spLocks/>
            </p:cNvSpPr>
            <p:nvPr/>
          </p:nvSpPr>
          <p:spPr bwMode="auto">
            <a:xfrm>
              <a:off x="3300612" y="2364904"/>
              <a:ext cx="306388" cy="611188"/>
            </a:xfrm>
            <a:custGeom>
              <a:avLst/>
              <a:gdLst>
                <a:gd name="T0" fmla="*/ 23813 w 193"/>
                <a:gd name="T1" fmla="*/ 611188 h 385"/>
                <a:gd name="T2" fmla="*/ 0 w 193"/>
                <a:gd name="T3" fmla="*/ 600075 h 385"/>
                <a:gd name="T4" fmla="*/ 284163 w 193"/>
                <a:gd name="T5" fmla="*/ 0 h 385"/>
                <a:gd name="T6" fmla="*/ 306388 w 193"/>
                <a:gd name="T7" fmla="*/ 11113 h 385"/>
                <a:gd name="T8" fmla="*/ 23813 w 193"/>
                <a:gd name="T9" fmla="*/ 611188 h 385"/>
                <a:gd name="T10" fmla="*/ 0 60000 65536"/>
                <a:gd name="T11" fmla="*/ 0 60000 65536"/>
                <a:gd name="T12" fmla="*/ 0 60000 65536"/>
                <a:gd name="T13" fmla="*/ 0 60000 65536"/>
                <a:gd name="T14" fmla="*/ 0 60000 65536"/>
                <a:gd name="T15" fmla="*/ 0 w 193"/>
                <a:gd name="T16" fmla="*/ 0 h 385"/>
                <a:gd name="T17" fmla="*/ 193 w 193"/>
                <a:gd name="T18" fmla="*/ 385 h 385"/>
              </a:gdLst>
              <a:ahLst/>
              <a:cxnLst>
                <a:cxn ang="T10">
                  <a:pos x="T0" y="T1"/>
                </a:cxn>
                <a:cxn ang="T11">
                  <a:pos x="T2" y="T3"/>
                </a:cxn>
                <a:cxn ang="T12">
                  <a:pos x="T4" y="T5"/>
                </a:cxn>
                <a:cxn ang="T13">
                  <a:pos x="T6" y="T7"/>
                </a:cxn>
                <a:cxn ang="T14">
                  <a:pos x="T8" y="T9"/>
                </a:cxn>
              </a:cxnLst>
              <a:rect l="T15" t="T16" r="T17" b="T18"/>
              <a:pathLst>
                <a:path w="193" h="385">
                  <a:moveTo>
                    <a:pt x="15" y="385"/>
                  </a:moveTo>
                  <a:lnTo>
                    <a:pt x="0" y="378"/>
                  </a:lnTo>
                  <a:lnTo>
                    <a:pt x="179" y="0"/>
                  </a:lnTo>
                  <a:lnTo>
                    <a:pt x="193" y="7"/>
                  </a:lnTo>
                  <a:lnTo>
                    <a:pt x="15" y="385"/>
                  </a:lnTo>
                  <a:close/>
                </a:path>
              </a:pathLst>
            </a:custGeom>
            <a:solidFill>
              <a:srgbClr val="3CCCC7"/>
            </a:solidFill>
            <a:ln w="9525">
              <a:noFill/>
              <a:round/>
              <a:headEnd/>
              <a:tailEnd/>
            </a:ln>
          </p:spPr>
          <p:txBody>
            <a:bodyPr/>
            <a:lstStyle/>
            <a:p>
              <a:endParaRPr lang="zh-CN" altLang="en-US"/>
            </a:p>
          </p:txBody>
        </p:sp>
        <p:sp>
          <p:nvSpPr>
            <p:cNvPr id="30782" name="Freeform 311"/>
            <p:cNvSpPr>
              <a:spLocks/>
            </p:cNvSpPr>
            <p:nvPr/>
          </p:nvSpPr>
          <p:spPr bwMode="auto">
            <a:xfrm>
              <a:off x="2998987" y="2634779"/>
              <a:ext cx="325438" cy="344488"/>
            </a:xfrm>
            <a:custGeom>
              <a:avLst/>
              <a:gdLst>
                <a:gd name="T0" fmla="*/ 307975 w 205"/>
                <a:gd name="T1" fmla="*/ 344488 h 217"/>
                <a:gd name="T2" fmla="*/ 0 w 205"/>
                <a:gd name="T3" fmla="*/ 17463 h 217"/>
                <a:gd name="T4" fmla="*/ 20638 w 205"/>
                <a:gd name="T5" fmla="*/ 0 h 217"/>
                <a:gd name="T6" fmla="*/ 325438 w 205"/>
                <a:gd name="T7" fmla="*/ 325438 h 217"/>
                <a:gd name="T8" fmla="*/ 307975 w 205"/>
                <a:gd name="T9" fmla="*/ 344488 h 217"/>
                <a:gd name="T10" fmla="*/ 0 60000 65536"/>
                <a:gd name="T11" fmla="*/ 0 60000 65536"/>
                <a:gd name="T12" fmla="*/ 0 60000 65536"/>
                <a:gd name="T13" fmla="*/ 0 60000 65536"/>
                <a:gd name="T14" fmla="*/ 0 60000 65536"/>
                <a:gd name="T15" fmla="*/ 0 w 205"/>
                <a:gd name="T16" fmla="*/ 0 h 217"/>
                <a:gd name="T17" fmla="*/ 205 w 205"/>
                <a:gd name="T18" fmla="*/ 217 h 217"/>
              </a:gdLst>
              <a:ahLst/>
              <a:cxnLst>
                <a:cxn ang="T10">
                  <a:pos x="T0" y="T1"/>
                </a:cxn>
                <a:cxn ang="T11">
                  <a:pos x="T2" y="T3"/>
                </a:cxn>
                <a:cxn ang="T12">
                  <a:pos x="T4" y="T5"/>
                </a:cxn>
                <a:cxn ang="T13">
                  <a:pos x="T6" y="T7"/>
                </a:cxn>
                <a:cxn ang="T14">
                  <a:pos x="T8" y="T9"/>
                </a:cxn>
              </a:cxnLst>
              <a:rect l="T15" t="T16" r="T17" b="T18"/>
              <a:pathLst>
                <a:path w="205" h="217">
                  <a:moveTo>
                    <a:pt x="194" y="217"/>
                  </a:moveTo>
                  <a:lnTo>
                    <a:pt x="0" y="11"/>
                  </a:lnTo>
                  <a:lnTo>
                    <a:pt x="13" y="0"/>
                  </a:lnTo>
                  <a:lnTo>
                    <a:pt x="205" y="205"/>
                  </a:lnTo>
                  <a:lnTo>
                    <a:pt x="194" y="217"/>
                  </a:lnTo>
                  <a:close/>
                </a:path>
              </a:pathLst>
            </a:custGeom>
            <a:solidFill>
              <a:srgbClr val="3CCCC7"/>
            </a:solidFill>
            <a:ln w="9525">
              <a:noFill/>
              <a:round/>
              <a:headEnd/>
              <a:tailEnd/>
            </a:ln>
          </p:spPr>
          <p:txBody>
            <a:bodyPr/>
            <a:lstStyle/>
            <a:p>
              <a:endParaRPr lang="zh-CN" altLang="en-US"/>
            </a:p>
          </p:txBody>
        </p:sp>
        <p:sp>
          <p:nvSpPr>
            <p:cNvPr id="30783" name="Freeform 312"/>
            <p:cNvSpPr>
              <a:spLocks/>
            </p:cNvSpPr>
            <p:nvPr/>
          </p:nvSpPr>
          <p:spPr bwMode="auto">
            <a:xfrm>
              <a:off x="2719587" y="2634779"/>
              <a:ext cx="301625" cy="619125"/>
            </a:xfrm>
            <a:custGeom>
              <a:avLst/>
              <a:gdLst>
                <a:gd name="T0" fmla="*/ 25400 w 190"/>
                <a:gd name="T1" fmla="*/ 619125 h 390"/>
                <a:gd name="T2" fmla="*/ 0 w 190"/>
                <a:gd name="T3" fmla="*/ 608013 h 390"/>
                <a:gd name="T4" fmla="*/ 277813 w 190"/>
                <a:gd name="T5" fmla="*/ 0 h 390"/>
                <a:gd name="T6" fmla="*/ 301625 w 190"/>
                <a:gd name="T7" fmla="*/ 9525 h 390"/>
                <a:gd name="T8" fmla="*/ 25400 w 190"/>
                <a:gd name="T9" fmla="*/ 619125 h 390"/>
                <a:gd name="T10" fmla="*/ 0 60000 65536"/>
                <a:gd name="T11" fmla="*/ 0 60000 65536"/>
                <a:gd name="T12" fmla="*/ 0 60000 65536"/>
                <a:gd name="T13" fmla="*/ 0 60000 65536"/>
                <a:gd name="T14" fmla="*/ 0 60000 65536"/>
                <a:gd name="T15" fmla="*/ 0 w 190"/>
                <a:gd name="T16" fmla="*/ 0 h 390"/>
                <a:gd name="T17" fmla="*/ 190 w 190"/>
                <a:gd name="T18" fmla="*/ 390 h 390"/>
              </a:gdLst>
              <a:ahLst/>
              <a:cxnLst>
                <a:cxn ang="T10">
                  <a:pos x="T0" y="T1"/>
                </a:cxn>
                <a:cxn ang="T11">
                  <a:pos x="T2" y="T3"/>
                </a:cxn>
                <a:cxn ang="T12">
                  <a:pos x="T4" y="T5"/>
                </a:cxn>
                <a:cxn ang="T13">
                  <a:pos x="T6" y="T7"/>
                </a:cxn>
                <a:cxn ang="T14">
                  <a:pos x="T8" y="T9"/>
                </a:cxn>
              </a:cxnLst>
              <a:rect l="T15" t="T16" r="T17" b="T18"/>
              <a:pathLst>
                <a:path w="190" h="390">
                  <a:moveTo>
                    <a:pt x="16" y="390"/>
                  </a:moveTo>
                  <a:lnTo>
                    <a:pt x="0" y="383"/>
                  </a:lnTo>
                  <a:lnTo>
                    <a:pt x="175" y="0"/>
                  </a:lnTo>
                  <a:lnTo>
                    <a:pt x="190" y="6"/>
                  </a:lnTo>
                  <a:lnTo>
                    <a:pt x="16" y="390"/>
                  </a:lnTo>
                  <a:close/>
                </a:path>
              </a:pathLst>
            </a:custGeom>
            <a:solidFill>
              <a:srgbClr val="3CCCC7"/>
            </a:solidFill>
            <a:ln w="9525">
              <a:noFill/>
              <a:round/>
              <a:headEnd/>
              <a:tailEnd/>
            </a:ln>
          </p:spPr>
          <p:txBody>
            <a:bodyPr/>
            <a:lstStyle/>
            <a:p>
              <a:endParaRPr lang="zh-CN" altLang="en-US"/>
            </a:p>
          </p:txBody>
        </p:sp>
        <p:sp>
          <p:nvSpPr>
            <p:cNvPr id="30784" name="Freeform 313"/>
            <p:cNvSpPr>
              <a:spLocks/>
            </p:cNvSpPr>
            <p:nvPr/>
          </p:nvSpPr>
          <p:spPr bwMode="auto">
            <a:xfrm>
              <a:off x="2317949" y="3172942"/>
              <a:ext cx="407988" cy="87313"/>
            </a:xfrm>
            <a:custGeom>
              <a:avLst/>
              <a:gdLst>
                <a:gd name="T0" fmla="*/ 406400 w 257"/>
                <a:gd name="T1" fmla="*/ 87313 h 55"/>
                <a:gd name="T2" fmla="*/ 0 w 257"/>
                <a:gd name="T3" fmla="*/ 26988 h 55"/>
                <a:gd name="T4" fmla="*/ 4763 w 257"/>
                <a:gd name="T5" fmla="*/ 0 h 55"/>
                <a:gd name="T6" fmla="*/ 407988 w 257"/>
                <a:gd name="T7" fmla="*/ 61913 h 55"/>
                <a:gd name="T8" fmla="*/ 406400 w 257"/>
                <a:gd name="T9" fmla="*/ 87313 h 55"/>
                <a:gd name="T10" fmla="*/ 0 60000 65536"/>
                <a:gd name="T11" fmla="*/ 0 60000 65536"/>
                <a:gd name="T12" fmla="*/ 0 60000 65536"/>
                <a:gd name="T13" fmla="*/ 0 60000 65536"/>
                <a:gd name="T14" fmla="*/ 0 60000 65536"/>
                <a:gd name="T15" fmla="*/ 0 w 257"/>
                <a:gd name="T16" fmla="*/ 0 h 55"/>
                <a:gd name="T17" fmla="*/ 257 w 257"/>
                <a:gd name="T18" fmla="*/ 55 h 55"/>
              </a:gdLst>
              <a:ahLst/>
              <a:cxnLst>
                <a:cxn ang="T10">
                  <a:pos x="T0" y="T1"/>
                </a:cxn>
                <a:cxn ang="T11">
                  <a:pos x="T2" y="T3"/>
                </a:cxn>
                <a:cxn ang="T12">
                  <a:pos x="T4" y="T5"/>
                </a:cxn>
                <a:cxn ang="T13">
                  <a:pos x="T6" y="T7"/>
                </a:cxn>
                <a:cxn ang="T14">
                  <a:pos x="T8" y="T9"/>
                </a:cxn>
              </a:cxnLst>
              <a:rect l="T15" t="T16" r="T17" b="T18"/>
              <a:pathLst>
                <a:path w="257" h="55">
                  <a:moveTo>
                    <a:pt x="256" y="55"/>
                  </a:moveTo>
                  <a:lnTo>
                    <a:pt x="0" y="17"/>
                  </a:lnTo>
                  <a:lnTo>
                    <a:pt x="3" y="0"/>
                  </a:lnTo>
                  <a:lnTo>
                    <a:pt x="257" y="39"/>
                  </a:lnTo>
                  <a:lnTo>
                    <a:pt x="256" y="55"/>
                  </a:lnTo>
                  <a:close/>
                </a:path>
              </a:pathLst>
            </a:custGeom>
            <a:solidFill>
              <a:srgbClr val="3CCCC7"/>
            </a:solidFill>
            <a:ln w="9525">
              <a:noFill/>
              <a:round/>
              <a:headEnd/>
              <a:tailEnd/>
            </a:ln>
          </p:spPr>
          <p:txBody>
            <a:bodyPr/>
            <a:lstStyle/>
            <a:p>
              <a:endParaRPr lang="zh-CN" altLang="en-US"/>
            </a:p>
          </p:txBody>
        </p:sp>
        <p:sp>
          <p:nvSpPr>
            <p:cNvPr id="30785" name="Freeform 314"/>
            <p:cNvSpPr>
              <a:spLocks/>
            </p:cNvSpPr>
            <p:nvPr/>
          </p:nvSpPr>
          <p:spPr bwMode="auto">
            <a:xfrm>
              <a:off x="2729112" y="3228504"/>
              <a:ext cx="354013" cy="228600"/>
            </a:xfrm>
            <a:custGeom>
              <a:avLst/>
              <a:gdLst>
                <a:gd name="T0" fmla="*/ 341313 w 223"/>
                <a:gd name="T1" fmla="*/ 228600 h 144"/>
                <a:gd name="T2" fmla="*/ 0 w 223"/>
                <a:gd name="T3" fmla="*/ 22225 h 144"/>
                <a:gd name="T4" fmla="*/ 12700 w 223"/>
                <a:gd name="T5" fmla="*/ 0 h 144"/>
                <a:gd name="T6" fmla="*/ 354013 w 223"/>
                <a:gd name="T7" fmla="*/ 206375 h 144"/>
                <a:gd name="T8" fmla="*/ 341313 w 223"/>
                <a:gd name="T9" fmla="*/ 228600 h 144"/>
                <a:gd name="T10" fmla="*/ 0 60000 65536"/>
                <a:gd name="T11" fmla="*/ 0 60000 65536"/>
                <a:gd name="T12" fmla="*/ 0 60000 65536"/>
                <a:gd name="T13" fmla="*/ 0 60000 65536"/>
                <a:gd name="T14" fmla="*/ 0 60000 65536"/>
                <a:gd name="T15" fmla="*/ 0 w 223"/>
                <a:gd name="T16" fmla="*/ 0 h 144"/>
                <a:gd name="T17" fmla="*/ 223 w 223"/>
                <a:gd name="T18" fmla="*/ 144 h 144"/>
              </a:gdLst>
              <a:ahLst/>
              <a:cxnLst>
                <a:cxn ang="T10">
                  <a:pos x="T0" y="T1"/>
                </a:cxn>
                <a:cxn ang="T11">
                  <a:pos x="T2" y="T3"/>
                </a:cxn>
                <a:cxn ang="T12">
                  <a:pos x="T4" y="T5"/>
                </a:cxn>
                <a:cxn ang="T13">
                  <a:pos x="T6" y="T7"/>
                </a:cxn>
                <a:cxn ang="T14">
                  <a:pos x="T8" y="T9"/>
                </a:cxn>
              </a:cxnLst>
              <a:rect l="T15" t="T16" r="T17" b="T18"/>
              <a:pathLst>
                <a:path w="223" h="144">
                  <a:moveTo>
                    <a:pt x="215" y="144"/>
                  </a:moveTo>
                  <a:lnTo>
                    <a:pt x="0" y="14"/>
                  </a:lnTo>
                  <a:lnTo>
                    <a:pt x="8" y="0"/>
                  </a:lnTo>
                  <a:lnTo>
                    <a:pt x="223" y="130"/>
                  </a:lnTo>
                  <a:lnTo>
                    <a:pt x="215" y="144"/>
                  </a:lnTo>
                  <a:close/>
                </a:path>
              </a:pathLst>
            </a:custGeom>
            <a:solidFill>
              <a:srgbClr val="3CCCC7"/>
            </a:solidFill>
            <a:ln w="9525">
              <a:noFill/>
              <a:round/>
              <a:headEnd/>
              <a:tailEnd/>
            </a:ln>
          </p:spPr>
          <p:txBody>
            <a:bodyPr/>
            <a:lstStyle/>
            <a:p>
              <a:endParaRPr lang="zh-CN" altLang="en-US"/>
            </a:p>
          </p:txBody>
        </p:sp>
        <p:sp>
          <p:nvSpPr>
            <p:cNvPr id="30786" name="Freeform 315"/>
            <p:cNvSpPr>
              <a:spLocks/>
            </p:cNvSpPr>
            <p:nvPr/>
          </p:nvSpPr>
          <p:spPr bwMode="auto">
            <a:xfrm>
              <a:off x="2733874" y="2958629"/>
              <a:ext cx="582613" cy="290513"/>
            </a:xfrm>
            <a:custGeom>
              <a:avLst/>
              <a:gdLst>
                <a:gd name="T0" fmla="*/ 11113 w 367"/>
                <a:gd name="T1" fmla="*/ 290513 h 183"/>
                <a:gd name="T2" fmla="*/ 0 w 367"/>
                <a:gd name="T3" fmla="*/ 265113 h 183"/>
                <a:gd name="T4" fmla="*/ 571500 w 367"/>
                <a:gd name="T5" fmla="*/ 0 h 183"/>
                <a:gd name="T6" fmla="*/ 582613 w 367"/>
                <a:gd name="T7" fmla="*/ 23813 h 183"/>
                <a:gd name="T8" fmla="*/ 11113 w 367"/>
                <a:gd name="T9" fmla="*/ 290513 h 183"/>
                <a:gd name="T10" fmla="*/ 0 60000 65536"/>
                <a:gd name="T11" fmla="*/ 0 60000 65536"/>
                <a:gd name="T12" fmla="*/ 0 60000 65536"/>
                <a:gd name="T13" fmla="*/ 0 60000 65536"/>
                <a:gd name="T14" fmla="*/ 0 60000 65536"/>
                <a:gd name="T15" fmla="*/ 0 w 367"/>
                <a:gd name="T16" fmla="*/ 0 h 183"/>
                <a:gd name="T17" fmla="*/ 367 w 367"/>
                <a:gd name="T18" fmla="*/ 183 h 183"/>
              </a:gdLst>
              <a:ahLst/>
              <a:cxnLst>
                <a:cxn ang="T10">
                  <a:pos x="T0" y="T1"/>
                </a:cxn>
                <a:cxn ang="T11">
                  <a:pos x="T2" y="T3"/>
                </a:cxn>
                <a:cxn ang="T12">
                  <a:pos x="T4" y="T5"/>
                </a:cxn>
                <a:cxn ang="T13">
                  <a:pos x="T6" y="T7"/>
                </a:cxn>
                <a:cxn ang="T14">
                  <a:pos x="T8" y="T9"/>
                </a:cxn>
              </a:cxnLst>
              <a:rect l="T15" t="T16" r="T17" b="T18"/>
              <a:pathLst>
                <a:path w="367" h="183">
                  <a:moveTo>
                    <a:pt x="7" y="183"/>
                  </a:moveTo>
                  <a:lnTo>
                    <a:pt x="0" y="167"/>
                  </a:lnTo>
                  <a:lnTo>
                    <a:pt x="360" y="0"/>
                  </a:lnTo>
                  <a:lnTo>
                    <a:pt x="367" y="15"/>
                  </a:lnTo>
                  <a:lnTo>
                    <a:pt x="7" y="183"/>
                  </a:lnTo>
                  <a:close/>
                </a:path>
              </a:pathLst>
            </a:custGeom>
            <a:solidFill>
              <a:srgbClr val="3CCCC7"/>
            </a:solidFill>
            <a:ln w="9525">
              <a:noFill/>
              <a:round/>
              <a:headEnd/>
              <a:tailEnd/>
            </a:ln>
          </p:spPr>
          <p:txBody>
            <a:bodyPr/>
            <a:lstStyle/>
            <a:p>
              <a:endParaRPr lang="zh-CN" altLang="en-US"/>
            </a:p>
          </p:txBody>
        </p:sp>
        <p:sp>
          <p:nvSpPr>
            <p:cNvPr id="30787" name="Freeform 316"/>
            <p:cNvSpPr>
              <a:spLocks/>
            </p:cNvSpPr>
            <p:nvPr/>
          </p:nvSpPr>
          <p:spPr bwMode="auto">
            <a:xfrm>
              <a:off x="2638624" y="2739554"/>
              <a:ext cx="106363" cy="495300"/>
            </a:xfrm>
            <a:custGeom>
              <a:avLst/>
              <a:gdLst>
                <a:gd name="T0" fmla="*/ 80963 w 67"/>
                <a:gd name="T1" fmla="*/ 495300 h 312"/>
                <a:gd name="T2" fmla="*/ 0 w 67"/>
                <a:gd name="T3" fmla="*/ 4762 h 312"/>
                <a:gd name="T4" fmla="*/ 25400 w 67"/>
                <a:gd name="T5" fmla="*/ 0 h 312"/>
                <a:gd name="T6" fmla="*/ 106363 w 67"/>
                <a:gd name="T7" fmla="*/ 492125 h 312"/>
                <a:gd name="T8" fmla="*/ 80963 w 67"/>
                <a:gd name="T9" fmla="*/ 495300 h 312"/>
                <a:gd name="T10" fmla="*/ 0 60000 65536"/>
                <a:gd name="T11" fmla="*/ 0 60000 65536"/>
                <a:gd name="T12" fmla="*/ 0 60000 65536"/>
                <a:gd name="T13" fmla="*/ 0 60000 65536"/>
                <a:gd name="T14" fmla="*/ 0 60000 65536"/>
                <a:gd name="T15" fmla="*/ 0 w 67"/>
                <a:gd name="T16" fmla="*/ 0 h 312"/>
                <a:gd name="T17" fmla="*/ 67 w 67"/>
                <a:gd name="T18" fmla="*/ 312 h 312"/>
              </a:gdLst>
              <a:ahLst/>
              <a:cxnLst>
                <a:cxn ang="T10">
                  <a:pos x="T0" y="T1"/>
                </a:cxn>
                <a:cxn ang="T11">
                  <a:pos x="T2" y="T3"/>
                </a:cxn>
                <a:cxn ang="T12">
                  <a:pos x="T4" y="T5"/>
                </a:cxn>
                <a:cxn ang="T13">
                  <a:pos x="T6" y="T7"/>
                </a:cxn>
                <a:cxn ang="T14">
                  <a:pos x="T8" y="T9"/>
                </a:cxn>
              </a:cxnLst>
              <a:rect l="T15" t="T16" r="T17" b="T18"/>
              <a:pathLst>
                <a:path w="67" h="312">
                  <a:moveTo>
                    <a:pt x="51" y="312"/>
                  </a:moveTo>
                  <a:lnTo>
                    <a:pt x="0" y="3"/>
                  </a:lnTo>
                  <a:lnTo>
                    <a:pt x="16" y="0"/>
                  </a:lnTo>
                  <a:lnTo>
                    <a:pt x="67" y="310"/>
                  </a:lnTo>
                  <a:lnTo>
                    <a:pt x="51" y="312"/>
                  </a:lnTo>
                  <a:close/>
                </a:path>
              </a:pathLst>
            </a:custGeom>
            <a:solidFill>
              <a:srgbClr val="3CCCC7"/>
            </a:solidFill>
            <a:ln w="9525">
              <a:noFill/>
              <a:round/>
              <a:headEnd/>
              <a:tailEnd/>
            </a:ln>
          </p:spPr>
          <p:txBody>
            <a:bodyPr/>
            <a:lstStyle/>
            <a:p>
              <a:endParaRPr lang="zh-CN" altLang="en-US"/>
            </a:p>
          </p:txBody>
        </p:sp>
        <p:sp>
          <p:nvSpPr>
            <p:cNvPr id="30788" name="Freeform 317"/>
            <p:cNvSpPr>
              <a:spLocks/>
            </p:cNvSpPr>
            <p:nvPr/>
          </p:nvSpPr>
          <p:spPr bwMode="auto">
            <a:xfrm>
              <a:off x="2303661" y="2747492"/>
              <a:ext cx="30163" cy="434975"/>
            </a:xfrm>
            <a:custGeom>
              <a:avLst/>
              <a:gdLst>
                <a:gd name="T0" fmla="*/ 3175 w 19"/>
                <a:gd name="T1" fmla="*/ 434975 h 274"/>
                <a:gd name="T2" fmla="*/ 0 w 19"/>
                <a:gd name="T3" fmla="*/ 0 h 274"/>
                <a:gd name="T4" fmla="*/ 25400 w 19"/>
                <a:gd name="T5" fmla="*/ 0 h 274"/>
                <a:gd name="T6" fmla="*/ 30163 w 19"/>
                <a:gd name="T7" fmla="*/ 434975 h 274"/>
                <a:gd name="T8" fmla="*/ 3175 w 19"/>
                <a:gd name="T9" fmla="*/ 434975 h 274"/>
                <a:gd name="T10" fmla="*/ 0 60000 65536"/>
                <a:gd name="T11" fmla="*/ 0 60000 65536"/>
                <a:gd name="T12" fmla="*/ 0 60000 65536"/>
                <a:gd name="T13" fmla="*/ 0 60000 65536"/>
                <a:gd name="T14" fmla="*/ 0 60000 65536"/>
                <a:gd name="T15" fmla="*/ 0 w 19"/>
                <a:gd name="T16" fmla="*/ 0 h 274"/>
                <a:gd name="T17" fmla="*/ 19 w 19"/>
                <a:gd name="T18" fmla="*/ 274 h 274"/>
              </a:gdLst>
              <a:ahLst/>
              <a:cxnLst>
                <a:cxn ang="T10">
                  <a:pos x="T0" y="T1"/>
                </a:cxn>
                <a:cxn ang="T11">
                  <a:pos x="T2" y="T3"/>
                </a:cxn>
                <a:cxn ang="T12">
                  <a:pos x="T4" y="T5"/>
                </a:cxn>
                <a:cxn ang="T13">
                  <a:pos x="T6" y="T7"/>
                </a:cxn>
                <a:cxn ang="T14">
                  <a:pos x="T8" y="T9"/>
                </a:cxn>
              </a:cxnLst>
              <a:rect l="T15" t="T16" r="T17" b="T18"/>
              <a:pathLst>
                <a:path w="19" h="274">
                  <a:moveTo>
                    <a:pt x="2" y="274"/>
                  </a:moveTo>
                  <a:lnTo>
                    <a:pt x="0" y="0"/>
                  </a:lnTo>
                  <a:lnTo>
                    <a:pt x="16" y="0"/>
                  </a:lnTo>
                  <a:lnTo>
                    <a:pt x="19" y="274"/>
                  </a:lnTo>
                  <a:lnTo>
                    <a:pt x="2" y="274"/>
                  </a:lnTo>
                  <a:close/>
                </a:path>
              </a:pathLst>
            </a:custGeom>
            <a:solidFill>
              <a:srgbClr val="3CCCC7"/>
            </a:solidFill>
            <a:ln w="9525">
              <a:noFill/>
              <a:round/>
              <a:headEnd/>
              <a:tailEnd/>
            </a:ln>
          </p:spPr>
          <p:txBody>
            <a:bodyPr/>
            <a:lstStyle/>
            <a:p>
              <a:endParaRPr lang="zh-CN" altLang="en-US"/>
            </a:p>
          </p:txBody>
        </p:sp>
        <p:sp>
          <p:nvSpPr>
            <p:cNvPr id="30789" name="Freeform 318"/>
            <p:cNvSpPr>
              <a:spLocks/>
            </p:cNvSpPr>
            <p:nvPr/>
          </p:nvSpPr>
          <p:spPr bwMode="auto">
            <a:xfrm>
              <a:off x="2276674" y="2072804"/>
              <a:ext cx="52388" cy="682625"/>
            </a:xfrm>
            <a:custGeom>
              <a:avLst/>
              <a:gdLst>
                <a:gd name="T0" fmla="*/ 26988 w 33"/>
                <a:gd name="T1" fmla="*/ 682625 h 430"/>
                <a:gd name="T2" fmla="*/ 0 w 33"/>
                <a:gd name="T3" fmla="*/ 0 h 430"/>
                <a:gd name="T4" fmla="*/ 26988 w 33"/>
                <a:gd name="T5" fmla="*/ 0 h 430"/>
                <a:gd name="T6" fmla="*/ 52388 w 33"/>
                <a:gd name="T7" fmla="*/ 682625 h 430"/>
                <a:gd name="T8" fmla="*/ 26988 w 33"/>
                <a:gd name="T9" fmla="*/ 682625 h 430"/>
                <a:gd name="T10" fmla="*/ 0 60000 65536"/>
                <a:gd name="T11" fmla="*/ 0 60000 65536"/>
                <a:gd name="T12" fmla="*/ 0 60000 65536"/>
                <a:gd name="T13" fmla="*/ 0 60000 65536"/>
                <a:gd name="T14" fmla="*/ 0 60000 65536"/>
                <a:gd name="T15" fmla="*/ 0 w 33"/>
                <a:gd name="T16" fmla="*/ 0 h 430"/>
                <a:gd name="T17" fmla="*/ 33 w 33"/>
                <a:gd name="T18" fmla="*/ 430 h 430"/>
              </a:gdLst>
              <a:ahLst/>
              <a:cxnLst>
                <a:cxn ang="T10">
                  <a:pos x="T0" y="T1"/>
                </a:cxn>
                <a:cxn ang="T11">
                  <a:pos x="T2" y="T3"/>
                </a:cxn>
                <a:cxn ang="T12">
                  <a:pos x="T4" y="T5"/>
                </a:cxn>
                <a:cxn ang="T13">
                  <a:pos x="T6" y="T7"/>
                </a:cxn>
                <a:cxn ang="T14">
                  <a:pos x="T8" y="T9"/>
                </a:cxn>
              </a:cxnLst>
              <a:rect l="T15" t="T16" r="T17" b="T18"/>
              <a:pathLst>
                <a:path w="33" h="430">
                  <a:moveTo>
                    <a:pt x="17" y="430"/>
                  </a:moveTo>
                  <a:lnTo>
                    <a:pt x="0" y="0"/>
                  </a:lnTo>
                  <a:lnTo>
                    <a:pt x="17" y="0"/>
                  </a:lnTo>
                  <a:lnTo>
                    <a:pt x="33" y="430"/>
                  </a:lnTo>
                  <a:lnTo>
                    <a:pt x="17" y="430"/>
                  </a:lnTo>
                  <a:close/>
                </a:path>
              </a:pathLst>
            </a:custGeom>
            <a:solidFill>
              <a:srgbClr val="3CCCC7"/>
            </a:solidFill>
            <a:ln w="9525">
              <a:noFill/>
              <a:round/>
              <a:headEnd/>
              <a:tailEnd/>
            </a:ln>
          </p:spPr>
          <p:txBody>
            <a:bodyPr/>
            <a:lstStyle/>
            <a:p>
              <a:endParaRPr lang="zh-CN" altLang="en-US"/>
            </a:p>
          </p:txBody>
        </p:sp>
        <p:sp>
          <p:nvSpPr>
            <p:cNvPr id="30790" name="Freeform 319"/>
            <p:cNvSpPr>
              <a:spLocks/>
            </p:cNvSpPr>
            <p:nvPr/>
          </p:nvSpPr>
          <p:spPr bwMode="auto">
            <a:xfrm>
              <a:off x="2322712" y="2723679"/>
              <a:ext cx="333375" cy="50800"/>
            </a:xfrm>
            <a:custGeom>
              <a:avLst/>
              <a:gdLst>
                <a:gd name="T0" fmla="*/ 3175 w 210"/>
                <a:gd name="T1" fmla="*/ 50800 h 32"/>
                <a:gd name="T2" fmla="*/ 0 w 210"/>
                <a:gd name="T3" fmla="*/ 23812 h 32"/>
                <a:gd name="T4" fmla="*/ 330200 w 210"/>
                <a:gd name="T5" fmla="*/ 0 h 32"/>
                <a:gd name="T6" fmla="*/ 333375 w 210"/>
                <a:gd name="T7" fmla="*/ 26987 h 32"/>
                <a:gd name="T8" fmla="*/ 3175 w 210"/>
                <a:gd name="T9" fmla="*/ 50800 h 32"/>
                <a:gd name="T10" fmla="*/ 0 60000 65536"/>
                <a:gd name="T11" fmla="*/ 0 60000 65536"/>
                <a:gd name="T12" fmla="*/ 0 60000 65536"/>
                <a:gd name="T13" fmla="*/ 0 60000 65536"/>
                <a:gd name="T14" fmla="*/ 0 60000 65536"/>
                <a:gd name="T15" fmla="*/ 0 w 210"/>
                <a:gd name="T16" fmla="*/ 0 h 32"/>
                <a:gd name="T17" fmla="*/ 210 w 210"/>
                <a:gd name="T18" fmla="*/ 32 h 32"/>
              </a:gdLst>
              <a:ahLst/>
              <a:cxnLst>
                <a:cxn ang="T10">
                  <a:pos x="T0" y="T1"/>
                </a:cxn>
                <a:cxn ang="T11">
                  <a:pos x="T2" y="T3"/>
                </a:cxn>
                <a:cxn ang="T12">
                  <a:pos x="T4" y="T5"/>
                </a:cxn>
                <a:cxn ang="T13">
                  <a:pos x="T6" y="T7"/>
                </a:cxn>
                <a:cxn ang="T14">
                  <a:pos x="T8" y="T9"/>
                </a:cxn>
              </a:cxnLst>
              <a:rect l="T15" t="T16" r="T17" b="T18"/>
              <a:pathLst>
                <a:path w="210" h="32">
                  <a:moveTo>
                    <a:pt x="2" y="32"/>
                  </a:moveTo>
                  <a:lnTo>
                    <a:pt x="0" y="15"/>
                  </a:lnTo>
                  <a:lnTo>
                    <a:pt x="208" y="0"/>
                  </a:lnTo>
                  <a:lnTo>
                    <a:pt x="210" y="17"/>
                  </a:lnTo>
                  <a:lnTo>
                    <a:pt x="2" y="32"/>
                  </a:lnTo>
                  <a:close/>
                </a:path>
              </a:pathLst>
            </a:custGeom>
            <a:solidFill>
              <a:srgbClr val="3CCCC7"/>
            </a:solidFill>
            <a:ln w="9525">
              <a:noFill/>
              <a:round/>
              <a:headEnd/>
              <a:tailEnd/>
            </a:ln>
          </p:spPr>
          <p:txBody>
            <a:bodyPr/>
            <a:lstStyle/>
            <a:p>
              <a:endParaRPr lang="zh-CN" altLang="en-US"/>
            </a:p>
          </p:txBody>
        </p:sp>
        <p:sp>
          <p:nvSpPr>
            <p:cNvPr id="30791" name="Freeform 320"/>
            <p:cNvSpPr>
              <a:spLocks/>
            </p:cNvSpPr>
            <p:nvPr/>
          </p:nvSpPr>
          <p:spPr bwMode="auto">
            <a:xfrm>
              <a:off x="1846461" y="2755429"/>
              <a:ext cx="476250" cy="320675"/>
            </a:xfrm>
            <a:custGeom>
              <a:avLst/>
              <a:gdLst>
                <a:gd name="T0" fmla="*/ 15875 w 300"/>
                <a:gd name="T1" fmla="*/ 320675 h 202"/>
                <a:gd name="T2" fmla="*/ 0 w 300"/>
                <a:gd name="T3" fmla="*/ 298450 h 202"/>
                <a:gd name="T4" fmla="*/ 463550 w 300"/>
                <a:gd name="T5" fmla="*/ 0 h 202"/>
                <a:gd name="T6" fmla="*/ 476250 w 300"/>
                <a:gd name="T7" fmla="*/ 19050 h 202"/>
                <a:gd name="T8" fmla="*/ 15875 w 300"/>
                <a:gd name="T9" fmla="*/ 320675 h 202"/>
                <a:gd name="T10" fmla="*/ 0 60000 65536"/>
                <a:gd name="T11" fmla="*/ 0 60000 65536"/>
                <a:gd name="T12" fmla="*/ 0 60000 65536"/>
                <a:gd name="T13" fmla="*/ 0 60000 65536"/>
                <a:gd name="T14" fmla="*/ 0 60000 65536"/>
                <a:gd name="T15" fmla="*/ 0 w 300"/>
                <a:gd name="T16" fmla="*/ 0 h 202"/>
                <a:gd name="T17" fmla="*/ 300 w 300"/>
                <a:gd name="T18" fmla="*/ 202 h 202"/>
              </a:gdLst>
              <a:ahLst/>
              <a:cxnLst>
                <a:cxn ang="T10">
                  <a:pos x="T0" y="T1"/>
                </a:cxn>
                <a:cxn ang="T11">
                  <a:pos x="T2" y="T3"/>
                </a:cxn>
                <a:cxn ang="T12">
                  <a:pos x="T4" y="T5"/>
                </a:cxn>
                <a:cxn ang="T13">
                  <a:pos x="T6" y="T7"/>
                </a:cxn>
                <a:cxn ang="T14">
                  <a:pos x="T8" y="T9"/>
                </a:cxn>
              </a:cxnLst>
              <a:rect l="T15" t="T16" r="T17" b="T18"/>
              <a:pathLst>
                <a:path w="300" h="202">
                  <a:moveTo>
                    <a:pt x="10" y="202"/>
                  </a:moveTo>
                  <a:lnTo>
                    <a:pt x="0" y="188"/>
                  </a:lnTo>
                  <a:lnTo>
                    <a:pt x="292" y="0"/>
                  </a:lnTo>
                  <a:lnTo>
                    <a:pt x="300" y="12"/>
                  </a:lnTo>
                  <a:lnTo>
                    <a:pt x="10" y="202"/>
                  </a:lnTo>
                  <a:close/>
                </a:path>
              </a:pathLst>
            </a:custGeom>
            <a:solidFill>
              <a:srgbClr val="3CCCC7"/>
            </a:solidFill>
            <a:ln w="9525">
              <a:noFill/>
              <a:round/>
              <a:headEnd/>
              <a:tailEnd/>
            </a:ln>
          </p:spPr>
          <p:txBody>
            <a:bodyPr/>
            <a:lstStyle/>
            <a:p>
              <a:endParaRPr lang="zh-CN" altLang="en-US"/>
            </a:p>
          </p:txBody>
        </p:sp>
        <p:sp>
          <p:nvSpPr>
            <p:cNvPr id="30792" name="Freeform 321"/>
            <p:cNvSpPr>
              <a:spLocks/>
            </p:cNvSpPr>
            <p:nvPr/>
          </p:nvSpPr>
          <p:spPr bwMode="auto">
            <a:xfrm>
              <a:off x="1551186" y="3058642"/>
              <a:ext cx="315913" cy="539750"/>
            </a:xfrm>
            <a:custGeom>
              <a:avLst/>
              <a:gdLst>
                <a:gd name="T0" fmla="*/ 25400 w 199"/>
                <a:gd name="T1" fmla="*/ 539750 h 340"/>
                <a:gd name="T2" fmla="*/ 0 w 199"/>
                <a:gd name="T3" fmla="*/ 527050 h 340"/>
                <a:gd name="T4" fmla="*/ 290513 w 199"/>
                <a:gd name="T5" fmla="*/ 0 h 340"/>
                <a:gd name="T6" fmla="*/ 315913 w 199"/>
                <a:gd name="T7" fmla="*/ 12700 h 340"/>
                <a:gd name="T8" fmla="*/ 25400 w 199"/>
                <a:gd name="T9" fmla="*/ 539750 h 340"/>
                <a:gd name="T10" fmla="*/ 0 60000 65536"/>
                <a:gd name="T11" fmla="*/ 0 60000 65536"/>
                <a:gd name="T12" fmla="*/ 0 60000 65536"/>
                <a:gd name="T13" fmla="*/ 0 60000 65536"/>
                <a:gd name="T14" fmla="*/ 0 60000 65536"/>
                <a:gd name="T15" fmla="*/ 0 w 199"/>
                <a:gd name="T16" fmla="*/ 0 h 340"/>
                <a:gd name="T17" fmla="*/ 199 w 199"/>
                <a:gd name="T18" fmla="*/ 340 h 340"/>
              </a:gdLst>
              <a:ahLst/>
              <a:cxnLst>
                <a:cxn ang="T10">
                  <a:pos x="T0" y="T1"/>
                </a:cxn>
                <a:cxn ang="T11">
                  <a:pos x="T2" y="T3"/>
                </a:cxn>
                <a:cxn ang="T12">
                  <a:pos x="T4" y="T5"/>
                </a:cxn>
                <a:cxn ang="T13">
                  <a:pos x="T6" y="T7"/>
                </a:cxn>
                <a:cxn ang="T14">
                  <a:pos x="T8" y="T9"/>
                </a:cxn>
              </a:cxnLst>
              <a:rect l="T15" t="T16" r="T17" b="T18"/>
              <a:pathLst>
                <a:path w="199" h="340">
                  <a:moveTo>
                    <a:pt x="16" y="340"/>
                  </a:moveTo>
                  <a:lnTo>
                    <a:pt x="0" y="332"/>
                  </a:lnTo>
                  <a:lnTo>
                    <a:pt x="183" y="0"/>
                  </a:lnTo>
                  <a:lnTo>
                    <a:pt x="199" y="8"/>
                  </a:lnTo>
                  <a:lnTo>
                    <a:pt x="16" y="340"/>
                  </a:lnTo>
                  <a:close/>
                </a:path>
              </a:pathLst>
            </a:custGeom>
            <a:solidFill>
              <a:srgbClr val="3CCCC7"/>
            </a:solidFill>
            <a:ln w="9525">
              <a:noFill/>
              <a:round/>
              <a:headEnd/>
              <a:tailEnd/>
            </a:ln>
          </p:spPr>
          <p:txBody>
            <a:bodyPr/>
            <a:lstStyle/>
            <a:p>
              <a:endParaRPr lang="zh-CN" altLang="en-US"/>
            </a:p>
          </p:txBody>
        </p:sp>
        <p:sp>
          <p:nvSpPr>
            <p:cNvPr id="30793" name="Freeform 322"/>
            <p:cNvSpPr>
              <a:spLocks/>
            </p:cNvSpPr>
            <p:nvPr/>
          </p:nvSpPr>
          <p:spPr bwMode="auto">
            <a:xfrm>
              <a:off x="1557536" y="3177704"/>
              <a:ext cx="765175" cy="412750"/>
            </a:xfrm>
            <a:custGeom>
              <a:avLst/>
              <a:gdLst>
                <a:gd name="T0" fmla="*/ 11113 w 482"/>
                <a:gd name="T1" fmla="*/ 412750 h 260"/>
                <a:gd name="T2" fmla="*/ 0 w 482"/>
                <a:gd name="T3" fmla="*/ 390525 h 260"/>
                <a:gd name="T4" fmla="*/ 752475 w 482"/>
                <a:gd name="T5" fmla="*/ 0 h 260"/>
                <a:gd name="T6" fmla="*/ 765175 w 482"/>
                <a:gd name="T7" fmla="*/ 25400 h 260"/>
                <a:gd name="T8" fmla="*/ 11113 w 482"/>
                <a:gd name="T9" fmla="*/ 412750 h 260"/>
                <a:gd name="T10" fmla="*/ 0 60000 65536"/>
                <a:gd name="T11" fmla="*/ 0 60000 65536"/>
                <a:gd name="T12" fmla="*/ 0 60000 65536"/>
                <a:gd name="T13" fmla="*/ 0 60000 65536"/>
                <a:gd name="T14" fmla="*/ 0 60000 65536"/>
                <a:gd name="T15" fmla="*/ 0 w 482"/>
                <a:gd name="T16" fmla="*/ 0 h 260"/>
                <a:gd name="T17" fmla="*/ 482 w 482"/>
                <a:gd name="T18" fmla="*/ 260 h 260"/>
              </a:gdLst>
              <a:ahLst/>
              <a:cxnLst>
                <a:cxn ang="T10">
                  <a:pos x="T0" y="T1"/>
                </a:cxn>
                <a:cxn ang="T11">
                  <a:pos x="T2" y="T3"/>
                </a:cxn>
                <a:cxn ang="T12">
                  <a:pos x="T4" y="T5"/>
                </a:cxn>
                <a:cxn ang="T13">
                  <a:pos x="T6" y="T7"/>
                </a:cxn>
                <a:cxn ang="T14">
                  <a:pos x="T8" y="T9"/>
                </a:cxn>
              </a:cxnLst>
              <a:rect l="T15" t="T16" r="T17" b="T18"/>
              <a:pathLst>
                <a:path w="482" h="260">
                  <a:moveTo>
                    <a:pt x="7" y="260"/>
                  </a:moveTo>
                  <a:lnTo>
                    <a:pt x="0" y="246"/>
                  </a:lnTo>
                  <a:lnTo>
                    <a:pt x="474" y="0"/>
                  </a:lnTo>
                  <a:lnTo>
                    <a:pt x="482" y="16"/>
                  </a:lnTo>
                  <a:lnTo>
                    <a:pt x="7" y="260"/>
                  </a:lnTo>
                  <a:close/>
                </a:path>
              </a:pathLst>
            </a:custGeom>
            <a:solidFill>
              <a:srgbClr val="3CCCC7"/>
            </a:solidFill>
            <a:ln w="9525">
              <a:noFill/>
              <a:round/>
              <a:headEnd/>
              <a:tailEnd/>
            </a:ln>
          </p:spPr>
          <p:txBody>
            <a:bodyPr/>
            <a:lstStyle/>
            <a:p>
              <a:endParaRPr lang="zh-CN" altLang="en-US"/>
            </a:p>
          </p:txBody>
        </p:sp>
        <p:sp>
          <p:nvSpPr>
            <p:cNvPr id="30794" name="Freeform 323"/>
            <p:cNvSpPr>
              <a:spLocks/>
            </p:cNvSpPr>
            <p:nvPr/>
          </p:nvSpPr>
          <p:spPr bwMode="auto">
            <a:xfrm>
              <a:off x="1844874" y="3058642"/>
              <a:ext cx="193675" cy="590550"/>
            </a:xfrm>
            <a:custGeom>
              <a:avLst/>
              <a:gdLst>
                <a:gd name="T0" fmla="*/ 168275 w 122"/>
                <a:gd name="T1" fmla="*/ 590550 h 372"/>
                <a:gd name="T2" fmla="*/ 0 w 122"/>
                <a:gd name="T3" fmla="*/ 6350 h 372"/>
                <a:gd name="T4" fmla="*/ 25400 w 122"/>
                <a:gd name="T5" fmla="*/ 0 h 372"/>
                <a:gd name="T6" fmla="*/ 193675 w 122"/>
                <a:gd name="T7" fmla="*/ 582613 h 372"/>
                <a:gd name="T8" fmla="*/ 168275 w 122"/>
                <a:gd name="T9" fmla="*/ 590550 h 372"/>
                <a:gd name="T10" fmla="*/ 0 60000 65536"/>
                <a:gd name="T11" fmla="*/ 0 60000 65536"/>
                <a:gd name="T12" fmla="*/ 0 60000 65536"/>
                <a:gd name="T13" fmla="*/ 0 60000 65536"/>
                <a:gd name="T14" fmla="*/ 0 60000 65536"/>
                <a:gd name="T15" fmla="*/ 0 w 122"/>
                <a:gd name="T16" fmla="*/ 0 h 372"/>
                <a:gd name="T17" fmla="*/ 122 w 122"/>
                <a:gd name="T18" fmla="*/ 372 h 372"/>
              </a:gdLst>
              <a:ahLst/>
              <a:cxnLst>
                <a:cxn ang="T10">
                  <a:pos x="T0" y="T1"/>
                </a:cxn>
                <a:cxn ang="T11">
                  <a:pos x="T2" y="T3"/>
                </a:cxn>
                <a:cxn ang="T12">
                  <a:pos x="T4" y="T5"/>
                </a:cxn>
                <a:cxn ang="T13">
                  <a:pos x="T6" y="T7"/>
                </a:cxn>
                <a:cxn ang="T14">
                  <a:pos x="T8" y="T9"/>
                </a:cxn>
              </a:cxnLst>
              <a:rect l="T15" t="T16" r="T17" b="T18"/>
              <a:pathLst>
                <a:path w="122" h="372">
                  <a:moveTo>
                    <a:pt x="106" y="372"/>
                  </a:moveTo>
                  <a:lnTo>
                    <a:pt x="0" y="4"/>
                  </a:lnTo>
                  <a:lnTo>
                    <a:pt x="16" y="0"/>
                  </a:lnTo>
                  <a:lnTo>
                    <a:pt x="122" y="367"/>
                  </a:lnTo>
                  <a:lnTo>
                    <a:pt x="106" y="372"/>
                  </a:lnTo>
                  <a:close/>
                </a:path>
              </a:pathLst>
            </a:custGeom>
            <a:solidFill>
              <a:srgbClr val="3CCCC7"/>
            </a:solidFill>
            <a:ln w="9525">
              <a:noFill/>
              <a:round/>
              <a:headEnd/>
              <a:tailEnd/>
            </a:ln>
          </p:spPr>
          <p:txBody>
            <a:bodyPr/>
            <a:lstStyle/>
            <a:p>
              <a:endParaRPr lang="zh-CN" altLang="en-US"/>
            </a:p>
          </p:txBody>
        </p:sp>
        <p:sp>
          <p:nvSpPr>
            <p:cNvPr id="30795" name="Freeform 324"/>
            <p:cNvSpPr>
              <a:spLocks/>
            </p:cNvSpPr>
            <p:nvPr/>
          </p:nvSpPr>
          <p:spPr bwMode="auto">
            <a:xfrm>
              <a:off x="1163836" y="2768129"/>
              <a:ext cx="407988" cy="815975"/>
            </a:xfrm>
            <a:custGeom>
              <a:avLst/>
              <a:gdLst>
                <a:gd name="T0" fmla="*/ 385763 w 257"/>
                <a:gd name="T1" fmla="*/ 815975 h 514"/>
                <a:gd name="T2" fmla="*/ 0 w 257"/>
                <a:gd name="T3" fmla="*/ 11112 h 514"/>
                <a:gd name="T4" fmla="*/ 23813 w 257"/>
                <a:gd name="T5" fmla="*/ 0 h 514"/>
                <a:gd name="T6" fmla="*/ 407988 w 257"/>
                <a:gd name="T7" fmla="*/ 804862 h 514"/>
                <a:gd name="T8" fmla="*/ 385763 w 257"/>
                <a:gd name="T9" fmla="*/ 815975 h 514"/>
                <a:gd name="T10" fmla="*/ 0 60000 65536"/>
                <a:gd name="T11" fmla="*/ 0 60000 65536"/>
                <a:gd name="T12" fmla="*/ 0 60000 65536"/>
                <a:gd name="T13" fmla="*/ 0 60000 65536"/>
                <a:gd name="T14" fmla="*/ 0 60000 65536"/>
                <a:gd name="T15" fmla="*/ 0 w 257"/>
                <a:gd name="T16" fmla="*/ 0 h 514"/>
                <a:gd name="T17" fmla="*/ 257 w 257"/>
                <a:gd name="T18" fmla="*/ 514 h 514"/>
              </a:gdLst>
              <a:ahLst/>
              <a:cxnLst>
                <a:cxn ang="T10">
                  <a:pos x="T0" y="T1"/>
                </a:cxn>
                <a:cxn ang="T11">
                  <a:pos x="T2" y="T3"/>
                </a:cxn>
                <a:cxn ang="T12">
                  <a:pos x="T4" y="T5"/>
                </a:cxn>
                <a:cxn ang="T13">
                  <a:pos x="T6" y="T7"/>
                </a:cxn>
                <a:cxn ang="T14">
                  <a:pos x="T8" y="T9"/>
                </a:cxn>
              </a:cxnLst>
              <a:rect l="T15" t="T16" r="T17" b="T18"/>
              <a:pathLst>
                <a:path w="257" h="514">
                  <a:moveTo>
                    <a:pt x="243" y="514"/>
                  </a:moveTo>
                  <a:lnTo>
                    <a:pt x="0" y="7"/>
                  </a:lnTo>
                  <a:lnTo>
                    <a:pt x="15" y="0"/>
                  </a:lnTo>
                  <a:lnTo>
                    <a:pt x="257" y="507"/>
                  </a:lnTo>
                  <a:lnTo>
                    <a:pt x="243" y="514"/>
                  </a:lnTo>
                  <a:close/>
                </a:path>
              </a:pathLst>
            </a:custGeom>
            <a:solidFill>
              <a:srgbClr val="3CCCC7"/>
            </a:solidFill>
            <a:ln w="9525">
              <a:noFill/>
              <a:round/>
              <a:headEnd/>
              <a:tailEnd/>
            </a:ln>
          </p:spPr>
          <p:txBody>
            <a:bodyPr/>
            <a:lstStyle/>
            <a:p>
              <a:endParaRPr lang="zh-CN" altLang="en-US"/>
            </a:p>
          </p:txBody>
        </p:sp>
        <p:sp>
          <p:nvSpPr>
            <p:cNvPr id="30796" name="Freeform 325"/>
            <p:cNvSpPr>
              <a:spLocks/>
            </p:cNvSpPr>
            <p:nvPr/>
          </p:nvSpPr>
          <p:spPr bwMode="auto">
            <a:xfrm>
              <a:off x="990799" y="1925167"/>
              <a:ext cx="196850" cy="858838"/>
            </a:xfrm>
            <a:custGeom>
              <a:avLst/>
              <a:gdLst>
                <a:gd name="T0" fmla="*/ 173038 w 124"/>
                <a:gd name="T1" fmla="*/ 858838 h 541"/>
                <a:gd name="T2" fmla="*/ 0 w 124"/>
                <a:gd name="T3" fmla="*/ 4763 h 541"/>
                <a:gd name="T4" fmla="*/ 23813 w 124"/>
                <a:gd name="T5" fmla="*/ 0 h 541"/>
                <a:gd name="T6" fmla="*/ 196850 w 124"/>
                <a:gd name="T7" fmla="*/ 850900 h 541"/>
                <a:gd name="T8" fmla="*/ 173038 w 124"/>
                <a:gd name="T9" fmla="*/ 858838 h 541"/>
                <a:gd name="T10" fmla="*/ 0 60000 65536"/>
                <a:gd name="T11" fmla="*/ 0 60000 65536"/>
                <a:gd name="T12" fmla="*/ 0 60000 65536"/>
                <a:gd name="T13" fmla="*/ 0 60000 65536"/>
                <a:gd name="T14" fmla="*/ 0 60000 65536"/>
                <a:gd name="T15" fmla="*/ 0 w 124"/>
                <a:gd name="T16" fmla="*/ 0 h 541"/>
                <a:gd name="T17" fmla="*/ 124 w 124"/>
                <a:gd name="T18" fmla="*/ 541 h 541"/>
              </a:gdLst>
              <a:ahLst/>
              <a:cxnLst>
                <a:cxn ang="T10">
                  <a:pos x="T0" y="T1"/>
                </a:cxn>
                <a:cxn ang="T11">
                  <a:pos x="T2" y="T3"/>
                </a:cxn>
                <a:cxn ang="T12">
                  <a:pos x="T4" y="T5"/>
                </a:cxn>
                <a:cxn ang="T13">
                  <a:pos x="T6" y="T7"/>
                </a:cxn>
                <a:cxn ang="T14">
                  <a:pos x="T8" y="T9"/>
                </a:cxn>
              </a:cxnLst>
              <a:rect l="T15" t="T16" r="T17" b="T18"/>
              <a:pathLst>
                <a:path w="124" h="541">
                  <a:moveTo>
                    <a:pt x="109" y="541"/>
                  </a:moveTo>
                  <a:lnTo>
                    <a:pt x="0" y="3"/>
                  </a:lnTo>
                  <a:lnTo>
                    <a:pt x="15" y="0"/>
                  </a:lnTo>
                  <a:lnTo>
                    <a:pt x="124" y="536"/>
                  </a:lnTo>
                  <a:lnTo>
                    <a:pt x="109" y="541"/>
                  </a:lnTo>
                  <a:close/>
                </a:path>
              </a:pathLst>
            </a:custGeom>
            <a:solidFill>
              <a:srgbClr val="3CCCC7"/>
            </a:solidFill>
            <a:ln w="9525">
              <a:noFill/>
              <a:round/>
              <a:headEnd/>
              <a:tailEnd/>
            </a:ln>
          </p:spPr>
          <p:txBody>
            <a:bodyPr/>
            <a:lstStyle/>
            <a:p>
              <a:endParaRPr lang="zh-CN" altLang="en-US"/>
            </a:p>
          </p:txBody>
        </p:sp>
        <p:sp>
          <p:nvSpPr>
            <p:cNvPr id="30797" name="Freeform 326"/>
            <p:cNvSpPr>
              <a:spLocks/>
            </p:cNvSpPr>
            <p:nvPr/>
          </p:nvSpPr>
          <p:spPr bwMode="auto">
            <a:xfrm>
              <a:off x="997149" y="1923579"/>
              <a:ext cx="388938" cy="328613"/>
            </a:xfrm>
            <a:custGeom>
              <a:avLst/>
              <a:gdLst>
                <a:gd name="T0" fmla="*/ 373063 w 245"/>
                <a:gd name="T1" fmla="*/ 328613 h 207"/>
                <a:gd name="T2" fmla="*/ 0 w 245"/>
                <a:gd name="T3" fmla="*/ 20638 h 207"/>
                <a:gd name="T4" fmla="*/ 17463 w 245"/>
                <a:gd name="T5" fmla="*/ 0 h 207"/>
                <a:gd name="T6" fmla="*/ 388938 w 245"/>
                <a:gd name="T7" fmla="*/ 307975 h 207"/>
                <a:gd name="T8" fmla="*/ 373063 w 245"/>
                <a:gd name="T9" fmla="*/ 328613 h 207"/>
                <a:gd name="T10" fmla="*/ 0 60000 65536"/>
                <a:gd name="T11" fmla="*/ 0 60000 65536"/>
                <a:gd name="T12" fmla="*/ 0 60000 65536"/>
                <a:gd name="T13" fmla="*/ 0 60000 65536"/>
                <a:gd name="T14" fmla="*/ 0 60000 65536"/>
                <a:gd name="T15" fmla="*/ 0 w 245"/>
                <a:gd name="T16" fmla="*/ 0 h 207"/>
                <a:gd name="T17" fmla="*/ 245 w 245"/>
                <a:gd name="T18" fmla="*/ 207 h 207"/>
              </a:gdLst>
              <a:ahLst/>
              <a:cxnLst>
                <a:cxn ang="T10">
                  <a:pos x="T0" y="T1"/>
                </a:cxn>
                <a:cxn ang="T11">
                  <a:pos x="T2" y="T3"/>
                </a:cxn>
                <a:cxn ang="T12">
                  <a:pos x="T4" y="T5"/>
                </a:cxn>
                <a:cxn ang="T13">
                  <a:pos x="T6" y="T7"/>
                </a:cxn>
                <a:cxn ang="T14">
                  <a:pos x="T8" y="T9"/>
                </a:cxn>
              </a:cxnLst>
              <a:rect l="T15" t="T16" r="T17" b="T18"/>
              <a:pathLst>
                <a:path w="245" h="207">
                  <a:moveTo>
                    <a:pt x="235" y="207"/>
                  </a:moveTo>
                  <a:lnTo>
                    <a:pt x="0" y="13"/>
                  </a:lnTo>
                  <a:lnTo>
                    <a:pt x="11" y="0"/>
                  </a:lnTo>
                  <a:lnTo>
                    <a:pt x="245" y="194"/>
                  </a:lnTo>
                  <a:lnTo>
                    <a:pt x="235" y="207"/>
                  </a:lnTo>
                  <a:close/>
                </a:path>
              </a:pathLst>
            </a:custGeom>
            <a:solidFill>
              <a:srgbClr val="3CCCC7"/>
            </a:solidFill>
            <a:ln w="9525">
              <a:noFill/>
              <a:round/>
              <a:headEnd/>
              <a:tailEnd/>
            </a:ln>
          </p:spPr>
          <p:txBody>
            <a:bodyPr/>
            <a:lstStyle/>
            <a:p>
              <a:endParaRPr lang="zh-CN" altLang="en-US"/>
            </a:p>
          </p:txBody>
        </p:sp>
        <p:sp>
          <p:nvSpPr>
            <p:cNvPr id="30798" name="Freeform 327"/>
            <p:cNvSpPr>
              <a:spLocks/>
            </p:cNvSpPr>
            <p:nvPr/>
          </p:nvSpPr>
          <p:spPr bwMode="auto">
            <a:xfrm>
              <a:off x="1160661" y="2241079"/>
              <a:ext cx="233363" cy="527050"/>
            </a:xfrm>
            <a:custGeom>
              <a:avLst/>
              <a:gdLst>
                <a:gd name="T0" fmla="*/ 25400 w 147"/>
                <a:gd name="T1" fmla="*/ 527050 h 332"/>
                <a:gd name="T2" fmla="*/ 0 w 147"/>
                <a:gd name="T3" fmla="*/ 517525 h 332"/>
                <a:gd name="T4" fmla="*/ 209550 w 147"/>
                <a:gd name="T5" fmla="*/ 0 h 332"/>
                <a:gd name="T6" fmla="*/ 233363 w 147"/>
                <a:gd name="T7" fmla="*/ 7938 h 332"/>
                <a:gd name="T8" fmla="*/ 25400 w 147"/>
                <a:gd name="T9" fmla="*/ 527050 h 332"/>
                <a:gd name="T10" fmla="*/ 0 60000 65536"/>
                <a:gd name="T11" fmla="*/ 0 60000 65536"/>
                <a:gd name="T12" fmla="*/ 0 60000 65536"/>
                <a:gd name="T13" fmla="*/ 0 60000 65536"/>
                <a:gd name="T14" fmla="*/ 0 60000 65536"/>
                <a:gd name="T15" fmla="*/ 0 w 147"/>
                <a:gd name="T16" fmla="*/ 0 h 332"/>
                <a:gd name="T17" fmla="*/ 147 w 147"/>
                <a:gd name="T18" fmla="*/ 332 h 332"/>
              </a:gdLst>
              <a:ahLst/>
              <a:cxnLst>
                <a:cxn ang="T10">
                  <a:pos x="T0" y="T1"/>
                </a:cxn>
                <a:cxn ang="T11">
                  <a:pos x="T2" y="T3"/>
                </a:cxn>
                <a:cxn ang="T12">
                  <a:pos x="T4" y="T5"/>
                </a:cxn>
                <a:cxn ang="T13">
                  <a:pos x="T6" y="T7"/>
                </a:cxn>
                <a:cxn ang="T14">
                  <a:pos x="T8" y="T9"/>
                </a:cxn>
              </a:cxnLst>
              <a:rect l="T15" t="T16" r="T17" b="T18"/>
              <a:pathLst>
                <a:path w="147" h="332">
                  <a:moveTo>
                    <a:pt x="16" y="332"/>
                  </a:moveTo>
                  <a:lnTo>
                    <a:pt x="0" y="326"/>
                  </a:lnTo>
                  <a:lnTo>
                    <a:pt x="132" y="0"/>
                  </a:lnTo>
                  <a:lnTo>
                    <a:pt x="147" y="5"/>
                  </a:lnTo>
                  <a:lnTo>
                    <a:pt x="16" y="332"/>
                  </a:lnTo>
                  <a:close/>
                </a:path>
              </a:pathLst>
            </a:custGeom>
            <a:solidFill>
              <a:srgbClr val="3CCCC7"/>
            </a:solidFill>
            <a:ln w="9525">
              <a:noFill/>
              <a:round/>
              <a:headEnd/>
              <a:tailEnd/>
            </a:ln>
          </p:spPr>
          <p:txBody>
            <a:bodyPr/>
            <a:lstStyle/>
            <a:p>
              <a:endParaRPr lang="zh-CN" altLang="en-US"/>
            </a:p>
          </p:txBody>
        </p:sp>
        <p:sp>
          <p:nvSpPr>
            <p:cNvPr id="30799" name="Freeform 328"/>
            <p:cNvSpPr>
              <a:spLocks/>
            </p:cNvSpPr>
            <p:nvPr/>
          </p:nvSpPr>
          <p:spPr bwMode="auto">
            <a:xfrm>
              <a:off x="1371799" y="2229967"/>
              <a:ext cx="417513" cy="247650"/>
            </a:xfrm>
            <a:custGeom>
              <a:avLst/>
              <a:gdLst>
                <a:gd name="T0" fmla="*/ 406400 w 263"/>
                <a:gd name="T1" fmla="*/ 247650 h 156"/>
                <a:gd name="T2" fmla="*/ 0 w 263"/>
                <a:gd name="T3" fmla="*/ 22225 h 156"/>
                <a:gd name="T4" fmla="*/ 11113 w 263"/>
                <a:gd name="T5" fmla="*/ 0 h 156"/>
                <a:gd name="T6" fmla="*/ 417513 w 263"/>
                <a:gd name="T7" fmla="*/ 225425 h 156"/>
                <a:gd name="T8" fmla="*/ 406400 w 263"/>
                <a:gd name="T9" fmla="*/ 247650 h 156"/>
                <a:gd name="T10" fmla="*/ 0 60000 65536"/>
                <a:gd name="T11" fmla="*/ 0 60000 65536"/>
                <a:gd name="T12" fmla="*/ 0 60000 65536"/>
                <a:gd name="T13" fmla="*/ 0 60000 65536"/>
                <a:gd name="T14" fmla="*/ 0 60000 65536"/>
                <a:gd name="T15" fmla="*/ 0 w 263"/>
                <a:gd name="T16" fmla="*/ 0 h 156"/>
                <a:gd name="T17" fmla="*/ 263 w 263"/>
                <a:gd name="T18" fmla="*/ 156 h 156"/>
              </a:gdLst>
              <a:ahLst/>
              <a:cxnLst>
                <a:cxn ang="T10">
                  <a:pos x="T0" y="T1"/>
                </a:cxn>
                <a:cxn ang="T11">
                  <a:pos x="T2" y="T3"/>
                </a:cxn>
                <a:cxn ang="T12">
                  <a:pos x="T4" y="T5"/>
                </a:cxn>
                <a:cxn ang="T13">
                  <a:pos x="T6" y="T7"/>
                </a:cxn>
                <a:cxn ang="T14">
                  <a:pos x="T8" y="T9"/>
                </a:cxn>
              </a:cxnLst>
              <a:rect l="T15" t="T16" r="T17" b="T18"/>
              <a:pathLst>
                <a:path w="263" h="156">
                  <a:moveTo>
                    <a:pt x="256" y="156"/>
                  </a:moveTo>
                  <a:lnTo>
                    <a:pt x="0" y="14"/>
                  </a:lnTo>
                  <a:lnTo>
                    <a:pt x="7" y="0"/>
                  </a:lnTo>
                  <a:lnTo>
                    <a:pt x="263" y="142"/>
                  </a:lnTo>
                  <a:lnTo>
                    <a:pt x="256" y="156"/>
                  </a:lnTo>
                  <a:close/>
                </a:path>
              </a:pathLst>
            </a:custGeom>
            <a:solidFill>
              <a:srgbClr val="3CCCC7"/>
            </a:solidFill>
            <a:ln w="9525">
              <a:noFill/>
              <a:round/>
              <a:headEnd/>
              <a:tailEnd/>
            </a:ln>
          </p:spPr>
          <p:txBody>
            <a:bodyPr/>
            <a:lstStyle/>
            <a:p>
              <a:endParaRPr lang="zh-CN" altLang="en-US"/>
            </a:p>
          </p:txBody>
        </p:sp>
        <p:sp>
          <p:nvSpPr>
            <p:cNvPr id="30800" name="Freeform 329"/>
            <p:cNvSpPr>
              <a:spLocks/>
            </p:cNvSpPr>
            <p:nvPr/>
          </p:nvSpPr>
          <p:spPr bwMode="auto">
            <a:xfrm>
              <a:off x="1763911" y="2461742"/>
              <a:ext cx="100013" cy="608013"/>
            </a:xfrm>
            <a:custGeom>
              <a:avLst/>
              <a:gdLst>
                <a:gd name="T0" fmla="*/ 73025 w 63"/>
                <a:gd name="T1" fmla="*/ 608013 h 383"/>
                <a:gd name="T2" fmla="*/ 0 w 63"/>
                <a:gd name="T3" fmla="*/ 4763 h 383"/>
                <a:gd name="T4" fmla="*/ 25400 w 63"/>
                <a:gd name="T5" fmla="*/ 0 h 383"/>
                <a:gd name="T6" fmla="*/ 100013 w 63"/>
                <a:gd name="T7" fmla="*/ 604838 h 383"/>
                <a:gd name="T8" fmla="*/ 73025 w 63"/>
                <a:gd name="T9" fmla="*/ 608013 h 383"/>
                <a:gd name="T10" fmla="*/ 0 60000 65536"/>
                <a:gd name="T11" fmla="*/ 0 60000 65536"/>
                <a:gd name="T12" fmla="*/ 0 60000 65536"/>
                <a:gd name="T13" fmla="*/ 0 60000 65536"/>
                <a:gd name="T14" fmla="*/ 0 60000 65536"/>
                <a:gd name="T15" fmla="*/ 0 w 63"/>
                <a:gd name="T16" fmla="*/ 0 h 383"/>
                <a:gd name="T17" fmla="*/ 63 w 63"/>
                <a:gd name="T18" fmla="*/ 383 h 383"/>
              </a:gdLst>
              <a:ahLst/>
              <a:cxnLst>
                <a:cxn ang="T10">
                  <a:pos x="T0" y="T1"/>
                </a:cxn>
                <a:cxn ang="T11">
                  <a:pos x="T2" y="T3"/>
                </a:cxn>
                <a:cxn ang="T12">
                  <a:pos x="T4" y="T5"/>
                </a:cxn>
                <a:cxn ang="T13">
                  <a:pos x="T6" y="T7"/>
                </a:cxn>
                <a:cxn ang="T14">
                  <a:pos x="T8" y="T9"/>
                </a:cxn>
              </a:cxnLst>
              <a:rect l="T15" t="T16" r="T17" b="T18"/>
              <a:pathLst>
                <a:path w="63" h="383">
                  <a:moveTo>
                    <a:pt x="46" y="383"/>
                  </a:moveTo>
                  <a:lnTo>
                    <a:pt x="0" y="3"/>
                  </a:lnTo>
                  <a:lnTo>
                    <a:pt x="16" y="0"/>
                  </a:lnTo>
                  <a:lnTo>
                    <a:pt x="63" y="381"/>
                  </a:lnTo>
                  <a:lnTo>
                    <a:pt x="46" y="383"/>
                  </a:lnTo>
                  <a:close/>
                </a:path>
              </a:pathLst>
            </a:custGeom>
            <a:solidFill>
              <a:srgbClr val="3CCCC7"/>
            </a:solidFill>
            <a:ln w="9525">
              <a:noFill/>
              <a:round/>
              <a:headEnd/>
              <a:tailEnd/>
            </a:ln>
          </p:spPr>
          <p:txBody>
            <a:bodyPr/>
            <a:lstStyle/>
            <a:p>
              <a:endParaRPr lang="zh-CN" altLang="en-US"/>
            </a:p>
          </p:txBody>
        </p:sp>
        <p:sp>
          <p:nvSpPr>
            <p:cNvPr id="30801" name="Freeform 330"/>
            <p:cNvSpPr>
              <a:spLocks/>
            </p:cNvSpPr>
            <p:nvPr/>
          </p:nvSpPr>
          <p:spPr bwMode="auto">
            <a:xfrm>
              <a:off x="1778199" y="2453804"/>
              <a:ext cx="539750" cy="315913"/>
            </a:xfrm>
            <a:custGeom>
              <a:avLst/>
              <a:gdLst>
                <a:gd name="T0" fmla="*/ 528638 w 340"/>
                <a:gd name="T1" fmla="*/ 315913 h 199"/>
                <a:gd name="T2" fmla="*/ 0 w 340"/>
                <a:gd name="T3" fmla="*/ 22225 h 199"/>
                <a:gd name="T4" fmla="*/ 11112 w 340"/>
                <a:gd name="T5" fmla="*/ 0 h 199"/>
                <a:gd name="T6" fmla="*/ 539750 w 340"/>
                <a:gd name="T7" fmla="*/ 292100 h 199"/>
                <a:gd name="T8" fmla="*/ 528638 w 340"/>
                <a:gd name="T9" fmla="*/ 315913 h 199"/>
                <a:gd name="T10" fmla="*/ 0 60000 65536"/>
                <a:gd name="T11" fmla="*/ 0 60000 65536"/>
                <a:gd name="T12" fmla="*/ 0 60000 65536"/>
                <a:gd name="T13" fmla="*/ 0 60000 65536"/>
                <a:gd name="T14" fmla="*/ 0 60000 65536"/>
                <a:gd name="T15" fmla="*/ 0 w 340"/>
                <a:gd name="T16" fmla="*/ 0 h 199"/>
                <a:gd name="T17" fmla="*/ 340 w 340"/>
                <a:gd name="T18" fmla="*/ 199 h 199"/>
              </a:gdLst>
              <a:ahLst/>
              <a:cxnLst>
                <a:cxn ang="T10">
                  <a:pos x="T0" y="T1"/>
                </a:cxn>
                <a:cxn ang="T11">
                  <a:pos x="T2" y="T3"/>
                </a:cxn>
                <a:cxn ang="T12">
                  <a:pos x="T4" y="T5"/>
                </a:cxn>
                <a:cxn ang="T13">
                  <a:pos x="T6" y="T7"/>
                </a:cxn>
                <a:cxn ang="T14">
                  <a:pos x="T8" y="T9"/>
                </a:cxn>
              </a:cxnLst>
              <a:rect l="T15" t="T16" r="T17" b="T18"/>
              <a:pathLst>
                <a:path w="340" h="199">
                  <a:moveTo>
                    <a:pt x="333" y="199"/>
                  </a:moveTo>
                  <a:lnTo>
                    <a:pt x="0" y="14"/>
                  </a:lnTo>
                  <a:lnTo>
                    <a:pt x="7" y="0"/>
                  </a:lnTo>
                  <a:lnTo>
                    <a:pt x="340" y="184"/>
                  </a:lnTo>
                  <a:lnTo>
                    <a:pt x="333" y="199"/>
                  </a:lnTo>
                  <a:close/>
                </a:path>
              </a:pathLst>
            </a:custGeom>
            <a:solidFill>
              <a:srgbClr val="3CCCC7"/>
            </a:solidFill>
            <a:ln w="9525">
              <a:noFill/>
              <a:round/>
              <a:headEnd/>
              <a:tailEnd/>
            </a:ln>
          </p:spPr>
          <p:txBody>
            <a:bodyPr/>
            <a:lstStyle/>
            <a:p>
              <a:endParaRPr lang="zh-CN" altLang="en-US"/>
            </a:p>
          </p:txBody>
        </p:sp>
        <p:sp>
          <p:nvSpPr>
            <p:cNvPr id="30802" name="Freeform 331"/>
            <p:cNvSpPr>
              <a:spLocks/>
            </p:cNvSpPr>
            <p:nvPr/>
          </p:nvSpPr>
          <p:spPr bwMode="auto">
            <a:xfrm>
              <a:off x="1716286" y="2145829"/>
              <a:ext cx="76200" cy="322263"/>
            </a:xfrm>
            <a:custGeom>
              <a:avLst/>
              <a:gdLst>
                <a:gd name="T0" fmla="*/ 50800 w 48"/>
                <a:gd name="T1" fmla="*/ 322263 h 203"/>
                <a:gd name="T2" fmla="*/ 0 w 48"/>
                <a:gd name="T3" fmla="*/ 3175 h 203"/>
                <a:gd name="T4" fmla="*/ 25400 w 48"/>
                <a:gd name="T5" fmla="*/ 0 h 203"/>
                <a:gd name="T6" fmla="*/ 76200 w 48"/>
                <a:gd name="T7" fmla="*/ 319088 h 203"/>
                <a:gd name="T8" fmla="*/ 50800 w 48"/>
                <a:gd name="T9" fmla="*/ 322263 h 203"/>
                <a:gd name="T10" fmla="*/ 0 60000 65536"/>
                <a:gd name="T11" fmla="*/ 0 60000 65536"/>
                <a:gd name="T12" fmla="*/ 0 60000 65536"/>
                <a:gd name="T13" fmla="*/ 0 60000 65536"/>
                <a:gd name="T14" fmla="*/ 0 60000 65536"/>
                <a:gd name="T15" fmla="*/ 0 w 48"/>
                <a:gd name="T16" fmla="*/ 0 h 203"/>
                <a:gd name="T17" fmla="*/ 48 w 48"/>
                <a:gd name="T18" fmla="*/ 203 h 203"/>
              </a:gdLst>
              <a:ahLst/>
              <a:cxnLst>
                <a:cxn ang="T10">
                  <a:pos x="T0" y="T1"/>
                </a:cxn>
                <a:cxn ang="T11">
                  <a:pos x="T2" y="T3"/>
                </a:cxn>
                <a:cxn ang="T12">
                  <a:pos x="T4" y="T5"/>
                </a:cxn>
                <a:cxn ang="T13">
                  <a:pos x="T6" y="T7"/>
                </a:cxn>
                <a:cxn ang="T14">
                  <a:pos x="T8" y="T9"/>
                </a:cxn>
              </a:cxnLst>
              <a:rect l="T15" t="T16" r="T17" b="T18"/>
              <a:pathLst>
                <a:path w="48" h="203">
                  <a:moveTo>
                    <a:pt x="32" y="203"/>
                  </a:moveTo>
                  <a:lnTo>
                    <a:pt x="0" y="2"/>
                  </a:lnTo>
                  <a:lnTo>
                    <a:pt x="16" y="0"/>
                  </a:lnTo>
                  <a:lnTo>
                    <a:pt x="48" y="201"/>
                  </a:lnTo>
                  <a:lnTo>
                    <a:pt x="32" y="203"/>
                  </a:lnTo>
                  <a:close/>
                </a:path>
              </a:pathLst>
            </a:custGeom>
            <a:solidFill>
              <a:srgbClr val="3CCCC7"/>
            </a:solidFill>
            <a:ln w="9525">
              <a:noFill/>
              <a:round/>
              <a:headEnd/>
              <a:tailEnd/>
            </a:ln>
          </p:spPr>
          <p:txBody>
            <a:bodyPr/>
            <a:lstStyle/>
            <a:p>
              <a:endParaRPr lang="zh-CN" altLang="en-US"/>
            </a:p>
          </p:txBody>
        </p:sp>
        <p:sp>
          <p:nvSpPr>
            <p:cNvPr id="30803" name="Freeform 332"/>
            <p:cNvSpPr>
              <a:spLocks/>
            </p:cNvSpPr>
            <p:nvPr/>
          </p:nvSpPr>
          <p:spPr bwMode="auto">
            <a:xfrm>
              <a:off x="1170186" y="2449042"/>
              <a:ext cx="611188" cy="317500"/>
            </a:xfrm>
            <a:custGeom>
              <a:avLst/>
              <a:gdLst>
                <a:gd name="T0" fmla="*/ 11113 w 385"/>
                <a:gd name="T1" fmla="*/ 317500 h 200"/>
                <a:gd name="T2" fmla="*/ 0 w 385"/>
                <a:gd name="T3" fmla="*/ 292100 h 200"/>
                <a:gd name="T4" fmla="*/ 600075 w 385"/>
                <a:gd name="T5" fmla="*/ 0 h 200"/>
                <a:gd name="T6" fmla="*/ 611188 w 385"/>
                <a:gd name="T7" fmla="*/ 23812 h 200"/>
                <a:gd name="T8" fmla="*/ 11113 w 385"/>
                <a:gd name="T9" fmla="*/ 317500 h 200"/>
                <a:gd name="T10" fmla="*/ 0 60000 65536"/>
                <a:gd name="T11" fmla="*/ 0 60000 65536"/>
                <a:gd name="T12" fmla="*/ 0 60000 65536"/>
                <a:gd name="T13" fmla="*/ 0 60000 65536"/>
                <a:gd name="T14" fmla="*/ 0 60000 65536"/>
                <a:gd name="T15" fmla="*/ 0 w 385"/>
                <a:gd name="T16" fmla="*/ 0 h 200"/>
                <a:gd name="T17" fmla="*/ 385 w 385"/>
                <a:gd name="T18" fmla="*/ 200 h 200"/>
              </a:gdLst>
              <a:ahLst/>
              <a:cxnLst>
                <a:cxn ang="T10">
                  <a:pos x="T0" y="T1"/>
                </a:cxn>
                <a:cxn ang="T11">
                  <a:pos x="T2" y="T3"/>
                </a:cxn>
                <a:cxn ang="T12">
                  <a:pos x="T4" y="T5"/>
                </a:cxn>
                <a:cxn ang="T13">
                  <a:pos x="T6" y="T7"/>
                </a:cxn>
                <a:cxn ang="T14">
                  <a:pos x="T8" y="T9"/>
                </a:cxn>
              </a:cxnLst>
              <a:rect l="T15" t="T16" r="T17" b="T18"/>
              <a:pathLst>
                <a:path w="385" h="200">
                  <a:moveTo>
                    <a:pt x="7" y="200"/>
                  </a:moveTo>
                  <a:lnTo>
                    <a:pt x="0" y="184"/>
                  </a:lnTo>
                  <a:lnTo>
                    <a:pt x="378" y="0"/>
                  </a:lnTo>
                  <a:lnTo>
                    <a:pt x="385" y="15"/>
                  </a:lnTo>
                  <a:lnTo>
                    <a:pt x="7" y="200"/>
                  </a:lnTo>
                  <a:close/>
                </a:path>
              </a:pathLst>
            </a:custGeom>
            <a:solidFill>
              <a:srgbClr val="3CCCC7"/>
            </a:solidFill>
            <a:ln w="9525">
              <a:noFill/>
              <a:round/>
              <a:headEnd/>
              <a:tailEnd/>
            </a:ln>
          </p:spPr>
          <p:txBody>
            <a:bodyPr/>
            <a:lstStyle/>
            <a:p>
              <a:endParaRPr lang="zh-CN" altLang="en-US"/>
            </a:p>
          </p:txBody>
        </p:sp>
        <p:sp>
          <p:nvSpPr>
            <p:cNvPr id="30804" name="Freeform 333"/>
            <p:cNvSpPr>
              <a:spLocks/>
            </p:cNvSpPr>
            <p:nvPr/>
          </p:nvSpPr>
          <p:spPr bwMode="auto">
            <a:xfrm>
              <a:off x="1174949" y="2745904"/>
              <a:ext cx="677863" cy="317500"/>
            </a:xfrm>
            <a:custGeom>
              <a:avLst/>
              <a:gdLst>
                <a:gd name="T0" fmla="*/ 666750 w 427"/>
                <a:gd name="T1" fmla="*/ 317500 h 200"/>
                <a:gd name="T2" fmla="*/ 0 w 427"/>
                <a:gd name="T3" fmla="*/ 22225 h 200"/>
                <a:gd name="T4" fmla="*/ 11113 w 427"/>
                <a:gd name="T5" fmla="*/ 0 h 200"/>
                <a:gd name="T6" fmla="*/ 677863 w 427"/>
                <a:gd name="T7" fmla="*/ 295275 h 200"/>
                <a:gd name="T8" fmla="*/ 666750 w 427"/>
                <a:gd name="T9" fmla="*/ 317500 h 200"/>
                <a:gd name="T10" fmla="*/ 0 60000 65536"/>
                <a:gd name="T11" fmla="*/ 0 60000 65536"/>
                <a:gd name="T12" fmla="*/ 0 60000 65536"/>
                <a:gd name="T13" fmla="*/ 0 60000 65536"/>
                <a:gd name="T14" fmla="*/ 0 60000 65536"/>
                <a:gd name="T15" fmla="*/ 0 w 427"/>
                <a:gd name="T16" fmla="*/ 0 h 200"/>
                <a:gd name="T17" fmla="*/ 427 w 427"/>
                <a:gd name="T18" fmla="*/ 200 h 200"/>
              </a:gdLst>
              <a:ahLst/>
              <a:cxnLst>
                <a:cxn ang="T10">
                  <a:pos x="T0" y="T1"/>
                </a:cxn>
                <a:cxn ang="T11">
                  <a:pos x="T2" y="T3"/>
                </a:cxn>
                <a:cxn ang="T12">
                  <a:pos x="T4" y="T5"/>
                </a:cxn>
                <a:cxn ang="T13">
                  <a:pos x="T6" y="T7"/>
                </a:cxn>
                <a:cxn ang="T14">
                  <a:pos x="T8" y="T9"/>
                </a:cxn>
              </a:cxnLst>
              <a:rect l="T15" t="T16" r="T17" b="T18"/>
              <a:pathLst>
                <a:path w="427" h="200">
                  <a:moveTo>
                    <a:pt x="420" y="200"/>
                  </a:moveTo>
                  <a:lnTo>
                    <a:pt x="0" y="14"/>
                  </a:lnTo>
                  <a:lnTo>
                    <a:pt x="7" y="0"/>
                  </a:lnTo>
                  <a:lnTo>
                    <a:pt x="427" y="186"/>
                  </a:lnTo>
                  <a:lnTo>
                    <a:pt x="420" y="200"/>
                  </a:lnTo>
                  <a:close/>
                </a:path>
              </a:pathLst>
            </a:custGeom>
            <a:solidFill>
              <a:srgbClr val="3CCCC7"/>
            </a:solidFill>
            <a:ln w="9525">
              <a:noFill/>
              <a:round/>
              <a:headEnd/>
              <a:tailEnd/>
            </a:ln>
          </p:spPr>
          <p:txBody>
            <a:bodyPr/>
            <a:lstStyle/>
            <a:p>
              <a:endParaRPr lang="zh-CN" altLang="en-US"/>
            </a:p>
          </p:txBody>
        </p:sp>
        <p:sp>
          <p:nvSpPr>
            <p:cNvPr id="30805" name="Freeform 334"/>
            <p:cNvSpPr>
              <a:spLocks/>
            </p:cNvSpPr>
            <p:nvPr/>
          </p:nvSpPr>
          <p:spPr bwMode="auto">
            <a:xfrm>
              <a:off x="1859161" y="2958629"/>
              <a:ext cx="1447801" cy="119063"/>
            </a:xfrm>
            <a:custGeom>
              <a:avLst/>
              <a:gdLst>
                <a:gd name="T0" fmla="*/ 3175 w 912"/>
                <a:gd name="T1" fmla="*/ 119063 h 75"/>
                <a:gd name="T2" fmla="*/ 0 w 912"/>
                <a:gd name="T3" fmla="*/ 93663 h 75"/>
                <a:gd name="T4" fmla="*/ 1446213 w 912"/>
                <a:gd name="T5" fmla="*/ 0 h 75"/>
                <a:gd name="T6" fmla="*/ 1447801 w 912"/>
                <a:gd name="T7" fmla="*/ 23813 h 75"/>
                <a:gd name="T8" fmla="*/ 3175 w 912"/>
                <a:gd name="T9" fmla="*/ 119063 h 75"/>
                <a:gd name="T10" fmla="*/ 0 60000 65536"/>
                <a:gd name="T11" fmla="*/ 0 60000 65536"/>
                <a:gd name="T12" fmla="*/ 0 60000 65536"/>
                <a:gd name="T13" fmla="*/ 0 60000 65536"/>
                <a:gd name="T14" fmla="*/ 0 60000 65536"/>
                <a:gd name="T15" fmla="*/ 0 w 912"/>
                <a:gd name="T16" fmla="*/ 0 h 75"/>
                <a:gd name="T17" fmla="*/ 912 w 912"/>
                <a:gd name="T18" fmla="*/ 75 h 75"/>
              </a:gdLst>
              <a:ahLst/>
              <a:cxnLst>
                <a:cxn ang="T10">
                  <a:pos x="T0" y="T1"/>
                </a:cxn>
                <a:cxn ang="T11">
                  <a:pos x="T2" y="T3"/>
                </a:cxn>
                <a:cxn ang="T12">
                  <a:pos x="T4" y="T5"/>
                </a:cxn>
                <a:cxn ang="T13">
                  <a:pos x="T6" y="T7"/>
                </a:cxn>
                <a:cxn ang="T14">
                  <a:pos x="T8" y="T9"/>
                </a:cxn>
              </a:cxnLst>
              <a:rect l="T15" t="T16" r="T17" b="T18"/>
              <a:pathLst>
                <a:path w="912" h="75">
                  <a:moveTo>
                    <a:pt x="2" y="75"/>
                  </a:moveTo>
                  <a:lnTo>
                    <a:pt x="0" y="59"/>
                  </a:lnTo>
                  <a:lnTo>
                    <a:pt x="911" y="0"/>
                  </a:lnTo>
                  <a:lnTo>
                    <a:pt x="912" y="15"/>
                  </a:lnTo>
                  <a:lnTo>
                    <a:pt x="2" y="75"/>
                  </a:lnTo>
                  <a:close/>
                </a:path>
              </a:pathLst>
            </a:custGeom>
            <a:solidFill>
              <a:srgbClr val="3CCCC7"/>
            </a:solidFill>
            <a:ln w="9525">
              <a:noFill/>
              <a:round/>
              <a:headEnd/>
              <a:tailEnd/>
            </a:ln>
          </p:spPr>
          <p:txBody>
            <a:bodyPr/>
            <a:lstStyle/>
            <a:p>
              <a:endParaRPr lang="zh-CN" altLang="en-US"/>
            </a:p>
          </p:txBody>
        </p:sp>
        <p:sp>
          <p:nvSpPr>
            <p:cNvPr id="30806" name="Freeform 335"/>
            <p:cNvSpPr>
              <a:spLocks/>
            </p:cNvSpPr>
            <p:nvPr/>
          </p:nvSpPr>
          <p:spPr bwMode="auto">
            <a:xfrm>
              <a:off x="3003749" y="2361729"/>
              <a:ext cx="596900" cy="287338"/>
            </a:xfrm>
            <a:custGeom>
              <a:avLst/>
              <a:gdLst>
                <a:gd name="T0" fmla="*/ 11112 w 376"/>
                <a:gd name="T1" fmla="*/ 287338 h 181"/>
                <a:gd name="T2" fmla="*/ 0 w 376"/>
                <a:gd name="T3" fmla="*/ 261938 h 181"/>
                <a:gd name="T4" fmla="*/ 587375 w 376"/>
                <a:gd name="T5" fmla="*/ 0 h 181"/>
                <a:gd name="T6" fmla="*/ 596900 w 376"/>
                <a:gd name="T7" fmla="*/ 25400 h 181"/>
                <a:gd name="T8" fmla="*/ 11112 w 376"/>
                <a:gd name="T9" fmla="*/ 287338 h 181"/>
                <a:gd name="T10" fmla="*/ 0 60000 65536"/>
                <a:gd name="T11" fmla="*/ 0 60000 65536"/>
                <a:gd name="T12" fmla="*/ 0 60000 65536"/>
                <a:gd name="T13" fmla="*/ 0 60000 65536"/>
                <a:gd name="T14" fmla="*/ 0 60000 65536"/>
                <a:gd name="T15" fmla="*/ 0 w 376"/>
                <a:gd name="T16" fmla="*/ 0 h 181"/>
                <a:gd name="T17" fmla="*/ 376 w 376"/>
                <a:gd name="T18" fmla="*/ 181 h 181"/>
              </a:gdLst>
              <a:ahLst/>
              <a:cxnLst>
                <a:cxn ang="T10">
                  <a:pos x="T0" y="T1"/>
                </a:cxn>
                <a:cxn ang="T11">
                  <a:pos x="T2" y="T3"/>
                </a:cxn>
                <a:cxn ang="T12">
                  <a:pos x="T4" y="T5"/>
                </a:cxn>
                <a:cxn ang="T13">
                  <a:pos x="T6" y="T7"/>
                </a:cxn>
                <a:cxn ang="T14">
                  <a:pos x="T8" y="T9"/>
                </a:cxn>
              </a:cxnLst>
              <a:rect l="T15" t="T16" r="T17" b="T18"/>
              <a:pathLst>
                <a:path w="376" h="181">
                  <a:moveTo>
                    <a:pt x="7" y="181"/>
                  </a:moveTo>
                  <a:lnTo>
                    <a:pt x="0" y="165"/>
                  </a:lnTo>
                  <a:lnTo>
                    <a:pt x="370" y="0"/>
                  </a:lnTo>
                  <a:lnTo>
                    <a:pt x="376" y="16"/>
                  </a:lnTo>
                  <a:lnTo>
                    <a:pt x="7" y="181"/>
                  </a:lnTo>
                  <a:close/>
                </a:path>
              </a:pathLst>
            </a:custGeom>
            <a:solidFill>
              <a:srgbClr val="3CCCC7"/>
            </a:solidFill>
            <a:ln w="9525">
              <a:noFill/>
              <a:round/>
              <a:headEnd/>
              <a:tailEnd/>
            </a:ln>
          </p:spPr>
          <p:txBody>
            <a:bodyPr/>
            <a:lstStyle/>
            <a:p>
              <a:endParaRPr lang="zh-CN" altLang="en-US"/>
            </a:p>
          </p:txBody>
        </p:sp>
        <p:sp>
          <p:nvSpPr>
            <p:cNvPr id="30807" name="Freeform 336"/>
            <p:cNvSpPr>
              <a:spLocks/>
            </p:cNvSpPr>
            <p:nvPr/>
          </p:nvSpPr>
          <p:spPr bwMode="auto">
            <a:xfrm>
              <a:off x="2646562" y="2623667"/>
              <a:ext cx="366713" cy="122238"/>
            </a:xfrm>
            <a:custGeom>
              <a:avLst/>
              <a:gdLst>
                <a:gd name="T0" fmla="*/ 6350 w 231"/>
                <a:gd name="T1" fmla="*/ 122238 h 77"/>
                <a:gd name="T2" fmla="*/ 0 w 231"/>
                <a:gd name="T3" fmla="*/ 98425 h 77"/>
                <a:gd name="T4" fmla="*/ 358775 w 231"/>
                <a:gd name="T5" fmla="*/ 0 h 77"/>
                <a:gd name="T6" fmla="*/ 366713 w 231"/>
                <a:gd name="T7" fmla="*/ 25400 h 77"/>
                <a:gd name="T8" fmla="*/ 6350 w 231"/>
                <a:gd name="T9" fmla="*/ 122238 h 77"/>
                <a:gd name="T10" fmla="*/ 0 60000 65536"/>
                <a:gd name="T11" fmla="*/ 0 60000 65536"/>
                <a:gd name="T12" fmla="*/ 0 60000 65536"/>
                <a:gd name="T13" fmla="*/ 0 60000 65536"/>
                <a:gd name="T14" fmla="*/ 0 60000 65536"/>
                <a:gd name="T15" fmla="*/ 0 w 231"/>
                <a:gd name="T16" fmla="*/ 0 h 77"/>
                <a:gd name="T17" fmla="*/ 231 w 231"/>
                <a:gd name="T18" fmla="*/ 77 h 77"/>
              </a:gdLst>
              <a:ahLst/>
              <a:cxnLst>
                <a:cxn ang="T10">
                  <a:pos x="T0" y="T1"/>
                </a:cxn>
                <a:cxn ang="T11">
                  <a:pos x="T2" y="T3"/>
                </a:cxn>
                <a:cxn ang="T12">
                  <a:pos x="T4" y="T5"/>
                </a:cxn>
                <a:cxn ang="T13">
                  <a:pos x="T6" y="T7"/>
                </a:cxn>
                <a:cxn ang="T14">
                  <a:pos x="T8" y="T9"/>
                </a:cxn>
              </a:cxnLst>
              <a:rect l="T15" t="T16" r="T17" b="T18"/>
              <a:pathLst>
                <a:path w="231" h="77">
                  <a:moveTo>
                    <a:pt x="4" y="77"/>
                  </a:moveTo>
                  <a:lnTo>
                    <a:pt x="0" y="62"/>
                  </a:lnTo>
                  <a:lnTo>
                    <a:pt x="226" y="0"/>
                  </a:lnTo>
                  <a:lnTo>
                    <a:pt x="231" y="16"/>
                  </a:lnTo>
                  <a:lnTo>
                    <a:pt x="4" y="77"/>
                  </a:lnTo>
                  <a:close/>
                </a:path>
              </a:pathLst>
            </a:custGeom>
            <a:solidFill>
              <a:srgbClr val="3CCCC7"/>
            </a:solidFill>
            <a:ln w="9525">
              <a:noFill/>
              <a:round/>
              <a:headEnd/>
              <a:tailEnd/>
            </a:ln>
          </p:spPr>
          <p:txBody>
            <a:bodyPr/>
            <a:lstStyle/>
            <a:p>
              <a:endParaRPr lang="zh-CN" altLang="en-US"/>
            </a:p>
          </p:txBody>
        </p:sp>
        <p:sp>
          <p:nvSpPr>
            <p:cNvPr id="30808" name="Freeform 337"/>
            <p:cNvSpPr>
              <a:spLocks/>
            </p:cNvSpPr>
            <p:nvPr/>
          </p:nvSpPr>
          <p:spPr bwMode="auto">
            <a:xfrm>
              <a:off x="3548262" y="1604492"/>
              <a:ext cx="60325" cy="771525"/>
            </a:xfrm>
            <a:custGeom>
              <a:avLst/>
              <a:gdLst>
                <a:gd name="T0" fmla="*/ 33337 w 38"/>
                <a:gd name="T1" fmla="*/ 771525 h 486"/>
                <a:gd name="T2" fmla="*/ 0 w 38"/>
                <a:gd name="T3" fmla="*/ 1588 h 486"/>
                <a:gd name="T4" fmla="*/ 25400 w 38"/>
                <a:gd name="T5" fmla="*/ 0 h 486"/>
                <a:gd name="T6" fmla="*/ 60325 w 38"/>
                <a:gd name="T7" fmla="*/ 768350 h 486"/>
                <a:gd name="T8" fmla="*/ 33337 w 38"/>
                <a:gd name="T9" fmla="*/ 771525 h 486"/>
                <a:gd name="T10" fmla="*/ 0 60000 65536"/>
                <a:gd name="T11" fmla="*/ 0 60000 65536"/>
                <a:gd name="T12" fmla="*/ 0 60000 65536"/>
                <a:gd name="T13" fmla="*/ 0 60000 65536"/>
                <a:gd name="T14" fmla="*/ 0 60000 65536"/>
                <a:gd name="T15" fmla="*/ 0 w 38"/>
                <a:gd name="T16" fmla="*/ 0 h 486"/>
                <a:gd name="T17" fmla="*/ 38 w 38"/>
                <a:gd name="T18" fmla="*/ 486 h 486"/>
              </a:gdLst>
              <a:ahLst/>
              <a:cxnLst>
                <a:cxn ang="T10">
                  <a:pos x="T0" y="T1"/>
                </a:cxn>
                <a:cxn ang="T11">
                  <a:pos x="T2" y="T3"/>
                </a:cxn>
                <a:cxn ang="T12">
                  <a:pos x="T4" y="T5"/>
                </a:cxn>
                <a:cxn ang="T13">
                  <a:pos x="T6" y="T7"/>
                </a:cxn>
                <a:cxn ang="T14">
                  <a:pos x="T8" y="T9"/>
                </a:cxn>
              </a:cxnLst>
              <a:rect l="T15" t="T16" r="T17" b="T18"/>
              <a:pathLst>
                <a:path w="38" h="486">
                  <a:moveTo>
                    <a:pt x="21" y="486"/>
                  </a:moveTo>
                  <a:lnTo>
                    <a:pt x="0" y="1"/>
                  </a:lnTo>
                  <a:lnTo>
                    <a:pt x="16" y="0"/>
                  </a:lnTo>
                  <a:lnTo>
                    <a:pt x="38" y="484"/>
                  </a:lnTo>
                  <a:lnTo>
                    <a:pt x="21" y="486"/>
                  </a:lnTo>
                  <a:close/>
                </a:path>
              </a:pathLst>
            </a:custGeom>
            <a:solidFill>
              <a:srgbClr val="3CCCC7"/>
            </a:solidFill>
            <a:ln w="9525">
              <a:noFill/>
              <a:round/>
              <a:headEnd/>
              <a:tailEnd/>
            </a:ln>
          </p:spPr>
          <p:txBody>
            <a:bodyPr/>
            <a:lstStyle/>
            <a:p>
              <a:endParaRPr lang="zh-CN" altLang="en-US"/>
            </a:p>
          </p:txBody>
        </p:sp>
        <p:sp>
          <p:nvSpPr>
            <p:cNvPr id="30809" name="Freeform 338"/>
            <p:cNvSpPr>
              <a:spLocks/>
            </p:cNvSpPr>
            <p:nvPr/>
          </p:nvSpPr>
          <p:spPr bwMode="auto">
            <a:xfrm>
              <a:off x="3133924" y="1121892"/>
              <a:ext cx="436563" cy="495300"/>
            </a:xfrm>
            <a:custGeom>
              <a:avLst/>
              <a:gdLst>
                <a:gd name="T0" fmla="*/ 417513 w 275"/>
                <a:gd name="T1" fmla="*/ 495300 h 312"/>
                <a:gd name="T2" fmla="*/ 0 w 275"/>
                <a:gd name="T3" fmla="*/ 17462 h 312"/>
                <a:gd name="T4" fmla="*/ 20638 w 275"/>
                <a:gd name="T5" fmla="*/ 0 h 312"/>
                <a:gd name="T6" fmla="*/ 436563 w 275"/>
                <a:gd name="T7" fmla="*/ 477838 h 312"/>
                <a:gd name="T8" fmla="*/ 417513 w 275"/>
                <a:gd name="T9" fmla="*/ 495300 h 312"/>
                <a:gd name="T10" fmla="*/ 0 60000 65536"/>
                <a:gd name="T11" fmla="*/ 0 60000 65536"/>
                <a:gd name="T12" fmla="*/ 0 60000 65536"/>
                <a:gd name="T13" fmla="*/ 0 60000 65536"/>
                <a:gd name="T14" fmla="*/ 0 60000 65536"/>
                <a:gd name="T15" fmla="*/ 0 w 275"/>
                <a:gd name="T16" fmla="*/ 0 h 312"/>
                <a:gd name="T17" fmla="*/ 275 w 275"/>
                <a:gd name="T18" fmla="*/ 312 h 312"/>
              </a:gdLst>
              <a:ahLst/>
              <a:cxnLst>
                <a:cxn ang="T10">
                  <a:pos x="T0" y="T1"/>
                </a:cxn>
                <a:cxn ang="T11">
                  <a:pos x="T2" y="T3"/>
                </a:cxn>
                <a:cxn ang="T12">
                  <a:pos x="T4" y="T5"/>
                </a:cxn>
                <a:cxn ang="T13">
                  <a:pos x="T6" y="T7"/>
                </a:cxn>
                <a:cxn ang="T14">
                  <a:pos x="T8" y="T9"/>
                </a:cxn>
              </a:cxnLst>
              <a:rect l="T15" t="T16" r="T17" b="T18"/>
              <a:pathLst>
                <a:path w="275" h="312">
                  <a:moveTo>
                    <a:pt x="263" y="312"/>
                  </a:moveTo>
                  <a:lnTo>
                    <a:pt x="0" y="11"/>
                  </a:lnTo>
                  <a:lnTo>
                    <a:pt x="13" y="0"/>
                  </a:lnTo>
                  <a:lnTo>
                    <a:pt x="275" y="301"/>
                  </a:lnTo>
                  <a:lnTo>
                    <a:pt x="263" y="312"/>
                  </a:lnTo>
                  <a:close/>
                </a:path>
              </a:pathLst>
            </a:custGeom>
            <a:solidFill>
              <a:srgbClr val="3CCCC7"/>
            </a:solidFill>
            <a:ln w="9525">
              <a:noFill/>
              <a:round/>
              <a:headEnd/>
              <a:tailEnd/>
            </a:ln>
          </p:spPr>
          <p:txBody>
            <a:bodyPr/>
            <a:lstStyle/>
            <a:p>
              <a:endParaRPr lang="zh-CN" altLang="en-US"/>
            </a:p>
          </p:txBody>
        </p:sp>
        <p:sp>
          <p:nvSpPr>
            <p:cNvPr id="30810" name="Freeform 339"/>
            <p:cNvSpPr>
              <a:spLocks/>
            </p:cNvSpPr>
            <p:nvPr/>
          </p:nvSpPr>
          <p:spPr bwMode="auto">
            <a:xfrm>
              <a:off x="3216474" y="1602904"/>
              <a:ext cx="347663" cy="271463"/>
            </a:xfrm>
            <a:custGeom>
              <a:avLst/>
              <a:gdLst>
                <a:gd name="T0" fmla="*/ 17463 w 219"/>
                <a:gd name="T1" fmla="*/ 271463 h 171"/>
                <a:gd name="T2" fmla="*/ 0 w 219"/>
                <a:gd name="T3" fmla="*/ 249238 h 171"/>
                <a:gd name="T4" fmla="*/ 331788 w 219"/>
                <a:gd name="T5" fmla="*/ 0 h 171"/>
                <a:gd name="T6" fmla="*/ 347663 w 219"/>
                <a:gd name="T7" fmla="*/ 19050 h 171"/>
                <a:gd name="T8" fmla="*/ 17463 w 219"/>
                <a:gd name="T9" fmla="*/ 271463 h 171"/>
                <a:gd name="T10" fmla="*/ 0 60000 65536"/>
                <a:gd name="T11" fmla="*/ 0 60000 65536"/>
                <a:gd name="T12" fmla="*/ 0 60000 65536"/>
                <a:gd name="T13" fmla="*/ 0 60000 65536"/>
                <a:gd name="T14" fmla="*/ 0 60000 65536"/>
                <a:gd name="T15" fmla="*/ 0 w 219"/>
                <a:gd name="T16" fmla="*/ 0 h 171"/>
                <a:gd name="T17" fmla="*/ 219 w 219"/>
                <a:gd name="T18" fmla="*/ 171 h 171"/>
              </a:gdLst>
              <a:ahLst/>
              <a:cxnLst>
                <a:cxn ang="T10">
                  <a:pos x="T0" y="T1"/>
                </a:cxn>
                <a:cxn ang="T11">
                  <a:pos x="T2" y="T3"/>
                </a:cxn>
                <a:cxn ang="T12">
                  <a:pos x="T4" y="T5"/>
                </a:cxn>
                <a:cxn ang="T13">
                  <a:pos x="T6" y="T7"/>
                </a:cxn>
                <a:cxn ang="T14">
                  <a:pos x="T8" y="T9"/>
                </a:cxn>
              </a:cxnLst>
              <a:rect l="T15" t="T16" r="T17" b="T18"/>
              <a:pathLst>
                <a:path w="219" h="171">
                  <a:moveTo>
                    <a:pt x="11" y="171"/>
                  </a:moveTo>
                  <a:lnTo>
                    <a:pt x="0" y="157"/>
                  </a:lnTo>
                  <a:lnTo>
                    <a:pt x="209" y="0"/>
                  </a:lnTo>
                  <a:lnTo>
                    <a:pt x="219" y="12"/>
                  </a:lnTo>
                  <a:lnTo>
                    <a:pt x="11" y="171"/>
                  </a:lnTo>
                  <a:close/>
                </a:path>
              </a:pathLst>
            </a:custGeom>
            <a:solidFill>
              <a:srgbClr val="3CCCC7"/>
            </a:solidFill>
            <a:ln w="9525">
              <a:noFill/>
              <a:round/>
              <a:headEnd/>
              <a:tailEnd/>
            </a:ln>
          </p:spPr>
          <p:txBody>
            <a:bodyPr/>
            <a:lstStyle/>
            <a:p>
              <a:endParaRPr lang="zh-CN" altLang="en-US"/>
            </a:p>
          </p:txBody>
        </p:sp>
        <p:sp>
          <p:nvSpPr>
            <p:cNvPr id="30811" name="Freeform 340"/>
            <p:cNvSpPr>
              <a:spLocks/>
            </p:cNvSpPr>
            <p:nvPr/>
          </p:nvSpPr>
          <p:spPr bwMode="auto">
            <a:xfrm>
              <a:off x="2865637" y="1855317"/>
              <a:ext cx="371475" cy="320675"/>
            </a:xfrm>
            <a:custGeom>
              <a:avLst/>
              <a:gdLst>
                <a:gd name="T0" fmla="*/ 15875 w 234"/>
                <a:gd name="T1" fmla="*/ 320675 h 202"/>
                <a:gd name="T2" fmla="*/ 0 w 234"/>
                <a:gd name="T3" fmla="*/ 301625 h 202"/>
                <a:gd name="T4" fmla="*/ 355600 w 234"/>
                <a:gd name="T5" fmla="*/ 0 h 202"/>
                <a:gd name="T6" fmla="*/ 371475 w 234"/>
                <a:gd name="T7" fmla="*/ 19050 h 202"/>
                <a:gd name="T8" fmla="*/ 15875 w 234"/>
                <a:gd name="T9" fmla="*/ 320675 h 202"/>
                <a:gd name="T10" fmla="*/ 0 60000 65536"/>
                <a:gd name="T11" fmla="*/ 0 60000 65536"/>
                <a:gd name="T12" fmla="*/ 0 60000 65536"/>
                <a:gd name="T13" fmla="*/ 0 60000 65536"/>
                <a:gd name="T14" fmla="*/ 0 60000 65536"/>
                <a:gd name="T15" fmla="*/ 0 w 234"/>
                <a:gd name="T16" fmla="*/ 0 h 202"/>
                <a:gd name="T17" fmla="*/ 234 w 234"/>
                <a:gd name="T18" fmla="*/ 202 h 202"/>
              </a:gdLst>
              <a:ahLst/>
              <a:cxnLst>
                <a:cxn ang="T10">
                  <a:pos x="T0" y="T1"/>
                </a:cxn>
                <a:cxn ang="T11">
                  <a:pos x="T2" y="T3"/>
                </a:cxn>
                <a:cxn ang="T12">
                  <a:pos x="T4" y="T5"/>
                </a:cxn>
                <a:cxn ang="T13">
                  <a:pos x="T6" y="T7"/>
                </a:cxn>
                <a:cxn ang="T14">
                  <a:pos x="T8" y="T9"/>
                </a:cxn>
              </a:cxnLst>
              <a:rect l="T15" t="T16" r="T17" b="T18"/>
              <a:pathLst>
                <a:path w="234" h="202">
                  <a:moveTo>
                    <a:pt x="10" y="202"/>
                  </a:moveTo>
                  <a:lnTo>
                    <a:pt x="0" y="190"/>
                  </a:lnTo>
                  <a:lnTo>
                    <a:pt x="224" y="0"/>
                  </a:lnTo>
                  <a:lnTo>
                    <a:pt x="234" y="12"/>
                  </a:lnTo>
                  <a:lnTo>
                    <a:pt x="10" y="202"/>
                  </a:lnTo>
                  <a:close/>
                </a:path>
              </a:pathLst>
            </a:custGeom>
            <a:solidFill>
              <a:srgbClr val="3CCCC7"/>
            </a:solidFill>
            <a:ln w="9525">
              <a:noFill/>
              <a:round/>
              <a:headEnd/>
              <a:tailEnd/>
            </a:ln>
          </p:spPr>
          <p:txBody>
            <a:bodyPr/>
            <a:lstStyle/>
            <a:p>
              <a:endParaRPr lang="zh-CN" altLang="en-US"/>
            </a:p>
          </p:txBody>
        </p:sp>
        <p:sp>
          <p:nvSpPr>
            <p:cNvPr id="30812" name="Freeform 341"/>
            <p:cNvSpPr>
              <a:spLocks/>
            </p:cNvSpPr>
            <p:nvPr/>
          </p:nvSpPr>
          <p:spPr bwMode="auto">
            <a:xfrm>
              <a:off x="2287786" y="2072804"/>
              <a:ext cx="592138" cy="103188"/>
            </a:xfrm>
            <a:custGeom>
              <a:avLst/>
              <a:gdLst>
                <a:gd name="T0" fmla="*/ 587375 w 373"/>
                <a:gd name="T1" fmla="*/ 103188 h 65"/>
                <a:gd name="T2" fmla="*/ 0 w 373"/>
                <a:gd name="T3" fmla="*/ 25400 h 65"/>
                <a:gd name="T4" fmla="*/ 4763 w 373"/>
                <a:gd name="T5" fmla="*/ 0 h 65"/>
                <a:gd name="T6" fmla="*/ 592138 w 373"/>
                <a:gd name="T7" fmla="*/ 76200 h 65"/>
                <a:gd name="T8" fmla="*/ 587375 w 373"/>
                <a:gd name="T9" fmla="*/ 103188 h 65"/>
                <a:gd name="T10" fmla="*/ 0 60000 65536"/>
                <a:gd name="T11" fmla="*/ 0 60000 65536"/>
                <a:gd name="T12" fmla="*/ 0 60000 65536"/>
                <a:gd name="T13" fmla="*/ 0 60000 65536"/>
                <a:gd name="T14" fmla="*/ 0 60000 65536"/>
                <a:gd name="T15" fmla="*/ 0 w 373"/>
                <a:gd name="T16" fmla="*/ 0 h 65"/>
                <a:gd name="T17" fmla="*/ 373 w 373"/>
                <a:gd name="T18" fmla="*/ 65 h 65"/>
              </a:gdLst>
              <a:ahLst/>
              <a:cxnLst>
                <a:cxn ang="T10">
                  <a:pos x="T0" y="T1"/>
                </a:cxn>
                <a:cxn ang="T11">
                  <a:pos x="T2" y="T3"/>
                </a:cxn>
                <a:cxn ang="T12">
                  <a:pos x="T4" y="T5"/>
                </a:cxn>
                <a:cxn ang="T13">
                  <a:pos x="T6" y="T7"/>
                </a:cxn>
                <a:cxn ang="T14">
                  <a:pos x="T8" y="T9"/>
                </a:cxn>
              </a:cxnLst>
              <a:rect l="T15" t="T16" r="T17" b="T18"/>
              <a:pathLst>
                <a:path w="373" h="65">
                  <a:moveTo>
                    <a:pt x="370" y="65"/>
                  </a:moveTo>
                  <a:lnTo>
                    <a:pt x="0" y="16"/>
                  </a:lnTo>
                  <a:lnTo>
                    <a:pt x="3" y="0"/>
                  </a:lnTo>
                  <a:lnTo>
                    <a:pt x="373" y="48"/>
                  </a:lnTo>
                  <a:lnTo>
                    <a:pt x="370" y="65"/>
                  </a:lnTo>
                  <a:close/>
                </a:path>
              </a:pathLst>
            </a:custGeom>
            <a:solidFill>
              <a:srgbClr val="3CCCC7"/>
            </a:solidFill>
            <a:ln w="9525">
              <a:noFill/>
              <a:round/>
              <a:headEnd/>
              <a:tailEnd/>
            </a:ln>
          </p:spPr>
          <p:txBody>
            <a:bodyPr/>
            <a:lstStyle/>
            <a:p>
              <a:endParaRPr lang="zh-CN" altLang="en-US"/>
            </a:p>
          </p:txBody>
        </p:sp>
        <p:sp>
          <p:nvSpPr>
            <p:cNvPr id="30813" name="Freeform 342"/>
            <p:cNvSpPr>
              <a:spLocks/>
            </p:cNvSpPr>
            <p:nvPr/>
          </p:nvSpPr>
          <p:spPr bwMode="auto">
            <a:xfrm>
              <a:off x="1727399" y="2079154"/>
              <a:ext cx="560388" cy="79375"/>
            </a:xfrm>
            <a:custGeom>
              <a:avLst/>
              <a:gdLst>
                <a:gd name="T0" fmla="*/ 3175 w 353"/>
                <a:gd name="T1" fmla="*/ 79375 h 50"/>
                <a:gd name="T2" fmla="*/ 0 w 353"/>
                <a:gd name="T3" fmla="*/ 55563 h 50"/>
                <a:gd name="T4" fmla="*/ 557213 w 353"/>
                <a:gd name="T5" fmla="*/ 0 h 50"/>
                <a:gd name="T6" fmla="*/ 560388 w 353"/>
                <a:gd name="T7" fmla="*/ 26988 h 50"/>
                <a:gd name="T8" fmla="*/ 3175 w 353"/>
                <a:gd name="T9" fmla="*/ 79375 h 50"/>
                <a:gd name="T10" fmla="*/ 0 60000 65536"/>
                <a:gd name="T11" fmla="*/ 0 60000 65536"/>
                <a:gd name="T12" fmla="*/ 0 60000 65536"/>
                <a:gd name="T13" fmla="*/ 0 60000 65536"/>
                <a:gd name="T14" fmla="*/ 0 60000 65536"/>
                <a:gd name="T15" fmla="*/ 0 w 353"/>
                <a:gd name="T16" fmla="*/ 0 h 50"/>
                <a:gd name="T17" fmla="*/ 353 w 353"/>
                <a:gd name="T18" fmla="*/ 50 h 50"/>
              </a:gdLst>
              <a:ahLst/>
              <a:cxnLst>
                <a:cxn ang="T10">
                  <a:pos x="T0" y="T1"/>
                </a:cxn>
                <a:cxn ang="T11">
                  <a:pos x="T2" y="T3"/>
                </a:cxn>
                <a:cxn ang="T12">
                  <a:pos x="T4" y="T5"/>
                </a:cxn>
                <a:cxn ang="T13">
                  <a:pos x="T6" y="T7"/>
                </a:cxn>
                <a:cxn ang="T14">
                  <a:pos x="T8" y="T9"/>
                </a:cxn>
              </a:cxnLst>
              <a:rect l="T15" t="T16" r="T17" b="T18"/>
              <a:pathLst>
                <a:path w="353" h="50">
                  <a:moveTo>
                    <a:pt x="2" y="50"/>
                  </a:moveTo>
                  <a:lnTo>
                    <a:pt x="0" y="35"/>
                  </a:lnTo>
                  <a:lnTo>
                    <a:pt x="351" y="0"/>
                  </a:lnTo>
                  <a:lnTo>
                    <a:pt x="353" y="17"/>
                  </a:lnTo>
                  <a:lnTo>
                    <a:pt x="2" y="50"/>
                  </a:lnTo>
                  <a:close/>
                </a:path>
              </a:pathLst>
            </a:custGeom>
            <a:solidFill>
              <a:srgbClr val="3CCCC7"/>
            </a:solidFill>
            <a:ln w="9525">
              <a:noFill/>
              <a:round/>
              <a:headEnd/>
              <a:tailEnd/>
            </a:ln>
          </p:spPr>
          <p:txBody>
            <a:bodyPr/>
            <a:lstStyle/>
            <a:p>
              <a:endParaRPr lang="zh-CN" altLang="en-US"/>
            </a:p>
          </p:txBody>
        </p:sp>
        <p:sp>
          <p:nvSpPr>
            <p:cNvPr id="30814" name="Freeform 343"/>
            <p:cNvSpPr>
              <a:spLocks/>
            </p:cNvSpPr>
            <p:nvPr/>
          </p:nvSpPr>
          <p:spPr bwMode="auto">
            <a:xfrm>
              <a:off x="1001911" y="1918817"/>
              <a:ext cx="731838" cy="246063"/>
            </a:xfrm>
            <a:custGeom>
              <a:avLst/>
              <a:gdLst>
                <a:gd name="T0" fmla="*/ 722313 w 461"/>
                <a:gd name="T1" fmla="*/ 246063 h 155"/>
                <a:gd name="T2" fmla="*/ 0 w 461"/>
                <a:gd name="T3" fmla="*/ 25400 h 155"/>
                <a:gd name="T4" fmla="*/ 7938 w 461"/>
                <a:gd name="T5" fmla="*/ 0 h 155"/>
                <a:gd name="T6" fmla="*/ 731838 w 461"/>
                <a:gd name="T7" fmla="*/ 222250 h 155"/>
                <a:gd name="T8" fmla="*/ 722313 w 461"/>
                <a:gd name="T9" fmla="*/ 246063 h 155"/>
                <a:gd name="T10" fmla="*/ 0 60000 65536"/>
                <a:gd name="T11" fmla="*/ 0 60000 65536"/>
                <a:gd name="T12" fmla="*/ 0 60000 65536"/>
                <a:gd name="T13" fmla="*/ 0 60000 65536"/>
                <a:gd name="T14" fmla="*/ 0 60000 65536"/>
                <a:gd name="T15" fmla="*/ 0 w 461"/>
                <a:gd name="T16" fmla="*/ 0 h 155"/>
                <a:gd name="T17" fmla="*/ 461 w 461"/>
                <a:gd name="T18" fmla="*/ 155 h 155"/>
              </a:gdLst>
              <a:ahLst/>
              <a:cxnLst>
                <a:cxn ang="T10">
                  <a:pos x="T0" y="T1"/>
                </a:cxn>
                <a:cxn ang="T11">
                  <a:pos x="T2" y="T3"/>
                </a:cxn>
                <a:cxn ang="T12">
                  <a:pos x="T4" y="T5"/>
                </a:cxn>
                <a:cxn ang="T13">
                  <a:pos x="T6" y="T7"/>
                </a:cxn>
                <a:cxn ang="T14">
                  <a:pos x="T8" y="T9"/>
                </a:cxn>
              </a:cxnLst>
              <a:rect l="T15" t="T16" r="T17" b="T18"/>
              <a:pathLst>
                <a:path w="461" h="155">
                  <a:moveTo>
                    <a:pt x="455" y="155"/>
                  </a:moveTo>
                  <a:lnTo>
                    <a:pt x="0" y="16"/>
                  </a:lnTo>
                  <a:lnTo>
                    <a:pt x="5" y="0"/>
                  </a:lnTo>
                  <a:lnTo>
                    <a:pt x="461" y="140"/>
                  </a:lnTo>
                  <a:lnTo>
                    <a:pt x="455" y="155"/>
                  </a:lnTo>
                  <a:close/>
                </a:path>
              </a:pathLst>
            </a:custGeom>
            <a:solidFill>
              <a:srgbClr val="3CCCC7"/>
            </a:solidFill>
            <a:ln w="9525">
              <a:noFill/>
              <a:round/>
              <a:headEnd/>
              <a:tailEnd/>
            </a:ln>
          </p:spPr>
          <p:txBody>
            <a:bodyPr/>
            <a:lstStyle/>
            <a:p>
              <a:endParaRPr lang="zh-CN" altLang="en-US"/>
            </a:p>
          </p:txBody>
        </p:sp>
        <p:sp>
          <p:nvSpPr>
            <p:cNvPr id="30815" name="Freeform 344"/>
            <p:cNvSpPr>
              <a:spLocks/>
            </p:cNvSpPr>
            <p:nvPr/>
          </p:nvSpPr>
          <p:spPr bwMode="auto">
            <a:xfrm>
              <a:off x="1378149" y="2145829"/>
              <a:ext cx="346075" cy="112713"/>
            </a:xfrm>
            <a:custGeom>
              <a:avLst/>
              <a:gdLst>
                <a:gd name="T0" fmla="*/ 7938 w 218"/>
                <a:gd name="T1" fmla="*/ 112713 h 71"/>
                <a:gd name="T2" fmla="*/ 0 w 218"/>
                <a:gd name="T3" fmla="*/ 85725 h 71"/>
                <a:gd name="T4" fmla="*/ 341313 w 218"/>
                <a:gd name="T5" fmla="*/ 0 h 71"/>
                <a:gd name="T6" fmla="*/ 346075 w 218"/>
                <a:gd name="T7" fmla="*/ 23813 h 71"/>
                <a:gd name="T8" fmla="*/ 7938 w 218"/>
                <a:gd name="T9" fmla="*/ 112713 h 71"/>
                <a:gd name="T10" fmla="*/ 0 60000 65536"/>
                <a:gd name="T11" fmla="*/ 0 60000 65536"/>
                <a:gd name="T12" fmla="*/ 0 60000 65536"/>
                <a:gd name="T13" fmla="*/ 0 60000 65536"/>
                <a:gd name="T14" fmla="*/ 0 60000 65536"/>
                <a:gd name="T15" fmla="*/ 0 w 218"/>
                <a:gd name="T16" fmla="*/ 0 h 71"/>
                <a:gd name="T17" fmla="*/ 218 w 218"/>
                <a:gd name="T18" fmla="*/ 71 h 71"/>
              </a:gdLst>
              <a:ahLst/>
              <a:cxnLst>
                <a:cxn ang="T10">
                  <a:pos x="T0" y="T1"/>
                </a:cxn>
                <a:cxn ang="T11">
                  <a:pos x="T2" y="T3"/>
                </a:cxn>
                <a:cxn ang="T12">
                  <a:pos x="T4" y="T5"/>
                </a:cxn>
                <a:cxn ang="T13">
                  <a:pos x="T6" y="T7"/>
                </a:cxn>
                <a:cxn ang="T14">
                  <a:pos x="T8" y="T9"/>
                </a:cxn>
              </a:cxnLst>
              <a:rect l="T15" t="T16" r="T17" b="T18"/>
              <a:pathLst>
                <a:path w="218" h="71">
                  <a:moveTo>
                    <a:pt x="5" y="71"/>
                  </a:moveTo>
                  <a:lnTo>
                    <a:pt x="0" y="54"/>
                  </a:lnTo>
                  <a:lnTo>
                    <a:pt x="215" y="0"/>
                  </a:lnTo>
                  <a:lnTo>
                    <a:pt x="218" y="15"/>
                  </a:lnTo>
                  <a:lnTo>
                    <a:pt x="5" y="71"/>
                  </a:lnTo>
                  <a:close/>
                </a:path>
              </a:pathLst>
            </a:custGeom>
            <a:solidFill>
              <a:srgbClr val="3CCCC7"/>
            </a:solidFill>
            <a:ln w="9525">
              <a:noFill/>
              <a:round/>
              <a:headEnd/>
              <a:tailEnd/>
            </a:ln>
          </p:spPr>
          <p:txBody>
            <a:bodyPr/>
            <a:lstStyle/>
            <a:p>
              <a:endParaRPr lang="zh-CN" altLang="en-US"/>
            </a:p>
          </p:txBody>
        </p:sp>
        <p:sp>
          <p:nvSpPr>
            <p:cNvPr id="30816" name="Freeform 345"/>
            <p:cNvSpPr>
              <a:spLocks/>
            </p:cNvSpPr>
            <p:nvPr/>
          </p:nvSpPr>
          <p:spPr bwMode="auto">
            <a:xfrm>
              <a:off x="1773436" y="2152179"/>
              <a:ext cx="1100138" cy="309563"/>
            </a:xfrm>
            <a:custGeom>
              <a:avLst/>
              <a:gdLst>
                <a:gd name="T0" fmla="*/ 0 w 496"/>
                <a:gd name="T1" fmla="*/ 309563 h 140"/>
                <a:gd name="T2" fmla="*/ 0 w 496"/>
                <a:gd name="T3" fmla="*/ 309563 h 140"/>
                <a:gd name="T4" fmla="*/ 2218 w 496"/>
                <a:gd name="T5" fmla="*/ 298507 h 140"/>
                <a:gd name="T6" fmla="*/ 2218 w 496"/>
                <a:gd name="T7" fmla="*/ 285240 h 140"/>
                <a:gd name="T8" fmla="*/ 1093484 w 496"/>
                <a:gd name="T9" fmla="*/ 0 h 140"/>
                <a:gd name="T10" fmla="*/ 1100138 w 496"/>
                <a:gd name="T11" fmla="*/ 24323 h 140"/>
                <a:gd name="T12" fmla="*/ 0 w 496"/>
                <a:gd name="T13" fmla="*/ 309563 h 140"/>
                <a:gd name="T14" fmla="*/ 0 60000 65536"/>
                <a:gd name="T15" fmla="*/ 0 60000 65536"/>
                <a:gd name="T16" fmla="*/ 0 60000 65536"/>
                <a:gd name="T17" fmla="*/ 0 60000 65536"/>
                <a:gd name="T18" fmla="*/ 0 60000 65536"/>
                <a:gd name="T19" fmla="*/ 0 60000 65536"/>
                <a:gd name="T20" fmla="*/ 0 60000 65536"/>
                <a:gd name="T21" fmla="*/ 0 w 496"/>
                <a:gd name="T22" fmla="*/ 0 h 140"/>
                <a:gd name="T23" fmla="*/ 496 w 496"/>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rgbClr val="3CCCC7"/>
            </a:solidFill>
            <a:ln w="9525">
              <a:noFill/>
              <a:round/>
              <a:headEnd/>
              <a:tailEnd/>
            </a:ln>
          </p:spPr>
          <p:txBody>
            <a:bodyPr/>
            <a:lstStyle/>
            <a:p>
              <a:endParaRPr lang="zh-CN" altLang="en-US"/>
            </a:p>
          </p:txBody>
        </p:sp>
        <p:sp>
          <p:nvSpPr>
            <p:cNvPr id="30817" name="Freeform 346"/>
            <p:cNvSpPr>
              <a:spLocks/>
            </p:cNvSpPr>
            <p:nvPr/>
          </p:nvSpPr>
          <p:spPr bwMode="auto">
            <a:xfrm>
              <a:off x="1773436" y="2085504"/>
              <a:ext cx="522288" cy="379413"/>
            </a:xfrm>
            <a:custGeom>
              <a:avLst/>
              <a:gdLst>
                <a:gd name="T0" fmla="*/ 12700 w 329"/>
                <a:gd name="T1" fmla="*/ 379413 h 239"/>
                <a:gd name="T2" fmla="*/ 0 w 329"/>
                <a:gd name="T3" fmla="*/ 357188 h 239"/>
                <a:gd name="T4" fmla="*/ 509588 w 329"/>
                <a:gd name="T5" fmla="*/ 0 h 239"/>
                <a:gd name="T6" fmla="*/ 522288 w 329"/>
                <a:gd name="T7" fmla="*/ 22225 h 239"/>
                <a:gd name="T8" fmla="*/ 12700 w 329"/>
                <a:gd name="T9" fmla="*/ 379413 h 239"/>
                <a:gd name="T10" fmla="*/ 0 60000 65536"/>
                <a:gd name="T11" fmla="*/ 0 60000 65536"/>
                <a:gd name="T12" fmla="*/ 0 60000 65536"/>
                <a:gd name="T13" fmla="*/ 0 60000 65536"/>
                <a:gd name="T14" fmla="*/ 0 60000 65536"/>
                <a:gd name="T15" fmla="*/ 0 w 329"/>
                <a:gd name="T16" fmla="*/ 0 h 239"/>
                <a:gd name="T17" fmla="*/ 329 w 329"/>
                <a:gd name="T18" fmla="*/ 239 h 239"/>
              </a:gdLst>
              <a:ahLst/>
              <a:cxnLst>
                <a:cxn ang="T10">
                  <a:pos x="T0" y="T1"/>
                </a:cxn>
                <a:cxn ang="T11">
                  <a:pos x="T2" y="T3"/>
                </a:cxn>
                <a:cxn ang="T12">
                  <a:pos x="T4" y="T5"/>
                </a:cxn>
                <a:cxn ang="T13">
                  <a:pos x="T6" y="T7"/>
                </a:cxn>
                <a:cxn ang="T14">
                  <a:pos x="T8" y="T9"/>
                </a:cxn>
              </a:cxnLst>
              <a:rect l="T15" t="T16" r="T17" b="T18"/>
              <a:pathLst>
                <a:path w="329" h="239">
                  <a:moveTo>
                    <a:pt x="8" y="239"/>
                  </a:moveTo>
                  <a:lnTo>
                    <a:pt x="0" y="225"/>
                  </a:lnTo>
                  <a:lnTo>
                    <a:pt x="321" y="0"/>
                  </a:lnTo>
                  <a:lnTo>
                    <a:pt x="329" y="14"/>
                  </a:lnTo>
                  <a:lnTo>
                    <a:pt x="8" y="239"/>
                  </a:lnTo>
                  <a:close/>
                </a:path>
              </a:pathLst>
            </a:custGeom>
            <a:solidFill>
              <a:srgbClr val="3CCCC7"/>
            </a:solidFill>
            <a:ln w="9525">
              <a:noFill/>
              <a:round/>
              <a:headEnd/>
              <a:tailEnd/>
            </a:ln>
          </p:spPr>
          <p:txBody>
            <a:bodyPr/>
            <a:lstStyle/>
            <a:p>
              <a:endParaRPr lang="zh-CN" altLang="en-US"/>
            </a:p>
          </p:txBody>
        </p:sp>
        <p:sp>
          <p:nvSpPr>
            <p:cNvPr id="30818" name="Freeform 347"/>
            <p:cNvSpPr>
              <a:spLocks/>
            </p:cNvSpPr>
            <p:nvPr/>
          </p:nvSpPr>
          <p:spPr bwMode="auto">
            <a:xfrm>
              <a:off x="2300486" y="1855317"/>
              <a:ext cx="925513" cy="230188"/>
            </a:xfrm>
            <a:custGeom>
              <a:avLst/>
              <a:gdLst>
                <a:gd name="T0" fmla="*/ 4763 w 583"/>
                <a:gd name="T1" fmla="*/ 230188 h 145"/>
                <a:gd name="T2" fmla="*/ 0 w 583"/>
                <a:gd name="T3" fmla="*/ 203200 h 145"/>
                <a:gd name="T4" fmla="*/ 917575 w 583"/>
                <a:gd name="T5" fmla="*/ 0 h 145"/>
                <a:gd name="T6" fmla="*/ 925513 w 583"/>
                <a:gd name="T7" fmla="*/ 23813 h 145"/>
                <a:gd name="T8" fmla="*/ 4763 w 583"/>
                <a:gd name="T9" fmla="*/ 230188 h 145"/>
                <a:gd name="T10" fmla="*/ 0 60000 65536"/>
                <a:gd name="T11" fmla="*/ 0 60000 65536"/>
                <a:gd name="T12" fmla="*/ 0 60000 65536"/>
                <a:gd name="T13" fmla="*/ 0 60000 65536"/>
                <a:gd name="T14" fmla="*/ 0 60000 65536"/>
                <a:gd name="T15" fmla="*/ 0 w 583"/>
                <a:gd name="T16" fmla="*/ 0 h 145"/>
                <a:gd name="T17" fmla="*/ 583 w 583"/>
                <a:gd name="T18" fmla="*/ 145 h 145"/>
              </a:gdLst>
              <a:ahLst/>
              <a:cxnLst>
                <a:cxn ang="T10">
                  <a:pos x="T0" y="T1"/>
                </a:cxn>
                <a:cxn ang="T11">
                  <a:pos x="T2" y="T3"/>
                </a:cxn>
                <a:cxn ang="T12">
                  <a:pos x="T4" y="T5"/>
                </a:cxn>
                <a:cxn ang="T13">
                  <a:pos x="T6" y="T7"/>
                </a:cxn>
                <a:cxn ang="T14">
                  <a:pos x="T8" y="T9"/>
                </a:cxn>
              </a:cxnLst>
              <a:rect l="T15" t="T16" r="T17" b="T18"/>
              <a:pathLst>
                <a:path w="583" h="145">
                  <a:moveTo>
                    <a:pt x="3" y="145"/>
                  </a:moveTo>
                  <a:lnTo>
                    <a:pt x="0" y="128"/>
                  </a:lnTo>
                  <a:lnTo>
                    <a:pt x="578" y="0"/>
                  </a:lnTo>
                  <a:lnTo>
                    <a:pt x="583" y="15"/>
                  </a:lnTo>
                  <a:lnTo>
                    <a:pt x="3" y="145"/>
                  </a:lnTo>
                  <a:close/>
                </a:path>
              </a:pathLst>
            </a:custGeom>
            <a:solidFill>
              <a:srgbClr val="3CCCC7"/>
            </a:solidFill>
            <a:ln w="9525">
              <a:noFill/>
              <a:round/>
              <a:headEnd/>
              <a:tailEnd/>
            </a:ln>
          </p:spPr>
          <p:txBody>
            <a:bodyPr/>
            <a:lstStyle/>
            <a:p>
              <a:endParaRPr lang="zh-CN" altLang="en-US"/>
            </a:p>
          </p:txBody>
        </p:sp>
        <p:sp>
          <p:nvSpPr>
            <p:cNvPr id="30819" name="Freeform 348"/>
            <p:cNvSpPr>
              <a:spLocks/>
            </p:cNvSpPr>
            <p:nvPr/>
          </p:nvSpPr>
          <p:spPr bwMode="auto">
            <a:xfrm>
              <a:off x="2864049" y="2168054"/>
              <a:ext cx="161925" cy="465138"/>
            </a:xfrm>
            <a:custGeom>
              <a:avLst/>
              <a:gdLst>
                <a:gd name="T0" fmla="*/ 134938 w 102"/>
                <a:gd name="T1" fmla="*/ 465138 h 293"/>
                <a:gd name="T2" fmla="*/ 0 w 102"/>
                <a:gd name="T3" fmla="*/ 6350 h 293"/>
                <a:gd name="T4" fmla="*/ 26988 w 102"/>
                <a:gd name="T5" fmla="*/ 0 h 293"/>
                <a:gd name="T6" fmla="*/ 161925 w 102"/>
                <a:gd name="T7" fmla="*/ 458788 h 293"/>
                <a:gd name="T8" fmla="*/ 134938 w 102"/>
                <a:gd name="T9" fmla="*/ 465138 h 293"/>
                <a:gd name="T10" fmla="*/ 0 60000 65536"/>
                <a:gd name="T11" fmla="*/ 0 60000 65536"/>
                <a:gd name="T12" fmla="*/ 0 60000 65536"/>
                <a:gd name="T13" fmla="*/ 0 60000 65536"/>
                <a:gd name="T14" fmla="*/ 0 60000 65536"/>
                <a:gd name="T15" fmla="*/ 0 w 102"/>
                <a:gd name="T16" fmla="*/ 0 h 293"/>
                <a:gd name="T17" fmla="*/ 102 w 102"/>
                <a:gd name="T18" fmla="*/ 293 h 293"/>
              </a:gdLst>
              <a:ahLst/>
              <a:cxnLst>
                <a:cxn ang="T10">
                  <a:pos x="T0" y="T1"/>
                </a:cxn>
                <a:cxn ang="T11">
                  <a:pos x="T2" y="T3"/>
                </a:cxn>
                <a:cxn ang="T12">
                  <a:pos x="T4" y="T5"/>
                </a:cxn>
                <a:cxn ang="T13">
                  <a:pos x="T6" y="T7"/>
                </a:cxn>
                <a:cxn ang="T14">
                  <a:pos x="T8" y="T9"/>
                </a:cxn>
              </a:cxnLst>
              <a:rect l="T15" t="T16" r="T17" b="T18"/>
              <a:pathLst>
                <a:path w="102" h="293">
                  <a:moveTo>
                    <a:pt x="85" y="293"/>
                  </a:moveTo>
                  <a:lnTo>
                    <a:pt x="0" y="4"/>
                  </a:lnTo>
                  <a:lnTo>
                    <a:pt x="17" y="0"/>
                  </a:lnTo>
                  <a:lnTo>
                    <a:pt x="102" y="289"/>
                  </a:lnTo>
                  <a:lnTo>
                    <a:pt x="85" y="293"/>
                  </a:lnTo>
                  <a:close/>
                </a:path>
              </a:pathLst>
            </a:custGeom>
            <a:solidFill>
              <a:srgbClr val="3CCCC7"/>
            </a:solidFill>
            <a:ln w="9525">
              <a:noFill/>
              <a:round/>
              <a:headEnd/>
              <a:tailEnd/>
            </a:ln>
          </p:spPr>
          <p:txBody>
            <a:bodyPr/>
            <a:lstStyle/>
            <a:p>
              <a:endParaRPr lang="zh-CN" altLang="en-US"/>
            </a:p>
          </p:txBody>
        </p:sp>
        <p:sp>
          <p:nvSpPr>
            <p:cNvPr id="30820" name="Freeform 349"/>
            <p:cNvSpPr>
              <a:spLocks/>
            </p:cNvSpPr>
            <p:nvPr/>
          </p:nvSpPr>
          <p:spPr bwMode="auto">
            <a:xfrm>
              <a:off x="2616399" y="1496542"/>
              <a:ext cx="935038" cy="123825"/>
            </a:xfrm>
            <a:custGeom>
              <a:avLst/>
              <a:gdLst>
                <a:gd name="T0" fmla="*/ 931863 w 589"/>
                <a:gd name="T1" fmla="*/ 123825 h 78"/>
                <a:gd name="T2" fmla="*/ 0 w 589"/>
                <a:gd name="T3" fmla="*/ 25400 h 78"/>
                <a:gd name="T4" fmla="*/ 1588 w 589"/>
                <a:gd name="T5" fmla="*/ 0 h 78"/>
                <a:gd name="T6" fmla="*/ 935038 w 589"/>
                <a:gd name="T7" fmla="*/ 96837 h 78"/>
                <a:gd name="T8" fmla="*/ 931863 w 589"/>
                <a:gd name="T9" fmla="*/ 123825 h 78"/>
                <a:gd name="T10" fmla="*/ 0 60000 65536"/>
                <a:gd name="T11" fmla="*/ 0 60000 65536"/>
                <a:gd name="T12" fmla="*/ 0 60000 65536"/>
                <a:gd name="T13" fmla="*/ 0 60000 65536"/>
                <a:gd name="T14" fmla="*/ 0 60000 65536"/>
                <a:gd name="T15" fmla="*/ 0 w 589"/>
                <a:gd name="T16" fmla="*/ 0 h 78"/>
                <a:gd name="T17" fmla="*/ 589 w 589"/>
                <a:gd name="T18" fmla="*/ 78 h 78"/>
              </a:gdLst>
              <a:ahLst/>
              <a:cxnLst>
                <a:cxn ang="T10">
                  <a:pos x="T0" y="T1"/>
                </a:cxn>
                <a:cxn ang="T11">
                  <a:pos x="T2" y="T3"/>
                </a:cxn>
                <a:cxn ang="T12">
                  <a:pos x="T4" y="T5"/>
                </a:cxn>
                <a:cxn ang="T13">
                  <a:pos x="T6" y="T7"/>
                </a:cxn>
                <a:cxn ang="T14">
                  <a:pos x="T8" y="T9"/>
                </a:cxn>
              </a:cxnLst>
              <a:rect l="T15" t="T16" r="T17" b="T18"/>
              <a:pathLst>
                <a:path w="589" h="78">
                  <a:moveTo>
                    <a:pt x="587" y="78"/>
                  </a:moveTo>
                  <a:lnTo>
                    <a:pt x="0" y="16"/>
                  </a:lnTo>
                  <a:lnTo>
                    <a:pt x="1" y="0"/>
                  </a:lnTo>
                  <a:lnTo>
                    <a:pt x="589" y="61"/>
                  </a:lnTo>
                  <a:lnTo>
                    <a:pt x="587" y="78"/>
                  </a:lnTo>
                  <a:close/>
                </a:path>
              </a:pathLst>
            </a:custGeom>
            <a:solidFill>
              <a:srgbClr val="3CCCC7"/>
            </a:solidFill>
            <a:ln w="9525">
              <a:noFill/>
              <a:round/>
              <a:headEnd/>
              <a:tailEnd/>
            </a:ln>
          </p:spPr>
          <p:txBody>
            <a:bodyPr/>
            <a:lstStyle/>
            <a:p>
              <a:endParaRPr lang="zh-CN" altLang="en-US"/>
            </a:p>
          </p:txBody>
        </p:sp>
        <p:sp>
          <p:nvSpPr>
            <p:cNvPr id="30821" name="Freeform 350"/>
            <p:cNvSpPr>
              <a:spLocks/>
            </p:cNvSpPr>
            <p:nvPr/>
          </p:nvSpPr>
          <p:spPr bwMode="auto">
            <a:xfrm>
              <a:off x="2613224" y="1123479"/>
              <a:ext cx="534988" cy="392113"/>
            </a:xfrm>
            <a:custGeom>
              <a:avLst/>
              <a:gdLst>
                <a:gd name="T0" fmla="*/ 15875 w 337"/>
                <a:gd name="T1" fmla="*/ 392113 h 247"/>
                <a:gd name="T2" fmla="*/ 0 w 337"/>
                <a:gd name="T3" fmla="*/ 369888 h 247"/>
                <a:gd name="T4" fmla="*/ 519113 w 337"/>
                <a:gd name="T5" fmla="*/ 0 h 247"/>
                <a:gd name="T6" fmla="*/ 534988 w 337"/>
                <a:gd name="T7" fmla="*/ 20638 h 247"/>
                <a:gd name="T8" fmla="*/ 15875 w 337"/>
                <a:gd name="T9" fmla="*/ 392113 h 247"/>
                <a:gd name="T10" fmla="*/ 0 60000 65536"/>
                <a:gd name="T11" fmla="*/ 0 60000 65536"/>
                <a:gd name="T12" fmla="*/ 0 60000 65536"/>
                <a:gd name="T13" fmla="*/ 0 60000 65536"/>
                <a:gd name="T14" fmla="*/ 0 60000 65536"/>
                <a:gd name="T15" fmla="*/ 0 w 337"/>
                <a:gd name="T16" fmla="*/ 0 h 247"/>
                <a:gd name="T17" fmla="*/ 337 w 337"/>
                <a:gd name="T18" fmla="*/ 247 h 247"/>
              </a:gdLst>
              <a:ahLst/>
              <a:cxnLst>
                <a:cxn ang="T10">
                  <a:pos x="T0" y="T1"/>
                </a:cxn>
                <a:cxn ang="T11">
                  <a:pos x="T2" y="T3"/>
                </a:cxn>
                <a:cxn ang="T12">
                  <a:pos x="T4" y="T5"/>
                </a:cxn>
                <a:cxn ang="T13">
                  <a:pos x="T6" y="T7"/>
                </a:cxn>
                <a:cxn ang="T14">
                  <a:pos x="T8" y="T9"/>
                </a:cxn>
              </a:cxnLst>
              <a:rect l="T15" t="T16" r="T17" b="T18"/>
              <a:pathLst>
                <a:path w="337" h="247">
                  <a:moveTo>
                    <a:pt x="10" y="247"/>
                  </a:moveTo>
                  <a:lnTo>
                    <a:pt x="0" y="233"/>
                  </a:lnTo>
                  <a:lnTo>
                    <a:pt x="327" y="0"/>
                  </a:lnTo>
                  <a:lnTo>
                    <a:pt x="337" y="13"/>
                  </a:lnTo>
                  <a:lnTo>
                    <a:pt x="10" y="247"/>
                  </a:lnTo>
                  <a:close/>
                </a:path>
              </a:pathLst>
            </a:custGeom>
            <a:solidFill>
              <a:srgbClr val="3CCCC7"/>
            </a:solidFill>
            <a:ln w="9525">
              <a:noFill/>
              <a:round/>
              <a:headEnd/>
              <a:tailEnd/>
            </a:ln>
          </p:spPr>
          <p:txBody>
            <a:bodyPr/>
            <a:lstStyle/>
            <a:p>
              <a:endParaRPr lang="zh-CN" altLang="en-US"/>
            </a:p>
          </p:txBody>
        </p:sp>
        <p:sp>
          <p:nvSpPr>
            <p:cNvPr id="30822" name="Freeform 351"/>
            <p:cNvSpPr>
              <a:spLocks/>
            </p:cNvSpPr>
            <p:nvPr/>
          </p:nvSpPr>
          <p:spPr bwMode="auto">
            <a:xfrm>
              <a:off x="990799" y="1345729"/>
              <a:ext cx="257175" cy="582613"/>
            </a:xfrm>
            <a:custGeom>
              <a:avLst/>
              <a:gdLst>
                <a:gd name="T0" fmla="*/ 23812 w 162"/>
                <a:gd name="T1" fmla="*/ 582613 h 367"/>
                <a:gd name="T2" fmla="*/ 0 w 162"/>
                <a:gd name="T3" fmla="*/ 573088 h 367"/>
                <a:gd name="T4" fmla="*/ 233363 w 162"/>
                <a:gd name="T5" fmla="*/ 0 h 367"/>
                <a:gd name="T6" fmla="*/ 257175 w 162"/>
                <a:gd name="T7" fmla="*/ 7938 h 367"/>
                <a:gd name="T8" fmla="*/ 23812 w 162"/>
                <a:gd name="T9" fmla="*/ 582613 h 367"/>
                <a:gd name="T10" fmla="*/ 0 60000 65536"/>
                <a:gd name="T11" fmla="*/ 0 60000 65536"/>
                <a:gd name="T12" fmla="*/ 0 60000 65536"/>
                <a:gd name="T13" fmla="*/ 0 60000 65536"/>
                <a:gd name="T14" fmla="*/ 0 60000 65536"/>
                <a:gd name="T15" fmla="*/ 0 w 162"/>
                <a:gd name="T16" fmla="*/ 0 h 367"/>
                <a:gd name="T17" fmla="*/ 162 w 162"/>
                <a:gd name="T18" fmla="*/ 367 h 367"/>
              </a:gdLst>
              <a:ahLst/>
              <a:cxnLst>
                <a:cxn ang="T10">
                  <a:pos x="T0" y="T1"/>
                </a:cxn>
                <a:cxn ang="T11">
                  <a:pos x="T2" y="T3"/>
                </a:cxn>
                <a:cxn ang="T12">
                  <a:pos x="T4" y="T5"/>
                </a:cxn>
                <a:cxn ang="T13">
                  <a:pos x="T6" y="T7"/>
                </a:cxn>
                <a:cxn ang="T14">
                  <a:pos x="T8" y="T9"/>
                </a:cxn>
              </a:cxnLst>
              <a:rect l="T15" t="T16" r="T17" b="T18"/>
              <a:pathLst>
                <a:path w="162" h="367">
                  <a:moveTo>
                    <a:pt x="15" y="367"/>
                  </a:moveTo>
                  <a:lnTo>
                    <a:pt x="0" y="361"/>
                  </a:lnTo>
                  <a:lnTo>
                    <a:pt x="147" y="0"/>
                  </a:lnTo>
                  <a:lnTo>
                    <a:pt x="162" y="5"/>
                  </a:lnTo>
                  <a:lnTo>
                    <a:pt x="15" y="367"/>
                  </a:lnTo>
                  <a:close/>
                </a:path>
              </a:pathLst>
            </a:custGeom>
            <a:solidFill>
              <a:srgbClr val="3CCCC7"/>
            </a:solidFill>
            <a:ln w="9525">
              <a:noFill/>
              <a:round/>
              <a:headEnd/>
              <a:tailEnd/>
            </a:ln>
          </p:spPr>
          <p:txBody>
            <a:bodyPr/>
            <a:lstStyle/>
            <a:p>
              <a:endParaRPr lang="zh-CN" altLang="en-US"/>
            </a:p>
          </p:txBody>
        </p:sp>
        <p:sp>
          <p:nvSpPr>
            <p:cNvPr id="30823" name="Freeform 352"/>
            <p:cNvSpPr>
              <a:spLocks/>
            </p:cNvSpPr>
            <p:nvPr/>
          </p:nvSpPr>
          <p:spPr bwMode="auto">
            <a:xfrm>
              <a:off x="1236861" y="1334617"/>
              <a:ext cx="404813" cy="558800"/>
            </a:xfrm>
            <a:custGeom>
              <a:avLst/>
              <a:gdLst>
                <a:gd name="T0" fmla="*/ 384175 w 255"/>
                <a:gd name="T1" fmla="*/ 558800 h 352"/>
                <a:gd name="T2" fmla="*/ 0 w 255"/>
                <a:gd name="T3" fmla="*/ 15875 h 352"/>
                <a:gd name="T4" fmla="*/ 20638 w 255"/>
                <a:gd name="T5" fmla="*/ 0 h 352"/>
                <a:gd name="T6" fmla="*/ 404813 w 255"/>
                <a:gd name="T7" fmla="*/ 544513 h 352"/>
                <a:gd name="T8" fmla="*/ 384175 w 255"/>
                <a:gd name="T9" fmla="*/ 558800 h 352"/>
                <a:gd name="T10" fmla="*/ 0 60000 65536"/>
                <a:gd name="T11" fmla="*/ 0 60000 65536"/>
                <a:gd name="T12" fmla="*/ 0 60000 65536"/>
                <a:gd name="T13" fmla="*/ 0 60000 65536"/>
                <a:gd name="T14" fmla="*/ 0 60000 65536"/>
                <a:gd name="T15" fmla="*/ 0 w 255"/>
                <a:gd name="T16" fmla="*/ 0 h 352"/>
                <a:gd name="T17" fmla="*/ 255 w 255"/>
                <a:gd name="T18" fmla="*/ 352 h 352"/>
              </a:gdLst>
              <a:ahLst/>
              <a:cxnLst>
                <a:cxn ang="T10">
                  <a:pos x="T0" y="T1"/>
                </a:cxn>
                <a:cxn ang="T11">
                  <a:pos x="T2" y="T3"/>
                </a:cxn>
                <a:cxn ang="T12">
                  <a:pos x="T4" y="T5"/>
                </a:cxn>
                <a:cxn ang="T13">
                  <a:pos x="T6" y="T7"/>
                </a:cxn>
                <a:cxn ang="T14">
                  <a:pos x="T8" y="T9"/>
                </a:cxn>
              </a:cxnLst>
              <a:rect l="T15" t="T16" r="T17" b="T18"/>
              <a:pathLst>
                <a:path w="255" h="352">
                  <a:moveTo>
                    <a:pt x="242" y="352"/>
                  </a:moveTo>
                  <a:lnTo>
                    <a:pt x="0" y="10"/>
                  </a:lnTo>
                  <a:lnTo>
                    <a:pt x="13" y="0"/>
                  </a:lnTo>
                  <a:lnTo>
                    <a:pt x="255" y="343"/>
                  </a:lnTo>
                  <a:lnTo>
                    <a:pt x="242" y="352"/>
                  </a:lnTo>
                  <a:close/>
                </a:path>
              </a:pathLst>
            </a:custGeom>
            <a:solidFill>
              <a:srgbClr val="3CCCC7"/>
            </a:solidFill>
            <a:ln w="9525">
              <a:noFill/>
              <a:round/>
              <a:headEnd/>
              <a:tailEnd/>
            </a:ln>
          </p:spPr>
          <p:txBody>
            <a:bodyPr/>
            <a:lstStyle/>
            <a:p>
              <a:endParaRPr lang="zh-CN" altLang="en-US"/>
            </a:p>
          </p:txBody>
        </p:sp>
        <p:sp>
          <p:nvSpPr>
            <p:cNvPr id="30824" name="Freeform 353"/>
            <p:cNvSpPr>
              <a:spLocks/>
            </p:cNvSpPr>
            <p:nvPr/>
          </p:nvSpPr>
          <p:spPr bwMode="auto">
            <a:xfrm>
              <a:off x="1640086" y="1863254"/>
              <a:ext cx="666750" cy="231775"/>
            </a:xfrm>
            <a:custGeom>
              <a:avLst/>
              <a:gdLst>
                <a:gd name="T0" fmla="*/ 658813 w 420"/>
                <a:gd name="T1" fmla="*/ 231775 h 146"/>
                <a:gd name="T2" fmla="*/ 0 w 420"/>
                <a:gd name="T3" fmla="*/ 25400 h 146"/>
                <a:gd name="T4" fmla="*/ 9525 w 420"/>
                <a:gd name="T5" fmla="*/ 0 h 146"/>
                <a:gd name="T6" fmla="*/ 666750 w 420"/>
                <a:gd name="T7" fmla="*/ 206375 h 146"/>
                <a:gd name="T8" fmla="*/ 658813 w 420"/>
                <a:gd name="T9" fmla="*/ 231775 h 146"/>
                <a:gd name="T10" fmla="*/ 0 60000 65536"/>
                <a:gd name="T11" fmla="*/ 0 60000 65536"/>
                <a:gd name="T12" fmla="*/ 0 60000 65536"/>
                <a:gd name="T13" fmla="*/ 0 60000 65536"/>
                <a:gd name="T14" fmla="*/ 0 60000 65536"/>
                <a:gd name="T15" fmla="*/ 0 w 420"/>
                <a:gd name="T16" fmla="*/ 0 h 146"/>
                <a:gd name="T17" fmla="*/ 420 w 420"/>
                <a:gd name="T18" fmla="*/ 146 h 146"/>
              </a:gdLst>
              <a:ahLst/>
              <a:cxnLst>
                <a:cxn ang="T10">
                  <a:pos x="T0" y="T1"/>
                </a:cxn>
                <a:cxn ang="T11">
                  <a:pos x="T2" y="T3"/>
                </a:cxn>
                <a:cxn ang="T12">
                  <a:pos x="T4" y="T5"/>
                </a:cxn>
                <a:cxn ang="T13">
                  <a:pos x="T6" y="T7"/>
                </a:cxn>
                <a:cxn ang="T14">
                  <a:pos x="T8" y="T9"/>
                </a:cxn>
              </a:cxnLst>
              <a:rect l="T15" t="T16" r="T17" b="T18"/>
              <a:pathLst>
                <a:path w="420" h="146">
                  <a:moveTo>
                    <a:pt x="415" y="146"/>
                  </a:moveTo>
                  <a:lnTo>
                    <a:pt x="0" y="16"/>
                  </a:lnTo>
                  <a:lnTo>
                    <a:pt x="6" y="0"/>
                  </a:lnTo>
                  <a:lnTo>
                    <a:pt x="420" y="130"/>
                  </a:lnTo>
                  <a:lnTo>
                    <a:pt x="415" y="146"/>
                  </a:lnTo>
                  <a:close/>
                </a:path>
              </a:pathLst>
            </a:custGeom>
            <a:solidFill>
              <a:srgbClr val="3CCCC7"/>
            </a:solidFill>
            <a:ln w="9525">
              <a:noFill/>
              <a:round/>
              <a:headEnd/>
              <a:tailEnd/>
            </a:ln>
          </p:spPr>
          <p:txBody>
            <a:bodyPr/>
            <a:lstStyle/>
            <a:p>
              <a:endParaRPr lang="zh-CN" altLang="en-US"/>
            </a:p>
          </p:txBody>
        </p:sp>
        <p:sp>
          <p:nvSpPr>
            <p:cNvPr id="30825" name="Freeform 354"/>
            <p:cNvSpPr>
              <a:spLocks/>
            </p:cNvSpPr>
            <p:nvPr/>
          </p:nvSpPr>
          <p:spPr bwMode="auto">
            <a:xfrm>
              <a:off x="1624211" y="1872779"/>
              <a:ext cx="111125" cy="280988"/>
            </a:xfrm>
            <a:custGeom>
              <a:avLst/>
              <a:gdLst>
                <a:gd name="T0" fmla="*/ 84137 w 70"/>
                <a:gd name="T1" fmla="*/ 280988 h 177"/>
                <a:gd name="T2" fmla="*/ 0 w 70"/>
                <a:gd name="T3" fmla="*/ 6350 h 177"/>
                <a:gd name="T4" fmla="*/ 26988 w 70"/>
                <a:gd name="T5" fmla="*/ 0 h 177"/>
                <a:gd name="T6" fmla="*/ 111125 w 70"/>
                <a:gd name="T7" fmla="*/ 273050 h 177"/>
                <a:gd name="T8" fmla="*/ 84137 w 70"/>
                <a:gd name="T9" fmla="*/ 280988 h 177"/>
                <a:gd name="T10" fmla="*/ 0 60000 65536"/>
                <a:gd name="T11" fmla="*/ 0 60000 65536"/>
                <a:gd name="T12" fmla="*/ 0 60000 65536"/>
                <a:gd name="T13" fmla="*/ 0 60000 65536"/>
                <a:gd name="T14" fmla="*/ 0 60000 65536"/>
                <a:gd name="T15" fmla="*/ 0 w 70"/>
                <a:gd name="T16" fmla="*/ 0 h 177"/>
                <a:gd name="T17" fmla="*/ 70 w 70"/>
                <a:gd name="T18" fmla="*/ 177 h 177"/>
              </a:gdLst>
              <a:ahLst/>
              <a:cxnLst>
                <a:cxn ang="T10">
                  <a:pos x="T0" y="T1"/>
                </a:cxn>
                <a:cxn ang="T11">
                  <a:pos x="T2" y="T3"/>
                </a:cxn>
                <a:cxn ang="T12">
                  <a:pos x="T4" y="T5"/>
                </a:cxn>
                <a:cxn ang="T13">
                  <a:pos x="T6" y="T7"/>
                </a:cxn>
                <a:cxn ang="T14">
                  <a:pos x="T8" y="T9"/>
                </a:cxn>
              </a:cxnLst>
              <a:rect l="T15" t="T16" r="T17" b="T18"/>
              <a:pathLst>
                <a:path w="70" h="177">
                  <a:moveTo>
                    <a:pt x="53" y="177"/>
                  </a:moveTo>
                  <a:lnTo>
                    <a:pt x="0" y="4"/>
                  </a:lnTo>
                  <a:lnTo>
                    <a:pt x="17" y="0"/>
                  </a:lnTo>
                  <a:lnTo>
                    <a:pt x="70" y="172"/>
                  </a:lnTo>
                  <a:lnTo>
                    <a:pt x="53" y="177"/>
                  </a:lnTo>
                  <a:close/>
                </a:path>
              </a:pathLst>
            </a:custGeom>
            <a:solidFill>
              <a:srgbClr val="3CCCC7"/>
            </a:solidFill>
            <a:ln w="9525">
              <a:noFill/>
              <a:round/>
              <a:headEnd/>
              <a:tailEnd/>
            </a:ln>
          </p:spPr>
          <p:txBody>
            <a:bodyPr/>
            <a:lstStyle/>
            <a:p>
              <a:endParaRPr lang="zh-CN" altLang="en-US"/>
            </a:p>
          </p:txBody>
        </p:sp>
        <p:sp>
          <p:nvSpPr>
            <p:cNvPr id="30826" name="Freeform 355"/>
            <p:cNvSpPr>
              <a:spLocks/>
            </p:cNvSpPr>
            <p:nvPr/>
          </p:nvSpPr>
          <p:spPr bwMode="auto">
            <a:xfrm>
              <a:off x="1367036" y="1866429"/>
              <a:ext cx="277813" cy="382588"/>
            </a:xfrm>
            <a:custGeom>
              <a:avLst/>
              <a:gdLst>
                <a:gd name="T0" fmla="*/ 20638 w 175"/>
                <a:gd name="T1" fmla="*/ 382588 h 241"/>
                <a:gd name="T2" fmla="*/ 0 w 175"/>
                <a:gd name="T3" fmla="*/ 366713 h 241"/>
                <a:gd name="T4" fmla="*/ 257175 w 175"/>
                <a:gd name="T5" fmla="*/ 0 h 241"/>
                <a:gd name="T6" fmla="*/ 277813 w 175"/>
                <a:gd name="T7" fmla="*/ 15875 h 241"/>
                <a:gd name="T8" fmla="*/ 20638 w 175"/>
                <a:gd name="T9" fmla="*/ 382588 h 241"/>
                <a:gd name="T10" fmla="*/ 0 60000 65536"/>
                <a:gd name="T11" fmla="*/ 0 60000 65536"/>
                <a:gd name="T12" fmla="*/ 0 60000 65536"/>
                <a:gd name="T13" fmla="*/ 0 60000 65536"/>
                <a:gd name="T14" fmla="*/ 0 60000 65536"/>
                <a:gd name="T15" fmla="*/ 0 w 175"/>
                <a:gd name="T16" fmla="*/ 0 h 241"/>
                <a:gd name="T17" fmla="*/ 175 w 175"/>
                <a:gd name="T18" fmla="*/ 241 h 241"/>
              </a:gdLst>
              <a:ahLst/>
              <a:cxnLst>
                <a:cxn ang="T10">
                  <a:pos x="T0" y="T1"/>
                </a:cxn>
                <a:cxn ang="T11">
                  <a:pos x="T2" y="T3"/>
                </a:cxn>
                <a:cxn ang="T12">
                  <a:pos x="T4" y="T5"/>
                </a:cxn>
                <a:cxn ang="T13">
                  <a:pos x="T6" y="T7"/>
                </a:cxn>
                <a:cxn ang="T14">
                  <a:pos x="T8" y="T9"/>
                </a:cxn>
              </a:cxnLst>
              <a:rect l="T15" t="T16" r="T17" b="T18"/>
              <a:pathLst>
                <a:path w="175" h="241">
                  <a:moveTo>
                    <a:pt x="13" y="241"/>
                  </a:moveTo>
                  <a:lnTo>
                    <a:pt x="0" y="231"/>
                  </a:lnTo>
                  <a:lnTo>
                    <a:pt x="162" y="0"/>
                  </a:lnTo>
                  <a:lnTo>
                    <a:pt x="175" y="10"/>
                  </a:lnTo>
                  <a:lnTo>
                    <a:pt x="13" y="241"/>
                  </a:lnTo>
                  <a:close/>
                </a:path>
              </a:pathLst>
            </a:custGeom>
            <a:solidFill>
              <a:srgbClr val="3CCCC7"/>
            </a:solidFill>
            <a:ln w="9525">
              <a:noFill/>
              <a:round/>
              <a:headEnd/>
              <a:tailEnd/>
            </a:ln>
          </p:spPr>
          <p:txBody>
            <a:bodyPr/>
            <a:lstStyle/>
            <a:p>
              <a:endParaRPr lang="zh-CN" altLang="en-US"/>
            </a:p>
          </p:txBody>
        </p:sp>
        <p:sp>
          <p:nvSpPr>
            <p:cNvPr id="30827" name="Freeform 356"/>
            <p:cNvSpPr>
              <a:spLocks/>
            </p:cNvSpPr>
            <p:nvPr/>
          </p:nvSpPr>
          <p:spPr bwMode="auto">
            <a:xfrm>
              <a:off x="1224161" y="982192"/>
              <a:ext cx="458788" cy="374650"/>
            </a:xfrm>
            <a:custGeom>
              <a:avLst/>
              <a:gdLst>
                <a:gd name="T0" fmla="*/ 14288 w 289"/>
                <a:gd name="T1" fmla="*/ 374650 h 236"/>
                <a:gd name="T2" fmla="*/ 0 w 289"/>
                <a:gd name="T3" fmla="*/ 354013 h 236"/>
                <a:gd name="T4" fmla="*/ 442913 w 289"/>
                <a:gd name="T5" fmla="*/ 0 h 236"/>
                <a:gd name="T6" fmla="*/ 458788 w 289"/>
                <a:gd name="T7" fmla="*/ 19050 h 236"/>
                <a:gd name="T8" fmla="*/ 14288 w 289"/>
                <a:gd name="T9" fmla="*/ 374650 h 236"/>
                <a:gd name="T10" fmla="*/ 0 60000 65536"/>
                <a:gd name="T11" fmla="*/ 0 60000 65536"/>
                <a:gd name="T12" fmla="*/ 0 60000 65536"/>
                <a:gd name="T13" fmla="*/ 0 60000 65536"/>
                <a:gd name="T14" fmla="*/ 0 60000 65536"/>
                <a:gd name="T15" fmla="*/ 0 w 289"/>
                <a:gd name="T16" fmla="*/ 0 h 236"/>
                <a:gd name="T17" fmla="*/ 289 w 289"/>
                <a:gd name="T18" fmla="*/ 236 h 236"/>
              </a:gdLst>
              <a:ahLst/>
              <a:cxnLst>
                <a:cxn ang="T10">
                  <a:pos x="T0" y="T1"/>
                </a:cxn>
                <a:cxn ang="T11">
                  <a:pos x="T2" y="T3"/>
                </a:cxn>
                <a:cxn ang="T12">
                  <a:pos x="T4" y="T5"/>
                </a:cxn>
                <a:cxn ang="T13">
                  <a:pos x="T6" y="T7"/>
                </a:cxn>
                <a:cxn ang="T14">
                  <a:pos x="T8" y="T9"/>
                </a:cxn>
              </a:cxnLst>
              <a:rect l="T15" t="T16" r="T17" b="T18"/>
              <a:pathLst>
                <a:path w="289" h="236">
                  <a:moveTo>
                    <a:pt x="9" y="236"/>
                  </a:moveTo>
                  <a:lnTo>
                    <a:pt x="0" y="223"/>
                  </a:lnTo>
                  <a:lnTo>
                    <a:pt x="279" y="0"/>
                  </a:lnTo>
                  <a:lnTo>
                    <a:pt x="289" y="12"/>
                  </a:lnTo>
                  <a:lnTo>
                    <a:pt x="9" y="236"/>
                  </a:lnTo>
                  <a:close/>
                </a:path>
              </a:pathLst>
            </a:custGeom>
            <a:solidFill>
              <a:srgbClr val="3CCCC7"/>
            </a:solidFill>
            <a:ln w="9525">
              <a:noFill/>
              <a:round/>
              <a:headEnd/>
              <a:tailEnd/>
            </a:ln>
          </p:spPr>
          <p:txBody>
            <a:bodyPr/>
            <a:lstStyle/>
            <a:p>
              <a:endParaRPr lang="zh-CN" altLang="en-US"/>
            </a:p>
          </p:txBody>
        </p:sp>
        <p:sp>
          <p:nvSpPr>
            <p:cNvPr id="30828" name="Freeform 357"/>
            <p:cNvSpPr>
              <a:spLocks/>
            </p:cNvSpPr>
            <p:nvPr/>
          </p:nvSpPr>
          <p:spPr bwMode="auto">
            <a:xfrm>
              <a:off x="1657549" y="986954"/>
              <a:ext cx="485775" cy="579438"/>
            </a:xfrm>
            <a:custGeom>
              <a:avLst/>
              <a:gdLst>
                <a:gd name="T0" fmla="*/ 466725 w 306"/>
                <a:gd name="T1" fmla="*/ 579438 h 365"/>
                <a:gd name="T2" fmla="*/ 0 w 306"/>
                <a:gd name="T3" fmla="*/ 17463 h 365"/>
                <a:gd name="T4" fmla="*/ 20637 w 306"/>
                <a:gd name="T5" fmla="*/ 0 h 365"/>
                <a:gd name="T6" fmla="*/ 485775 w 306"/>
                <a:gd name="T7" fmla="*/ 565150 h 365"/>
                <a:gd name="T8" fmla="*/ 466725 w 306"/>
                <a:gd name="T9" fmla="*/ 579438 h 365"/>
                <a:gd name="T10" fmla="*/ 0 60000 65536"/>
                <a:gd name="T11" fmla="*/ 0 60000 65536"/>
                <a:gd name="T12" fmla="*/ 0 60000 65536"/>
                <a:gd name="T13" fmla="*/ 0 60000 65536"/>
                <a:gd name="T14" fmla="*/ 0 60000 65536"/>
                <a:gd name="T15" fmla="*/ 0 w 306"/>
                <a:gd name="T16" fmla="*/ 0 h 365"/>
                <a:gd name="T17" fmla="*/ 306 w 306"/>
                <a:gd name="T18" fmla="*/ 365 h 365"/>
              </a:gdLst>
              <a:ahLst/>
              <a:cxnLst>
                <a:cxn ang="T10">
                  <a:pos x="T0" y="T1"/>
                </a:cxn>
                <a:cxn ang="T11">
                  <a:pos x="T2" y="T3"/>
                </a:cxn>
                <a:cxn ang="T12">
                  <a:pos x="T4" y="T5"/>
                </a:cxn>
                <a:cxn ang="T13">
                  <a:pos x="T6" y="T7"/>
                </a:cxn>
                <a:cxn ang="T14">
                  <a:pos x="T8" y="T9"/>
                </a:cxn>
              </a:cxnLst>
              <a:rect l="T15" t="T16" r="T17" b="T18"/>
              <a:pathLst>
                <a:path w="306" h="365">
                  <a:moveTo>
                    <a:pt x="294" y="365"/>
                  </a:moveTo>
                  <a:lnTo>
                    <a:pt x="0" y="11"/>
                  </a:lnTo>
                  <a:lnTo>
                    <a:pt x="13" y="0"/>
                  </a:lnTo>
                  <a:lnTo>
                    <a:pt x="306" y="356"/>
                  </a:lnTo>
                  <a:lnTo>
                    <a:pt x="294" y="365"/>
                  </a:lnTo>
                  <a:close/>
                </a:path>
              </a:pathLst>
            </a:custGeom>
            <a:solidFill>
              <a:srgbClr val="3CCCC7"/>
            </a:solidFill>
            <a:ln w="9525">
              <a:noFill/>
              <a:round/>
              <a:headEnd/>
              <a:tailEnd/>
            </a:ln>
          </p:spPr>
          <p:txBody>
            <a:bodyPr/>
            <a:lstStyle/>
            <a:p>
              <a:endParaRPr lang="zh-CN" altLang="en-US"/>
            </a:p>
          </p:txBody>
        </p:sp>
        <p:sp>
          <p:nvSpPr>
            <p:cNvPr id="30829" name="Freeform 358"/>
            <p:cNvSpPr>
              <a:spLocks/>
            </p:cNvSpPr>
            <p:nvPr/>
          </p:nvSpPr>
          <p:spPr bwMode="auto">
            <a:xfrm>
              <a:off x="1624211" y="1537817"/>
              <a:ext cx="512763" cy="344488"/>
            </a:xfrm>
            <a:custGeom>
              <a:avLst/>
              <a:gdLst>
                <a:gd name="T0" fmla="*/ 14288 w 323"/>
                <a:gd name="T1" fmla="*/ 344488 h 217"/>
                <a:gd name="T2" fmla="*/ 0 w 323"/>
                <a:gd name="T3" fmla="*/ 322263 h 217"/>
                <a:gd name="T4" fmla="*/ 500063 w 323"/>
                <a:gd name="T5" fmla="*/ 0 h 217"/>
                <a:gd name="T6" fmla="*/ 512763 w 323"/>
                <a:gd name="T7" fmla="*/ 22225 h 217"/>
                <a:gd name="T8" fmla="*/ 14288 w 323"/>
                <a:gd name="T9" fmla="*/ 344488 h 217"/>
                <a:gd name="T10" fmla="*/ 0 60000 65536"/>
                <a:gd name="T11" fmla="*/ 0 60000 65536"/>
                <a:gd name="T12" fmla="*/ 0 60000 65536"/>
                <a:gd name="T13" fmla="*/ 0 60000 65536"/>
                <a:gd name="T14" fmla="*/ 0 60000 65536"/>
                <a:gd name="T15" fmla="*/ 0 w 323"/>
                <a:gd name="T16" fmla="*/ 0 h 217"/>
                <a:gd name="T17" fmla="*/ 323 w 323"/>
                <a:gd name="T18" fmla="*/ 217 h 217"/>
              </a:gdLst>
              <a:ahLst/>
              <a:cxnLst>
                <a:cxn ang="T10">
                  <a:pos x="T0" y="T1"/>
                </a:cxn>
                <a:cxn ang="T11">
                  <a:pos x="T2" y="T3"/>
                </a:cxn>
                <a:cxn ang="T12">
                  <a:pos x="T4" y="T5"/>
                </a:cxn>
                <a:cxn ang="T13">
                  <a:pos x="T6" y="T7"/>
                </a:cxn>
                <a:cxn ang="T14">
                  <a:pos x="T8" y="T9"/>
                </a:cxn>
              </a:cxnLst>
              <a:rect l="T15" t="T16" r="T17" b="T18"/>
              <a:pathLst>
                <a:path w="323" h="217">
                  <a:moveTo>
                    <a:pt x="9" y="217"/>
                  </a:moveTo>
                  <a:lnTo>
                    <a:pt x="0" y="203"/>
                  </a:lnTo>
                  <a:lnTo>
                    <a:pt x="315" y="0"/>
                  </a:lnTo>
                  <a:lnTo>
                    <a:pt x="323" y="14"/>
                  </a:lnTo>
                  <a:lnTo>
                    <a:pt x="9" y="217"/>
                  </a:lnTo>
                  <a:close/>
                </a:path>
              </a:pathLst>
            </a:custGeom>
            <a:solidFill>
              <a:srgbClr val="3CCCC7"/>
            </a:solidFill>
            <a:ln w="9525">
              <a:noFill/>
              <a:round/>
              <a:headEnd/>
              <a:tailEnd/>
            </a:ln>
          </p:spPr>
          <p:txBody>
            <a:bodyPr/>
            <a:lstStyle/>
            <a:p>
              <a:endParaRPr lang="zh-CN" altLang="en-US"/>
            </a:p>
          </p:txBody>
        </p:sp>
        <p:sp>
          <p:nvSpPr>
            <p:cNvPr id="30830" name="Freeform 359"/>
            <p:cNvSpPr>
              <a:spLocks/>
            </p:cNvSpPr>
            <p:nvPr/>
          </p:nvSpPr>
          <p:spPr bwMode="auto">
            <a:xfrm>
              <a:off x="1006674" y="1863254"/>
              <a:ext cx="628650" cy="66675"/>
            </a:xfrm>
            <a:custGeom>
              <a:avLst/>
              <a:gdLst>
                <a:gd name="T0" fmla="*/ 0 w 396"/>
                <a:gd name="T1" fmla="*/ 66675 h 42"/>
                <a:gd name="T2" fmla="*/ 0 w 396"/>
                <a:gd name="T3" fmla="*/ 39687 h 42"/>
                <a:gd name="T4" fmla="*/ 627063 w 396"/>
                <a:gd name="T5" fmla="*/ 0 h 42"/>
                <a:gd name="T6" fmla="*/ 628650 w 396"/>
                <a:gd name="T7" fmla="*/ 26988 h 42"/>
                <a:gd name="T8" fmla="*/ 0 w 396"/>
                <a:gd name="T9" fmla="*/ 66675 h 42"/>
                <a:gd name="T10" fmla="*/ 0 60000 65536"/>
                <a:gd name="T11" fmla="*/ 0 60000 65536"/>
                <a:gd name="T12" fmla="*/ 0 60000 65536"/>
                <a:gd name="T13" fmla="*/ 0 60000 65536"/>
                <a:gd name="T14" fmla="*/ 0 60000 65536"/>
                <a:gd name="T15" fmla="*/ 0 w 396"/>
                <a:gd name="T16" fmla="*/ 0 h 42"/>
                <a:gd name="T17" fmla="*/ 396 w 396"/>
                <a:gd name="T18" fmla="*/ 42 h 42"/>
              </a:gdLst>
              <a:ahLst/>
              <a:cxnLst>
                <a:cxn ang="T10">
                  <a:pos x="T0" y="T1"/>
                </a:cxn>
                <a:cxn ang="T11">
                  <a:pos x="T2" y="T3"/>
                </a:cxn>
                <a:cxn ang="T12">
                  <a:pos x="T4" y="T5"/>
                </a:cxn>
                <a:cxn ang="T13">
                  <a:pos x="T6" y="T7"/>
                </a:cxn>
                <a:cxn ang="T14">
                  <a:pos x="T8" y="T9"/>
                </a:cxn>
              </a:cxnLst>
              <a:rect l="T15" t="T16" r="T17" b="T18"/>
              <a:pathLst>
                <a:path w="396" h="42">
                  <a:moveTo>
                    <a:pt x="0" y="42"/>
                  </a:moveTo>
                  <a:lnTo>
                    <a:pt x="0" y="25"/>
                  </a:lnTo>
                  <a:lnTo>
                    <a:pt x="395" y="0"/>
                  </a:lnTo>
                  <a:lnTo>
                    <a:pt x="396" y="17"/>
                  </a:lnTo>
                  <a:lnTo>
                    <a:pt x="0" y="42"/>
                  </a:lnTo>
                  <a:close/>
                </a:path>
              </a:pathLst>
            </a:custGeom>
            <a:solidFill>
              <a:srgbClr val="3CCCC7"/>
            </a:solidFill>
            <a:ln w="9525">
              <a:noFill/>
              <a:round/>
              <a:headEnd/>
              <a:tailEnd/>
            </a:ln>
          </p:spPr>
          <p:txBody>
            <a:bodyPr/>
            <a:lstStyle/>
            <a:p>
              <a:endParaRPr lang="zh-CN" altLang="en-US"/>
            </a:p>
          </p:txBody>
        </p:sp>
        <p:sp>
          <p:nvSpPr>
            <p:cNvPr id="30831" name="Freeform 360"/>
            <p:cNvSpPr>
              <a:spLocks/>
            </p:cNvSpPr>
            <p:nvPr/>
          </p:nvSpPr>
          <p:spPr bwMode="auto">
            <a:xfrm>
              <a:off x="2132211" y="1491779"/>
              <a:ext cx="490538" cy="71438"/>
            </a:xfrm>
            <a:custGeom>
              <a:avLst/>
              <a:gdLst>
                <a:gd name="T0" fmla="*/ 3175 w 309"/>
                <a:gd name="T1" fmla="*/ 71438 h 45"/>
                <a:gd name="T2" fmla="*/ 0 w 309"/>
                <a:gd name="T3" fmla="*/ 44450 h 45"/>
                <a:gd name="T4" fmla="*/ 487363 w 309"/>
                <a:gd name="T5" fmla="*/ 0 h 45"/>
                <a:gd name="T6" fmla="*/ 490538 w 309"/>
                <a:gd name="T7" fmla="*/ 26988 h 45"/>
                <a:gd name="T8" fmla="*/ 3175 w 309"/>
                <a:gd name="T9" fmla="*/ 71438 h 45"/>
                <a:gd name="T10" fmla="*/ 0 60000 65536"/>
                <a:gd name="T11" fmla="*/ 0 60000 65536"/>
                <a:gd name="T12" fmla="*/ 0 60000 65536"/>
                <a:gd name="T13" fmla="*/ 0 60000 65536"/>
                <a:gd name="T14" fmla="*/ 0 60000 65536"/>
                <a:gd name="T15" fmla="*/ 0 w 309"/>
                <a:gd name="T16" fmla="*/ 0 h 45"/>
                <a:gd name="T17" fmla="*/ 309 w 309"/>
                <a:gd name="T18" fmla="*/ 45 h 45"/>
              </a:gdLst>
              <a:ahLst/>
              <a:cxnLst>
                <a:cxn ang="T10">
                  <a:pos x="T0" y="T1"/>
                </a:cxn>
                <a:cxn ang="T11">
                  <a:pos x="T2" y="T3"/>
                </a:cxn>
                <a:cxn ang="T12">
                  <a:pos x="T4" y="T5"/>
                </a:cxn>
                <a:cxn ang="T13">
                  <a:pos x="T6" y="T7"/>
                </a:cxn>
                <a:cxn ang="T14">
                  <a:pos x="T8" y="T9"/>
                </a:cxn>
              </a:cxnLst>
              <a:rect l="T15" t="T16" r="T17" b="T18"/>
              <a:pathLst>
                <a:path w="309" h="45">
                  <a:moveTo>
                    <a:pt x="2" y="45"/>
                  </a:moveTo>
                  <a:lnTo>
                    <a:pt x="0" y="28"/>
                  </a:lnTo>
                  <a:lnTo>
                    <a:pt x="307" y="0"/>
                  </a:lnTo>
                  <a:lnTo>
                    <a:pt x="309" y="17"/>
                  </a:lnTo>
                  <a:lnTo>
                    <a:pt x="2" y="45"/>
                  </a:lnTo>
                  <a:close/>
                </a:path>
              </a:pathLst>
            </a:custGeom>
            <a:solidFill>
              <a:srgbClr val="3CCCC7"/>
            </a:solidFill>
            <a:ln w="9525">
              <a:noFill/>
              <a:round/>
              <a:headEnd/>
              <a:tailEnd/>
            </a:ln>
          </p:spPr>
          <p:txBody>
            <a:bodyPr/>
            <a:lstStyle/>
            <a:p>
              <a:endParaRPr lang="zh-CN" altLang="en-US"/>
            </a:p>
          </p:txBody>
        </p:sp>
        <p:sp>
          <p:nvSpPr>
            <p:cNvPr id="30832" name="Freeform 361"/>
            <p:cNvSpPr>
              <a:spLocks/>
            </p:cNvSpPr>
            <p:nvPr/>
          </p:nvSpPr>
          <p:spPr bwMode="auto">
            <a:xfrm>
              <a:off x="2427487" y="820267"/>
              <a:ext cx="717550" cy="320675"/>
            </a:xfrm>
            <a:custGeom>
              <a:avLst/>
              <a:gdLst>
                <a:gd name="T0" fmla="*/ 709613 w 452"/>
                <a:gd name="T1" fmla="*/ 320675 h 202"/>
                <a:gd name="T2" fmla="*/ 0 w 452"/>
                <a:gd name="T3" fmla="*/ 22225 h 202"/>
                <a:gd name="T4" fmla="*/ 11113 w 452"/>
                <a:gd name="T5" fmla="*/ 0 h 202"/>
                <a:gd name="T6" fmla="*/ 717550 w 452"/>
                <a:gd name="T7" fmla="*/ 298450 h 202"/>
                <a:gd name="T8" fmla="*/ 709613 w 452"/>
                <a:gd name="T9" fmla="*/ 320675 h 202"/>
                <a:gd name="T10" fmla="*/ 0 60000 65536"/>
                <a:gd name="T11" fmla="*/ 0 60000 65536"/>
                <a:gd name="T12" fmla="*/ 0 60000 65536"/>
                <a:gd name="T13" fmla="*/ 0 60000 65536"/>
                <a:gd name="T14" fmla="*/ 0 60000 65536"/>
                <a:gd name="T15" fmla="*/ 0 w 452"/>
                <a:gd name="T16" fmla="*/ 0 h 202"/>
                <a:gd name="T17" fmla="*/ 452 w 452"/>
                <a:gd name="T18" fmla="*/ 202 h 202"/>
              </a:gdLst>
              <a:ahLst/>
              <a:cxnLst>
                <a:cxn ang="T10">
                  <a:pos x="T0" y="T1"/>
                </a:cxn>
                <a:cxn ang="T11">
                  <a:pos x="T2" y="T3"/>
                </a:cxn>
                <a:cxn ang="T12">
                  <a:pos x="T4" y="T5"/>
                </a:cxn>
                <a:cxn ang="T13">
                  <a:pos x="T6" y="T7"/>
                </a:cxn>
                <a:cxn ang="T14">
                  <a:pos x="T8" y="T9"/>
                </a:cxn>
              </a:cxnLst>
              <a:rect l="T15" t="T16" r="T17" b="T18"/>
              <a:pathLst>
                <a:path w="452" h="202">
                  <a:moveTo>
                    <a:pt x="447" y="202"/>
                  </a:moveTo>
                  <a:lnTo>
                    <a:pt x="0" y="14"/>
                  </a:lnTo>
                  <a:lnTo>
                    <a:pt x="7" y="0"/>
                  </a:lnTo>
                  <a:lnTo>
                    <a:pt x="452" y="188"/>
                  </a:lnTo>
                  <a:lnTo>
                    <a:pt x="447" y="202"/>
                  </a:lnTo>
                  <a:close/>
                </a:path>
              </a:pathLst>
            </a:custGeom>
            <a:solidFill>
              <a:srgbClr val="3CCCC7"/>
            </a:solidFill>
            <a:ln w="9525">
              <a:noFill/>
              <a:round/>
              <a:headEnd/>
              <a:tailEnd/>
            </a:ln>
          </p:spPr>
          <p:txBody>
            <a:bodyPr/>
            <a:lstStyle/>
            <a:p>
              <a:endParaRPr lang="zh-CN" altLang="en-US"/>
            </a:p>
          </p:txBody>
        </p:sp>
        <p:sp>
          <p:nvSpPr>
            <p:cNvPr id="30833" name="Freeform 362"/>
            <p:cNvSpPr>
              <a:spLocks/>
            </p:cNvSpPr>
            <p:nvPr/>
          </p:nvSpPr>
          <p:spPr bwMode="auto">
            <a:xfrm>
              <a:off x="1662311" y="817092"/>
              <a:ext cx="773113" cy="184150"/>
            </a:xfrm>
            <a:custGeom>
              <a:avLst/>
              <a:gdLst>
                <a:gd name="T0" fmla="*/ 4763 w 487"/>
                <a:gd name="T1" fmla="*/ 184150 h 116"/>
                <a:gd name="T2" fmla="*/ 0 w 487"/>
                <a:gd name="T3" fmla="*/ 158750 h 116"/>
                <a:gd name="T4" fmla="*/ 766763 w 487"/>
                <a:gd name="T5" fmla="*/ 0 h 116"/>
                <a:gd name="T6" fmla="*/ 773113 w 487"/>
                <a:gd name="T7" fmla="*/ 26988 h 116"/>
                <a:gd name="T8" fmla="*/ 4763 w 487"/>
                <a:gd name="T9" fmla="*/ 184150 h 116"/>
                <a:gd name="T10" fmla="*/ 0 60000 65536"/>
                <a:gd name="T11" fmla="*/ 0 60000 65536"/>
                <a:gd name="T12" fmla="*/ 0 60000 65536"/>
                <a:gd name="T13" fmla="*/ 0 60000 65536"/>
                <a:gd name="T14" fmla="*/ 0 60000 65536"/>
                <a:gd name="T15" fmla="*/ 0 w 487"/>
                <a:gd name="T16" fmla="*/ 0 h 116"/>
                <a:gd name="T17" fmla="*/ 487 w 487"/>
                <a:gd name="T18" fmla="*/ 116 h 116"/>
              </a:gdLst>
              <a:ahLst/>
              <a:cxnLst>
                <a:cxn ang="T10">
                  <a:pos x="T0" y="T1"/>
                </a:cxn>
                <a:cxn ang="T11">
                  <a:pos x="T2" y="T3"/>
                </a:cxn>
                <a:cxn ang="T12">
                  <a:pos x="T4" y="T5"/>
                </a:cxn>
                <a:cxn ang="T13">
                  <a:pos x="T6" y="T7"/>
                </a:cxn>
                <a:cxn ang="T14">
                  <a:pos x="T8" y="T9"/>
                </a:cxn>
              </a:cxnLst>
              <a:rect l="T15" t="T16" r="T17" b="T18"/>
              <a:pathLst>
                <a:path w="487" h="116">
                  <a:moveTo>
                    <a:pt x="3" y="116"/>
                  </a:moveTo>
                  <a:lnTo>
                    <a:pt x="0" y="100"/>
                  </a:lnTo>
                  <a:lnTo>
                    <a:pt x="483" y="0"/>
                  </a:lnTo>
                  <a:lnTo>
                    <a:pt x="487" y="17"/>
                  </a:lnTo>
                  <a:lnTo>
                    <a:pt x="3" y="116"/>
                  </a:lnTo>
                  <a:close/>
                </a:path>
              </a:pathLst>
            </a:custGeom>
            <a:solidFill>
              <a:srgbClr val="3CCCC7"/>
            </a:solidFill>
            <a:ln w="9525">
              <a:noFill/>
              <a:round/>
              <a:headEnd/>
              <a:tailEnd/>
            </a:ln>
          </p:spPr>
          <p:txBody>
            <a:bodyPr/>
            <a:lstStyle/>
            <a:p>
              <a:endParaRPr lang="zh-CN" altLang="en-US"/>
            </a:p>
          </p:txBody>
        </p:sp>
        <p:sp>
          <p:nvSpPr>
            <p:cNvPr id="30834" name="Freeform 363"/>
            <p:cNvSpPr>
              <a:spLocks/>
            </p:cNvSpPr>
            <p:nvPr/>
          </p:nvSpPr>
          <p:spPr bwMode="auto">
            <a:xfrm>
              <a:off x="2421137" y="826617"/>
              <a:ext cx="214313" cy="682625"/>
            </a:xfrm>
            <a:custGeom>
              <a:avLst/>
              <a:gdLst>
                <a:gd name="T0" fmla="*/ 190500 w 135"/>
                <a:gd name="T1" fmla="*/ 682625 h 430"/>
                <a:gd name="T2" fmla="*/ 0 w 135"/>
                <a:gd name="T3" fmla="*/ 9525 h 430"/>
                <a:gd name="T4" fmla="*/ 23813 w 135"/>
                <a:gd name="T5" fmla="*/ 0 h 430"/>
                <a:gd name="T6" fmla="*/ 214313 w 135"/>
                <a:gd name="T7" fmla="*/ 676275 h 430"/>
                <a:gd name="T8" fmla="*/ 190500 w 135"/>
                <a:gd name="T9" fmla="*/ 682625 h 430"/>
                <a:gd name="T10" fmla="*/ 0 60000 65536"/>
                <a:gd name="T11" fmla="*/ 0 60000 65536"/>
                <a:gd name="T12" fmla="*/ 0 60000 65536"/>
                <a:gd name="T13" fmla="*/ 0 60000 65536"/>
                <a:gd name="T14" fmla="*/ 0 60000 65536"/>
                <a:gd name="T15" fmla="*/ 0 w 135"/>
                <a:gd name="T16" fmla="*/ 0 h 430"/>
                <a:gd name="T17" fmla="*/ 135 w 135"/>
                <a:gd name="T18" fmla="*/ 430 h 430"/>
              </a:gdLst>
              <a:ahLst/>
              <a:cxnLst>
                <a:cxn ang="T10">
                  <a:pos x="T0" y="T1"/>
                </a:cxn>
                <a:cxn ang="T11">
                  <a:pos x="T2" y="T3"/>
                </a:cxn>
                <a:cxn ang="T12">
                  <a:pos x="T4" y="T5"/>
                </a:cxn>
                <a:cxn ang="T13">
                  <a:pos x="T6" y="T7"/>
                </a:cxn>
                <a:cxn ang="T14">
                  <a:pos x="T8" y="T9"/>
                </a:cxn>
              </a:cxnLst>
              <a:rect l="T15" t="T16" r="T17" b="T18"/>
              <a:pathLst>
                <a:path w="135" h="430">
                  <a:moveTo>
                    <a:pt x="120" y="430"/>
                  </a:moveTo>
                  <a:lnTo>
                    <a:pt x="0" y="6"/>
                  </a:lnTo>
                  <a:lnTo>
                    <a:pt x="15" y="0"/>
                  </a:lnTo>
                  <a:lnTo>
                    <a:pt x="135" y="426"/>
                  </a:lnTo>
                  <a:lnTo>
                    <a:pt x="120" y="430"/>
                  </a:lnTo>
                  <a:close/>
                </a:path>
              </a:pathLst>
            </a:custGeom>
            <a:solidFill>
              <a:srgbClr val="3CCCC7"/>
            </a:solidFill>
            <a:ln w="9525">
              <a:noFill/>
              <a:round/>
              <a:headEnd/>
              <a:tailEnd/>
            </a:ln>
          </p:spPr>
          <p:txBody>
            <a:bodyPr/>
            <a:lstStyle/>
            <a:p>
              <a:endParaRPr lang="zh-CN" altLang="en-US"/>
            </a:p>
          </p:txBody>
        </p:sp>
        <p:sp>
          <p:nvSpPr>
            <p:cNvPr id="30835" name="Freeform 364"/>
            <p:cNvSpPr>
              <a:spLocks/>
            </p:cNvSpPr>
            <p:nvPr/>
          </p:nvSpPr>
          <p:spPr bwMode="auto">
            <a:xfrm>
              <a:off x="2108399" y="839317"/>
              <a:ext cx="330200" cy="712788"/>
            </a:xfrm>
            <a:custGeom>
              <a:avLst/>
              <a:gdLst>
                <a:gd name="T0" fmla="*/ 23812 w 208"/>
                <a:gd name="T1" fmla="*/ 712788 h 449"/>
                <a:gd name="T2" fmla="*/ 0 w 208"/>
                <a:gd name="T3" fmla="*/ 701675 h 449"/>
                <a:gd name="T4" fmla="*/ 304800 w 208"/>
                <a:gd name="T5" fmla="*/ 0 h 449"/>
                <a:gd name="T6" fmla="*/ 330200 w 208"/>
                <a:gd name="T7" fmla="*/ 9525 h 449"/>
                <a:gd name="T8" fmla="*/ 23812 w 208"/>
                <a:gd name="T9" fmla="*/ 712788 h 449"/>
                <a:gd name="T10" fmla="*/ 0 60000 65536"/>
                <a:gd name="T11" fmla="*/ 0 60000 65536"/>
                <a:gd name="T12" fmla="*/ 0 60000 65536"/>
                <a:gd name="T13" fmla="*/ 0 60000 65536"/>
                <a:gd name="T14" fmla="*/ 0 60000 65536"/>
                <a:gd name="T15" fmla="*/ 0 w 208"/>
                <a:gd name="T16" fmla="*/ 0 h 449"/>
                <a:gd name="T17" fmla="*/ 208 w 208"/>
                <a:gd name="T18" fmla="*/ 449 h 449"/>
              </a:gdLst>
              <a:ahLst/>
              <a:cxnLst>
                <a:cxn ang="T10">
                  <a:pos x="T0" y="T1"/>
                </a:cxn>
                <a:cxn ang="T11">
                  <a:pos x="T2" y="T3"/>
                </a:cxn>
                <a:cxn ang="T12">
                  <a:pos x="T4" y="T5"/>
                </a:cxn>
                <a:cxn ang="T13">
                  <a:pos x="T6" y="T7"/>
                </a:cxn>
                <a:cxn ang="T14">
                  <a:pos x="T8" y="T9"/>
                </a:cxn>
              </a:cxnLst>
              <a:rect l="T15" t="T16" r="T17" b="T18"/>
              <a:pathLst>
                <a:path w="208" h="449">
                  <a:moveTo>
                    <a:pt x="15" y="449"/>
                  </a:moveTo>
                  <a:lnTo>
                    <a:pt x="0" y="442"/>
                  </a:lnTo>
                  <a:lnTo>
                    <a:pt x="192" y="0"/>
                  </a:lnTo>
                  <a:lnTo>
                    <a:pt x="208" y="6"/>
                  </a:lnTo>
                  <a:lnTo>
                    <a:pt x="15" y="449"/>
                  </a:lnTo>
                  <a:close/>
                </a:path>
              </a:pathLst>
            </a:custGeom>
            <a:solidFill>
              <a:srgbClr val="3CCCC7"/>
            </a:solidFill>
            <a:ln w="9525">
              <a:noFill/>
              <a:round/>
              <a:headEnd/>
              <a:tailEnd/>
            </a:ln>
          </p:spPr>
          <p:txBody>
            <a:bodyPr/>
            <a:lstStyle/>
            <a:p>
              <a:endParaRPr lang="zh-CN" altLang="en-US"/>
            </a:p>
          </p:txBody>
        </p:sp>
        <p:sp>
          <p:nvSpPr>
            <p:cNvPr id="30836" name="Freeform 365"/>
            <p:cNvSpPr>
              <a:spLocks/>
            </p:cNvSpPr>
            <p:nvPr/>
          </p:nvSpPr>
          <p:spPr bwMode="auto">
            <a:xfrm>
              <a:off x="1613099" y="990129"/>
              <a:ext cx="65088" cy="869950"/>
            </a:xfrm>
            <a:custGeom>
              <a:avLst/>
              <a:gdLst>
                <a:gd name="T0" fmla="*/ 26988 w 41"/>
                <a:gd name="T1" fmla="*/ 869950 h 548"/>
                <a:gd name="T2" fmla="*/ 0 w 41"/>
                <a:gd name="T3" fmla="*/ 869950 h 548"/>
                <a:gd name="T4" fmla="*/ 38100 w 41"/>
                <a:gd name="T5" fmla="*/ 0 h 548"/>
                <a:gd name="T6" fmla="*/ 65088 w 41"/>
                <a:gd name="T7" fmla="*/ 3175 h 548"/>
                <a:gd name="T8" fmla="*/ 26988 w 41"/>
                <a:gd name="T9" fmla="*/ 869950 h 548"/>
                <a:gd name="T10" fmla="*/ 0 60000 65536"/>
                <a:gd name="T11" fmla="*/ 0 60000 65536"/>
                <a:gd name="T12" fmla="*/ 0 60000 65536"/>
                <a:gd name="T13" fmla="*/ 0 60000 65536"/>
                <a:gd name="T14" fmla="*/ 0 60000 65536"/>
                <a:gd name="T15" fmla="*/ 0 w 41"/>
                <a:gd name="T16" fmla="*/ 0 h 548"/>
                <a:gd name="T17" fmla="*/ 41 w 41"/>
                <a:gd name="T18" fmla="*/ 548 h 548"/>
              </a:gdLst>
              <a:ahLst/>
              <a:cxnLst>
                <a:cxn ang="T10">
                  <a:pos x="T0" y="T1"/>
                </a:cxn>
                <a:cxn ang="T11">
                  <a:pos x="T2" y="T3"/>
                </a:cxn>
                <a:cxn ang="T12">
                  <a:pos x="T4" y="T5"/>
                </a:cxn>
                <a:cxn ang="T13">
                  <a:pos x="T6" y="T7"/>
                </a:cxn>
                <a:cxn ang="T14">
                  <a:pos x="T8" y="T9"/>
                </a:cxn>
              </a:cxnLst>
              <a:rect l="T15" t="T16" r="T17" b="T18"/>
              <a:pathLst>
                <a:path w="41" h="548">
                  <a:moveTo>
                    <a:pt x="17" y="548"/>
                  </a:moveTo>
                  <a:lnTo>
                    <a:pt x="0" y="548"/>
                  </a:lnTo>
                  <a:lnTo>
                    <a:pt x="24" y="0"/>
                  </a:lnTo>
                  <a:lnTo>
                    <a:pt x="41" y="2"/>
                  </a:lnTo>
                  <a:lnTo>
                    <a:pt x="17" y="548"/>
                  </a:lnTo>
                  <a:close/>
                </a:path>
              </a:pathLst>
            </a:custGeom>
            <a:solidFill>
              <a:srgbClr val="3CCCC7"/>
            </a:solidFill>
            <a:ln w="9525">
              <a:noFill/>
              <a:round/>
              <a:headEnd/>
              <a:tailEnd/>
            </a:ln>
          </p:spPr>
          <p:txBody>
            <a:bodyPr/>
            <a:lstStyle/>
            <a:p>
              <a:endParaRPr lang="zh-CN" altLang="en-US"/>
            </a:p>
          </p:txBody>
        </p:sp>
        <p:sp>
          <p:nvSpPr>
            <p:cNvPr id="30837" name="Freeform 366"/>
            <p:cNvSpPr>
              <a:spLocks/>
            </p:cNvSpPr>
            <p:nvPr/>
          </p:nvSpPr>
          <p:spPr bwMode="auto">
            <a:xfrm>
              <a:off x="2611637" y="1499717"/>
              <a:ext cx="276225" cy="658813"/>
            </a:xfrm>
            <a:custGeom>
              <a:avLst/>
              <a:gdLst>
                <a:gd name="T0" fmla="*/ 254000 w 174"/>
                <a:gd name="T1" fmla="*/ 658813 h 415"/>
                <a:gd name="T2" fmla="*/ 0 w 174"/>
                <a:gd name="T3" fmla="*/ 9525 h 415"/>
                <a:gd name="T4" fmla="*/ 23812 w 174"/>
                <a:gd name="T5" fmla="*/ 0 h 415"/>
                <a:gd name="T6" fmla="*/ 276225 w 174"/>
                <a:gd name="T7" fmla="*/ 649288 h 415"/>
                <a:gd name="T8" fmla="*/ 254000 w 174"/>
                <a:gd name="T9" fmla="*/ 658813 h 415"/>
                <a:gd name="T10" fmla="*/ 0 60000 65536"/>
                <a:gd name="T11" fmla="*/ 0 60000 65536"/>
                <a:gd name="T12" fmla="*/ 0 60000 65536"/>
                <a:gd name="T13" fmla="*/ 0 60000 65536"/>
                <a:gd name="T14" fmla="*/ 0 60000 65536"/>
                <a:gd name="T15" fmla="*/ 0 w 174"/>
                <a:gd name="T16" fmla="*/ 0 h 415"/>
                <a:gd name="T17" fmla="*/ 174 w 174"/>
                <a:gd name="T18" fmla="*/ 415 h 415"/>
              </a:gdLst>
              <a:ahLst/>
              <a:cxnLst>
                <a:cxn ang="T10">
                  <a:pos x="T0" y="T1"/>
                </a:cxn>
                <a:cxn ang="T11">
                  <a:pos x="T2" y="T3"/>
                </a:cxn>
                <a:cxn ang="T12">
                  <a:pos x="T4" y="T5"/>
                </a:cxn>
                <a:cxn ang="T13">
                  <a:pos x="T6" y="T7"/>
                </a:cxn>
                <a:cxn ang="T14">
                  <a:pos x="T8" y="T9"/>
                </a:cxn>
              </a:cxnLst>
              <a:rect l="T15" t="T16" r="T17" b="T18"/>
              <a:pathLst>
                <a:path w="174" h="415">
                  <a:moveTo>
                    <a:pt x="160" y="415"/>
                  </a:moveTo>
                  <a:lnTo>
                    <a:pt x="0" y="6"/>
                  </a:lnTo>
                  <a:lnTo>
                    <a:pt x="15" y="0"/>
                  </a:lnTo>
                  <a:lnTo>
                    <a:pt x="174" y="409"/>
                  </a:lnTo>
                  <a:lnTo>
                    <a:pt x="160" y="415"/>
                  </a:lnTo>
                  <a:close/>
                </a:path>
              </a:pathLst>
            </a:custGeom>
            <a:solidFill>
              <a:srgbClr val="3CCCC7"/>
            </a:solidFill>
            <a:ln w="9525">
              <a:noFill/>
              <a:round/>
              <a:headEnd/>
              <a:tailEnd/>
            </a:ln>
          </p:spPr>
          <p:txBody>
            <a:bodyPr/>
            <a:lstStyle/>
            <a:p>
              <a:endParaRPr lang="zh-CN" altLang="en-US"/>
            </a:p>
          </p:txBody>
        </p:sp>
        <p:sp>
          <p:nvSpPr>
            <p:cNvPr id="30838" name="Freeform 367"/>
            <p:cNvSpPr>
              <a:spLocks/>
            </p:cNvSpPr>
            <p:nvPr/>
          </p:nvSpPr>
          <p:spPr bwMode="auto">
            <a:xfrm>
              <a:off x="2127449" y="1547342"/>
              <a:ext cx="168275" cy="522288"/>
            </a:xfrm>
            <a:custGeom>
              <a:avLst/>
              <a:gdLst>
                <a:gd name="T0" fmla="*/ 142875 w 106"/>
                <a:gd name="T1" fmla="*/ 522288 h 329"/>
                <a:gd name="T2" fmla="*/ 0 w 106"/>
                <a:gd name="T3" fmla="*/ 7938 h 329"/>
                <a:gd name="T4" fmla="*/ 25400 w 106"/>
                <a:gd name="T5" fmla="*/ 0 h 329"/>
                <a:gd name="T6" fmla="*/ 168275 w 106"/>
                <a:gd name="T7" fmla="*/ 515938 h 329"/>
                <a:gd name="T8" fmla="*/ 142875 w 106"/>
                <a:gd name="T9" fmla="*/ 522288 h 329"/>
                <a:gd name="T10" fmla="*/ 0 60000 65536"/>
                <a:gd name="T11" fmla="*/ 0 60000 65536"/>
                <a:gd name="T12" fmla="*/ 0 60000 65536"/>
                <a:gd name="T13" fmla="*/ 0 60000 65536"/>
                <a:gd name="T14" fmla="*/ 0 60000 65536"/>
                <a:gd name="T15" fmla="*/ 0 w 106"/>
                <a:gd name="T16" fmla="*/ 0 h 329"/>
                <a:gd name="T17" fmla="*/ 106 w 106"/>
                <a:gd name="T18" fmla="*/ 329 h 329"/>
              </a:gdLst>
              <a:ahLst/>
              <a:cxnLst>
                <a:cxn ang="T10">
                  <a:pos x="T0" y="T1"/>
                </a:cxn>
                <a:cxn ang="T11">
                  <a:pos x="T2" y="T3"/>
                </a:cxn>
                <a:cxn ang="T12">
                  <a:pos x="T4" y="T5"/>
                </a:cxn>
                <a:cxn ang="T13">
                  <a:pos x="T6" y="T7"/>
                </a:cxn>
                <a:cxn ang="T14">
                  <a:pos x="T8" y="T9"/>
                </a:cxn>
              </a:cxnLst>
              <a:rect l="T15" t="T16" r="T17" b="T18"/>
              <a:pathLst>
                <a:path w="106" h="329">
                  <a:moveTo>
                    <a:pt x="90" y="329"/>
                  </a:moveTo>
                  <a:lnTo>
                    <a:pt x="0" y="5"/>
                  </a:lnTo>
                  <a:lnTo>
                    <a:pt x="16" y="0"/>
                  </a:lnTo>
                  <a:lnTo>
                    <a:pt x="106" y="325"/>
                  </a:lnTo>
                  <a:lnTo>
                    <a:pt x="90" y="329"/>
                  </a:lnTo>
                  <a:close/>
                </a:path>
              </a:pathLst>
            </a:custGeom>
            <a:solidFill>
              <a:srgbClr val="3CCCC7"/>
            </a:solidFill>
            <a:ln w="9525">
              <a:noFill/>
              <a:round/>
              <a:headEnd/>
              <a:tailEnd/>
            </a:ln>
          </p:spPr>
          <p:txBody>
            <a:bodyPr/>
            <a:lstStyle/>
            <a:p>
              <a:endParaRPr lang="zh-CN" altLang="en-US"/>
            </a:p>
          </p:txBody>
        </p:sp>
        <p:sp>
          <p:nvSpPr>
            <p:cNvPr id="30839" name="Freeform 368"/>
            <p:cNvSpPr>
              <a:spLocks/>
            </p:cNvSpPr>
            <p:nvPr/>
          </p:nvSpPr>
          <p:spPr bwMode="auto">
            <a:xfrm>
              <a:off x="2278261" y="1509242"/>
              <a:ext cx="350838" cy="576263"/>
            </a:xfrm>
            <a:custGeom>
              <a:avLst/>
              <a:gdLst>
                <a:gd name="T0" fmla="*/ 22225 w 221"/>
                <a:gd name="T1" fmla="*/ 576263 h 363"/>
                <a:gd name="T2" fmla="*/ 0 w 221"/>
                <a:gd name="T3" fmla="*/ 563563 h 363"/>
                <a:gd name="T4" fmla="*/ 328613 w 221"/>
                <a:gd name="T5" fmla="*/ 0 h 363"/>
                <a:gd name="T6" fmla="*/ 350838 w 221"/>
                <a:gd name="T7" fmla="*/ 12700 h 363"/>
                <a:gd name="T8" fmla="*/ 22225 w 221"/>
                <a:gd name="T9" fmla="*/ 576263 h 363"/>
                <a:gd name="T10" fmla="*/ 0 60000 65536"/>
                <a:gd name="T11" fmla="*/ 0 60000 65536"/>
                <a:gd name="T12" fmla="*/ 0 60000 65536"/>
                <a:gd name="T13" fmla="*/ 0 60000 65536"/>
                <a:gd name="T14" fmla="*/ 0 60000 65536"/>
                <a:gd name="T15" fmla="*/ 0 w 221"/>
                <a:gd name="T16" fmla="*/ 0 h 363"/>
                <a:gd name="T17" fmla="*/ 221 w 221"/>
                <a:gd name="T18" fmla="*/ 363 h 363"/>
              </a:gdLst>
              <a:ahLst/>
              <a:cxnLst>
                <a:cxn ang="T10">
                  <a:pos x="T0" y="T1"/>
                </a:cxn>
                <a:cxn ang="T11">
                  <a:pos x="T2" y="T3"/>
                </a:cxn>
                <a:cxn ang="T12">
                  <a:pos x="T4" y="T5"/>
                </a:cxn>
                <a:cxn ang="T13">
                  <a:pos x="T6" y="T7"/>
                </a:cxn>
                <a:cxn ang="T14">
                  <a:pos x="T8" y="T9"/>
                </a:cxn>
              </a:cxnLst>
              <a:rect l="T15" t="T16" r="T17" b="T18"/>
              <a:pathLst>
                <a:path w="221" h="363">
                  <a:moveTo>
                    <a:pt x="14" y="363"/>
                  </a:moveTo>
                  <a:lnTo>
                    <a:pt x="0" y="355"/>
                  </a:lnTo>
                  <a:lnTo>
                    <a:pt x="207" y="0"/>
                  </a:lnTo>
                  <a:lnTo>
                    <a:pt x="221" y="8"/>
                  </a:lnTo>
                  <a:lnTo>
                    <a:pt x="14" y="363"/>
                  </a:lnTo>
                  <a:close/>
                </a:path>
              </a:pathLst>
            </a:custGeom>
            <a:solidFill>
              <a:srgbClr val="3CCCC7"/>
            </a:solidFill>
            <a:ln w="9525">
              <a:noFill/>
              <a:round/>
              <a:headEnd/>
              <a:tailEnd/>
            </a:ln>
          </p:spPr>
          <p:txBody>
            <a:bodyPr/>
            <a:lstStyle/>
            <a:p>
              <a:endParaRPr lang="zh-CN" altLang="en-US"/>
            </a:p>
          </p:txBody>
        </p:sp>
        <p:sp>
          <p:nvSpPr>
            <p:cNvPr id="30840" name="Freeform 369"/>
            <p:cNvSpPr>
              <a:spLocks/>
            </p:cNvSpPr>
            <p:nvPr/>
          </p:nvSpPr>
          <p:spPr bwMode="auto">
            <a:xfrm>
              <a:off x="2630687" y="1498129"/>
              <a:ext cx="598488" cy="374650"/>
            </a:xfrm>
            <a:custGeom>
              <a:avLst/>
              <a:gdLst>
                <a:gd name="T0" fmla="*/ 584200 w 377"/>
                <a:gd name="T1" fmla="*/ 374650 h 236"/>
                <a:gd name="T2" fmla="*/ 0 w 377"/>
                <a:gd name="T3" fmla="*/ 22225 h 236"/>
                <a:gd name="T4" fmla="*/ 14288 w 377"/>
                <a:gd name="T5" fmla="*/ 0 h 236"/>
                <a:gd name="T6" fmla="*/ 598488 w 377"/>
                <a:gd name="T7" fmla="*/ 352425 h 236"/>
                <a:gd name="T8" fmla="*/ 584200 w 377"/>
                <a:gd name="T9" fmla="*/ 374650 h 236"/>
                <a:gd name="T10" fmla="*/ 0 60000 65536"/>
                <a:gd name="T11" fmla="*/ 0 60000 65536"/>
                <a:gd name="T12" fmla="*/ 0 60000 65536"/>
                <a:gd name="T13" fmla="*/ 0 60000 65536"/>
                <a:gd name="T14" fmla="*/ 0 60000 65536"/>
                <a:gd name="T15" fmla="*/ 0 w 377"/>
                <a:gd name="T16" fmla="*/ 0 h 236"/>
                <a:gd name="T17" fmla="*/ 377 w 377"/>
                <a:gd name="T18" fmla="*/ 236 h 236"/>
              </a:gdLst>
              <a:ahLst/>
              <a:cxnLst>
                <a:cxn ang="T10">
                  <a:pos x="T0" y="T1"/>
                </a:cxn>
                <a:cxn ang="T11">
                  <a:pos x="T2" y="T3"/>
                </a:cxn>
                <a:cxn ang="T12">
                  <a:pos x="T4" y="T5"/>
                </a:cxn>
                <a:cxn ang="T13">
                  <a:pos x="T6" y="T7"/>
                </a:cxn>
                <a:cxn ang="T14">
                  <a:pos x="T8" y="T9"/>
                </a:cxn>
              </a:cxnLst>
              <a:rect l="T15" t="T16" r="T17" b="T18"/>
              <a:pathLst>
                <a:path w="377" h="236">
                  <a:moveTo>
                    <a:pt x="368" y="236"/>
                  </a:moveTo>
                  <a:lnTo>
                    <a:pt x="0" y="14"/>
                  </a:lnTo>
                  <a:lnTo>
                    <a:pt x="9" y="0"/>
                  </a:lnTo>
                  <a:lnTo>
                    <a:pt x="377" y="222"/>
                  </a:lnTo>
                  <a:lnTo>
                    <a:pt x="368" y="236"/>
                  </a:lnTo>
                  <a:close/>
                </a:path>
              </a:pathLst>
            </a:custGeom>
            <a:solidFill>
              <a:srgbClr val="3CCCC7"/>
            </a:solidFill>
            <a:ln w="9525">
              <a:noFill/>
              <a:round/>
              <a:headEnd/>
              <a:tailEnd/>
            </a:ln>
          </p:spPr>
          <p:txBody>
            <a:bodyPr/>
            <a:lstStyle/>
            <a:p>
              <a:endParaRPr lang="zh-CN" altLang="en-US"/>
            </a:p>
          </p:txBody>
        </p:sp>
        <p:sp>
          <p:nvSpPr>
            <p:cNvPr id="30841" name="Freeform 370"/>
            <p:cNvSpPr>
              <a:spLocks/>
            </p:cNvSpPr>
            <p:nvPr/>
          </p:nvSpPr>
          <p:spPr bwMode="auto">
            <a:xfrm>
              <a:off x="3211712" y="1866429"/>
              <a:ext cx="384175" cy="509588"/>
            </a:xfrm>
            <a:custGeom>
              <a:avLst/>
              <a:gdLst>
                <a:gd name="T0" fmla="*/ 363538 w 242"/>
                <a:gd name="T1" fmla="*/ 509588 h 321"/>
                <a:gd name="T2" fmla="*/ 0 w 242"/>
                <a:gd name="T3" fmla="*/ 15875 h 321"/>
                <a:gd name="T4" fmla="*/ 20638 w 242"/>
                <a:gd name="T5" fmla="*/ 0 h 321"/>
                <a:gd name="T6" fmla="*/ 384175 w 242"/>
                <a:gd name="T7" fmla="*/ 493713 h 321"/>
                <a:gd name="T8" fmla="*/ 363538 w 242"/>
                <a:gd name="T9" fmla="*/ 509588 h 321"/>
                <a:gd name="T10" fmla="*/ 0 60000 65536"/>
                <a:gd name="T11" fmla="*/ 0 60000 65536"/>
                <a:gd name="T12" fmla="*/ 0 60000 65536"/>
                <a:gd name="T13" fmla="*/ 0 60000 65536"/>
                <a:gd name="T14" fmla="*/ 0 60000 65536"/>
                <a:gd name="T15" fmla="*/ 0 w 242"/>
                <a:gd name="T16" fmla="*/ 0 h 321"/>
                <a:gd name="T17" fmla="*/ 242 w 242"/>
                <a:gd name="T18" fmla="*/ 321 h 321"/>
              </a:gdLst>
              <a:ahLst/>
              <a:cxnLst>
                <a:cxn ang="T10">
                  <a:pos x="T0" y="T1"/>
                </a:cxn>
                <a:cxn ang="T11">
                  <a:pos x="T2" y="T3"/>
                </a:cxn>
                <a:cxn ang="T12">
                  <a:pos x="T4" y="T5"/>
                </a:cxn>
                <a:cxn ang="T13">
                  <a:pos x="T6" y="T7"/>
                </a:cxn>
                <a:cxn ang="T14">
                  <a:pos x="T8" y="T9"/>
                </a:cxn>
              </a:cxnLst>
              <a:rect l="T15" t="T16" r="T17" b="T18"/>
              <a:pathLst>
                <a:path w="242" h="321">
                  <a:moveTo>
                    <a:pt x="229" y="321"/>
                  </a:moveTo>
                  <a:lnTo>
                    <a:pt x="0" y="10"/>
                  </a:lnTo>
                  <a:lnTo>
                    <a:pt x="13" y="0"/>
                  </a:lnTo>
                  <a:lnTo>
                    <a:pt x="242" y="311"/>
                  </a:lnTo>
                  <a:lnTo>
                    <a:pt x="229" y="321"/>
                  </a:lnTo>
                  <a:close/>
                </a:path>
              </a:pathLst>
            </a:custGeom>
            <a:solidFill>
              <a:srgbClr val="3CCCC7"/>
            </a:solidFill>
            <a:ln w="9525">
              <a:noFill/>
              <a:round/>
              <a:headEnd/>
              <a:tailEnd/>
            </a:ln>
          </p:spPr>
          <p:txBody>
            <a:bodyPr/>
            <a:lstStyle/>
            <a:p>
              <a:endParaRPr lang="zh-CN" altLang="en-US"/>
            </a:p>
          </p:txBody>
        </p:sp>
        <p:sp>
          <p:nvSpPr>
            <p:cNvPr id="30842" name="Freeform 371"/>
            <p:cNvSpPr>
              <a:spLocks/>
            </p:cNvSpPr>
            <p:nvPr/>
          </p:nvSpPr>
          <p:spPr bwMode="auto">
            <a:xfrm>
              <a:off x="3010099" y="1883892"/>
              <a:ext cx="222250" cy="746125"/>
            </a:xfrm>
            <a:custGeom>
              <a:avLst/>
              <a:gdLst>
                <a:gd name="T0" fmla="*/ 23812 w 140"/>
                <a:gd name="T1" fmla="*/ 746125 h 470"/>
                <a:gd name="T2" fmla="*/ 0 w 140"/>
                <a:gd name="T3" fmla="*/ 739775 h 470"/>
                <a:gd name="T4" fmla="*/ 196850 w 140"/>
                <a:gd name="T5" fmla="*/ 0 h 470"/>
                <a:gd name="T6" fmla="*/ 222250 w 140"/>
                <a:gd name="T7" fmla="*/ 6350 h 470"/>
                <a:gd name="T8" fmla="*/ 23812 w 140"/>
                <a:gd name="T9" fmla="*/ 746125 h 470"/>
                <a:gd name="T10" fmla="*/ 0 60000 65536"/>
                <a:gd name="T11" fmla="*/ 0 60000 65536"/>
                <a:gd name="T12" fmla="*/ 0 60000 65536"/>
                <a:gd name="T13" fmla="*/ 0 60000 65536"/>
                <a:gd name="T14" fmla="*/ 0 60000 65536"/>
                <a:gd name="T15" fmla="*/ 0 w 140"/>
                <a:gd name="T16" fmla="*/ 0 h 470"/>
                <a:gd name="T17" fmla="*/ 140 w 140"/>
                <a:gd name="T18" fmla="*/ 470 h 470"/>
              </a:gdLst>
              <a:ahLst/>
              <a:cxnLst>
                <a:cxn ang="T10">
                  <a:pos x="T0" y="T1"/>
                </a:cxn>
                <a:cxn ang="T11">
                  <a:pos x="T2" y="T3"/>
                </a:cxn>
                <a:cxn ang="T12">
                  <a:pos x="T4" y="T5"/>
                </a:cxn>
                <a:cxn ang="T13">
                  <a:pos x="T6" y="T7"/>
                </a:cxn>
                <a:cxn ang="T14">
                  <a:pos x="T8" y="T9"/>
                </a:cxn>
              </a:cxnLst>
              <a:rect l="T15" t="T16" r="T17" b="T18"/>
              <a:pathLst>
                <a:path w="140" h="470">
                  <a:moveTo>
                    <a:pt x="15" y="470"/>
                  </a:moveTo>
                  <a:lnTo>
                    <a:pt x="0" y="466"/>
                  </a:lnTo>
                  <a:lnTo>
                    <a:pt x="124" y="0"/>
                  </a:lnTo>
                  <a:lnTo>
                    <a:pt x="140" y="4"/>
                  </a:lnTo>
                  <a:lnTo>
                    <a:pt x="15" y="470"/>
                  </a:lnTo>
                  <a:close/>
                </a:path>
              </a:pathLst>
            </a:custGeom>
            <a:solidFill>
              <a:srgbClr val="3CCCC7"/>
            </a:solidFill>
            <a:ln w="9525">
              <a:noFill/>
              <a:round/>
              <a:headEnd/>
              <a:tailEnd/>
            </a:ln>
          </p:spPr>
          <p:txBody>
            <a:bodyPr/>
            <a:lstStyle/>
            <a:p>
              <a:endParaRPr lang="zh-CN" altLang="en-US"/>
            </a:p>
          </p:txBody>
        </p:sp>
        <p:sp>
          <p:nvSpPr>
            <p:cNvPr id="30843" name="Freeform 372"/>
            <p:cNvSpPr>
              <a:spLocks/>
            </p:cNvSpPr>
            <p:nvPr/>
          </p:nvSpPr>
          <p:spPr bwMode="auto">
            <a:xfrm>
              <a:off x="2284611" y="2085504"/>
              <a:ext cx="368300" cy="660400"/>
            </a:xfrm>
            <a:custGeom>
              <a:avLst/>
              <a:gdLst>
                <a:gd name="T0" fmla="*/ 346075 w 232"/>
                <a:gd name="T1" fmla="*/ 660400 h 416"/>
                <a:gd name="T2" fmla="*/ 0 w 232"/>
                <a:gd name="T3" fmla="*/ 11112 h 416"/>
                <a:gd name="T4" fmla="*/ 22225 w 232"/>
                <a:gd name="T5" fmla="*/ 0 h 416"/>
                <a:gd name="T6" fmla="*/ 368300 w 232"/>
                <a:gd name="T7" fmla="*/ 647700 h 416"/>
                <a:gd name="T8" fmla="*/ 346075 w 232"/>
                <a:gd name="T9" fmla="*/ 660400 h 416"/>
                <a:gd name="T10" fmla="*/ 0 60000 65536"/>
                <a:gd name="T11" fmla="*/ 0 60000 65536"/>
                <a:gd name="T12" fmla="*/ 0 60000 65536"/>
                <a:gd name="T13" fmla="*/ 0 60000 65536"/>
                <a:gd name="T14" fmla="*/ 0 60000 65536"/>
                <a:gd name="T15" fmla="*/ 0 w 232"/>
                <a:gd name="T16" fmla="*/ 0 h 416"/>
                <a:gd name="T17" fmla="*/ 232 w 232"/>
                <a:gd name="T18" fmla="*/ 416 h 416"/>
              </a:gdLst>
              <a:ahLst/>
              <a:cxnLst>
                <a:cxn ang="T10">
                  <a:pos x="T0" y="T1"/>
                </a:cxn>
                <a:cxn ang="T11">
                  <a:pos x="T2" y="T3"/>
                </a:cxn>
                <a:cxn ang="T12">
                  <a:pos x="T4" y="T5"/>
                </a:cxn>
                <a:cxn ang="T13">
                  <a:pos x="T6" y="T7"/>
                </a:cxn>
                <a:cxn ang="T14">
                  <a:pos x="T8" y="T9"/>
                </a:cxn>
              </a:cxnLst>
              <a:rect l="T15" t="T16" r="T17" b="T18"/>
              <a:pathLst>
                <a:path w="232" h="416">
                  <a:moveTo>
                    <a:pt x="218" y="416"/>
                  </a:moveTo>
                  <a:lnTo>
                    <a:pt x="0" y="7"/>
                  </a:lnTo>
                  <a:lnTo>
                    <a:pt x="14" y="0"/>
                  </a:lnTo>
                  <a:lnTo>
                    <a:pt x="232" y="408"/>
                  </a:lnTo>
                  <a:lnTo>
                    <a:pt x="218" y="416"/>
                  </a:lnTo>
                  <a:close/>
                </a:path>
              </a:pathLst>
            </a:custGeom>
            <a:solidFill>
              <a:srgbClr val="3CCCC7"/>
            </a:solidFill>
            <a:ln w="9525">
              <a:noFill/>
              <a:round/>
              <a:headEnd/>
              <a:tailEnd/>
            </a:ln>
          </p:spPr>
          <p:txBody>
            <a:bodyPr/>
            <a:lstStyle/>
            <a:p>
              <a:endParaRPr lang="zh-CN" altLang="en-US"/>
            </a:p>
          </p:txBody>
        </p:sp>
        <p:sp>
          <p:nvSpPr>
            <p:cNvPr id="30844" name="Freeform 373"/>
            <p:cNvSpPr>
              <a:spLocks/>
            </p:cNvSpPr>
            <p:nvPr/>
          </p:nvSpPr>
          <p:spPr bwMode="auto">
            <a:xfrm>
              <a:off x="2630687" y="2163292"/>
              <a:ext cx="257175" cy="573088"/>
            </a:xfrm>
            <a:custGeom>
              <a:avLst/>
              <a:gdLst>
                <a:gd name="T0" fmla="*/ 22225 w 162"/>
                <a:gd name="T1" fmla="*/ 573088 h 361"/>
                <a:gd name="T2" fmla="*/ 0 w 162"/>
                <a:gd name="T3" fmla="*/ 561975 h 361"/>
                <a:gd name="T4" fmla="*/ 233363 w 162"/>
                <a:gd name="T5" fmla="*/ 0 h 361"/>
                <a:gd name="T6" fmla="*/ 257175 w 162"/>
                <a:gd name="T7" fmla="*/ 11113 h 361"/>
                <a:gd name="T8" fmla="*/ 22225 w 162"/>
                <a:gd name="T9" fmla="*/ 573088 h 361"/>
                <a:gd name="T10" fmla="*/ 0 60000 65536"/>
                <a:gd name="T11" fmla="*/ 0 60000 65536"/>
                <a:gd name="T12" fmla="*/ 0 60000 65536"/>
                <a:gd name="T13" fmla="*/ 0 60000 65536"/>
                <a:gd name="T14" fmla="*/ 0 60000 65536"/>
                <a:gd name="T15" fmla="*/ 0 w 162"/>
                <a:gd name="T16" fmla="*/ 0 h 361"/>
                <a:gd name="T17" fmla="*/ 162 w 162"/>
                <a:gd name="T18" fmla="*/ 361 h 361"/>
              </a:gdLst>
              <a:ahLst/>
              <a:cxnLst>
                <a:cxn ang="T10">
                  <a:pos x="T0" y="T1"/>
                </a:cxn>
                <a:cxn ang="T11">
                  <a:pos x="T2" y="T3"/>
                </a:cxn>
                <a:cxn ang="T12">
                  <a:pos x="T4" y="T5"/>
                </a:cxn>
                <a:cxn ang="T13">
                  <a:pos x="T6" y="T7"/>
                </a:cxn>
                <a:cxn ang="T14">
                  <a:pos x="T8" y="T9"/>
                </a:cxn>
              </a:cxnLst>
              <a:rect l="T15" t="T16" r="T17" b="T18"/>
              <a:pathLst>
                <a:path w="162" h="361">
                  <a:moveTo>
                    <a:pt x="14" y="361"/>
                  </a:moveTo>
                  <a:lnTo>
                    <a:pt x="0" y="354"/>
                  </a:lnTo>
                  <a:lnTo>
                    <a:pt x="147" y="0"/>
                  </a:lnTo>
                  <a:lnTo>
                    <a:pt x="162" y="7"/>
                  </a:lnTo>
                  <a:lnTo>
                    <a:pt x="14" y="361"/>
                  </a:lnTo>
                  <a:close/>
                </a:path>
              </a:pathLst>
            </a:custGeom>
            <a:solidFill>
              <a:srgbClr val="3CCCC7"/>
            </a:solidFill>
            <a:ln w="9525">
              <a:noFill/>
              <a:round/>
              <a:headEnd/>
              <a:tailEnd/>
            </a:ln>
          </p:spPr>
          <p:txBody>
            <a:bodyPr/>
            <a:lstStyle/>
            <a:p>
              <a:endParaRPr lang="zh-CN" altLang="en-US"/>
            </a:p>
          </p:txBody>
        </p:sp>
        <p:sp>
          <p:nvSpPr>
            <p:cNvPr id="30845" name="Freeform 374"/>
            <p:cNvSpPr>
              <a:spLocks/>
            </p:cNvSpPr>
            <p:nvPr/>
          </p:nvSpPr>
          <p:spPr bwMode="auto">
            <a:xfrm>
              <a:off x="2311599" y="2733204"/>
              <a:ext cx="333375" cy="455613"/>
            </a:xfrm>
            <a:custGeom>
              <a:avLst/>
              <a:gdLst>
                <a:gd name="T0" fmla="*/ 20638 w 210"/>
                <a:gd name="T1" fmla="*/ 455613 h 287"/>
                <a:gd name="T2" fmla="*/ 0 w 210"/>
                <a:gd name="T3" fmla="*/ 439738 h 287"/>
                <a:gd name="T4" fmla="*/ 311150 w 210"/>
                <a:gd name="T5" fmla="*/ 0 h 287"/>
                <a:gd name="T6" fmla="*/ 333375 w 210"/>
                <a:gd name="T7" fmla="*/ 14288 h 287"/>
                <a:gd name="T8" fmla="*/ 20638 w 210"/>
                <a:gd name="T9" fmla="*/ 455613 h 287"/>
                <a:gd name="T10" fmla="*/ 0 60000 65536"/>
                <a:gd name="T11" fmla="*/ 0 60000 65536"/>
                <a:gd name="T12" fmla="*/ 0 60000 65536"/>
                <a:gd name="T13" fmla="*/ 0 60000 65536"/>
                <a:gd name="T14" fmla="*/ 0 60000 65536"/>
                <a:gd name="T15" fmla="*/ 0 w 210"/>
                <a:gd name="T16" fmla="*/ 0 h 287"/>
                <a:gd name="T17" fmla="*/ 210 w 210"/>
                <a:gd name="T18" fmla="*/ 287 h 287"/>
              </a:gdLst>
              <a:ahLst/>
              <a:cxnLst>
                <a:cxn ang="T10">
                  <a:pos x="T0" y="T1"/>
                </a:cxn>
                <a:cxn ang="T11">
                  <a:pos x="T2" y="T3"/>
                </a:cxn>
                <a:cxn ang="T12">
                  <a:pos x="T4" y="T5"/>
                </a:cxn>
                <a:cxn ang="T13">
                  <a:pos x="T6" y="T7"/>
                </a:cxn>
                <a:cxn ang="T14">
                  <a:pos x="T8" y="T9"/>
                </a:cxn>
              </a:cxnLst>
              <a:rect l="T15" t="T16" r="T17" b="T18"/>
              <a:pathLst>
                <a:path w="210" h="287">
                  <a:moveTo>
                    <a:pt x="13" y="287"/>
                  </a:moveTo>
                  <a:lnTo>
                    <a:pt x="0" y="277"/>
                  </a:lnTo>
                  <a:lnTo>
                    <a:pt x="196" y="0"/>
                  </a:lnTo>
                  <a:lnTo>
                    <a:pt x="210" y="9"/>
                  </a:lnTo>
                  <a:lnTo>
                    <a:pt x="13" y="287"/>
                  </a:lnTo>
                  <a:close/>
                </a:path>
              </a:pathLst>
            </a:custGeom>
            <a:solidFill>
              <a:srgbClr val="3CCCC7"/>
            </a:solidFill>
            <a:ln w="9525">
              <a:noFill/>
              <a:round/>
              <a:headEnd/>
              <a:tailEnd/>
            </a:ln>
          </p:spPr>
          <p:txBody>
            <a:bodyPr/>
            <a:lstStyle/>
            <a:p>
              <a:endParaRPr lang="zh-CN" altLang="en-US"/>
            </a:p>
          </p:txBody>
        </p:sp>
        <p:sp>
          <p:nvSpPr>
            <p:cNvPr id="30846" name="Freeform 375"/>
            <p:cNvSpPr>
              <a:spLocks/>
            </p:cNvSpPr>
            <p:nvPr/>
          </p:nvSpPr>
          <p:spPr bwMode="auto">
            <a:xfrm>
              <a:off x="2311599" y="3206279"/>
              <a:ext cx="411163" cy="476250"/>
            </a:xfrm>
            <a:custGeom>
              <a:avLst/>
              <a:gdLst>
                <a:gd name="T0" fmla="*/ 390525 w 259"/>
                <a:gd name="T1" fmla="*/ 476250 h 300"/>
                <a:gd name="T2" fmla="*/ 0 w 259"/>
                <a:gd name="T3" fmla="*/ 17462 h 300"/>
                <a:gd name="T4" fmla="*/ 20638 w 259"/>
                <a:gd name="T5" fmla="*/ 0 h 300"/>
                <a:gd name="T6" fmla="*/ 411163 w 259"/>
                <a:gd name="T7" fmla="*/ 458788 h 300"/>
                <a:gd name="T8" fmla="*/ 390525 w 259"/>
                <a:gd name="T9" fmla="*/ 476250 h 300"/>
                <a:gd name="T10" fmla="*/ 0 60000 65536"/>
                <a:gd name="T11" fmla="*/ 0 60000 65536"/>
                <a:gd name="T12" fmla="*/ 0 60000 65536"/>
                <a:gd name="T13" fmla="*/ 0 60000 65536"/>
                <a:gd name="T14" fmla="*/ 0 60000 65536"/>
                <a:gd name="T15" fmla="*/ 0 w 259"/>
                <a:gd name="T16" fmla="*/ 0 h 300"/>
                <a:gd name="T17" fmla="*/ 259 w 259"/>
                <a:gd name="T18" fmla="*/ 300 h 300"/>
              </a:gdLst>
              <a:ahLst/>
              <a:cxnLst>
                <a:cxn ang="T10">
                  <a:pos x="T0" y="T1"/>
                </a:cxn>
                <a:cxn ang="T11">
                  <a:pos x="T2" y="T3"/>
                </a:cxn>
                <a:cxn ang="T12">
                  <a:pos x="T4" y="T5"/>
                </a:cxn>
                <a:cxn ang="T13">
                  <a:pos x="T6" y="T7"/>
                </a:cxn>
                <a:cxn ang="T14">
                  <a:pos x="T8" y="T9"/>
                </a:cxn>
              </a:cxnLst>
              <a:rect l="T15" t="T16" r="T17" b="T18"/>
              <a:pathLst>
                <a:path w="259" h="300">
                  <a:moveTo>
                    <a:pt x="246" y="300"/>
                  </a:moveTo>
                  <a:lnTo>
                    <a:pt x="0" y="11"/>
                  </a:lnTo>
                  <a:lnTo>
                    <a:pt x="13" y="0"/>
                  </a:lnTo>
                  <a:lnTo>
                    <a:pt x="259" y="289"/>
                  </a:lnTo>
                  <a:lnTo>
                    <a:pt x="246" y="300"/>
                  </a:lnTo>
                  <a:close/>
                </a:path>
              </a:pathLst>
            </a:custGeom>
            <a:solidFill>
              <a:srgbClr val="3CCCC7"/>
            </a:solidFill>
            <a:ln w="9525">
              <a:noFill/>
              <a:round/>
              <a:headEnd/>
              <a:tailEnd/>
            </a:ln>
          </p:spPr>
          <p:txBody>
            <a:bodyPr/>
            <a:lstStyle/>
            <a:p>
              <a:endParaRPr lang="zh-CN" altLang="en-US"/>
            </a:p>
          </p:txBody>
        </p:sp>
        <p:sp>
          <p:nvSpPr>
            <p:cNvPr id="30847" name="Freeform 376"/>
            <p:cNvSpPr>
              <a:spLocks/>
            </p:cNvSpPr>
            <p:nvPr/>
          </p:nvSpPr>
          <p:spPr bwMode="auto">
            <a:xfrm>
              <a:off x="1767086" y="2472854"/>
              <a:ext cx="565150" cy="749300"/>
            </a:xfrm>
            <a:custGeom>
              <a:avLst/>
              <a:gdLst>
                <a:gd name="T0" fmla="*/ 544513 w 356"/>
                <a:gd name="T1" fmla="*/ 749300 h 472"/>
                <a:gd name="T2" fmla="*/ 0 w 356"/>
                <a:gd name="T3" fmla="*/ 15875 h 472"/>
                <a:gd name="T4" fmla="*/ 19050 w 356"/>
                <a:gd name="T5" fmla="*/ 0 h 472"/>
                <a:gd name="T6" fmla="*/ 565150 w 356"/>
                <a:gd name="T7" fmla="*/ 733425 h 472"/>
                <a:gd name="T8" fmla="*/ 544513 w 356"/>
                <a:gd name="T9" fmla="*/ 749300 h 472"/>
                <a:gd name="T10" fmla="*/ 0 60000 65536"/>
                <a:gd name="T11" fmla="*/ 0 60000 65536"/>
                <a:gd name="T12" fmla="*/ 0 60000 65536"/>
                <a:gd name="T13" fmla="*/ 0 60000 65536"/>
                <a:gd name="T14" fmla="*/ 0 60000 65536"/>
                <a:gd name="T15" fmla="*/ 0 w 356"/>
                <a:gd name="T16" fmla="*/ 0 h 472"/>
                <a:gd name="T17" fmla="*/ 356 w 356"/>
                <a:gd name="T18" fmla="*/ 472 h 472"/>
              </a:gdLst>
              <a:ahLst/>
              <a:cxnLst>
                <a:cxn ang="T10">
                  <a:pos x="T0" y="T1"/>
                </a:cxn>
                <a:cxn ang="T11">
                  <a:pos x="T2" y="T3"/>
                </a:cxn>
                <a:cxn ang="T12">
                  <a:pos x="T4" y="T5"/>
                </a:cxn>
                <a:cxn ang="T13">
                  <a:pos x="T6" y="T7"/>
                </a:cxn>
                <a:cxn ang="T14">
                  <a:pos x="T8" y="T9"/>
                </a:cxn>
              </a:cxnLst>
              <a:rect l="T15" t="T16" r="T17" b="T18"/>
              <a:pathLst>
                <a:path w="356" h="472">
                  <a:moveTo>
                    <a:pt x="343" y="472"/>
                  </a:moveTo>
                  <a:lnTo>
                    <a:pt x="0" y="10"/>
                  </a:lnTo>
                  <a:lnTo>
                    <a:pt x="12" y="0"/>
                  </a:lnTo>
                  <a:lnTo>
                    <a:pt x="356" y="462"/>
                  </a:lnTo>
                  <a:lnTo>
                    <a:pt x="343" y="472"/>
                  </a:lnTo>
                  <a:close/>
                </a:path>
              </a:pathLst>
            </a:custGeom>
            <a:solidFill>
              <a:srgbClr val="3CCCC7"/>
            </a:solidFill>
            <a:ln w="9525">
              <a:noFill/>
              <a:round/>
              <a:headEnd/>
              <a:tailEnd/>
            </a:ln>
          </p:spPr>
          <p:txBody>
            <a:bodyPr/>
            <a:lstStyle/>
            <a:p>
              <a:endParaRPr lang="zh-CN" altLang="en-US"/>
            </a:p>
          </p:txBody>
        </p:sp>
        <p:sp>
          <p:nvSpPr>
            <p:cNvPr id="30848" name="Oval 377"/>
            <p:cNvSpPr>
              <a:spLocks noChangeArrowheads="1"/>
            </p:cNvSpPr>
            <p:nvPr/>
          </p:nvSpPr>
          <p:spPr bwMode="auto">
            <a:xfrm>
              <a:off x="2165549" y="1933104"/>
              <a:ext cx="258763" cy="258763"/>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49" name="Oval 378"/>
            <p:cNvSpPr>
              <a:spLocks noChangeArrowheads="1"/>
            </p:cNvSpPr>
            <p:nvPr/>
          </p:nvSpPr>
          <p:spPr bwMode="auto">
            <a:xfrm>
              <a:off x="1046361" y="2634779"/>
              <a:ext cx="258763" cy="258763"/>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50" name="Oval 379"/>
            <p:cNvSpPr>
              <a:spLocks noChangeArrowheads="1"/>
            </p:cNvSpPr>
            <p:nvPr/>
          </p:nvSpPr>
          <p:spPr bwMode="auto">
            <a:xfrm>
              <a:off x="2192536" y="3904779"/>
              <a:ext cx="258763" cy="258763"/>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51" name="Oval 380"/>
            <p:cNvSpPr>
              <a:spLocks noChangeArrowheads="1"/>
            </p:cNvSpPr>
            <p:nvPr/>
          </p:nvSpPr>
          <p:spPr bwMode="auto">
            <a:xfrm>
              <a:off x="2192536" y="2604617"/>
              <a:ext cx="258763" cy="258763"/>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52" name="Oval 381"/>
            <p:cNvSpPr>
              <a:spLocks noChangeArrowheads="1"/>
            </p:cNvSpPr>
            <p:nvPr/>
          </p:nvSpPr>
          <p:spPr bwMode="auto">
            <a:xfrm>
              <a:off x="3462537" y="2236317"/>
              <a:ext cx="258763" cy="258763"/>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53" name="Oval 382"/>
            <p:cNvSpPr>
              <a:spLocks noChangeArrowheads="1"/>
            </p:cNvSpPr>
            <p:nvPr/>
          </p:nvSpPr>
          <p:spPr bwMode="auto">
            <a:xfrm>
              <a:off x="1551186" y="869479"/>
              <a:ext cx="260350" cy="258763"/>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54" name="Oval 383"/>
            <p:cNvSpPr>
              <a:spLocks noChangeArrowheads="1"/>
            </p:cNvSpPr>
            <p:nvPr/>
          </p:nvSpPr>
          <p:spPr bwMode="auto">
            <a:xfrm>
              <a:off x="1549599" y="1787054"/>
              <a:ext cx="185738" cy="1857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55" name="Oval 384"/>
            <p:cNvSpPr>
              <a:spLocks noChangeArrowheads="1"/>
            </p:cNvSpPr>
            <p:nvPr/>
          </p:nvSpPr>
          <p:spPr bwMode="auto">
            <a:xfrm>
              <a:off x="913011" y="1834679"/>
              <a:ext cx="185738" cy="1857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56" name="Oval 385"/>
            <p:cNvSpPr>
              <a:spLocks noChangeArrowheads="1"/>
            </p:cNvSpPr>
            <p:nvPr/>
          </p:nvSpPr>
          <p:spPr bwMode="auto">
            <a:xfrm>
              <a:off x="1147961" y="1253654"/>
              <a:ext cx="188913" cy="187325"/>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57" name="Oval 386"/>
            <p:cNvSpPr>
              <a:spLocks noChangeArrowheads="1"/>
            </p:cNvSpPr>
            <p:nvPr/>
          </p:nvSpPr>
          <p:spPr bwMode="auto">
            <a:xfrm>
              <a:off x="2527499" y="1413992"/>
              <a:ext cx="185738" cy="1857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58" name="Oval 387"/>
            <p:cNvSpPr>
              <a:spLocks noChangeArrowheads="1"/>
            </p:cNvSpPr>
            <p:nvPr/>
          </p:nvSpPr>
          <p:spPr bwMode="auto">
            <a:xfrm>
              <a:off x="3472062" y="1507654"/>
              <a:ext cx="185738" cy="185738"/>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59" name="Oval 388"/>
            <p:cNvSpPr>
              <a:spLocks noChangeArrowheads="1"/>
            </p:cNvSpPr>
            <p:nvPr/>
          </p:nvSpPr>
          <p:spPr bwMode="auto">
            <a:xfrm>
              <a:off x="2921199" y="2553817"/>
              <a:ext cx="187325" cy="185738"/>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60" name="Oval 389"/>
            <p:cNvSpPr>
              <a:spLocks noChangeArrowheads="1"/>
            </p:cNvSpPr>
            <p:nvPr/>
          </p:nvSpPr>
          <p:spPr bwMode="auto">
            <a:xfrm>
              <a:off x="3137099" y="1775942"/>
              <a:ext cx="187325" cy="1857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61" name="Oval 390"/>
            <p:cNvSpPr>
              <a:spLocks noChangeArrowheads="1"/>
            </p:cNvSpPr>
            <p:nvPr/>
          </p:nvSpPr>
          <p:spPr bwMode="auto">
            <a:xfrm>
              <a:off x="1473399" y="3499967"/>
              <a:ext cx="187325" cy="1857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62" name="Oval 391"/>
            <p:cNvSpPr>
              <a:spLocks noChangeArrowheads="1"/>
            </p:cNvSpPr>
            <p:nvPr/>
          </p:nvSpPr>
          <p:spPr bwMode="auto">
            <a:xfrm>
              <a:off x="2981524" y="3350742"/>
              <a:ext cx="188913" cy="188913"/>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63" name="Oval 392"/>
            <p:cNvSpPr>
              <a:spLocks noChangeArrowheads="1"/>
            </p:cNvSpPr>
            <p:nvPr/>
          </p:nvSpPr>
          <p:spPr bwMode="auto">
            <a:xfrm>
              <a:off x="2070299" y="1491779"/>
              <a:ext cx="133350" cy="134938"/>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64" name="Oval 393"/>
            <p:cNvSpPr>
              <a:spLocks noChangeArrowheads="1"/>
            </p:cNvSpPr>
            <p:nvPr/>
          </p:nvSpPr>
          <p:spPr bwMode="auto">
            <a:xfrm>
              <a:off x="1316236" y="2175992"/>
              <a:ext cx="133350" cy="133350"/>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65" name="Oval 394"/>
            <p:cNvSpPr>
              <a:spLocks noChangeArrowheads="1"/>
            </p:cNvSpPr>
            <p:nvPr/>
          </p:nvSpPr>
          <p:spPr bwMode="auto">
            <a:xfrm>
              <a:off x="1667074" y="2087092"/>
              <a:ext cx="133350" cy="136525"/>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66" name="Oval 395"/>
            <p:cNvSpPr>
              <a:spLocks noChangeArrowheads="1"/>
            </p:cNvSpPr>
            <p:nvPr/>
          </p:nvSpPr>
          <p:spPr bwMode="auto">
            <a:xfrm>
              <a:off x="2814837" y="2096617"/>
              <a:ext cx="134938" cy="134938"/>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67" name="Oval 396"/>
            <p:cNvSpPr>
              <a:spLocks noChangeArrowheads="1"/>
            </p:cNvSpPr>
            <p:nvPr/>
          </p:nvSpPr>
          <p:spPr bwMode="auto">
            <a:xfrm>
              <a:off x="2586237" y="2677642"/>
              <a:ext cx="136525" cy="131763"/>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68" name="Oval 397"/>
            <p:cNvSpPr>
              <a:spLocks noChangeArrowheads="1"/>
            </p:cNvSpPr>
            <p:nvPr/>
          </p:nvSpPr>
          <p:spPr bwMode="auto">
            <a:xfrm>
              <a:off x="2365574" y="764704"/>
              <a:ext cx="134938" cy="1349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69" name="Oval 398"/>
            <p:cNvSpPr>
              <a:spLocks noChangeArrowheads="1"/>
            </p:cNvSpPr>
            <p:nvPr/>
          </p:nvSpPr>
          <p:spPr bwMode="auto">
            <a:xfrm>
              <a:off x="3078362" y="1071092"/>
              <a:ext cx="133350" cy="1349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70" name="Oval 399"/>
            <p:cNvSpPr>
              <a:spLocks noChangeArrowheads="1"/>
            </p:cNvSpPr>
            <p:nvPr/>
          </p:nvSpPr>
          <p:spPr bwMode="auto">
            <a:xfrm>
              <a:off x="3279974" y="2903067"/>
              <a:ext cx="134938" cy="1349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71" name="Oval 400"/>
            <p:cNvSpPr>
              <a:spLocks noChangeArrowheads="1"/>
            </p:cNvSpPr>
            <p:nvPr/>
          </p:nvSpPr>
          <p:spPr bwMode="auto">
            <a:xfrm>
              <a:off x="2938662" y="3911129"/>
              <a:ext cx="133350" cy="134938"/>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72" name="Oval 401"/>
            <p:cNvSpPr>
              <a:spLocks noChangeArrowheads="1"/>
            </p:cNvSpPr>
            <p:nvPr/>
          </p:nvSpPr>
          <p:spPr bwMode="auto">
            <a:xfrm>
              <a:off x="2648149" y="3982567"/>
              <a:ext cx="136525" cy="134938"/>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73" name="Oval 402"/>
            <p:cNvSpPr>
              <a:spLocks noChangeArrowheads="1"/>
            </p:cNvSpPr>
            <p:nvPr/>
          </p:nvSpPr>
          <p:spPr bwMode="auto">
            <a:xfrm>
              <a:off x="1628974" y="3988917"/>
              <a:ext cx="134938" cy="133350"/>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74" name="Oval 403"/>
            <p:cNvSpPr>
              <a:spLocks noChangeArrowheads="1"/>
            </p:cNvSpPr>
            <p:nvPr/>
          </p:nvSpPr>
          <p:spPr bwMode="auto">
            <a:xfrm>
              <a:off x="1770261" y="2964979"/>
              <a:ext cx="188913" cy="185738"/>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75" name="Oval 404"/>
            <p:cNvSpPr>
              <a:spLocks noChangeArrowheads="1"/>
            </p:cNvSpPr>
            <p:nvPr/>
          </p:nvSpPr>
          <p:spPr bwMode="auto">
            <a:xfrm>
              <a:off x="2640212" y="3139604"/>
              <a:ext cx="185738" cy="188913"/>
            </a:xfrm>
            <a:prstGeom prst="ellipse">
              <a:avLst/>
            </a:prstGeom>
            <a:solidFill>
              <a:srgbClr val="2BA5A2"/>
            </a:solidFill>
            <a:ln w="9525">
              <a:noFill/>
              <a:round/>
              <a:headEnd/>
              <a:tailEnd/>
            </a:ln>
          </p:spPr>
          <p:txBody>
            <a:bodyPr/>
            <a:lstStyle/>
            <a:p>
              <a:endParaRPr lang="zh-CN" altLang="en-US">
                <a:latin typeface="Calibri" pitchFamily="34" charset="0"/>
              </a:endParaRPr>
            </a:p>
          </p:txBody>
        </p:sp>
        <p:sp>
          <p:nvSpPr>
            <p:cNvPr id="30876" name="Oval 405"/>
            <p:cNvSpPr>
              <a:spLocks noChangeArrowheads="1"/>
            </p:cNvSpPr>
            <p:nvPr/>
          </p:nvSpPr>
          <p:spPr bwMode="auto">
            <a:xfrm>
              <a:off x="2648149" y="3606329"/>
              <a:ext cx="187325" cy="185738"/>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77" name="Oval 406"/>
            <p:cNvSpPr>
              <a:spLocks noChangeArrowheads="1"/>
            </p:cNvSpPr>
            <p:nvPr/>
          </p:nvSpPr>
          <p:spPr bwMode="auto">
            <a:xfrm>
              <a:off x="1946474" y="3561879"/>
              <a:ext cx="188913" cy="187325"/>
            </a:xfrm>
            <a:prstGeom prst="ellipse">
              <a:avLst/>
            </a:prstGeom>
            <a:solidFill>
              <a:srgbClr val="25BFF1"/>
            </a:solidFill>
            <a:ln w="9525">
              <a:noFill/>
              <a:round/>
              <a:headEnd/>
              <a:tailEnd/>
            </a:ln>
          </p:spPr>
          <p:txBody>
            <a:bodyPr/>
            <a:lstStyle/>
            <a:p>
              <a:endParaRPr lang="zh-CN" altLang="en-US">
                <a:latin typeface="Calibri" pitchFamily="34" charset="0"/>
              </a:endParaRPr>
            </a:p>
          </p:txBody>
        </p:sp>
        <p:sp>
          <p:nvSpPr>
            <p:cNvPr id="30878" name="Oval 407"/>
            <p:cNvSpPr>
              <a:spLocks noChangeArrowheads="1"/>
            </p:cNvSpPr>
            <p:nvPr/>
          </p:nvSpPr>
          <p:spPr bwMode="auto">
            <a:xfrm>
              <a:off x="1694061" y="2377604"/>
              <a:ext cx="185738" cy="185738"/>
            </a:xfrm>
            <a:prstGeom prst="ellipse">
              <a:avLst/>
            </a:prstGeom>
            <a:solidFill>
              <a:srgbClr val="3CCCC7"/>
            </a:solidFill>
            <a:ln w="9525">
              <a:noFill/>
              <a:round/>
              <a:headEnd/>
              <a:tailEnd/>
            </a:ln>
          </p:spPr>
          <p:txBody>
            <a:bodyPr/>
            <a:lstStyle/>
            <a:p>
              <a:endParaRPr lang="zh-CN" altLang="en-US">
                <a:latin typeface="Calibri" pitchFamily="34" charset="0"/>
              </a:endParaRPr>
            </a:p>
          </p:txBody>
        </p:sp>
        <p:sp>
          <p:nvSpPr>
            <p:cNvPr id="30879" name="Oval 128"/>
            <p:cNvSpPr>
              <a:spLocks noChangeArrowheads="1"/>
            </p:cNvSpPr>
            <p:nvPr/>
          </p:nvSpPr>
          <p:spPr bwMode="auto">
            <a:xfrm>
              <a:off x="2144911" y="3002424"/>
              <a:ext cx="339725" cy="339725"/>
            </a:xfrm>
            <a:prstGeom prst="ellipse">
              <a:avLst/>
            </a:prstGeom>
            <a:solidFill>
              <a:srgbClr val="3CCCC7"/>
            </a:solidFill>
            <a:ln w="9525">
              <a:noFill/>
              <a:round/>
              <a:headEnd/>
              <a:tailEnd/>
            </a:ln>
          </p:spPr>
          <p:txBody>
            <a:bodyPr/>
            <a:lstStyle/>
            <a:p>
              <a:endParaRPr lang="zh-CN" altLang="en-US">
                <a:latin typeface="Calibri" pitchFamily="34" charset="0"/>
              </a:endParaRPr>
            </a:p>
          </p:txBody>
        </p:sp>
      </p:grpSp>
      <p:sp>
        <p:nvSpPr>
          <p:cNvPr id="204" name="椭圆 203"/>
          <p:cNvSpPr/>
          <p:nvPr/>
        </p:nvSpPr>
        <p:spPr>
          <a:xfrm>
            <a:off x="7392988" y="1485900"/>
            <a:ext cx="547687" cy="54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05" name="标题 4"/>
          <p:cNvSpPr txBox="1">
            <a:spLocks noChangeArrowheads="1"/>
          </p:cNvSpPr>
          <p:nvPr/>
        </p:nvSpPr>
        <p:spPr bwMode="auto">
          <a:xfrm>
            <a:off x="7423150" y="1581150"/>
            <a:ext cx="517525" cy="360363"/>
          </a:xfrm>
          <a:prstGeom prst="rect">
            <a:avLst/>
          </a:prstGeom>
          <a:noFill/>
          <a:ln w="9525">
            <a:noFill/>
            <a:miter lim="800000"/>
            <a:headEnd/>
            <a:tailEnd/>
          </a:ln>
        </p:spPr>
        <p:txBody>
          <a:bodyPr anchor="ctr"/>
          <a:lstStyle/>
          <a:p>
            <a:r>
              <a:rPr lang="en-US" altLang="zh-CN" sz="1600" b="1">
                <a:solidFill>
                  <a:schemeClr val="bg1"/>
                </a:solidFill>
                <a:latin typeface="方正兰亭黑简体"/>
                <a:ea typeface="方正兰亭黑简体"/>
                <a:cs typeface="方正兰亭黑简体"/>
              </a:rPr>
              <a:t>01</a:t>
            </a:r>
          </a:p>
        </p:txBody>
      </p:sp>
      <p:sp>
        <p:nvSpPr>
          <p:cNvPr id="206" name="矩形 205"/>
          <p:cNvSpPr>
            <a:spLocks noChangeArrowheads="1"/>
          </p:cNvSpPr>
          <p:nvPr/>
        </p:nvSpPr>
        <p:spPr bwMode="auto">
          <a:xfrm>
            <a:off x="8158163" y="1268413"/>
            <a:ext cx="2757487" cy="369887"/>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自主研发</a:t>
            </a:r>
          </a:p>
        </p:txBody>
      </p:sp>
      <p:sp>
        <p:nvSpPr>
          <p:cNvPr id="207" name="矩形 47"/>
          <p:cNvSpPr>
            <a:spLocks noChangeArrowheads="1"/>
          </p:cNvSpPr>
          <p:nvPr/>
        </p:nvSpPr>
        <p:spPr bwMode="auto">
          <a:xfrm>
            <a:off x="8156575" y="1641475"/>
            <a:ext cx="3024188"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没有使用其它公司的技术性代码和设计思路，完全自主研发</a:t>
            </a:r>
          </a:p>
        </p:txBody>
      </p:sp>
      <p:sp>
        <p:nvSpPr>
          <p:cNvPr id="208" name="椭圆 207"/>
          <p:cNvSpPr/>
          <p:nvPr/>
        </p:nvSpPr>
        <p:spPr>
          <a:xfrm>
            <a:off x="7710488" y="2663825"/>
            <a:ext cx="547687" cy="54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09" name="标题 4"/>
          <p:cNvSpPr txBox="1">
            <a:spLocks noChangeArrowheads="1"/>
          </p:cNvSpPr>
          <p:nvPr/>
        </p:nvSpPr>
        <p:spPr bwMode="auto">
          <a:xfrm>
            <a:off x="7740650" y="2759075"/>
            <a:ext cx="517525" cy="360363"/>
          </a:xfrm>
          <a:prstGeom prst="rect">
            <a:avLst/>
          </a:prstGeom>
          <a:noFill/>
          <a:ln w="9525">
            <a:noFill/>
            <a:miter lim="800000"/>
            <a:headEnd/>
            <a:tailEnd/>
          </a:ln>
        </p:spPr>
        <p:txBody>
          <a:bodyPr anchor="ctr"/>
          <a:lstStyle/>
          <a:p>
            <a:r>
              <a:rPr lang="en-US" altLang="zh-CN" sz="1600" b="1">
                <a:solidFill>
                  <a:schemeClr val="bg1"/>
                </a:solidFill>
                <a:latin typeface="方正兰亭黑简体"/>
                <a:ea typeface="方正兰亭黑简体"/>
                <a:cs typeface="方正兰亭黑简体"/>
              </a:rPr>
              <a:t>0</a:t>
            </a:r>
            <a:r>
              <a:rPr lang="zh-CN" altLang="en-US" sz="1600" b="1">
                <a:solidFill>
                  <a:schemeClr val="bg1"/>
                </a:solidFill>
                <a:latin typeface="方正兰亭黑简体"/>
                <a:ea typeface="方正兰亭黑简体"/>
                <a:cs typeface="方正兰亭黑简体"/>
              </a:rPr>
              <a:t>２</a:t>
            </a:r>
            <a:endParaRPr lang="en-US" altLang="zh-CN" sz="1600" b="1">
              <a:solidFill>
                <a:schemeClr val="bg1"/>
              </a:solidFill>
              <a:latin typeface="方正兰亭黑简体"/>
              <a:ea typeface="方正兰亭黑简体"/>
              <a:cs typeface="方正兰亭黑简体"/>
            </a:endParaRPr>
          </a:p>
        </p:txBody>
      </p:sp>
      <p:sp>
        <p:nvSpPr>
          <p:cNvPr id="210" name="矩形 209"/>
          <p:cNvSpPr>
            <a:spLocks noChangeArrowheads="1"/>
          </p:cNvSpPr>
          <p:nvPr/>
        </p:nvSpPr>
        <p:spPr bwMode="auto">
          <a:xfrm>
            <a:off x="8474075" y="2446338"/>
            <a:ext cx="2759075" cy="369887"/>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效率优势</a:t>
            </a:r>
          </a:p>
        </p:txBody>
      </p:sp>
      <p:sp>
        <p:nvSpPr>
          <p:cNvPr id="211" name="矩形 47"/>
          <p:cNvSpPr>
            <a:spLocks noChangeArrowheads="1"/>
          </p:cNvSpPr>
          <p:nvPr/>
        </p:nvSpPr>
        <p:spPr bwMode="auto">
          <a:xfrm>
            <a:off x="8474075" y="2819400"/>
            <a:ext cx="3024188" cy="328613"/>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有效提高开发效率</a:t>
            </a:r>
          </a:p>
        </p:txBody>
      </p:sp>
      <p:sp>
        <p:nvSpPr>
          <p:cNvPr id="212" name="椭圆 211"/>
          <p:cNvSpPr/>
          <p:nvPr/>
        </p:nvSpPr>
        <p:spPr>
          <a:xfrm>
            <a:off x="7321550" y="3887788"/>
            <a:ext cx="547688" cy="547687"/>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13" name="标题 4"/>
          <p:cNvSpPr txBox="1">
            <a:spLocks noChangeArrowheads="1"/>
          </p:cNvSpPr>
          <p:nvPr/>
        </p:nvSpPr>
        <p:spPr bwMode="auto">
          <a:xfrm>
            <a:off x="7350125" y="3983038"/>
            <a:ext cx="519113" cy="360362"/>
          </a:xfrm>
          <a:prstGeom prst="rect">
            <a:avLst/>
          </a:prstGeom>
          <a:noFill/>
          <a:ln w="9525">
            <a:noFill/>
            <a:miter lim="800000"/>
            <a:headEnd/>
            <a:tailEnd/>
          </a:ln>
        </p:spPr>
        <p:txBody>
          <a:bodyPr anchor="ctr"/>
          <a:lstStyle/>
          <a:p>
            <a:r>
              <a:rPr lang="en-US" altLang="zh-CN" sz="1600" b="1">
                <a:solidFill>
                  <a:schemeClr val="bg1"/>
                </a:solidFill>
                <a:latin typeface="方正兰亭黑简体"/>
                <a:ea typeface="方正兰亭黑简体"/>
                <a:cs typeface="方正兰亭黑简体"/>
              </a:rPr>
              <a:t>0</a:t>
            </a:r>
            <a:r>
              <a:rPr lang="zh-CN" altLang="en-US" sz="1600" b="1">
                <a:solidFill>
                  <a:schemeClr val="bg1"/>
                </a:solidFill>
                <a:latin typeface="方正兰亭黑简体"/>
                <a:ea typeface="方正兰亭黑简体"/>
                <a:cs typeface="方正兰亭黑简体"/>
              </a:rPr>
              <a:t>３</a:t>
            </a:r>
            <a:endParaRPr lang="en-US" altLang="zh-CN" sz="1600" b="1">
              <a:solidFill>
                <a:schemeClr val="bg1"/>
              </a:solidFill>
              <a:latin typeface="方正兰亭黑简体"/>
              <a:ea typeface="方正兰亭黑简体"/>
              <a:cs typeface="方正兰亭黑简体"/>
            </a:endParaRPr>
          </a:p>
        </p:txBody>
      </p:sp>
      <p:sp>
        <p:nvSpPr>
          <p:cNvPr id="214" name="矩形 213"/>
          <p:cNvSpPr>
            <a:spLocks noChangeArrowheads="1"/>
          </p:cNvSpPr>
          <p:nvPr/>
        </p:nvSpPr>
        <p:spPr bwMode="auto">
          <a:xfrm>
            <a:off x="8085138" y="3670300"/>
            <a:ext cx="2759075" cy="369888"/>
          </a:xfrm>
          <a:prstGeom prst="rect">
            <a:avLst/>
          </a:prstGeom>
          <a:noFill/>
          <a:ln w="9525">
            <a:noFill/>
            <a:miter lim="800000"/>
            <a:headEnd/>
            <a:tailEnd/>
          </a:ln>
        </p:spPr>
        <p:txBody>
          <a:bodyPr lIns="91431" tIns="45716" rIns="91431" bIns="45716">
            <a:spAutoFit/>
          </a:bodyPr>
          <a:lstStyle/>
          <a:p>
            <a:pPr>
              <a:buFont typeface="Arial" charset="0"/>
              <a:buNone/>
            </a:pPr>
            <a:r>
              <a:rPr lang="zh-CN" altLang="en-US" b="1">
                <a:solidFill>
                  <a:srgbClr val="3CCCC7"/>
                </a:solidFill>
                <a:latin typeface="微软雅黑" pitchFamily="34" charset="-122"/>
                <a:ea typeface="微软雅黑" pitchFamily="34" charset="-122"/>
                <a:cs typeface="Arial" charset="0"/>
              </a:rPr>
              <a:t>成本优势</a:t>
            </a:r>
          </a:p>
        </p:txBody>
      </p:sp>
      <p:sp>
        <p:nvSpPr>
          <p:cNvPr id="215" name="矩形 47"/>
          <p:cNvSpPr>
            <a:spLocks noChangeArrowheads="1"/>
          </p:cNvSpPr>
          <p:nvPr/>
        </p:nvSpPr>
        <p:spPr bwMode="auto">
          <a:xfrm>
            <a:off x="8085138" y="4043363"/>
            <a:ext cx="3024187"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做软件开发的团队人员可以只集中在前端开发人员上</a:t>
            </a:r>
          </a:p>
        </p:txBody>
      </p:sp>
      <p:sp>
        <p:nvSpPr>
          <p:cNvPr id="216" name="椭圆 215"/>
          <p:cNvSpPr/>
          <p:nvPr/>
        </p:nvSpPr>
        <p:spPr>
          <a:xfrm>
            <a:off x="4110038" y="1511300"/>
            <a:ext cx="547687" cy="54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17" name="标题 4"/>
          <p:cNvSpPr txBox="1">
            <a:spLocks noChangeArrowheads="1"/>
          </p:cNvSpPr>
          <p:nvPr/>
        </p:nvSpPr>
        <p:spPr bwMode="auto">
          <a:xfrm>
            <a:off x="4140200" y="1606550"/>
            <a:ext cx="517525" cy="360363"/>
          </a:xfrm>
          <a:prstGeom prst="rect">
            <a:avLst/>
          </a:prstGeom>
          <a:noFill/>
          <a:ln w="9525">
            <a:noFill/>
            <a:miter lim="800000"/>
            <a:headEnd/>
            <a:tailEnd/>
          </a:ln>
        </p:spPr>
        <p:txBody>
          <a:bodyPr anchor="ctr"/>
          <a:lstStyle/>
          <a:p>
            <a:r>
              <a:rPr lang="en-US" altLang="zh-CN" sz="1600" b="1">
                <a:solidFill>
                  <a:schemeClr val="bg1"/>
                </a:solidFill>
                <a:latin typeface="方正兰亭黑简体"/>
                <a:ea typeface="方正兰亭黑简体"/>
                <a:cs typeface="方正兰亭黑简体"/>
              </a:rPr>
              <a:t>0</a:t>
            </a:r>
            <a:r>
              <a:rPr lang="zh-CN" altLang="en-US" sz="1600" b="1">
                <a:solidFill>
                  <a:schemeClr val="bg1"/>
                </a:solidFill>
                <a:latin typeface="方正兰亭黑简体"/>
                <a:ea typeface="方正兰亭黑简体"/>
                <a:cs typeface="方正兰亭黑简体"/>
              </a:rPr>
              <a:t>４</a:t>
            </a:r>
            <a:endParaRPr lang="en-US" altLang="zh-CN" sz="1600" b="1">
              <a:solidFill>
                <a:schemeClr val="bg1"/>
              </a:solidFill>
              <a:latin typeface="方正兰亭黑简体"/>
              <a:ea typeface="方正兰亭黑简体"/>
              <a:cs typeface="方正兰亭黑简体"/>
            </a:endParaRPr>
          </a:p>
        </p:txBody>
      </p:sp>
      <p:sp>
        <p:nvSpPr>
          <p:cNvPr id="218" name="矩形 217"/>
          <p:cNvSpPr>
            <a:spLocks noChangeArrowheads="1"/>
          </p:cNvSpPr>
          <p:nvPr/>
        </p:nvSpPr>
        <p:spPr bwMode="auto">
          <a:xfrm>
            <a:off x="1365250" y="1293813"/>
            <a:ext cx="2759075" cy="369887"/>
          </a:xfrm>
          <a:prstGeom prst="rect">
            <a:avLst/>
          </a:prstGeom>
          <a:noFill/>
          <a:ln w="9525">
            <a:noFill/>
            <a:miter lim="800000"/>
            <a:headEnd/>
            <a:tailEnd/>
          </a:ln>
        </p:spPr>
        <p:txBody>
          <a:bodyPr lIns="91431" tIns="45716" rIns="91431" bIns="45716">
            <a:spAutoFit/>
          </a:bodyPr>
          <a:lstStyle/>
          <a:p>
            <a:pPr algn="r">
              <a:buFont typeface="Arial" charset="0"/>
              <a:buNone/>
            </a:pPr>
            <a:r>
              <a:rPr lang="zh-CN" altLang="en-US" b="1">
                <a:solidFill>
                  <a:srgbClr val="3CCCC7"/>
                </a:solidFill>
                <a:latin typeface="微软雅黑" pitchFamily="34" charset="-122"/>
                <a:ea typeface="微软雅黑" pitchFamily="34" charset="-122"/>
                <a:cs typeface="Arial" charset="0"/>
              </a:rPr>
              <a:t>技术门槛低优势</a:t>
            </a:r>
          </a:p>
        </p:txBody>
      </p:sp>
      <p:sp>
        <p:nvSpPr>
          <p:cNvPr id="219" name="矩形 47"/>
          <p:cNvSpPr>
            <a:spLocks noChangeArrowheads="1"/>
          </p:cNvSpPr>
          <p:nvPr/>
        </p:nvSpPr>
        <p:spPr bwMode="auto">
          <a:xfrm>
            <a:off x="1100138" y="1666875"/>
            <a:ext cx="3024187" cy="330200"/>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做软件不再需要牛人带团队</a:t>
            </a:r>
          </a:p>
        </p:txBody>
      </p:sp>
      <p:sp>
        <p:nvSpPr>
          <p:cNvPr id="220" name="椭圆 219"/>
          <p:cNvSpPr/>
          <p:nvPr/>
        </p:nvSpPr>
        <p:spPr>
          <a:xfrm>
            <a:off x="3967163" y="2782888"/>
            <a:ext cx="546100" cy="546100"/>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21" name="标题 4"/>
          <p:cNvSpPr txBox="1">
            <a:spLocks noChangeArrowheads="1"/>
          </p:cNvSpPr>
          <p:nvPr/>
        </p:nvSpPr>
        <p:spPr bwMode="auto">
          <a:xfrm>
            <a:off x="3995738" y="2876550"/>
            <a:ext cx="517525" cy="360363"/>
          </a:xfrm>
          <a:prstGeom prst="rect">
            <a:avLst/>
          </a:prstGeom>
          <a:noFill/>
          <a:ln w="9525">
            <a:noFill/>
            <a:miter lim="800000"/>
            <a:headEnd/>
            <a:tailEnd/>
          </a:ln>
        </p:spPr>
        <p:txBody>
          <a:bodyPr anchor="ctr"/>
          <a:lstStyle/>
          <a:p>
            <a:r>
              <a:rPr lang="en-US" altLang="zh-CN" sz="1600" b="1">
                <a:solidFill>
                  <a:schemeClr val="bg1"/>
                </a:solidFill>
                <a:latin typeface="方正兰亭黑简体"/>
                <a:ea typeface="方正兰亭黑简体"/>
                <a:cs typeface="方正兰亭黑简体"/>
              </a:rPr>
              <a:t>0</a:t>
            </a:r>
            <a:r>
              <a:rPr lang="zh-CN" altLang="en-US" sz="1600" b="1">
                <a:solidFill>
                  <a:schemeClr val="bg1"/>
                </a:solidFill>
                <a:latin typeface="方正兰亭黑简体"/>
                <a:ea typeface="方正兰亭黑简体"/>
                <a:cs typeface="方正兰亭黑简体"/>
              </a:rPr>
              <a:t>５</a:t>
            </a:r>
            <a:endParaRPr lang="en-US" altLang="zh-CN" sz="1600" b="1">
              <a:solidFill>
                <a:schemeClr val="bg1"/>
              </a:solidFill>
              <a:latin typeface="方正兰亭黑简体"/>
              <a:ea typeface="方正兰亭黑简体"/>
              <a:cs typeface="方正兰亭黑简体"/>
            </a:endParaRPr>
          </a:p>
        </p:txBody>
      </p:sp>
      <p:sp>
        <p:nvSpPr>
          <p:cNvPr id="222" name="矩形 221"/>
          <p:cNvSpPr>
            <a:spLocks noChangeArrowheads="1"/>
          </p:cNvSpPr>
          <p:nvPr/>
        </p:nvSpPr>
        <p:spPr bwMode="auto">
          <a:xfrm>
            <a:off x="1222375" y="2565400"/>
            <a:ext cx="2757488" cy="368300"/>
          </a:xfrm>
          <a:prstGeom prst="rect">
            <a:avLst/>
          </a:prstGeom>
          <a:noFill/>
          <a:ln w="9525">
            <a:noFill/>
            <a:miter lim="800000"/>
            <a:headEnd/>
            <a:tailEnd/>
          </a:ln>
        </p:spPr>
        <p:txBody>
          <a:bodyPr lIns="91431" tIns="45716" rIns="91431" bIns="45716">
            <a:spAutoFit/>
          </a:bodyPr>
          <a:lstStyle/>
          <a:p>
            <a:pPr algn="r">
              <a:buFont typeface="Arial" charset="0"/>
              <a:buNone/>
            </a:pPr>
            <a:r>
              <a:rPr lang="zh-CN" altLang="en-US" b="1">
                <a:solidFill>
                  <a:srgbClr val="3CCCC7"/>
                </a:solidFill>
                <a:latin typeface="微软雅黑" pitchFamily="34" charset="-122"/>
                <a:ea typeface="微软雅黑" pitchFamily="34" charset="-122"/>
                <a:cs typeface="Arial" charset="0"/>
              </a:rPr>
              <a:t>开发模式创新</a:t>
            </a:r>
          </a:p>
        </p:txBody>
      </p:sp>
      <p:sp>
        <p:nvSpPr>
          <p:cNvPr id="223" name="矩形 47"/>
          <p:cNvSpPr>
            <a:spLocks noChangeArrowheads="1"/>
          </p:cNvSpPr>
          <p:nvPr/>
        </p:nvSpPr>
        <p:spPr bwMode="auto">
          <a:xfrm>
            <a:off x="955675" y="2938463"/>
            <a:ext cx="3024188"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全新的软件开发思路，让软件开发能够更专注于满足用户需求</a:t>
            </a:r>
          </a:p>
        </p:txBody>
      </p:sp>
      <p:sp>
        <p:nvSpPr>
          <p:cNvPr id="224" name="椭圆 223"/>
          <p:cNvSpPr/>
          <p:nvPr/>
        </p:nvSpPr>
        <p:spPr>
          <a:xfrm>
            <a:off x="4325938" y="4006850"/>
            <a:ext cx="547687" cy="547688"/>
          </a:xfrm>
          <a:prstGeom prst="ellipse">
            <a:avLst/>
          </a:prstGeom>
          <a:solidFill>
            <a:srgbClr val="3CCC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方正兰亭黑简体" panose="02000000000000000000" pitchFamily="2" charset="-122"/>
              <a:ea typeface="方正兰亭黑简体" panose="02000000000000000000" pitchFamily="2" charset="-122"/>
            </a:endParaRPr>
          </a:p>
        </p:txBody>
      </p:sp>
      <p:sp>
        <p:nvSpPr>
          <p:cNvPr id="225" name="标题 4"/>
          <p:cNvSpPr txBox="1">
            <a:spLocks noChangeArrowheads="1"/>
          </p:cNvSpPr>
          <p:nvPr/>
        </p:nvSpPr>
        <p:spPr bwMode="auto">
          <a:xfrm>
            <a:off x="4356100" y="4102100"/>
            <a:ext cx="517525" cy="358775"/>
          </a:xfrm>
          <a:prstGeom prst="rect">
            <a:avLst/>
          </a:prstGeom>
          <a:noFill/>
          <a:ln w="9525">
            <a:noFill/>
            <a:miter lim="800000"/>
            <a:headEnd/>
            <a:tailEnd/>
          </a:ln>
        </p:spPr>
        <p:txBody>
          <a:bodyPr anchor="ctr"/>
          <a:lstStyle/>
          <a:p>
            <a:r>
              <a:rPr lang="en-US" altLang="zh-CN" sz="1600" b="1">
                <a:solidFill>
                  <a:schemeClr val="bg1"/>
                </a:solidFill>
                <a:latin typeface="方正兰亭黑简体"/>
                <a:ea typeface="方正兰亭黑简体"/>
                <a:cs typeface="方正兰亭黑简体"/>
              </a:rPr>
              <a:t>0</a:t>
            </a:r>
            <a:r>
              <a:rPr lang="zh-CN" altLang="en-US" sz="1600" b="1">
                <a:solidFill>
                  <a:schemeClr val="bg1"/>
                </a:solidFill>
                <a:latin typeface="方正兰亭黑简体"/>
                <a:ea typeface="方正兰亭黑简体"/>
                <a:cs typeface="方正兰亭黑简体"/>
              </a:rPr>
              <a:t>６</a:t>
            </a:r>
            <a:endParaRPr lang="en-US" altLang="zh-CN" sz="1600" b="1">
              <a:solidFill>
                <a:schemeClr val="bg1"/>
              </a:solidFill>
              <a:latin typeface="方正兰亭黑简体"/>
              <a:ea typeface="方正兰亭黑简体"/>
              <a:cs typeface="方正兰亭黑简体"/>
            </a:endParaRPr>
          </a:p>
        </p:txBody>
      </p:sp>
      <p:sp>
        <p:nvSpPr>
          <p:cNvPr id="226" name="矩形 225"/>
          <p:cNvSpPr>
            <a:spLocks noChangeArrowheads="1"/>
          </p:cNvSpPr>
          <p:nvPr/>
        </p:nvSpPr>
        <p:spPr bwMode="auto">
          <a:xfrm>
            <a:off x="984250" y="3789363"/>
            <a:ext cx="3355975" cy="368300"/>
          </a:xfrm>
          <a:prstGeom prst="rect">
            <a:avLst/>
          </a:prstGeom>
          <a:noFill/>
          <a:ln w="9525">
            <a:noFill/>
            <a:miter lim="800000"/>
            <a:headEnd/>
            <a:tailEnd/>
          </a:ln>
        </p:spPr>
        <p:txBody>
          <a:bodyPr lIns="91431" tIns="45716" rIns="91431" bIns="45716">
            <a:spAutoFit/>
          </a:bodyPr>
          <a:lstStyle/>
          <a:p>
            <a:pPr algn="r">
              <a:buFont typeface="Arial" charset="0"/>
              <a:buNone/>
            </a:pPr>
            <a:r>
              <a:rPr lang="zh-CN" altLang="en-US" b="1">
                <a:solidFill>
                  <a:srgbClr val="3CCCC7"/>
                </a:solidFill>
                <a:latin typeface="微软雅黑" pitchFamily="34" charset="-122"/>
                <a:ea typeface="微软雅黑" pitchFamily="34" charset="-122"/>
                <a:cs typeface="Arial" charset="0"/>
              </a:rPr>
              <a:t>面向所有软件开发领域和语言</a:t>
            </a:r>
          </a:p>
        </p:txBody>
      </p:sp>
      <p:sp>
        <p:nvSpPr>
          <p:cNvPr id="227" name="矩形 47"/>
          <p:cNvSpPr>
            <a:spLocks noChangeArrowheads="1"/>
          </p:cNvSpPr>
          <p:nvPr/>
        </p:nvSpPr>
        <p:spPr bwMode="auto">
          <a:xfrm>
            <a:off x="1316038" y="4162425"/>
            <a:ext cx="3024187" cy="587375"/>
          </a:xfrm>
          <a:prstGeom prst="rect">
            <a:avLst/>
          </a:prstGeom>
          <a:noFill/>
          <a:ln>
            <a:noFill/>
          </a:ln>
          <a:extLst/>
        </p:spPr>
        <p:txBody>
          <a:bodyPr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fontAlgn="auto">
              <a:lnSpc>
                <a:spcPct val="120000"/>
              </a:lnSpc>
              <a:spcBef>
                <a:spcPct val="0"/>
              </a:spcBef>
              <a:spcAft>
                <a:spcPts val="0"/>
              </a:spcAft>
              <a:buFont typeface="Arial" panose="020B0604020202020204" pitchFamily="34" charset="0"/>
              <a:buNone/>
              <a:defRPr/>
            </a:pPr>
            <a:r>
              <a:rPr lang="zh-CN" altLang="en-US" sz="1400" dirty="0">
                <a:solidFill>
                  <a:schemeClr val="tx1">
                    <a:lumMod val="50000"/>
                    <a:lumOff val="50000"/>
                  </a:schemeClr>
                </a:solidFill>
                <a:sym typeface="微软雅黑" panose="020B0503020204020204" pitchFamily="34" charset="-122"/>
              </a:rPr>
              <a:t>任何软件使用任何前端开发语言都可以和云易创平台无缝结合</a:t>
            </a:r>
          </a:p>
        </p:txBody>
      </p:sp>
      <p:sp>
        <p:nvSpPr>
          <p:cNvPr id="228" name="TextBox 227"/>
          <p:cNvSpPr txBox="1">
            <a:spLocks noChangeArrowheads="1"/>
          </p:cNvSpPr>
          <p:nvPr/>
        </p:nvSpPr>
        <p:spPr bwMode="auto">
          <a:xfrm>
            <a:off x="13514388" y="7029450"/>
            <a:ext cx="877887" cy="369888"/>
          </a:xfrm>
          <a:prstGeom prst="rect">
            <a:avLst/>
          </a:prstGeom>
          <a:noFill/>
          <a:ln w="9525">
            <a:noFill/>
            <a:miter lim="800000"/>
            <a:headEnd/>
            <a:tailEnd/>
          </a:ln>
        </p:spPr>
        <p:txBody>
          <a:bodyPr wrap="none">
            <a:spAutoFit/>
          </a:bodyPr>
          <a:lstStyle/>
          <a:p>
            <a:r>
              <a:rPr lang="zh-CN" altLang="en-US">
                <a:latin typeface="Calibri" pitchFamily="34" charset="0"/>
              </a:rPr>
              <a:t>延时符</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2" fill="hold" grpId="0" nodeType="withEffect">
                                  <p:stCondLst>
                                    <p:cond delay="500"/>
                                  </p:stCondLst>
                                  <p:childTnLst>
                                    <p:set>
                                      <p:cBhvr>
                                        <p:cTn id="11" dur="1" fill="hold">
                                          <p:stCondLst>
                                            <p:cond delay="0"/>
                                          </p:stCondLst>
                                        </p:cTn>
                                        <p:tgtEl>
                                          <p:spTgt spid="204"/>
                                        </p:tgtEl>
                                        <p:attrNameLst>
                                          <p:attrName>style.visibility</p:attrName>
                                        </p:attrNameLst>
                                      </p:cBhvr>
                                      <p:to>
                                        <p:strVal val="visible"/>
                                      </p:to>
                                    </p:set>
                                    <p:anim calcmode="lin" valueType="num">
                                      <p:cBhvr additive="base">
                                        <p:cTn id="12" dur="500" fill="hold"/>
                                        <p:tgtEl>
                                          <p:spTgt spid="204"/>
                                        </p:tgtEl>
                                        <p:attrNameLst>
                                          <p:attrName>ppt_x</p:attrName>
                                        </p:attrNameLst>
                                      </p:cBhvr>
                                      <p:tavLst>
                                        <p:tav tm="0">
                                          <p:val>
                                            <p:strVal val="1+#ppt_w/2"/>
                                          </p:val>
                                        </p:tav>
                                        <p:tav tm="100000">
                                          <p:val>
                                            <p:strVal val="#ppt_x"/>
                                          </p:val>
                                        </p:tav>
                                      </p:tavLst>
                                    </p:anim>
                                    <p:anim calcmode="lin" valueType="num">
                                      <p:cBhvr additive="base">
                                        <p:cTn id="13" dur="500" fill="hold"/>
                                        <p:tgtEl>
                                          <p:spTgt spid="20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500"/>
                                  </p:stCondLst>
                                  <p:childTnLst>
                                    <p:set>
                                      <p:cBhvr>
                                        <p:cTn id="15" dur="1" fill="hold">
                                          <p:stCondLst>
                                            <p:cond delay="0"/>
                                          </p:stCondLst>
                                        </p:cTn>
                                        <p:tgtEl>
                                          <p:spTgt spid="205"/>
                                        </p:tgtEl>
                                        <p:attrNameLst>
                                          <p:attrName>style.visibility</p:attrName>
                                        </p:attrNameLst>
                                      </p:cBhvr>
                                      <p:to>
                                        <p:strVal val="visible"/>
                                      </p:to>
                                    </p:set>
                                    <p:anim calcmode="lin" valueType="num">
                                      <p:cBhvr additive="base">
                                        <p:cTn id="16" dur="500" fill="hold"/>
                                        <p:tgtEl>
                                          <p:spTgt spid="205"/>
                                        </p:tgtEl>
                                        <p:attrNameLst>
                                          <p:attrName>ppt_x</p:attrName>
                                        </p:attrNameLst>
                                      </p:cBhvr>
                                      <p:tavLst>
                                        <p:tav tm="0">
                                          <p:val>
                                            <p:strVal val="1+#ppt_w/2"/>
                                          </p:val>
                                        </p:tav>
                                        <p:tav tm="100000">
                                          <p:val>
                                            <p:strVal val="#ppt_x"/>
                                          </p:val>
                                        </p:tav>
                                      </p:tavLst>
                                    </p:anim>
                                    <p:anim calcmode="lin" valueType="num">
                                      <p:cBhvr additive="base">
                                        <p:cTn id="17" dur="500" fill="hold"/>
                                        <p:tgtEl>
                                          <p:spTgt spid="205"/>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500"/>
                                  </p:stCondLst>
                                  <p:childTnLst>
                                    <p:set>
                                      <p:cBhvr>
                                        <p:cTn id="19" dur="1" fill="hold">
                                          <p:stCondLst>
                                            <p:cond delay="0"/>
                                          </p:stCondLst>
                                        </p:cTn>
                                        <p:tgtEl>
                                          <p:spTgt spid="206"/>
                                        </p:tgtEl>
                                        <p:attrNameLst>
                                          <p:attrName>style.visibility</p:attrName>
                                        </p:attrNameLst>
                                      </p:cBhvr>
                                      <p:to>
                                        <p:strVal val="visible"/>
                                      </p:to>
                                    </p:set>
                                    <p:anim calcmode="lin" valueType="num">
                                      <p:cBhvr additive="base">
                                        <p:cTn id="20" dur="500" fill="hold"/>
                                        <p:tgtEl>
                                          <p:spTgt spid="206"/>
                                        </p:tgtEl>
                                        <p:attrNameLst>
                                          <p:attrName>ppt_x</p:attrName>
                                        </p:attrNameLst>
                                      </p:cBhvr>
                                      <p:tavLst>
                                        <p:tav tm="0">
                                          <p:val>
                                            <p:strVal val="1+#ppt_w/2"/>
                                          </p:val>
                                        </p:tav>
                                        <p:tav tm="100000">
                                          <p:val>
                                            <p:strVal val="#ppt_x"/>
                                          </p:val>
                                        </p:tav>
                                      </p:tavLst>
                                    </p:anim>
                                    <p:anim calcmode="lin" valueType="num">
                                      <p:cBhvr additive="base">
                                        <p:cTn id="21" dur="500" fill="hold"/>
                                        <p:tgtEl>
                                          <p:spTgt spid="20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500"/>
                                  </p:stCondLst>
                                  <p:childTnLst>
                                    <p:set>
                                      <p:cBhvr>
                                        <p:cTn id="23" dur="1" fill="hold">
                                          <p:stCondLst>
                                            <p:cond delay="0"/>
                                          </p:stCondLst>
                                        </p:cTn>
                                        <p:tgtEl>
                                          <p:spTgt spid="207"/>
                                        </p:tgtEl>
                                        <p:attrNameLst>
                                          <p:attrName>style.visibility</p:attrName>
                                        </p:attrNameLst>
                                      </p:cBhvr>
                                      <p:to>
                                        <p:strVal val="visible"/>
                                      </p:to>
                                    </p:set>
                                    <p:anim calcmode="lin" valueType="num">
                                      <p:cBhvr additive="base">
                                        <p:cTn id="24" dur="500" fill="hold"/>
                                        <p:tgtEl>
                                          <p:spTgt spid="207"/>
                                        </p:tgtEl>
                                        <p:attrNameLst>
                                          <p:attrName>ppt_x</p:attrName>
                                        </p:attrNameLst>
                                      </p:cBhvr>
                                      <p:tavLst>
                                        <p:tav tm="0">
                                          <p:val>
                                            <p:strVal val="1+#ppt_w/2"/>
                                          </p:val>
                                        </p:tav>
                                        <p:tav tm="100000">
                                          <p:val>
                                            <p:strVal val="#ppt_x"/>
                                          </p:val>
                                        </p:tav>
                                      </p:tavLst>
                                    </p:anim>
                                    <p:anim calcmode="lin" valueType="num">
                                      <p:cBhvr additive="base">
                                        <p:cTn id="25" dur="500" fill="hold"/>
                                        <p:tgtEl>
                                          <p:spTgt spid="20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0"/>
                                  </p:stCondLst>
                                  <p:childTnLst>
                                    <p:set>
                                      <p:cBhvr>
                                        <p:cTn id="27" dur="1" fill="hold">
                                          <p:stCondLst>
                                            <p:cond delay="0"/>
                                          </p:stCondLst>
                                        </p:cTn>
                                        <p:tgtEl>
                                          <p:spTgt spid="208"/>
                                        </p:tgtEl>
                                        <p:attrNameLst>
                                          <p:attrName>style.visibility</p:attrName>
                                        </p:attrNameLst>
                                      </p:cBhvr>
                                      <p:to>
                                        <p:strVal val="visible"/>
                                      </p:to>
                                    </p:set>
                                    <p:anim calcmode="lin" valueType="num">
                                      <p:cBhvr additive="base">
                                        <p:cTn id="28" dur="500" fill="hold"/>
                                        <p:tgtEl>
                                          <p:spTgt spid="208"/>
                                        </p:tgtEl>
                                        <p:attrNameLst>
                                          <p:attrName>ppt_x</p:attrName>
                                        </p:attrNameLst>
                                      </p:cBhvr>
                                      <p:tavLst>
                                        <p:tav tm="0">
                                          <p:val>
                                            <p:strVal val="1+#ppt_w/2"/>
                                          </p:val>
                                        </p:tav>
                                        <p:tav tm="100000">
                                          <p:val>
                                            <p:strVal val="#ppt_x"/>
                                          </p:val>
                                        </p:tav>
                                      </p:tavLst>
                                    </p:anim>
                                    <p:anim calcmode="lin" valueType="num">
                                      <p:cBhvr additive="base">
                                        <p:cTn id="29" dur="500" fill="hold"/>
                                        <p:tgtEl>
                                          <p:spTgt spid="20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1000"/>
                                  </p:stCondLst>
                                  <p:childTnLst>
                                    <p:set>
                                      <p:cBhvr>
                                        <p:cTn id="31" dur="1" fill="hold">
                                          <p:stCondLst>
                                            <p:cond delay="0"/>
                                          </p:stCondLst>
                                        </p:cTn>
                                        <p:tgtEl>
                                          <p:spTgt spid="209"/>
                                        </p:tgtEl>
                                        <p:attrNameLst>
                                          <p:attrName>style.visibility</p:attrName>
                                        </p:attrNameLst>
                                      </p:cBhvr>
                                      <p:to>
                                        <p:strVal val="visible"/>
                                      </p:to>
                                    </p:set>
                                    <p:anim calcmode="lin" valueType="num">
                                      <p:cBhvr additive="base">
                                        <p:cTn id="32" dur="500" fill="hold"/>
                                        <p:tgtEl>
                                          <p:spTgt spid="209"/>
                                        </p:tgtEl>
                                        <p:attrNameLst>
                                          <p:attrName>ppt_x</p:attrName>
                                        </p:attrNameLst>
                                      </p:cBhvr>
                                      <p:tavLst>
                                        <p:tav tm="0">
                                          <p:val>
                                            <p:strVal val="1+#ppt_w/2"/>
                                          </p:val>
                                        </p:tav>
                                        <p:tav tm="100000">
                                          <p:val>
                                            <p:strVal val="#ppt_x"/>
                                          </p:val>
                                        </p:tav>
                                      </p:tavLst>
                                    </p:anim>
                                    <p:anim calcmode="lin" valueType="num">
                                      <p:cBhvr additive="base">
                                        <p:cTn id="33" dur="500" fill="hold"/>
                                        <p:tgtEl>
                                          <p:spTgt spid="20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1000"/>
                                  </p:stCondLst>
                                  <p:childTnLst>
                                    <p:set>
                                      <p:cBhvr>
                                        <p:cTn id="35" dur="1" fill="hold">
                                          <p:stCondLst>
                                            <p:cond delay="0"/>
                                          </p:stCondLst>
                                        </p:cTn>
                                        <p:tgtEl>
                                          <p:spTgt spid="210"/>
                                        </p:tgtEl>
                                        <p:attrNameLst>
                                          <p:attrName>style.visibility</p:attrName>
                                        </p:attrNameLst>
                                      </p:cBhvr>
                                      <p:to>
                                        <p:strVal val="visible"/>
                                      </p:to>
                                    </p:set>
                                    <p:anim calcmode="lin" valueType="num">
                                      <p:cBhvr additive="base">
                                        <p:cTn id="36" dur="500" fill="hold"/>
                                        <p:tgtEl>
                                          <p:spTgt spid="210"/>
                                        </p:tgtEl>
                                        <p:attrNameLst>
                                          <p:attrName>ppt_x</p:attrName>
                                        </p:attrNameLst>
                                      </p:cBhvr>
                                      <p:tavLst>
                                        <p:tav tm="0">
                                          <p:val>
                                            <p:strVal val="1+#ppt_w/2"/>
                                          </p:val>
                                        </p:tav>
                                        <p:tav tm="100000">
                                          <p:val>
                                            <p:strVal val="#ppt_x"/>
                                          </p:val>
                                        </p:tav>
                                      </p:tavLst>
                                    </p:anim>
                                    <p:anim calcmode="lin" valueType="num">
                                      <p:cBhvr additive="base">
                                        <p:cTn id="37" dur="500" fill="hold"/>
                                        <p:tgtEl>
                                          <p:spTgt spid="2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000"/>
                                  </p:stCondLst>
                                  <p:childTnLst>
                                    <p:set>
                                      <p:cBhvr>
                                        <p:cTn id="39" dur="1" fill="hold">
                                          <p:stCondLst>
                                            <p:cond delay="0"/>
                                          </p:stCondLst>
                                        </p:cTn>
                                        <p:tgtEl>
                                          <p:spTgt spid="211"/>
                                        </p:tgtEl>
                                        <p:attrNameLst>
                                          <p:attrName>style.visibility</p:attrName>
                                        </p:attrNameLst>
                                      </p:cBhvr>
                                      <p:to>
                                        <p:strVal val="visible"/>
                                      </p:to>
                                    </p:set>
                                    <p:anim calcmode="lin" valueType="num">
                                      <p:cBhvr additive="base">
                                        <p:cTn id="40" dur="500" fill="hold"/>
                                        <p:tgtEl>
                                          <p:spTgt spid="211"/>
                                        </p:tgtEl>
                                        <p:attrNameLst>
                                          <p:attrName>ppt_x</p:attrName>
                                        </p:attrNameLst>
                                      </p:cBhvr>
                                      <p:tavLst>
                                        <p:tav tm="0">
                                          <p:val>
                                            <p:strVal val="1+#ppt_w/2"/>
                                          </p:val>
                                        </p:tav>
                                        <p:tav tm="100000">
                                          <p:val>
                                            <p:strVal val="#ppt_x"/>
                                          </p:val>
                                        </p:tav>
                                      </p:tavLst>
                                    </p:anim>
                                    <p:anim calcmode="lin" valueType="num">
                                      <p:cBhvr additive="base">
                                        <p:cTn id="41" dur="500" fill="hold"/>
                                        <p:tgtEl>
                                          <p:spTgt spid="211"/>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1500"/>
                                  </p:stCondLst>
                                  <p:childTnLst>
                                    <p:set>
                                      <p:cBhvr>
                                        <p:cTn id="43" dur="1" fill="hold">
                                          <p:stCondLst>
                                            <p:cond delay="0"/>
                                          </p:stCondLst>
                                        </p:cTn>
                                        <p:tgtEl>
                                          <p:spTgt spid="212"/>
                                        </p:tgtEl>
                                        <p:attrNameLst>
                                          <p:attrName>style.visibility</p:attrName>
                                        </p:attrNameLst>
                                      </p:cBhvr>
                                      <p:to>
                                        <p:strVal val="visible"/>
                                      </p:to>
                                    </p:set>
                                    <p:anim calcmode="lin" valueType="num">
                                      <p:cBhvr additive="base">
                                        <p:cTn id="44" dur="500" fill="hold"/>
                                        <p:tgtEl>
                                          <p:spTgt spid="212"/>
                                        </p:tgtEl>
                                        <p:attrNameLst>
                                          <p:attrName>ppt_x</p:attrName>
                                        </p:attrNameLst>
                                      </p:cBhvr>
                                      <p:tavLst>
                                        <p:tav tm="0">
                                          <p:val>
                                            <p:strVal val="1+#ppt_w/2"/>
                                          </p:val>
                                        </p:tav>
                                        <p:tav tm="100000">
                                          <p:val>
                                            <p:strVal val="#ppt_x"/>
                                          </p:val>
                                        </p:tav>
                                      </p:tavLst>
                                    </p:anim>
                                    <p:anim calcmode="lin" valueType="num">
                                      <p:cBhvr additive="base">
                                        <p:cTn id="45" dur="500" fill="hold"/>
                                        <p:tgtEl>
                                          <p:spTgt spid="212"/>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150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500" fill="hold"/>
                                        <p:tgtEl>
                                          <p:spTgt spid="213"/>
                                        </p:tgtEl>
                                        <p:attrNameLst>
                                          <p:attrName>ppt_x</p:attrName>
                                        </p:attrNameLst>
                                      </p:cBhvr>
                                      <p:tavLst>
                                        <p:tav tm="0">
                                          <p:val>
                                            <p:strVal val="1+#ppt_w/2"/>
                                          </p:val>
                                        </p:tav>
                                        <p:tav tm="100000">
                                          <p:val>
                                            <p:strVal val="#ppt_x"/>
                                          </p:val>
                                        </p:tav>
                                      </p:tavLst>
                                    </p:anim>
                                    <p:anim calcmode="lin" valueType="num">
                                      <p:cBhvr additive="base">
                                        <p:cTn id="49" dur="5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1500"/>
                                  </p:stCondLst>
                                  <p:childTnLst>
                                    <p:set>
                                      <p:cBhvr>
                                        <p:cTn id="51" dur="1" fill="hold">
                                          <p:stCondLst>
                                            <p:cond delay="0"/>
                                          </p:stCondLst>
                                        </p:cTn>
                                        <p:tgtEl>
                                          <p:spTgt spid="214"/>
                                        </p:tgtEl>
                                        <p:attrNameLst>
                                          <p:attrName>style.visibility</p:attrName>
                                        </p:attrNameLst>
                                      </p:cBhvr>
                                      <p:to>
                                        <p:strVal val="visible"/>
                                      </p:to>
                                    </p:set>
                                    <p:anim calcmode="lin" valueType="num">
                                      <p:cBhvr additive="base">
                                        <p:cTn id="52" dur="500" fill="hold"/>
                                        <p:tgtEl>
                                          <p:spTgt spid="214"/>
                                        </p:tgtEl>
                                        <p:attrNameLst>
                                          <p:attrName>ppt_x</p:attrName>
                                        </p:attrNameLst>
                                      </p:cBhvr>
                                      <p:tavLst>
                                        <p:tav tm="0">
                                          <p:val>
                                            <p:strVal val="1+#ppt_w/2"/>
                                          </p:val>
                                        </p:tav>
                                        <p:tav tm="100000">
                                          <p:val>
                                            <p:strVal val="#ppt_x"/>
                                          </p:val>
                                        </p:tav>
                                      </p:tavLst>
                                    </p:anim>
                                    <p:anim calcmode="lin" valueType="num">
                                      <p:cBhvr additive="base">
                                        <p:cTn id="53" dur="500" fill="hold"/>
                                        <p:tgtEl>
                                          <p:spTgt spid="214"/>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1500"/>
                                  </p:stCondLst>
                                  <p:childTnLst>
                                    <p:set>
                                      <p:cBhvr>
                                        <p:cTn id="55" dur="1" fill="hold">
                                          <p:stCondLst>
                                            <p:cond delay="0"/>
                                          </p:stCondLst>
                                        </p:cTn>
                                        <p:tgtEl>
                                          <p:spTgt spid="215"/>
                                        </p:tgtEl>
                                        <p:attrNameLst>
                                          <p:attrName>style.visibility</p:attrName>
                                        </p:attrNameLst>
                                      </p:cBhvr>
                                      <p:to>
                                        <p:strVal val="visible"/>
                                      </p:to>
                                    </p:set>
                                    <p:anim calcmode="lin" valueType="num">
                                      <p:cBhvr additive="base">
                                        <p:cTn id="56" dur="500" fill="hold"/>
                                        <p:tgtEl>
                                          <p:spTgt spid="215"/>
                                        </p:tgtEl>
                                        <p:attrNameLst>
                                          <p:attrName>ppt_x</p:attrName>
                                        </p:attrNameLst>
                                      </p:cBhvr>
                                      <p:tavLst>
                                        <p:tav tm="0">
                                          <p:val>
                                            <p:strVal val="1+#ppt_w/2"/>
                                          </p:val>
                                        </p:tav>
                                        <p:tav tm="100000">
                                          <p:val>
                                            <p:strVal val="#ppt_x"/>
                                          </p:val>
                                        </p:tav>
                                      </p:tavLst>
                                    </p:anim>
                                    <p:anim calcmode="lin" valueType="num">
                                      <p:cBhvr additive="base">
                                        <p:cTn id="57" dur="500" fill="hold"/>
                                        <p:tgtEl>
                                          <p:spTgt spid="21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2000"/>
                                  </p:stCondLst>
                                  <p:childTnLst>
                                    <p:set>
                                      <p:cBhvr>
                                        <p:cTn id="59" dur="1" fill="hold">
                                          <p:stCondLst>
                                            <p:cond delay="0"/>
                                          </p:stCondLst>
                                        </p:cTn>
                                        <p:tgtEl>
                                          <p:spTgt spid="216"/>
                                        </p:tgtEl>
                                        <p:attrNameLst>
                                          <p:attrName>style.visibility</p:attrName>
                                        </p:attrNameLst>
                                      </p:cBhvr>
                                      <p:to>
                                        <p:strVal val="visible"/>
                                      </p:to>
                                    </p:set>
                                    <p:anim calcmode="lin" valueType="num">
                                      <p:cBhvr additive="base">
                                        <p:cTn id="60" dur="500" fill="hold"/>
                                        <p:tgtEl>
                                          <p:spTgt spid="216"/>
                                        </p:tgtEl>
                                        <p:attrNameLst>
                                          <p:attrName>ppt_x</p:attrName>
                                        </p:attrNameLst>
                                      </p:cBhvr>
                                      <p:tavLst>
                                        <p:tav tm="0">
                                          <p:val>
                                            <p:strVal val="0-#ppt_w/2"/>
                                          </p:val>
                                        </p:tav>
                                        <p:tav tm="100000">
                                          <p:val>
                                            <p:strVal val="#ppt_x"/>
                                          </p:val>
                                        </p:tav>
                                      </p:tavLst>
                                    </p:anim>
                                    <p:anim calcmode="lin" valueType="num">
                                      <p:cBhvr additive="base">
                                        <p:cTn id="61" dur="500" fill="hold"/>
                                        <p:tgtEl>
                                          <p:spTgt spid="21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2000"/>
                                  </p:stCondLst>
                                  <p:childTnLst>
                                    <p:set>
                                      <p:cBhvr>
                                        <p:cTn id="63" dur="1" fill="hold">
                                          <p:stCondLst>
                                            <p:cond delay="0"/>
                                          </p:stCondLst>
                                        </p:cTn>
                                        <p:tgtEl>
                                          <p:spTgt spid="217"/>
                                        </p:tgtEl>
                                        <p:attrNameLst>
                                          <p:attrName>style.visibility</p:attrName>
                                        </p:attrNameLst>
                                      </p:cBhvr>
                                      <p:to>
                                        <p:strVal val="visible"/>
                                      </p:to>
                                    </p:set>
                                    <p:anim calcmode="lin" valueType="num">
                                      <p:cBhvr additive="base">
                                        <p:cTn id="64" dur="500" fill="hold"/>
                                        <p:tgtEl>
                                          <p:spTgt spid="217"/>
                                        </p:tgtEl>
                                        <p:attrNameLst>
                                          <p:attrName>ppt_x</p:attrName>
                                        </p:attrNameLst>
                                      </p:cBhvr>
                                      <p:tavLst>
                                        <p:tav tm="0">
                                          <p:val>
                                            <p:strVal val="0-#ppt_w/2"/>
                                          </p:val>
                                        </p:tav>
                                        <p:tav tm="100000">
                                          <p:val>
                                            <p:strVal val="#ppt_x"/>
                                          </p:val>
                                        </p:tav>
                                      </p:tavLst>
                                    </p:anim>
                                    <p:anim calcmode="lin" valueType="num">
                                      <p:cBhvr additive="base">
                                        <p:cTn id="65" dur="500" fill="hold"/>
                                        <p:tgtEl>
                                          <p:spTgt spid="217"/>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2000"/>
                                  </p:stCondLst>
                                  <p:childTnLst>
                                    <p:set>
                                      <p:cBhvr>
                                        <p:cTn id="67" dur="1" fill="hold">
                                          <p:stCondLst>
                                            <p:cond delay="0"/>
                                          </p:stCondLst>
                                        </p:cTn>
                                        <p:tgtEl>
                                          <p:spTgt spid="218"/>
                                        </p:tgtEl>
                                        <p:attrNameLst>
                                          <p:attrName>style.visibility</p:attrName>
                                        </p:attrNameLst>
                                      </p:cBhvr>
                                      <p:to>
                                        <p:strVal val="visible"/>
                                      </p:to>
                                    </p:set>
                                    <p:anim calcmode="lin" valueType="num">
                                      <p:cBhvr additive="base">
                                        <p:cTn id="68" dur="500" fill="hold"/>
                                        <p:tgtEl>
                                          <p:spTgt spid="218"/>
                                        </p:tgtEl>
                                        <p:attrNameLst>
                                          <p:attrName>ppt_x</p:attrName>
                                        </p:attrNameLst>
                                      </p:cBhvr>
                                      <p:tavLst>
                                        <p:tav tm="0">
                                          <p:val>
                                            <p:strVal val="0-#ppt_w/2"/>
                                          </p:val>
                                        </p:tav>
                                        <p:tav tm="100000">
                                          <p:val>
                                            <p:strVal val="#ppt_x"/>
                                          </p:val>
                                        </p:tav>
                                      </p:tavLst>
                                    </p:anim>
                                    <p:anim calcmode="lin" valueType="num">
                                      <p:cBhvr additive="base">
                                        <p:cTn id="69" dur="500" fill="hold"/>
                                        <p:tgtEl>
                                          <p:spTgt spid="218"/>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2000"/>
                                  </p:stCondLst>
                                  <p:childTnLst>
                                    <p:set>
                                      <p:cBhvr>
                                        <p:cTn id="71" dur="1" fill="hold">
                                          <p:stCondLst>
                                            <p:cond delay="0"/>
                                          </p:stCondLst>
                                        </p:cTn>
                                        <p:tgtEl>
                                          <p:spTgt spid="219"/>
                                        </p:tgtEl>
                                        <p:attrNameLst>
                                          <p:attrName>style.visibility</p:attrName>
                                        </p:attrNameLst>
                                      </p:cBhvr>
                                      <p:to>
                                        <p:strVal val="visible"/>
                                      </p:to>
                                    </p:set>
                                    <p:anim calcmode="lin" valueType="num">
                                      <p:cBhvr additive="base">
                                        <p:cTn id="72" dur="500" fill="hold"/>
                                        <p:tgtEl>
                                          <p:spTgt spid="219"/>
                                        </p:tgtEl>
                                        <p:attrNameLst>
                                          <p:attrName>ppt_x</p:attrName>
                                        </p:attrNameLst>
                                      </p:cBhvr>
                                      <p:tavLst>
                                        <p:tav tm="0">
                                          <p:val>
                                            <p:strVal val="0-#ppt_w/2"/>
                                          </p:val>
                                        </p:tav>
                                        <p:tav tm="100000">
                                          <p:val>
                                            <p:strVal val="#ppt_x"/>
                                          </p:val>
                                        </p:tav>
                                      </p:tavLst>
                                    </p:anim>
                                    <p:anim calcmode="lin" valueType="num">
                                      <p:cBhvr additive="base">
                                        <p:cTn id="73" dur="500" fill="hold"/>
                                        <p:tgtEl>
                                          <p:spTgt spid="219"/>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2500"/>
                                  </p:stCondLst>
                                  <p:childTnLst>
                                    <p:set>
                                      <p:cBhvr>
                                        <p:cTn id="75" dur="1" fill="hold">
                                          <p:stCondLst>
                                            <p:cond delay="0"/>
                                          </p:stCondLst>
                                        </p:cTn>
                                        <p:tgtEl>
                                          <p:spTgt spid="220"/>
                                        </p:tgtEl>
                                        <p:attrNameLst>
                                          <p:attrName>style.visibility</p:attrName>
                                        </p:attrNameLst>
                                      </p:cBhvr>
                                      <p:to>
                                        <p:strVal val="visible"/>
                                      </p:to>
                                    </p:set>
                                    <p:anim calcmode="lin" valueType="num">
                                      <p:cBhvr additive="base">
                                        <p:cTn id="76" dur="500" fill="hold"/>
                                        <p:tgtEl>
                                          <p:spTgt spid="220"/>
                                        </p:tgtEl>
                                        <p:attrNameLst>
                                          <p:attrName>ppt_x</p:attrName>
                                        </p:attrNameLst>
                                      </p:cBhvr>
                                      <p:tavLst>
                                        <p:tav tm="0">
                                          <p:val>
                                            <p:strVal val="0-#ppt_w/2"/>
                                          </p:val>
                                        </p:tav>
                                        <p:tav tm="100000">
                                          <p:val>
                                            <p:strVal val="#ppt_x"/>
                                          </p:val>
                                        </p:tav>
                                      </p:tavLst>
                                    </p:anim>
                                    <p:anim calcmode="lin" valueType="num">
                                      <p:cBhvr additive="base">
                                        <p:cTn id="77" dur="500" fill="hold"/>
                                        <p:tgtEl>
                                          <p:spTgt spid="220"/>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2500"/>
                                  </p:stCondLst>
                                  <p:childTnLst>
                                    <p:set>
                                      <p:cBhvr>
                                        <p:cTn id="79" dur="1" fill="hold">
                                          <p:stCondLst>
                                            <p:cond delay="0"/>
                                          </p:stCondLst>
                                        </p:cTn>
                                        <p:tgtEl>
                                          <p:spTgt spid="221"/>
                                        </p:tgtEl>
                                        <p:attrNameLst>
                                          <p:attrName>style.visibility</p:attrName>
                                        </p:attrNameLst>
                                      </p:cBhvr>
                                      <p:to>
                                        <p:strVal val="visible"/>
                                      </p:to>
                                    </p:set>
                                    <p:anim calcmode="lin" valueType="num">
                                      <p:cBhvr additive="base">
                                        <p:cTn id="80" dur="500" fill="hold"/>
                                        <p:tgtEl>
                                          <p:spTgt spid="221"/>
                                        </p:tgtEl>
                                        <p:attrNameLst>
                                          <p:attrName>ppt_x</p:attrName>
                                        </p:attrNameLst>
                                      </p:cBhvr>
                                      <p:tavLst>
                                        <p:tav tm="0">
                                          <p:val>
                                            <p:strVal val="0-#ppt_w/2"/>
                                          </p:val>
                                        </p:tav>
                                        <p:tav tm="100000">
                                          <p:val>
                                            <p:strVal val="#ppt_x"/>
                                          </p:val>
                                        </p:tav>
                                      </p:tavLst>
                                    </p:anim>
                                    <p:anim calcmode="lin" valueType="num">
                                      <p:cBhvr additive="base">
                                        <p:cTn id="81" dur="500" fill="hold"/>
                                        <p:tgtEl>
                                          <p:spTgt spid="22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2500"/>
                                  </p:stCondLst>
                                  <p:childTnLst>
                                    <p:set>
                                      <p:cBhvr>
                                        <p:cTn id="83" dur="1" fill="hold">
                                          <p:stCondLst>
                                            <p:cond delay="0"/>
                                          </p:stCondLst>
                                        </p:cTn>
                                        <p:tgtEl>
                                          <p:spTgt spid="222"/>
                                        </p:tgtEl>
                                        <p:attrNameLst>
                                          <p:attrName>style.visibility</p:attrName>
                                        </p:attrNameLst>
                                      </p:cBhvr>
                                      <p:to>
                                        <p:strVal val="visible"/>
                                      </p:to>
                                    </p:set>
                                    <p:anim calcmode="lin" valueType="num">
                                      <p:cBhvr additive="base">
                                        <p:cTn id="84" dur="500" fill="hold"/>
                                        <p:tgtEl>
                                          <p:spTgt spid="222"/>
                                        </p:tgtEl>
                                        <p:attrNameLst>
                                          <p:attrName>ppt_x</p:attrName>
                                        </p:attrNameLst>
                                      </p:cBhvr>
                                      <p:tavLst>
                                        <p:tav tm="0">
                                          <p:val>
                                            <p:strVal val="0-#ppt_w/2"/>
                                          </p:val>
                                        </p:tav>
                                        <p:tav tm="100000">
                                          <p:val>
                                            <p:strVal val="#ppt_x"/>
                                          </p:val>
                                        </p:tav>
                                      </p:tavLst>
                                    </p:anim>
                                    <p:anim calcmode="lin" valueType="num">
                                      <p:cBhvr additive="base">
                                        <p:cTn id="85" dur="500" fill="hold"/>
                                        <p:tgtEl>
                                          <p:spTgt spid="22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2500"/>
                                  </p:stCondLst>
                                  <p:childTnLst>
                                    <p:set>
                                      <p:cBhvr>
                                        <p:cTn id="87" dur="1" fill="hold">
                                          <p:stCondLst>
                                            <p:cond delay="0"/>
                                          </p:stCondLst>
                                        </p:cTn>
                                        <p:tgtEl>
                                          <p:spTgt spid="223"/>
                                        </p:tgtEl>
                                        <p:attrNameLst>
                                          <p:attrName>style.visibility</p:attrName>
                                        </p:attrNameLst>
                                      </p:cBhvr>
                                      <p:to>
                                        <p:strVal val="visible"/>
                                      </p:to>
                                    </p:set>
                                    <p:anim calcmode="lin" valueType="num">
                                      <p:cBhvr additive="base">
                                        <p:cTn id="88" dur="500" fill="hold"/>
                                        <p:tgtEl>
                                          <p:spTgt spid="223"/>
                                        </p:tgtEl>
                                        <p:attrNameLst>
                                          <p:attrName>ppt_x</p:attrName>
                                        </p:attrNameLst>
                                      </p:cBhvr>
                                      <p:tavLst>
                                        <p:tav tm="0">
                                          <p:val>
                                            <p:strVal val="0-#ppt_w/2"/>
                                          </p:val>
                                        </p:tav>
                                        <p:tav tm="100000">
                                          <p:val>
                                            <p:strVal val="#ppt_x"/>
                                          </p:val>
                                        </p:tav>
                                      </p:tavLst>
                                    </p:anim>
                                    <p:anim calcmode="lin" valueType="num">
                                      <p:cBhvr additive="base">
                                        <p:cTn id="89" dur="500" fill="hold"/>
                                        <p:tgtEl>
                                          <p:spTgt spid="223"/>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3000"/>
                                  </p:stCondLst>
                                  <p:childTnLst>
                                    <p:set>
                                      <p:cBhvr>
                                        <p:cTn id="91" dur="1" fill="hold">
                                          <p:stCondLst>
                                            <p:cond delay="0"/>
                                          </p:stCondLst>
                                        </p:cTn>
                                        <p:tgtEl>
                                          <p:spTgt spid="224"/>
                                        </p:tgtEl>
                                        <p:attrNameLst>
                                          <p:attrName>style.visibility</p:attrName>
                                        </p:attrNameLst>
                                      </p:cBhvr>
                                      <p:to>
                                        <p:strVal val="visible"/>
                                      </p:to>
                                    </p:set>
                                    <p:anim calcmode="lin" valueType="num">
                                      <p:cBhvr additive="base">
                                        <p:cTn id="92" dur="500" fill="hold"/>
                                        <p:tgtEl>
                                          <p:spTgt spid="224"/>
                                        </p:tgtEl>
                                        <p:attrNameLst>
                                          <p:attrName>ppt_x</p:attrName>
                                        </p:attrNameLst>
                                      </p:cBhvr>
                                      <p:tavLst>
                                        <p:tav tm="0">
                                          <p:val>
                                            <p:strVal val="0-#ppt_w/2"/>
                                          </p:val>
                                        </p:tav>
                                        <p:tav tm="100000">
                                          <p:val>
                                            <p:strVal val="#ppt_x"/>
                                          </p:val>
                                        </p:tav>
                                      </p:tavLst>
                                    </p:anim>
                                    <p:anim calcmode="lin" valueType="num">
                                      <p:cBhvr additive="base">
                                        <p:cTn id="93" dur="500" fill="hold"/>
                                        <p:tgtEl>
                                          <p:spTgt spid="224"/>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3000"/>
                                  </p:stCondLst>
                                  <p:childTnLst>
                                    <p:set>
                                      <p:cBhvr>
                                        <p:cTn id="95" dur="1" fill="hold">
                                          <p:stCondLst>
                                            <p:cond delay="0"/>
                                          </p:stCondLst>
                                        </p:cTn>
                                        <p:tgtEl>
                                          <p:spTgt spid="225"/>
                                        </p:tgtEl>
                                        <p:attrNameLst>
                                          <p:attrName>style.visibility</p:attrName>
                                        </p:attrNameLst>
                                      </p:cBhvr>
                                      <p:to>
                                        <p:strVal val="visible"/>
                                      </p:to>
                                    </p:set>
                                    <p:anim calcmode="lin" valueType="num">
                                      <p:cBhvr additive="base">
                                        <p:cTn id="96" dur="500" fill="hold"/>
                                        <p:tgtEl>
                                          <p:spTgt spid="225"/>
                                        </p:tgtEl>
                                        <p:attrNameLst>
                                          <p:attrName>ppt_x</p:attrName>
                                        </p:attrNameLst>
                                      </p:cBhvr>
                                      <p:tavLst>
                                        <p:tav tm="0">
                                          <p:val>
                                            <p:strVal val="0-#ppt_w/2"/>
                                          </p:val>
                                        </p:tav>
                                        <p:tav tm="100000">
                                          <p:val>
                                            <p:strVal val="#ppt_x"/>
                                          </p:val>
                                        </p:tav>
                                      </p:tavLst>
                                    </p:anim>
                                    <p:anim calcmode="lin" valueType="num">
                                      <p:cBhvr additive="base">
                                        <p:cTn id="97" dur="500" fill="hold"/>
                                        <p:tgtEl>
                                          <p:spTgt spid="225"/>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3000"/>
                                  </p:stCondLst>
                                  <p:childTnLst>
                                    <p:set>
                                      <p:cBhvr>
                                        <p:cTn id="99" dur="1" fill="hold">
                                          <p:stCondLst>
                                            <p:cond delay="0"/>
                                          </p:stCondLst>
                                        </p:cTn>
                                        <p:tgtEl>
                                          <p:spTgt spid="226"/>
                                        </p:tgtEl>
                                        <p:attrNameLst>
                                          <p:attrName>style.visibility</p:attrName>
                                        </p:attrNameLst>
                                      </p:cBhvr>
                                      <p:to>
                                        <p:strVal val="visible"/>
                                      </p:to>
                                    </p:set>
                                    <p:anim calcmode="lin" valueType="num">
                                      <p:cBhvr additive="base">
                                        <p:cTn id="100" dur="500" fill="hold"/>
                                        <p:tgtEl>
                                          <p:spTgt spid="226"/>
                                        </p:tgtEl>
                                        <p:attrNameLst>
                                          <p:attrName>ppt_x</p:attrName>
                                        </p:attrNameLst>
                                      </p:cBhvr>
                                      <p:tavLst>
                                        <p:tav tm="0">
                                          <p:val>
                                            <p:strVal val="0-#ppt_w/2"/>
                                          </p:val>
                                        </p:tav>
                                        <p:tav tm="100000">
                                          <p:val>
                                            <p:strVal val="#ppt_x"/>
                                          </p:val>
                                        </p:tav>
                                      </p:tavLst>
                                    </p:anim>
                                    <p:anim calcmode="lin" valueType="num">
                                      <p:cBhvr additive="base">
                                        <p:cTn id="101" dur="500" fill="hold"/>
                                        <p:tgtEl>
                                          <p:spTgt spid="226"/>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3000"/>
                                  </p:stCondLst>
                                  <p:childTnLst>
                                    <p:set>
                                      <p:cBhvr>
                                        <p:cTn id="103" dur="1" fill="hold">
                                          <p:stCondLst>
                                            <p:cond delay="0"/>
                                          </p:stCondLst>
                                        </p:cTn>
                                        <p:tgtEl>
                                          <p:spTgt spid="227"/>
                                        </p:tgtEl>
                                        <p:attrNameLst>
                                          <p:attrName>style.visibility</p:attrName>
                                        </p:attrNameLst>
                                      </p:cBhvr>
                                      <p:to>
                                        <p:strVal val="visible"/>
                                      </p:to>
                                    </p:set>
                                    <p:anim calcmode="lin" valueType="num">
                                      <p:cBhvr additive="base">
                                        <p:cTn id="104" dur="500" fill="hold"/>
                                        <p:tgtEl>
                                          <p:spTgt spid="227"/>
                                        </p:tgtEl>
                                        <p:attrNameLst>
                                          <p:attrName>ppt_x</p:attrName>
                                        </p:attrNameLst>
                                      </p:cBhvr>
                                      <p:tavLst>
                                        <p:tav tm="0">
                                          <p:val>
                                            <p:strVal val="0-#ppt_w/2"/>
                                          </p:val>
                                        </p:tav>
                                        <p:tav tm="100000">
                                          <p:val>
                                            <p:strVal val="#ppt_x"/>
                                          </p:val>
                                        </p:tav>
                                      </p:tavLst>
                                    </p:anim>
                                    <p:anim calcmode="lin" valueType="num">
                                      <p:cBhvr additive="base">
                                        <p:cTn id="105" dur="500" fill="hold"/>
                                        <p:tgtEl>
                                          <p:spTgt spid="227"/>
                                        </p:tgtEl>
                                        <p:attrNameLst>
                                          <p:attrName>ppt_y</p:attrName>
                                        </p:attrNameLst>
                                      </p:cBhvr>
                                      <p:tavLst>
                                        <p:tav tm="0">
                                          <p:val>
                                            <p:strVal val="#ppt_y"/>
                                          </p:val>
                                        </p:tav>
                                        <p:tav tm="100000">
                                          <p:val>
                                            <p:strVal val="#ppt_y"/>
                                          </p:val>
                                        </p:tav>
                                      </p:tavLst>
                                    </p:anim>
                                  </p:childTnLst>
                                </p:cTn>
                              </p:par>
                            </p:childTnLst>
                          </p:cTn>
                        </p:par>
                        <p:par>
                          <p:cTn id="106" fill="hold">
                            <p:stCondLst>
                              <p:cond delay="1000"/>
                            </p:stCondLst>
                            <p:childTnLst>
                              <p:par>
                                <p:cTn id="107" presetID="10" presetClass="entr" presetSubtype="0" fill="hold" grpId="0" nodeType="afterEffect">
                                  <p:stCondLst>
                                    <p:cond delay="0"/>
                                  </p:stCondLst>
                                  <p:childTnLst>
                                    <p:set>
                                      <p:cBhvr>
                                        <p:cTn id="108" dur="1" fill="hold">
                                          <p:stCondLst>
                                            <p:cond delay="0"/>
                                          </p:stCondLst>
                                        </p:cTn>
                                        <p:tgtEl>
                                          <p:spTgt spid="228"/>
                                        </p:tgtEl>
                                        <p:attrNameLst>
                                          <p:attrName>style.visibility</p:attrName>
                                        </p:attrNameLst>
                                      </p:cBhvr>
                                      <p:to>
                                        <p:strVal val="visible"/>
                                      </p:to>
                                    </p:set>
                                    <p:animEffect transition="in" filter="fade">
                                      <p:cBhvr>
                                        <p:cTn id="109" dur="125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p:bldP spid="206" grpId="0"/>
      <p:bldP spid="207" grpId="0"/>
      <p:bldP spid="208" grpId="0" animBg="1"/>
      <p:bldP spid="209" grpId="0"/>
      <p:bldP spid="210" grpId="0"/>
      <p:bldP spid="211" grpId="0"/>
      <p:bldP spid="212" grpId="0" animBg="1"/>
      <p:bldP spid="213" grpId="0"/>
      <p:bldP spid="214" grpId="0"/>
      <p:bldP spid="215" grpId="0"/>
      <p:bldP spid="216" grpId="0" animBg="1"/>
      <p:bldP spid="217" grpId="0"/>
      <p:bldP spid="218" grpId="0"/>
      <p:bldP spid="219" grpId="0"/>
      <p:bldP spid="220" grpId="0" animBg="1"/>
      <p:bldP spid="221" grpId="0"/>
      <p:bldP spid="222" grpId="0"/>
      <p:bldP spid="223" grpId="0"/>
      <p:bldP spid="224" grpId="0" animBg="1"/>
      <p:bldP spid="225" grpId="0"/>
      <p:bldP spid="226" grpId="0"/>
      <p:bldP spid="227" grpId="0"/>
      <p:bldP spid="228"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3236</Words>
  <Application>Microsoft Macintosh PowerPoint</Application>
  <PresentationFormat>自定义</PresentationFormat>
  <Paragraphs>503</Paragraphs>
  <Slides>34</Slides>
  <Notes>34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Calibri</vt:lpstr>
      <vt:lpstr>Impact MT Std</vt:lpstr>
      <vt:lpstr>LilyUPC</vt:lpstr>
      <vt:lpstr>Open Sans</vt:lpstr>
      <vt:lpstr>Times New Roman</vt:lpstr>
      <vt:lpstr>UKIJ Qolyazma</vt:lpstr>
      <vt:lpstr>方正兰亭超细黑简体</vt:lpstr>
      <vt:lpstr>方正兰亭黑简体</vt:lpstr>
      <vt:lpstr>方正兰亭细黑_GBK_M</vt:lpstr>
      <vt:lpstr>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第一PPT</dc:creator>
  <cp:keywords>www.1ppt.com</cp:keywords>
  <dc:description>www.1ppt.com</dc:description>
  <cp:lastModifiedBy>Microsoft Office 用户</cp:lastModifiedBy>
  <cp:revision>408</cp:revision>
  <dcterms:created xsi:type="dcterms:W3CDTF">2015-12-12T10:14:00Z</dcterms:created>
  <dcterms:modified xsi:type="dcterms:W3CDTF">2018-10-17T16:41:51Z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