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6" r:id="rId3"/>
    <p:sldId id="267" r:id="rId5"/>
    <p:sldId id="260" r:id="rId6"/>
    <p:sldId id="275" r:id="rId7"/>
    <p:sldId id="264" r:id="rId8"/>
    <p:sldId id="272" r:id="rId9"/>
    <p:sldId id="256" r:id="rId10"/>
    <p:sldId id="257" r:id="rId11"/>
    <p:sldId id="258" r:id="rId12"/>
    <p:sldId id="259" r:id="rId13"/>
    <p:sldId id="271" r:id="rId14"/>
    <p:sldId id="277" r:id="rId15"/>
    <p:sldId id="306" r:id="rId16"/>
  </p:sldIdLst>
  <p:sldSz cx="12192000" cy="6858000"/>
  <p:notesSz cx="6858000" cy="9144000"/>
  <p:embeddedFontLst>
    <p:embeddedFont>
      <p:font typeface="微软雅黑" panose="020B0503020204020204" pitchFamily="34" charset="-122"/>
      <p:regular r:id="rId20"/>
    </p:embeddedFont>
    <p:embeddedFont>
      <p:font typeface="Impact" panose="020B0806030902050204" pitchFamily="34" charset="0"/>
      <p:regular r:id="rId21"/>
    </p:embeddedFont>
    <p:embeddedFont>
      <p:font typeface="方正兰亭刊黑_GBK" panose="02000000000000000000" pitchFamily="2" charset="-122"/>
      <p:regular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等线" panose="02010600030101010101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18"/>
        <p:guide pos="4883"/>
        <p:guide pos="2774"/>
        <p:guide orient="horz" pos="2088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.jpe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://ask.app-link.org/" TargetMode="External"/><Relationship Id="rId4" Type="http://schemas.openxmlformats.org/officeDocument/2006/relationships/hyperlink" Target="http://wiki.app-link.org/" TargetMode="External"/><Relationship Id="rId3" Type="http://schemas.openxmlformats.org/officeDocument/2006/relationships/hyperlink" Target="http://console.app-link.org/login/callbacka" TargetMode="External"/><Relationship Id="rId2" Type="http://schemas.openxmlformats.org/officeDocument/2006/relationships/hyperlink" Target="http://console.app-link.org/" TargetMode="External"/><Relationship Id="rId1" Type="http://schemas.openxmlformats.org/officeDocument/2006/relationships/hyperlink" Target="http://www.app-link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ipiao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275045" y="3239955"/>
            <a:ext cx="7197483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 PaaS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一个支持各种移动互联网项目开发的跨语言跨项目平台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/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/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/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/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/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983720" y="1042513"/>
            <a:ext cx="224741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一起来体验一下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吧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24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http://www.app-link.org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官网介绍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275" y="2696845"/>
            <a:ext cx="3806190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2"/>
              </a:rPr>
              <a:t>http://console.app-link.org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秘密入口，基于体验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http://console.app-link.org/login/callbacka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开发者主控台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4"/>
              </a:rPr>
              <a:t>http://wiki.app-link.org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由于时间关系，写得不多，但是核心思想已经整理了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知识库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5"/>
              </a:rPr>
              <a:t>http://ask.app-link.org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讨论圈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App-Link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唯一创始人，深圳大学硕士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ipiao.com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主要开发者，已被星美国际收购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创立深圳市海富特资讯管理有限公司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8787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/QQ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359304951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alucard263096@126.com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690" y="1042670"/>
            <a:ext cx="488442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dist"/>
            <a:r>
              <a:rPr lang="zh-CN" sz="1400" dirty="0">
                <a:solidFill>
                  <a:schemeClr val="accent1"/>
                </a:solidFill>
              </a:rPr>
              <a:t>感谢你翻看到这里，麻烦你再花几分钟看我啰嗦一下，</a:t>
            </a:r>
            <a:r>
              <a:rPr lang="en-US" altLang="zh-CN" sz="1400" dirty="0">
                <a:solidFill>
                  <a:schemeClr val="accent1"/>
                </a:solidFill>
              </a:rPr>
              <a:t>^_^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325" y="543252"/>
            <a:ext cx="39116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后语，以及为什么会是我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2030"/>
            <a:ext cx="4992370" cy="1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5325" y="1494790"/>
            <a:ext cx="11182985" cy="533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是一个名不见经传的小小程序员。唯一的优点就是很能写代码，很能解决问题，还有一颗热爱编程的心。由于真的开窍得晚，书读得不怎样勉强上了个本科，先是在一家小公司做开发学会编程，然后有幸去金蝶软件跟着大牛人们学会软件设计和架构，接着在晨星资讯部门负责部门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工作，慢慢从一个只会编程的程序员变成对懂得产品理念的工程师。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哈哈，像简历吗？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最重要的是我在工作之余，有着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年的小项目外包经验。工作之余，还接外包工作，真的很累。慢慢地，我需要一个工具自动帮我内容管理系统，就动手写了个自动生成内容管理系统的框架。然后又发现，写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很累，又写了工具自动生成调用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的代码。后来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开发又流行了，写数据交互接口也好累，又开发了自动生成的交互接口框架。。。。。。慢慢地，做一个网站项目从一个月变成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天，做一个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个星期。突然发现，我已经为自己做了很多软件开发相关的工具和服务，似乎我可以把些东西都集成起来成为一套系统。就这样，我好像一不小心完成了一个挺了不起的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你觉得这个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平台要多少个人做呢？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人？没有，就我一个，将十年的外包技术结合正职的各种技术，对自己的技术完成了一次升华。突然间，一个月就完成了。这并不是终点，似乎，这时候我才迎来我职业生涯的第一个起步点。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以前的我用开发技术赚钱，未来的我要用我的技术模式帮别人赚钱！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其实现在我很迷茫，我需要很多东西，不仅仅是资金，还需要团队，或者说我自己也不知道我需要什么。我只知道，如果我不能趁着这个势头，让这个项目出来，会让我的一生后悔。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我需要你的帮忙，请务必要帮我！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一个勇往直前，永不言败的开发者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开发任何一个移动互联网应用，都需要一个服务器，对个人或小型团队来说，这是不大不小的麻烦事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硬需求：远程服务器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开发移动应用，需要的综合技术非常全面，不仅要会数据库技术，构建管理平台，数据传输技术以及应用端的设计和编码等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对于全国创业创新的大趋势，只有最快的交付速度，才能顶得住市场压力，尤其是在热点出来时就第一时间交付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硬市场：极速的交付能力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正是因为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做了最麻烦的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的工作，因此，开发者可以：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第一时间交付内容管理系统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第一时间开始做前端设计及编码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第一时间让用户调整需求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第一时间让用户体验应用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第一时间就完成数据交互接口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第一时间就直接集成数据交互的业务代码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第一时间找到通用解决方案直接二次开发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...........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4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最快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速度开发和交付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作为任何的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开发，都离不开服务器配置，设计数据库、开发内容管理系统、开发数据交互接口，应用端数据交互代码等。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，一小时完成上面所有移动应用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</a:t>
            </a:r>
            <a:r>
              <a:rPr lang="en-US" altLang="zh-CN" b="1" dirty="0">
                <a:solidFill>
                  <a:schemeClr val="accent3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80%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冗余工作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将功能提升为服务，移动应用开发者无需配置任何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相关的环境，只需要配置前段应用开发环境，就可以直接使用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的服务进行开发。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随时随地，使用</a:t>
            </a:r>
            <a:r>
              <a:rPr lang="en-US" altLang="zh-CN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服务进行移动应用开发。</a:t>
            </a:r>
            <a:endParaRPr lang="zh-CN" altLang="en-US" sz="1400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平台化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在线开发服务</a:t>
            </a:r>
            <a:endParaRPr lang="zh-CN" altLang="en-US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做了什么了不起的事情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解决了什么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专门服务于资源紧缺的个人或者小团队开发者，他们可以利用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在最快的时间内交付符合产品需求的应用。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个人或小团队开发者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对于初创公司来说，最缺的就是资金，那么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能够最大的帮你节省开发费用，人力费用等。并且帮助最快实现他们的核心业务的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移动互联网的初创公司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，相当于你有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个助手。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DBA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，一个管理系统研发工程师，一个架构师，一个数据安全专家和后端开发工程师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前端开发工程师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未来，成熟的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可以以私有云的方式直接出售解决方案部署在任何企业内部使用。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移动应用互联网企业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59699" y="1042513"/>
            <a:ext cx="16954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能够服务的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目标用户群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的设计提出专门真的移动应用开发过程的服务，针对业务数据开发和缩短交付时间的核心思想，暂时还没有竞争。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/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-1" fmla="*/ 0 w 1100061"/>
                  <a:gd name="connsiteY0-2" fmla="*/ 45719 h 45719"/>
                  <a:gd name="connsiteX1-3" fmla="*/ 57487 w 1100061"/>
                  <a:gd name="connsiteY1-4" fmla="*/ 11430 h 45719"/>
                  <a:gd name="connsiteX2-5" fmla="*/ 996854 w 1100061"/>
                  <a:gd name="connsiteY2-6" fmla="*/ 0 h 45719"/>
                  <a:gd name="connsiteX3-7" fmla="*/ 1100061 w 1100061"/>
                  <a:gd name="connsiteY3-8" fmla="*/ 45719 h 45719"/>
                  <a:gd name="connsiteX4-9" fmla="*/ 0 w 1100061"/>
                  <a:gd name="connsiteY4-10" fmla="*/ 45719 h 45719"/>
                  <a:gd name="connsiteX0-11" fmla="*/ 0 w 1100061"/>
                  <a:gd name="connsiteY0-12" fmla="*/ 51434 h 51434"/>
                  <a:gd name="connsiteX1-13" fmla="*/ 57487 w 1100061"/>
                  <a:gd name="connsiteY1-14" fmla="*/ 17145 h 51434"/>
                  <a:gd name="connsiteX2-15" fmla="*/ 899699 w 1100061"/>
                  <a:gd name="connsiteY2-16" fmla="*/ 0 h 51434"/>
                  <a:gd name="connsiteX3-17" fmla="*/ 1100061 w 1100061"/>
                  <a:gd name="connsiteY3-18" fmla="*/ 51434 h 51434"/>
                  <a:gd name="connsiteX4-19" fmla="*/ 0 w 1100061"/>
                  <a:gd name="connsiteY4-20" fmla="*/ 51434 h 51434"/>
                  <a:gd name="connsiteX0-21" fmla="*/ 0 w 1100061"/>
                  <a:gd name="connsiteY0-22" fmla="*/ 45719 h 45719"/>
                  <a:gd name="connsiteX1-23" fmla="*/ 57487 w 1100061"/>
                  <a:gd name="connsiteY1-24" fmla="*/ 11430 h 45719"/>
                  <a:gd name="connsiteX2-25" fmla="*/ 903511 w 1100061"/>
                  <a:gd name="connsiteY2-26" fmla="*/ 0 h 45719"/>
                  <a:gd name="connsiteX3-27" fmla="*/ 1100061 w 1100061"/>
                  <a:gd name="connsiteY3-28" fmla="*/ 45719 h 45719"/>
                  <a:gd name="connsiteX4-29" fmla="*/ 0 w 1100061"/>
                  <a:gd name="connsiteY4-30" fmla="*/ 45719 h 45719"/>
                  <a:gd name="connsiteX0-31" fmla="*/ 0 w 1100061"/>
                  <a:gd name="connsiteY0-32" fmla="*/ 45719 h 45719"/>
                  <a:gd name="connsiteX1-33" fmla="*/ 57487 w 1100061"/>
                  <a:gd name="connsiteY1-34" fmla="*/ 11430 h 45719"/>
                  <a:gd name="connsiteX2-35" fmla="*/ 903511 w 1100061"/>
                  <a:gd name="connsiteY2-36" fmla="*/ 0 h 45719"/>
                  <a:gd name="connsiteX3-37" fmla="*/ 1100061 w 1100061"/>
                  <a:gd name="connsiteY3-38" fmla="*/ 34289 h 45719"/>
                  <a:gd name="connsiteX4-39" fmla="*/ 0 w 1100061"/>
                  <a:gd name="connsiteY4-40" fmla="*/ 45719 h 45719"/>
                  <a:gd name="connsiteX0-41" fmla="*/ 0 w 1111491"/>
                  <a:gd name="connsiteY0-42" fmla="*/ 45719 h 45719"/>
                  <a:gd name="connsiteX1-43" fmla="*/ 57487 w 1111491"/>
                  <a:gd name="connsiteY1-44" fmla="*/ 11430 h 45719"/>
                  <a:gd name="connsiteX2-45" fmla="*/ 903511 w 1111491"/>
                  <a:gd name="connsiteY2-46" fmla="*/ 0 h 45719"/>
                  <a:gd name="connsiteX3-47" fmla="*/ 1111491 w 1111491"/>
                  <a:gd name="connsiteY3-48" fmla="*/ 40004 h 45719"/>
                  <a:gd name="connsiteX4-49" fmla="*/ 0 w 1111491"/>
                  <a:gd name="connsiteY4-50" fmla="*/ 45719 h 45719"/>
                  <a:gd name="connsiteX0-51" fmla="*/ 0 w 1092441"/>
                  <a:gd name="connsiteY0-52" fmla="*/ 45719 h 45719"/>
                  <a:gd name="connsiteX1-53" fmla="*/ 57487 w 1092441"/>
                  <a:gd name="connsiteY1-54" fmla="*/ 11430 h 45719"/>
                  <a:gd name="connsiteX2-55" fmla="*/ 903511 w 1092441"/>
                  <a:gd name="connsiteY2-56" fmla="*/ 0 h 45719"/>
                  <a:gd name="connsiteX3-57" fmla="*/ 1092441 w 1092441"/>
                  <a:gd name="connsiteY3-58" fmla="*/ 40004 h 45719"/>
                  <a:gd name="connsiteX4-59" fmla="*/ 0 w 1092441"/>
                  <a:gd name="connsiteY4-60" fmla="*/ 45719 h 45719"/>
                  <a:gd name="connsiteX0-61" fmla="*/ 0 w 1090536"/>
                  <a:gd name="connsiteY0-62" fmla="*/ 45719 h 45719"/>
                  <a:gd name="connsiteX1-63" fmla="*/ 57487 w 1090536"/>
                  <a:gd name="connsiteY1-64" fmla="*/ 11430 h 45719"/>
                  <a:gd name="connsiteX2-65" fmla="*/ 903511 w 1090536"/>
                  <a:gd name="connsiteY2-66" fmla="*/ 0 h 45719"/>
                  <a:gd name="connsiteX3-67" fmla="*/ 1090536 w 1090536"/>
                  <a:gd name="connsiteY3-68" fmla="*/ 30479 h 45719"/>
                  <a:gd name="connsiteX4-69" fmla="*/ 0 w 1090536"/>
                  <a:gd name="connsiteY4-70" fmla="*/ 45719 h 45719"/>
                  <a:gd name="connsiteX0-71" fmla="*/ 0 w 1092443"/>
                  <a:gd name="connsiteY0-72" fmla="*/ 45719 h 45719"/>
                  <a:gd name="connsiteX1-73" fmla="*/ 57487 w 1092443"/>
                  <a:gd name="connsiteY1-74" fmla="*/ 11430 h 45719"/>
                  <a:gd name="connsiteX2-75" fmla="*/ 903511 w 1092443"/>
                  <a:gd name="connsiteY2-76" fmla="*/ 0 h 45719"/>
                  <a:gd name="connsiteX3-77" fmla="*/ 1092443 w 1092443"/>
                  <a:gd name="connsiteY3-78" fmla="*/ 38099 h 45719"/>
                  <a:gd name="connsiteX4-79" fmla="*/ 0 w 1092443"/>
                  <a:gd name="connsiteY4-80" fmla="*/ 45719 h 45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/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804185" y="1042513"/>
            <a:ext cx="260648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为什么能够立足于市场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市场竞争优势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解决一切开发过程中和数据有关的问题。开发者只管做应用前端，数据后端我们顶着。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至少提高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专门为移动应用开发二设计诸多功能，例如自动生成数据交互接口框架，一切都是为了让移动应用开发者能够最快时间开发出解决方案。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专门针对移动应用开发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开发者随时能够使用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的服务，随时随地进行开发，不需要进行本地环境配置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平台的云服务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年开发经验的成功，无数外包经验的结晶。概念可以复制，细节无法抄袭。无数的细节只为更快速进行开发交付。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6040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市场上没有相同概念产品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4274</Words>
  <Application>WPS 演示</Application>
  <PresentationFormat>Widescreen</PresentationFormat>
  <Paragraphs>325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alucard</cp:lastModifiedBy>
  <cp:revision>213</cp:revision>
  <dcterms:created xsi:type="dcterms:W3CDTF">2016-11-12T06:35:00Z</dcterms:created>
  <dcterms:modified xsi:type="dcterms:W3CDTF">2017-05-13T12:39:45Z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