
<file path=[Content_Types].xml><?xml version="1.0" encoding="utf-8"?>
<Types xmlns="http://schemas.openxmlformats.org/package/2006/content-types">
  <Default Extension="vml" ContentType="application/vnd.openxmlformats-officedocument.vmlDrawing"/>
  <Default Extension="xls" ContentType="application/vnd.ms-excel"/>
  <Default Extension="jpeg" ContentType="image/jpeg"/>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5" r:id="rId4"/>
    <p:sldMasterId id="2147483660" r:id="rId5"/>
    <p:sldMasterId id="2147483665" r:id="rId6"/>
    <p:sldMasterId id="2147483671" r:id="rId7"/>
    <p:sldMasterId id="2147483675" r:id="rId8"/>
    <p:sldMasterId id="2147483682" r:id="rId9"/>
    <p:sldMasterId id="2147483688" r:id="rId10"/>
    <p:sldMasterId id="2147483694" r:id="rId11"/>
    <p:sldMasterId id="2147483700" r:id="rId12"/>
    <p:sldMasterId id="2147483706" r:id="rId13"/>
    <p:sldMasterId id="2147483712" r:id="rId14"/>
    <p:sldMasterId id="2147483718" r:id="rId15"/>
    <p:sldMasterId id="2147483721" r:id="rId16"/>
    <p:sldMasterId id="2147483727" r:id="rId17"/>
    <p:sldMasterId id="2147483735" r:id="rId18"/>
    <p:sldMasterId id="2147483741" r:id="rId19"/>
    <p:sldMasterId id="2147483748" r:id="rId20"/>
    <p:sldMasterId id="2147483760" r:id="rId21"/>
  </p:sldMasterIdLst>
  <p:notesMasterIdLst>
    <p:notesMasterId r:id="rId23"/>
  </p:notesMasterIdLst>
  <p:handoutMasterIdLst>
    <p:handoutMasterId r:id="rId65"/>
  </p:handoutMasterIdLst>
  <p:sldIdLst>
    <p:sldId id="735" r:id="rId22"/>
    <p:sldId id="741" r:id="rId24"/>
    <p:sldId id="860" r:id="rId25"/>
    <p:sldId id="880" r:id="rId26"/>
    <p:sldId id="881" r:id="rId27"/>
    <p:sldId id="879" r:id="rId28"/>
    <p:sldId id="851" r:id="rId29"/>
    <p:sldId id="912" r:id="rId30"/>
    <p:sldId id="913" r:id="rId31"/>
    <p:sldId id="915" r:id="rId32"/>
    <p:sldId id="916" r:id="rId33"/>
    <p:sldId id="918" r:id="rId34"/>
    <p:sldId id="919" r:id="rId35"/>
    <p:sldId id="920" r:id="rId36"/>
    <p:sldId id="917" r:id="rId37"/>
    <p:sldId id="874" r:id="rId38"/>
    <p:sldId id="855" r:id="rId39"/>
    <p:sldId id="778" r:id="rId40"/>
    <p:sldId id="861" r:id="rId41"/>
    <p:sldId id="847" r:id="rId42"/>
    <p:sldId id="877" r:id="rId43"/>
    <p:sldId id="858" r:id="rId44"/>
    <p:sldId id="859" r:id="rId45"/>
    <p:sldId id="876" r:id="rId46"/>
    <p:sldId id="862" r:id="rId47"/>
    <p:sldId id="756" r:id="rId48"/>
    <p:sldId id="863" r:id="rId49"/>
    <p:sldId id="843" r:id="rId50"/>
    <p:sldId id="864" r:id="rId51"/>
    <p:sldId id="801" r:id="rId52"/>
    <p:sldId id="784" r:id="rId53"/>
    <p:sldId id="865" r:id="rId54"/>
    <p:sldId id="824" r:id="rId55"/>
    <p:sldId id="875" r:id="rId56"/>
    <p:sldId id="845" r:id="rId57"/>
    <p:sldId id="866" r:id="rId58"/>
    <p:sldId id="786" r:id="rId59"/>
    <p:sldId id="870" r:id="rId60"/>
    <p:sldId id="834" r:id="rId61"/>
    <p:sldId id="758" r:id="rId62"/>
    <p:sldId id="769" r:id="rId63"/>
    <p:sldId id="878" r:id="rId64"/>
  </p:sldIdLst>
  <p:sldSz cx="9144000" cy="6858000" type="screen4x3"/>
  <p:notesSz cx="6668770" cy="9926320"/>
  <p:defaultTextStyle>
    <a:defPPr>
      <a:defRPr lang="en-GB"/>
    </a:defPPr>
    <a:lvl1pPr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000000"/>
    <a:srgbClr val="A6A6A6"/>
    <a:srgbClr val="404040"/>
    <a:srgbClr val="CC3300"/>
    <a:srgbClr val="34460D"/>
    <a:srgbClr val="515151"/>
    <a:srgbClr val="FFC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7" autoAdjust="0"/>
    <p:restoredTop sz="99176" autoAdjust="0"/>
  </p:normalViewPr>
  <p:slideViewPr>
    <p:cSldViewPr snapToGrid="0">
      <p:cViewPr varScale="1">
        <p:scale>
          <a:sx n="107" d="100"/>
          <a:sy n="107" d="100"/>
        </p:scale>
        <p:origin x="240" y="102"/>
      </p:cViewPr>
      <p:guideLst>
        <p:guide orient="horz" pos="1225"/>
        <p:guide orient="horz" pos="2717"/>
        <p:guide orient="horz" pos="912"/>
        <p:guide orient="horz" pos="195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1608" y="66"/>
      </p:cViewPr>
      <p:guideLst>
        <p:guide orient="horz" pos="3125"/>
        <p:guide pos="207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42.xml"/><Relationship Id="rId63" Type="http://schemas.openxmlformats.org/officeDocument/2006/relationships/slide" Target="slides/slide41.xml"/><Relationship Id="rId62" Type="http://schemas.openxmlformats.org/officeDocument/2006/relationships/slide" Target="slides/slide40.xml"/><Relationship Id="rId61" Type="http://schemas.openxmlformats.org/officeDocument/2006/relationships/slide" Target="slides/slide39.xml"/><Relationship Id="rId60" Type="http://schemas.openxmlformats.org/officeDocument/2006/relationships/slide" Target="slides/slide38.xml"/><Relationship Id="rId6" Type="http://schemas.openxmlformats.org/officeDocument/2006/relationships/slideMaster" Target="slideMasters/slideMaster5.xml"/><Relationship Id="rId59" Type="http://schemas.openxmlformats.org/officeDocument/2006/relationships/slide" Target="slides/slide37.xml"/><Relationship Id="rId58" Type="http://schemas.openxmlformats.org/officeDocument/2006/relationships/slide" Target="slides/slide36.xml"/><Relationship Id="rId57" Type="http://schemas.openxmlformats.org/officeDocument/2006/relationships/slide" Target="slides/slide35.xml"/><Relationship Id="rId56" Type="http://schemas.openxmlformats.org/officeDocument/2006/relationships/slide" Target="slides/slide34.xml"/><Relationship Id="rId55" Type="http://schemas.openxmlformats.org/officeDocument/2006/relationships/slide" Target="slides/slide33.xml"/><Relationship Id="rId54" Type="http://schemas.openxmlformats.org/officeDocument/2006/relationships/slide" Target="slides/slide32.xml"/><Relationship Id="rId53" Type="http://schemas.openxmlformats.org/officeDocument/2006/relationships/slide" Target="slides/slide31.xml"/><Relationship Id="rId52" Type="http://schemas.openxmlformats.org/officeDocument/2006/relationships/slide" Target="slides/slide30.xml"/><Relationship Id="rId51" Type="http://schemas.openxmlformats.org/officeDocument/2006/relationships/slide" Target="slides/slide29.xml"/><Relationship Id="rId50" Type="http://schemas.openxmlformats.org/officeDocument/2006/relationships/slide" Target="slides/slide28.xml"/><Relationship Id="rId5" Type="http://schemas.openxmlformats.org/officeDocument/2006/relationships/slideMaster" Target="slideMasters/slideMaster4.xml"/><Relationship Id="rId49" Type="http://schemas.openxmlformats.org/officeDocument/2006/relationships/slide" Target="slides/slide27.xml"/><Relationship Id="rId48" Type="http://schemas.openxmlformats.org/officeDocument/2006/relationships/slide" Target="slides/slide26.xml"/><Relationship Id="rId47" Type="http://schemas.openxmlformats.org/officeDocument/2006/relationships/slide" Target="slides/slide25.xml"/><Relationship Id="rId46" Type="http://schemas.openxmlformats.org/officeDocument/2006/relationships/slide" Target="slides/slide24.xml"/><Relationship Id="rId45" Type="http://schemas.openxmlformats.org/officeDocument/2006/relationships/slide" Target="slides/slide23.xml"/><Relationship Id="rId44" Type="http://schemas.openxmlformats.org/officeDocument/2006/relationships/slide" Target="slides/slide22.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eaLnBrk="0" hangingPunct="0">
              <a:lnSpc>
                <a:spcPct val="85000"/>
              </a:lnSpc>
              <a:spcBef>
                <a:spcPct val="15000"/>
              </a:spcBef>
              <a:buClr>
                <a:srgbClr val="747273"/>
              </a:buClr>
              <a:defRPr sz="1200"/>
            </a:lvl1pPr>
          </a:lstStyle>
          <a:p>
            <a:pPr>
              <a:defRPr/>
            </a:pPr>
            <a:endParaRPr lang="zh-CN" altLang="zh-CN"/>
          </a:p>
        </p:txBody>
      </p:sp>
      <p:sp>
        <p:nvSpPr>
          <p:cNvPr id="188419" name="Rectangle 3"/>
          <p:cNvSpPr>
            <a:spLocks noGrp="1" noChangeArrowheads="1"/>
          </p:cNvSpPr>
          <p:nvPr>
            <p:ph type="dt" sz="quarter" idx="1"/>
          </p:nvPr>
        </p:nvSpPr>
        <p:spPr bwMode="auto">
          <a:xfrm>
            <a:off x="3778250" y="0"/>
            <a:ext cx="2889250"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lnSpc>
                <a:spcPct val="85000"/>
              </a:lnSpc>
              <a:spcBef>
                <a:spcPct val="15000"/>
              </a:spcBef>
              <a:buClr>
                <a:srgbClr val="747273"/>
              </a:buClr>
              <a:defRPr sz="1200"/>
            </a:lvl1pPr>
          </a:lstStyle>
          <a:p>
            <a:pPr>
              <a:defRPr/>
            </a:pPr>
            <a:fld id="{DBD1DB6E-6BFF-4244-A535-CCBFD2844A2C}" type="datetimeFigureOut">
              <a:rPr lang="en-GB" altLang="zh-CN"/>
            </a:fld>
            <a:endParaRPr lang="en-GB" altLang="zh-CN"/>
          </a:p>
        </p:txBody>
      </p:sp>
      <p:sp>
        <p:nvSpPr>
          <p:cNvPr id="188420" name="Rectangle 4"/>
          <p:cNvSpPr>
            <a:spLocks noGrp="1" noChangeArrowheads="1"/>
          </p:cNvSpPr>
          <p:nvPr>
            <p:ph type="ftr" sz="quarter" idx="2"/>
          </p:nvPr>
        </p:nvSpPr>
        <p:spPr bwMode="auto">
          <a:xfrm>
            <a:off x="0" y="9428163"/>
            <a:ext cx="2889250" cy="496887"/>
          </a:xfrm>
          <a:prstGeom prst="rect">
            <a:avLst/>
          </a:prstGeom>
          <a:noFill/>
          <a:ln w="9525">
            <a:noFill/>
            <a:miter lim="800000"/>
          </a:ln>
          <a:effectLst/>
        </p:spPr>
        <p:txBody>
          <a:bodyPr vert="horz" wrap="square" lIns="91440" tIns="45720" rIns="91440" bIns="45720" numCol="1" anchor="b" anchorCtr="0" compatLnSpc="1"/>
          <a:lstStyle>
            <a:lvl1pPr eaLnBrk="0" hangingPunct="0">
              <a:lnSpc>
                <a:spcPct val="85000"/>
              </a:lnSpc>
              <a:spcBef>
                <a:spcPct val="15000"/>
              </a:spcBef>
              <a:buClr>
                <a:srgbClr val="747273"/>
              </a:buClr>
              <a:defRPr sz="1200"/>
            </a:lvl1pPr>
          </a:lstStyle>
          <a:p>
            <a:pPr>
              <a:defRPr/>
            </a:pPr>
            <a:endParaRPr lang="zh-CN" altLang="zh-CN"/>
          </a:p>
        </p:txBody>
      </p:sp>
      <p:sp>
        <p:nvSpPr>
          <p:cNvPr id="188421" name="Rectangle 5"/>
          <p:cNvSpPr>
            <a:spLocks noGrp="1" noChangeArrowheads="1"/>
          </p:cNvSpPr>
          <p:nvPr>
            <p:ph type="sldNum" sz="quarter" idx="3"/>
          </p:nvPr>
        </p:nvSpPr>
        <p:spPr bwMode="auto">
          <a:xfrm>
            <a:off x="3778250" y="9428163"/>
            <a:ext cx="2889250"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lnSpc>
                <a:spcPct val="85000"/>
              </a:lnSpc>
              <a:spcBef>
                <a:spcPct val="15000"/>
              </a:spcBef>
              <a:buClr>
                <a:srgbClr val="747273"/>
              </a:buClr>
              <a:defRPr sz="1200"/>
            </a:lvl1pPr>
          </a:lstStyle>
          <a:p>
            <a:fld id="{96168F89-E65A-4433-980B-293836227E97}" type="slidenum">
              <a:rPr lang="en-GB" altLang="zh-CN"/>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89250" cy="496888"/>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1267" name="Rectangle 3"/>
          <p:cNvSpPr>
            <a:spLocks noGrp="1" noChangeArrowheads="1"/>
          </p:cNvSpPr>
          <p:nvPr>
            <p:ph type="dt" idx="1"/>
          </p:nvPr>
        </p:nvSpPr>
        <p:spPr bwMode="auto">
          <a:xfrm>
            <a:off x="3778250" y="0"/>
            <a:ext cx="2889250" cy="496888"/>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12800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66750" y="4714875"/>
            <a:ext cx="5335588" cy="4467225"/>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270" name="Rectangle 6"/>
          <p:cNvSpPr>
            <a:spLocks noGrp="1" noChangeArrowheads="1"/>
          </p:cNvSpPr>
          <p:nvPr>
            <p:ph type="ftr" sz="quarter" idx="4"/>
          </p:nvPr>
        </p:nvSpPr>
        <p:spPr bwMode="auto">
          <a:xfrm>
            <a:off x="0" y="9428163"/>
            <a:ext cx="2889250" cy="496887"/>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11271" name="Rectangle 7"/>
          <p:cNvSpPr>
            <a:spLocks noGrp="1" noChangeArrowheads="1"/>
          </p:cNvSpPr>
          <p:nvPr>
            <p:ph type="sldNum" sz="quarter" idx="5"/>
          </p:nvPr>
        </p:nvSpPr>
        <p:spPr bwMode="auto">
          <a:xfrm>
            <a:off x="3778250" y="9428163"/>
            <a:ext cx="2889250" cy="496887"/>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68541444-599E-4E04-8251-803D0D7145C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p:sp>
      <p:sp>
        <p:nvSpPr>
          <p:cNvPr id="1290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290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AACB5EB-164E-453E-9295-199BF19818E3}" type="slidenum">
              <a:rPr lang="en-US" altLang="zh-CN" sz="1200"/>
            </a:fld>
            <a:endParaRPr lang="en-US" altLang="zh-CN" sz="1200"/>
          </a:p>
        </p:txBody>
      </p:sp>
      <p:sp>
        <p:nvSpPr>
          <p:cNvPr id="129029" name="Rectangle 4"/>
          <p:cNvSpPr>
            <a:spLocks noChangeArrowheads="1"/>
          </p:cNvSpPr>
          <p:nvPr/>
        </p:nvSpPr>
        <p:spPr bwMode="auto">
          <a:xfrm>
            <a:off x="2171700" y="1249363"/>
            <a:ext cx="3333750" cy="492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a:solidFill>
                  <a:schemeClr val="bg1"/>
                </a:solidFill>
              </a:rPr>
              <a:t>NNG award </a:t>
            </a:r>
            <a:endParaRPr lang="en-US" altLang="zh-CN">
              <a:solidFill>
                <a:schemeClr val="bg1"/>
              </a:solidFill>
            </a:endParaRPr>
          </a:p>
          <a:p>
            <a:pPr algn="r" eaLnBrk="1" hangingPunct="1">
              <a:lnSpc>
                <a:spcPct val="85000"/>
              </a:lnSpc>
              <a:spcBef>
                <a:spcPct val="15000"/>
              </a:spcBef>
              <a:buClr>
                <a:srgbClr val="747273"/>
              </a:buClr>
            </a:pPr>
            <a:r>
              <a:rPr lang="en-US" altLang="zh-CN">
                <a:solidFill>
                  <a:schemeClr val="bg1"/>
                </a:solidFill>
              </a:rPr>
              <a:t>+ MRC Certification on first slide</a:t>
            </a:r>
            <a:endParaRPr lang="en-US" altLang="zh-CN">
              <a:solidFill>
                <a:schemeClr val="bg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p:sp>
      <p:sp>
        <p:nvSpPr>
          <p:cNvPr id="151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1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B7E06416-70DD-4247-AF2E-817E4A55769F}"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p:sp>
      <p:sp>
        <p:nvSpPr>
          <p:cNvPr id="157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7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C00010F3-9820-46FB-BE86-143A33E9B62E}" type="slidenum">
              <a:rPr lang="en-US" altLang="zh-CN" sz="1200"/>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1310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endParaRPr lang="en-US" altLang="zh-CN">
              <a:latin typeface="Arial" panose="020B0604020202020204" pitchFamily="34" charset="0"/>
            </a:endParaRPr>
          </a:p>
          <a:p>
            <a:r>
              <a:rPr lang="en-US" altLang="zh-CN">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How do you stay afloat in, let alone take advantage of, the overwhelming amount of data that digital campaigns create?</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Eyeblaster Analytics</a:t>
            </a:r>
            <a:endParaRPr lang="en-US" altLang="zh-CN">
              <a:latin typeface="Arial" panose="020B0604020202020204" pitchFamily="34" charset="0"/>
            </a:endParaRPr>
          </a:p>
        </p:txBody>
      </p:sp>
      <p:sp>
        <p:nvSpPr>
          <p:cNvPr id="1310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423B5ED-CF9B-43B7-91AB-9508C9AF5595}"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1310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endParaRPr lang="en-US" altLang="zh-CN">
              <a:latin typeface="Arial" panose="020B0604020202020204" pitchFamily="34" charset="0"/>
            </a:endParaRPr>
          </a:p>
          <a:p>
            <a:r>
              <a:rPr lang="en-US" altLang="zh-CN">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How do you stay afloat in, let alone take advantage of, the overwhelming amount of data that digital campaigns create?</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Eyeblaster Analytics</a:t>
            </a:r>
            <a:endParaRPr lang="en-US" altLang="zh-CN">
              <a:latin typeface="Arial" panose="020B0604020202020204" pitchFamily="34" charset="0"/>
            </a:endParaRPr>
          </a:p>
        </p:txBody>
      </p:sp>
      <p:sp>
        <p:nvSpPr>
          <p:cNvPr id="1310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423B5ED-CF9B-43B7-91AB-9508C9AF5595}"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1310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endParaRPr lang="en-US" altLang="zh-CN">
              <a:latin typeface="Arial" panose="020B0604020202020204" pitchFamily="34" charset="0"/>
            </a:endParaRPr>
          </a:p>
          <a:p>
            <a:r>
              <a:rPr lang="en-US" altLang="zh-CN">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How do you stay afloat in, let alone take advantage of, the overwhelming amount of data that digital campaigns create?</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Eyeblaster Analytics</a:t>
            </a:r>
            <a:endParaRPr lang="en-US" altLang="zh-CN">
              <a:latin typeface="Arial" panose="020B0604020202020204" pitchFamily="34" charset="0"/>
            </a:endParaRPr>
          </a:p>
        </p:txBody>
      </p:sp>
      <p:sp>
        <p:nvSpPr>
          <p:cNvPr id="1310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423B5ED-CF9B-43B7-91AB-9508C9AF5595}"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If I usually do something, and as a result I spent twice as long than the average on the page, it’s telling me something - Brand moment is being built.</a:t>
            </a:r>
            <a:endParaRPr lang="en-GB" altLang="zh-CN">
              <a:latin typeface="Arial" panose="020B0604020202020204" pitchFamily="34" charset="0"/>
            </a:endParaRPr>
          </a:p>
          <a:p>
            <a:r>
              <a:rPr lang="en-GB" altLang="zh-CN">
                <a:latin typeface="Arial" panose="020B0604020202020204" pitchFamily="34" charset="0"/>
              </a:rPr>
              <a:t>If they are doing something as a result, it is telling me something. That that brand impact has not caused me to invest more of my time.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So how do we measure time? How do we give it a value? “Dwell Time” is the latest answer from Eyeblaster to try an answer online where TV currently fails – whether the user was in front of the TV or not. It is a solution to justifying the audience is actually taking in the message.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Not just what they did but for “how long” – it is “brand time” – a point of measurement that can show the impact on the audience where they are.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It goes much deeper then reach and frequency. It goes deeper than page open – all they do is show me exposure, not that I have a connected relationship. </a:t>
            </a:r>
            <a:endParaRPr lang="en-GB" altLang="zh-CN">
              <a:latin typeface="Arial" panose="020B0604020202020204" pitchFamily="34" charset="0"/>
            </a:endParaRPr>
          </a:p>
          <a:p>
            <a:endParaRPr lang="en-GB" altLang="zh-CN">
              <a:latin typeface="Arial" panose="020B0604020202020204" pitchFamily="34" charset="0"/>
            </a:endParaRPr>
          </a:p>
          <a:p>
            <a:r>
              <a:rPr lang="en-US" altLang="zh-CN">
                <a:latin typeface="Arial" panose="020B0604020202020204" pitchFamily="34" charset="0"/>
              </a:rPr>
              <a:t>The metrics advertisers should look at, for brand campaign, is reach (how many were consumers were affected) frequency (how many times) and dwell time (how long).</a:t>
            </a:r>
            <a:endParaRPr lang="en-US" altLang="zh-CN">
              <a:latin typeface="Arial" panose="020B0604020202020204" pitchFamily="34" charset="0"/>
            </a:endParaRPr>
          </a:p>
          <a:p>
            <a:endParaRPr lang="en-US" altLang="zh-CN">
              <a:latin typeface="Arial" panose="020B0604020202020204" pitchFamily="34" charset="0"/>
            </a:endParaRPr>
          </a:p>
        </p:txBody>
      </p:sp>
      <p:sp>
        <p:nvSpPr>
          <p:cNvPr id="1372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2CBE4B9-03E0-4952-9C46-E50A9CCF8526}"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endParaRPr lang="en-US" altLang="zh-CN">
              <a:latin typeface="Arial" panose="020B0604020202020204" pitchFamily="34" charset="0"/>
            </a:endParaRPr>
          </a:p>
          <a:p>
            <a:r>
              <a:rPr lang="en-US" altLang="zh-CN">
                <a:latin typeface="Arial" panose="020B0604020202020204" pitchFamily="34" charset="0"/>
              </a:rPr>
              <a:t>Campaign Monitor</a:t>
            </a:r>
            <a:endParaRPr lang="en-US" altLang="zh-CN">
              <a:latin typeface="Arial" panose="020B0604020202020204" pitchFamily="34" charset="0"/>
            </a:endParaRPr>
          </a:p>
          <a:p>
            <a:r>
              <a:rPr lang="en-US" altLang="zh-CN">
                <a:latin typeface="Arial" panose="020B0604020202020204" pitchFamily="34" charset="0"/>
              </a:rPr>
              <a:t>One-click reporting (POWERPOINT GENERATOR)</a:t>
            </a:r>
            <a:endParaRPr lang="en-US" altLang="zh-CN">
              <a:latin typeface="Arial" panose="020B0604020202020204" pitchFamily="34" charset="0"/>
            </a:endParaRPr>
          </a:p>
          <a:p>
            <a:r>
              <a:rPr lang="en-US" altLang="zh-CN">
                <a:latin typeface="Arial" panose="020B0604020202020204" pitchFamily="34" charset="0"/>
              </a:rPr>
              <a:t>Report Generator (ONLINE REPORTING)</a:t>
            </a:r>
            <a:endParaRPr lang="en-US" altLang="zh-CN">
              <a:latin typeface="Arial" panose="020B0604020202020204" pitchFamily="34" charset="0"/>
            </a:endParaRPr>
          </a:p>
          <a:p>
            <a:r>
              <a:rPr lang="en-US" altLang="zh-CN">
                <a:latin typeface="Arial" panose="020B0604020202020204" pitchFamily="34" charset="0"/>
              </a:rPr>
              <a:t>Custom Report Builder- custom reports or service</a:t>
            </a:r>
            <a:endParaRPr lang="en-US" altLang="zh-CN">
              <a:latin typeface="Arial" panose="020B0604020202020204" pitchFamily="34" charset="0"/>
            </a:endParaRPr>
          </a:p>
          <a:p>
            <a:r>
              <a:rPr lang="en-US" altLang="zh-CN">
                <a:latin typeface="Arial" panose="020B0604020202020204" pitchFamily="34" charset="0"/>
              </a:rPr>
              <a:t>Advanced Analytics (Plug-in for Excel)</a:t>
            </a:r>
            <a:endParaRPr lang="en-US" altLang="zh-CN">
              <a:latin typeface="Arial" panose="020B0604020202020204" pitchFamily="34" charset="0"/>
            </a:endParaRPr>
          </a:p>
        </p:txBody>
      </p:sp>
      <p:sp>
        <p:nvSpPr>
          <p:cNvPr id="1331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Before the first thumbnail is scribbled on a napkin, you must define the goals of your campaign: What do you want to achieve, how much of it do you want to achieve, and what measurement best communicates the two? Once your goal is defined in terms of collectable data, ask how the creative execution drives towards that goal. And, when the campaign is finished, an in-depth data analysis is crucial to leverage your past experience to better optimise future campaigns. Increase your success metrics by basing your creative plan on sound analytical strategy. </a:t>
            </a:r>
            <a:endParaRPr lang="en-US" altLang="zh-CN">
              <a:latin typeface="Arial" panose="020B0604020202020204" pitchFamily="34" charset="0"/>
            </a:endParaRPr>
          </a:p>
        </p:txBody>
      </p:sp>
      <p:sp>
        <p:nvSpPr>
          <p:cNvPr id="134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E69A14E-C40B-4F94-B0B0-D7416B8502AA}"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p:sp>
      <p:sp>
        <p:nvSpPr>
          <p:cNvPr id="135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latin typeface="Arial" panose="020B0604020202020204" pitchFamily="34" charset="0"/>
                <a:cs typeface="Arial" panose="020B0604020202020204" pitchFamily="34" charset="0"/>
              </a:rPr>
              <a:t>Site Overlap.</a:t>
            </a:r>
            <a:r>
              <a:rPr lang="en-US" altLang="zh-CN">
                <a:latin typeface="Arial" panose="020B0604020202020204" pitchFamily="34" charset="0"/>
                <a:cs typeface="Arial" panose="020B0604020202020204" pitchFamily="34" charset="0"/>
              </a:rPr>
              <a:t>  Accurately measure unique users contributed by each publisher.  Identify when publishers overlap to deliver multiple impressions to the same user.  Site Overlap provides clarity about the effect of each element of your media plan.</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49E4EB1-7491-41A9-9B4B-7915874C5112}" type="slidenum">
              <a:rPr lang="he-IL" altLang="zh-CN" sz="1200"/>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Its a busy world and so much is fighting for our attention...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Times have changed. We are in the instant digital world. Its fast-paced learning. Time is now even more precious.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Now in this fragmented world it is about grabbing a few moments of my time.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We have to learn to build brand moments</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We need a new way to measure those brand moments, we need to measure time!!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Reveals difference between interest and intent</a:t>
            </a:r>
            <a:endParaRPr lang="en-GB" altLang="zh-CN">
              <a:latin typeface="Arial" panose="020B0604020202020204" pitchFamily="34" charset="0"/>
            </a:endParaRPr>
          </a:p>
          <a:p>
            <a:endParaRPr lang="en-GB" altLang="zh-CN">
              <a:latin typeface="Arial" panose="020B0604020202020204" pitchFamily="34" charset="0"/>
            </a:endParaRPr>
          </a:p>
          <a:p>
            <a:endParaRPr lang="en-US" altLang="zh-CN">
              <a:latin typeface="Arial" panose="020B0604020202020204" pitchFamily="34" charset="0"/>
            </a:endParaRPr>
          </a:p>
        </p:txBody>
      </p:sp>
      <p:sp>
        <p:nvSpPr>
          <p:cNvPr id="1361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40F8E99-FA51-4265-8D1C-ACF52663DAA7}" type="slidenum">
              <a:rPr lang="en-US" altLang="zh-CN" sz="120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1300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Eyeblaster Analytics is not a product – it is what marketers call a Component Brand ‘- i.e. it is a self-branded subset of a product</a:t>
            </a:r>
            <a:endParaRPr lang="en-US" altLang="zh-CN">
              <a:latin typeface="Arial" panose="020B0604020202020204" pitchFamily="34" charset="0"/>
            </a:endParaRPr>
          </a:p>
          <a:p>
            <a:endParaRPr lang="en-US" altLang="zh-CN">
              <a:latin typeface="Arial" panose="020B0604020202020204" pitchFamily="34" charset="0"/>
            </a:endParaRPr>
          </a:p>
          <a:p>
            <a:endParaRPr lang="en-US" altLang="zh-CN">
              <a:latin typeface="Arial" panose="020B0604020202020204" pitchFamily="34" charset="0"/>
            </a:endParaRPr>
          </a:p>
        </p:txBody>
      </p:sp>
      <p:sp>
        <p:nvSpPr>
          <p:cNvPr id="1300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AE606D9-AE82-4531-8167-3279C91978DA}" type="slidenum">
              <a:rPr lang="en-US" altLang="zh-CN" sz="1200"/>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If I usually do something, and as a result I spent twice as long than the average on the page, it’s telling me something - Brand moment is being built.</a:t>
            </a:r>
            <a:endParaRPr lang="en-GB" altLang="zh-CN">
              <a:latin typeface="Arial" panose="020B0604020202020204" pitchFamily="34" charset="0"/>
            </a:endParaRPr>
          </a:p>
          <a:p>
            <a:r>
              <a:rPr lang="en-GB" altLang="zh-CN">
                <a:latin typeface="Arial" panose="020B0604020202020204" pitchFamily="34" charset="0"/>
              </a:rPr>
              <a:t>If they are doing something as a result, it is telling me something. That that brand impact has not caused me to invest more of my time.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So how do we measure time? How do we give it a value? “Dwell Time” is the latest answer from Eyeblaster to try an answer online where TV currently fails – whether the user was in front of the TV or not. It is a solution to justifying the audience is actually taking in the message.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Not just what they did but for “how long” – it is “brand time” – a point of measurement that can show the impact on the audience where they are.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It goes much deeper then reach and frequency. It goes deeper than page open – all they do is show me exposure, not that I have a connected relationship. </a:t>
            </a:r>
            <a:endParaRPr lang="en-GB" altLang="zh-CN">
              <a:latin typeface="Arial" panose="020B0604020202020204" pitchFamily="34" charset="0"/>
            </a:endParaRPr>
          </a:p>
          <a:p>
            <a:endParaRPr lang="en-GB" altLang="zh-CN">
              <a:latin typeface="Arial" panose="020B0604020202020204" pitchFamily="34" charset="0"/>
            </a:endParaRPr>
          </a:p>
          <a:p>
            <a:r>
              <a:rPr lang="en-US" altLang="zh-CN">
                <a:latin typeface="Arial" panose="020B0604020202020204" pitchFamily="34" charset="0"/>
              </a:rPr>
              <a:t>The metrics advertisers should look at, for brand campaign, is reach (how many were consumers were affected) frequency (how many times) and dwell time (how long).</a:t>
            </a:r>
            <a:endParaRPr lang="en-US" altLang="zh-CN">
              <a:latin typeface="Arial" panose="020B0604020202020204" pitchFamily="34" charset="0"/>
            </a:endParaRPr>
          </a:p>
          <a:p>
            <a:endParaRPr lang="en-US" altLang="zh-CN">
              <a:latin typeface="Arial" panose="020B0604020202020204" pitchFamily="34" charset="0"/>
            </a:endParaRPr>
          </a:p>
        </p:txBody>
      </p:sp>
      <p:sp>
        <p:nvSpPr>
          <p:cNvPr id="1372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2CBE4B9-03E0-4952-9C46-E50A9CCF8526}"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 Accurately measures brand engagement in a way that is consistent with television and other media.</a:t>
            </a:r>
            <a:endParaRPr lang="en-US" altLang="zh-CN">
              <a:latin typeface="Arial" panose="020B0604020202020204" pitchFamily="34" charset="0"/>
            </a:endParaRPr>
          </a:p>
          <a:p>
            <a:r>
              <a:rPr lang="en-US" altLang="zh-CN">
                <a:latin typeface="Arial" panose="020B0604020202020204" pitchFamily="34" charset="0"/>
              </a:rPr>
              <a:t>Our complex algorithm goes beyond interaction time</a:t>
            </a:r>
            <a:endParaRPr lang="en-US" altLang="zh-CN">
              <a:latin typeface="Arial" panose="020B0604020202020204" pitchFamily="34" charset="0"/>
            </a:endParaRPr>
          </a:p>
          <a:p>
            <a:r>
              <a:rPr lang="en-US" altLang="zh-CN">
                <a:latin typeface="Arial" panose="020B0604020202020204" pitchFamily="34" charset="0"/>
              </a:rPr>
              <a:t>Considers user behavior and creative function to track how long the user truly engaged with the brand.</a:t>
            </a:r>
            <a:endParaRPr lang="en-US" altLang="zh-CN">
              <a:latin typeface="Arial" panose="020B0604020202020204" pitchFamily="34" charset="0"/>
            </a:endParaRPr>
          </a:p>
          <a:p>
            <a:r>
              <a:rPr lang="en-US" altLang="zh-CN">
                <a:latin typeface="Arial" panose="020B0604020202020204" pitchFamily="34" charset="0"/>
              </a:rPr>
              <a:t>An effective analytic tool throughout the rich media spectrum – allow comparison across expandable, polite, with or without video.  </a:t>
            </a:r>
            <a:endParaRPr lang="en-US" altLang="zh-CN">
              <a:latin typeface="Arial" panose="020B0604020202020204" pitchFamily="34" charset="0"/>
            </a:endParaRPr>
          </a:p>
          <a:p>
            <a:endParaRPr lang="en-US" altLang="zh-CN">
              <a:latin typeface="Arial" panose="020B0604020202020204" pitchFamily="34" charset="0"/>
            </a:endParaRPr>
          </a:p>
        </p:txBody>
      </p:sp>
      <p:sp>
        <p:nvSpPr>
          <p:cNvPr id="1382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587D358-D97D-4E52-AD2B-41CF776D2D3D}"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Dwell Time reveals a positive impact in favour of the brand and a new benchmark for brand building. Why? Because it addresses measuring those brand moments.</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Dwell Time will help brand marketers bring more confidence back into digital and a step closer in to showing how to measure a brand online – and set new parameters which we will be able to move across to Digital TV.</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And people are engaging with adverts – that is ACTIVELY INTERACTING with adverts for 1 minute!!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Twice as long as TV commercial, and guaranteed emotional involvement. This is absolutely key turning point for advertising…</a:t>
            </a:r>
            <a:endParaRPr lang="en-GB" altLang="zh-CN">
              <a:latin typeface="Arial" panose="020B0604020202020204" pitchFamily="34" charset="0"/>
            </a:endParaRPr>
          </a:p>
        </p:txBody>
      </p:sp>
      <p:sp>
        <p:nvSpPr>
          <p:cNvPr id="1392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C920BB3-C008-436E-8DE9-AB3CDF79F93F}"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So where are we now? Well following on from what we have learned in 2004, this is ad for 2008. Similar concept in terms of content on site, but in a way which is interesting for user to be involved with.</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What is amazing is the average Dwell time was 2 minutes!!! 4x that of a TV advert!!!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Am amazing achievement to get users to stop what they were doing and immerse themselves in a brand experience for 2 minutes… If ever there was evidence for online effectiveness, this should be at the top of all the award tables!!!</a:t>
            </a:r>
            <a:endParaRPr lang="en-GB" altLang="zh-CN">
              <a:latin typeface="Arial" panose="020B0604020202020204" pitchFamily="34" charset="0"/>
            </a:endParaRPr>
          </a:p>
        </p:txBody>
      </p:sp>
      <p:sp>
        <p:nvSpPr>
          <p:cNvPr id="1402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F7BC162B-E614-4673-A366-D716FDBBD0D3}"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endParaRPr lang="en-US" altLang="zh-CN">
              <a:latin typeface="Arial" panose="020B0604020202020204" pitchFamily="34" charset="0"/>
            </a:endParaRPr>
          </a:p>
          <a:p>
            <a:r>
              <a:rPr lang="en-US" altLang="zh-CN">
                <a:latin typeface="Arial" panose="020B0604020202020204" pitchFamily="34" charset="0"/>
              </a:rPr>
              <a:t>Campaign Monitor</a:t>
            </a:r>
            <a:endParaRPr lang="en-US" altLang="zh-CN">
              <a:latin typeface="Arial" panose="020B0604020202020204" pitchFamily="34" charset="0"/>
            </a:endParaRPr>
          </a:p>
          <a:p>
            <a:r>
              <a:rPr lang="en-US" altLang="zh-CN">
                <a:latin typeface="Arial" panose="020B0604020202020204" pitchFamily="34" charset="0"/>
              </a:rPr>
              <a:t>One-click reporting (POWERPOINT GENERATOR)</a:t>
            </a:r>
            <a:endParaRPr lang="en-US" altLang="zh-CN">
              <a:latin typeface="Arial" panose="020B0604020202020204" pitchFamily="34" charset="0"/>
            </a:endParaRPr>
          </a:p>
          <a:p>
            <a:r>
              <a:rPr lang="en-US" altLang="zh-CN">
                <a:latin typeface="Arial" panose="020B0604020202020204" pitchFamily="34" charset="0"/>
              </a:rPr>
              <a:t>Report Generator (ONLINE REPORTING)</a:t>
            </a:r>
            <a:endParaRPr lang="en-US" altLang="zh-CN">
              <a:latin typeface="Arial" panose="020B0604020202020204" pitchFamily="34" charset="0"/>
            </a:endParaRPr>
          </a:p>
          <a:p>
            <a:r>
              <a:rPr lang="en-US" altLang="zh-CN">
                <a:latin typeface="Arial" panose="020B0604020202020204" pitchFamily="34" charset="0"/>
              </a:rPr>
              <a:t>Custom Report Builder- custom reports or service</a:t>
            </a:r>
            <a:endParaRPr lang="en-US" altLang="zh-CN">
              <a:latin typeface="Arial" panose="020B0604020202020204" pitchFamily="34" charset="0"/>
            </a:endParaRPr>
          </a:p>
          <a:p>
            <a:r>
              <a:rPr lang="en-US" altLang="zh-CN">
                <a:latin typeface="Arial" panose="020B0604020202020204" pitchFamily="34" charset="0"/>
              </a:rPr>
              <a:t>Advanced Analytics (Plug-in for Excel)</a:t>
            </a:r>
            <a:endParaRPr lang="en-US" altLang="zh-CN">
              <a:latin typeface="Arial" panose="020B0604020202020204" pitchFamily="34" charset="0"/>
            </a:endParaRPr>
          </a:p>
        </p:txBody>
      </p:sp>
      <p:sp>
        <p:nvSpPr>
          <p:cNvPr id="141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A9B90A30-CE99-48E7-987D-594B25D88317}" type="slidenum">
              <a:rPr lang="he-IL" altLang="zh-CN" sz="1200"/>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a:latin typeface="Arial" panose="020B0604020202020204" pitchFamily="34" charset="0"/>
            </a:endParaRPr>
          </a:p>
          <a:p>
            <a:endParaRPr lang="en-US" altLang="zh-CN">
              <a:latin typeface="Arial" panose="020B0604020202020204" pitchFamily="34" charset="0"/>
            </a:endParaRPr>
          </a:p>
        </p:txBody>
      </p:sp>
      <p:sp>
        <p:nvSpPr>
          <p:cNvPr id="142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2C75544-06EC-40E6-A221-568E9BFCCE8F}" type="slidenum">
              <a:rPr lang="en-US" altLang="zh-CN" sz="1200"/>
            </a:fld>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a:latin typeface="Arial" panose="020B0604020202020204" pitchFamily="34" charset="0"/>
              </a:rPr>
              <a:t>Media plan in place</a:t>
            </a:r>
            <a:endParaRPr lang="en-US" altLang="zh-CN">
              <a:latin typeface="Arial" panose="020B0604020202020204" pitchFamily="34" charset="0"/>
            </a:endParaRPr>
          </a:p>
          <a:p>
            <a:pPr>
              <a:lnSpc>
                <a:spcPct val="90000"/>
              </a:lnSpc>
            </a:pPr>
            <a:r>
              <a:rPr lang="en-US" altLang="zh-CN">
                <a:latin typeface="Arial" panose="020B0604020202020204" pitchFamily="34" charset="0"/>
              </a:rPr>
              <a:t>All systems ready</a:t>
            </a:r>
            <a:endParaRPr lang="en-US" altLang="zh-CN">
              <a:latin typeface="Arial" panose="020B0604020202020204" pitchFamily="34" charset="0"/>
            </a:endParaRPr>
          </a:p>
          <a:p>
            <a:pPr>
              <a:lnSpc>
                <a:spcPct val="90000"/>
              </a:lnSpc>
            </a:pPr>
            <a:r>
              <a:rPr lang="en-US" altLang="zh-CN">
                <a:latin typeface="Arial" panose="020B0604020202020204" pitchFamily="34" charset="0"/>
              </a:rPr>
              <a:t>Check setup and delivery: if it started on time, delivery rate in line with planned, </a:t>
            </a:r>
            <a:endParaRPr lang="en-US" altLang="zh-CN">
              <a:latin typeface="Arial" panose="020B0604020202020204" pitchFamily="34" charset="0"/>
            </a:endParaRPr>
          </a:p>
          <a:p>
            <a:pPr>
              <a:lnSpc>
                <a:spcPct val="90000"/>
              </a:lnSpc>
            </a:pPr>
            <a:r>
              <a:rPr lang="en-US" altLang="zh-CN">
                <a:latin typeface="Arial" panose="020B0604020202020204" pitchFamily="34" charset="0"/>
              </a:rPr>
              <a:t>Notify publisher immediately of any problems identified at outset</a:t>
            </a:r>
            <a:endParaRPr lang="en-US" altLang="zh-CN">
              <a:latin typeface="Arial" panose="020B0604020202020204" pitchFamily="34" charset="0"/>
            </a:endParaRPr>
          </a:p>
          <a:p>
            <a:pPr>
              <a:lnSpc>
                <a:spcPct val="90000"/>
              </a:lnSpc>
            </a:pPr>
            <a:r>
              <a:rPr lang="en-US" altLang="zh-CN">
                <a:latin typeface="Arial" panose="020B0604020202020204" pitchFamily="34" charset="0"/>
              </a:rPr>
              <a:t>Continue monitoring during the course of the day throughout the campaign </a:t>
            </a:r>
            <a:endParaRPr lang="en-US" altLang="zh-CN">
              <a:latin typeface="Arial" panose="020B0604020202020204" pitchFamily="34" charset="0"/>
            </a:endParaRPr>
          </a:p>
          <a:p>
            <a:pPr>
              <a:lnSpc>
                <a:spcPct val="90000"/>
              </a:lnSpc>
            </a:pPr>
            <a:r>
              <a:rPr lang="en-US" altLang="zh-CN">
                <a:latin typeface="Arial" panose="020B0604020202020204" pitchFamily="34" charset="0"/>
                <a:cs typeface="Arial" panose="020B0604020202020204" pitchFamily="34" charset="0"/>
              </a:rPr>
              <a:t>What is the status – approved, pending? Has the Eyeblaster IO been signed? Has the flight started running? Monitor under- and over-delivery rates, Monitor served impressions, total clicks, CTR, interaction rate. Analyze behavior throughout campaign in real-time, Optimize on-the-fly. This feature is unique to Eyeblaster</a:t>
            </a:r>
            <a:endParaRPr lang="en-US" altLang="zh-CN">
              <a:latin typeface="Arial" panose="020B0604020202020204" pitchFamily="34" charset="0"/>
              <a:cs typeface="Arial" panose="020B0604020202020204" pitchFamily="34" charset="0"/>
            </a:endParaRPr>
          </a:p>
          <a:p>
            <a:pPr>
              <a:lnSpc>
                <a:spcPct val="90000"/>
              </a:lnSpc>
            </a:pPr>
            <a:r>
              <a:rPr lang="en-US" altLang="zh-CN">
                <a:latin typeface="Arial" panose="020B0604020202020204" pitchFamily="34" charset="0"/>
                <a:cs typeface="Arial" panose="020B0604020202020204" pitchFamily="34" charset="0"/>
              </a:rPr>
              <a:t>Features:</a:t>
            </a:r>
            <a:endParaRPr lang="en-US" altLang="zh-CN">
              <a:latin typeface="Arial" panose="020B0604020202020204" pitchFamily="34" charset="0"/>
              <a:cs typeface="Arial" panose="020B0604020202020204" pitchFamily="34" charset="0"/>
            </a:endParaRPr>
          </a:p>
          <a:p>
            <a:pPr>
              <a:lnSpc>
                <a:spcPct val="90000"/>
              </a:lnSpc>
              <a:buClr>
                <a:srgbClr val="FF6600"/>
              </a:buClr>
            </a:pPr>
            <a:r>
              <a:rPr lang="en-GB" altLang="zh-CN">
                <a:latin typeface="Arial" panose="020B0604020202020204" pitchFamily="34" charset="0"/>
              </a:rPr>
              <a:t>Auto-refresh every 15 min</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Setup status</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Delivery status</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Performance status</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Status alerts</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Manipulate fields to only monitor relevant info</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Manipulate variables so reporting is set to your personal settings</a:t>
            </a:r>
            <a:endParaRPr lang="en-GB" altLang="zh-CN">
              <a:latin typeface="Arial" panose="020B0604020202020204" pitchFamily="34" charset="0"/>
            </a:endParaRPr>
          </a:p>
          <a:p>
            <a:pPr>
              <a:lnSpc>
                <a:spcPct val="90000"/>
              </a:lnSpc>
              <a:buClr>
                <a:srgbClr val="FF6600"/>
              </a:buClr>
            </a:pPr>
            <a:r>
              <a:rPr lang="en-GB" altLang="zh-CN">
                <a:latin typeface="Arial" panose="020B0604020202020204" pitchFamily="34" charset="0"/>
              </a:rPr>
              <a:t>Export to excel – show publishers what you need doing</a:t>
            </a:r>
            <a:endParaRPr lang="en-GB" altLang="zh-CN">
              <a:latin typeface="Arial" panose="020B0604020202020204" pitchFamily="34" charset="0"/>
            </a:endParaRPr>
          </a:p>
          <a:p>
            <a:pPr>
              <a:lnSpc>
                <a:spcPct val="90000"/>
              </a:lnSpc>
            </a:pPr>
            <a:endParaRPr lang="en-US" altLang="zh-CN">
              <a:latin typeface="Arial" panose="020B0604020202020204" pitchFamily="34" charset="0"/>
            </a:endParaRPr>
          </a:p>
        </p:txBody>
      </p:sp>
      <p:sp>
        <p:nvSpPr>
          <p:cNvPr id="143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C56A8EA-DB12-46A6-B6FD-1F8E13F3059A}" type="slidenum">
              <a:rPr lang="en-US" altLang="zh-CN" sz="1200"/>
            </a:fld>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43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E362D293-D5E4-47F8-95D2-72840FB1D6A3}" type="slidenum">
              <a:rPr lang="en-US" altLang="zh-CN" sz="1200"/>
            </a:fld>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p:sp>
      <p:sp>
        <p:nvSpPr>
          <p:cNvPr id="1454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54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B4C1666-5457-40F6-954F-BA4271FF5ACE}" type="slidenum">
              <a:rPr lang="he-IL" altLang="zh-CN" sz="1200"/>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64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B542543-A1EC-4E2C-8CAF-AA847BD744F0}" type="slidenum">
              <a:rPr lang="en-US" altLang="zh-CN" sz="1200"/>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1320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321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811BF49-537C-4094-AE09-2BEBE96CD826}" type="slidenum">
              <a:rPr lang="en-US" altLang="zh-CN" sz="1200"/>
            </a:fld>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p:sp>
      <p:sp>
        <p:nvSpPr>
          <p:cNvPr id="147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sz="1600">
                <a:latin typeface="Arial" panose="020B0604020202020204" pitchFamily="34" charset="0"/>
              </a:rPr>
              <a:t>On-Line Reports Benefits:</a:t>
            </a:r>
            <a:endParaRPr lang="en-US" altLang="zh-CN" sz="1600">
              <a:latin typeface="Arial" panose="020B0604020202020204" pitchFamily="34" charset="0"/>
            </a:endParaRPr>
          </a:p>
          <a:p>
            <a:pPr marL="0" lvl="1"/>
            <a:r>
              <a:rPr lang="en-US" altLang="zh-CN" sz="1600">
                <a:latin typeface="Arial" panose="020B0604020202020204" pitchFamily="34" charset="0"/>
              </a:rPr>
              <a:t>Quick and easy to generate with an intuitive UI</a:t>
            </a:r>
            <a:endParaRPr lang="en-US" altLang="zh-CN" sz="1600">
              <a:latin typeface="Arial" panose="020B0604020202020204" pitchFamily="34" charset="0"/>
            </a:endParaRPr>
          </a:p>
          <a:p>
            <a:pPr marL="0" lvl="1">
              <a:spcBef>
                <a:spcPct val="20000"/>
              </a:spcBef>
              <a:buClr>
                <a:srgbClr val="FF6600"/>
              </a:buClr>
              <a:buSzPct val="130000"/>
            </a:pPr>
            <a:r>
              <a:rPr lang="en-US" altLang="zh-CN" sz="1600">
                <a:latin typeface="Arial" panose="020B0604020202020204" pitchFamily="34" charset="0"/>
              </a:rPr>
              <a:t>Saves time</a:t>
            </a:r>
            <a:endParaRPr lang="en-US" altLang="zh-CN" sz="1600">
              <a:latin typeface="Arial" panose="020B0604020202020204" pitchFamily="34" charset="0"/>
            </a:endParaRPr>
          </a:p>
          <a:p>
            <a:pPr marL="0" lvl="1">
              <a:spcBef>
                <a:spcPct val="20000"/>
              </a:spcBef>
              <a:buClr>
                <a:srgbClr val="FF6600"/>
              </a:buClr>
              <a:buSzPct val="130000"/>
            </a:pPr>
            <a:r>
              <a:rPr lang="en-US" altLang="zh-CN" sz="1600">
                <a:latin typeface="Arial" panose="020B0604020202020204" pitchFamily="34" charset="0"/>
              </a:rPr>
              <a:t>Allows for advance analysis by guiding the user</a:t>
            </a:r>
            <a:endParaRPr lang="en-US" altLang="zh-CN" sz="1600">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Analytics V2 new items:</a:t>
            </a:r>
            <a:endParaRPr lang="en-US" altLang="zh-CN">
              <a:latin typeface="Arial" panose="020B0604020202020204" pitchFamily="34" charset="0"/>
            </a:endParaRPr>
          </a:p>
          <a:p>
            <a:pPr>
              <a:buFontTx/>
              <a:buChar char="-"/>
            </a:pPr>
            <a:r>
              <a:rPr lang="en-US" altLang="zh-CN">
                <a:latin typeface="Arial" panose="020B0604020202020204" pitchFamily="34" charset="0"/>
              </a:rPr>
              <a:t> Campaign Summary: ppt and excel file that sums your entire campaign</a:t>
            </a:r>
            <a:endParaRPr lang="en-US" altLang="zh-CN">
              <a:latin typeface="Arial" panose="020B0604020202020204" pitchFamily="34" charset="0"/>
            </a:endParaRPr>
          </a:p>
          <a:p>
            <a:pPr>
              <a:buFontTx/>
              <a:buChar char="-"/>
            </a:pPr>
            <a:r>
              <a:rPr lang="en-US" altLang="zh-CN">
                <a:latin typeface="Arial" panose="020B0604020202020204" pitchFamily="34" charset="0"/>
              </a:rPr>
              <a:t> Embedded Benchmark: puts your number into perspective</a:t>
            </a:r>
            <a:endParaRPr lang="en-US" altLang="zh-CN">
              <a:latin typeface="Arial" panose="020B0604020202020204" pitchFamily="34" charset="0"/>
            </a:endParaRPr>
          </a:p>
          <a:p>
            <a:pPr>
              <a:buFontTx/>
              <a:buChar char="-"/>
            </a:pPr>
            <a:r>
              <a:rPr lang="en-US" altLang="zh-CN">
                <a:latin typeface="Arial" panose="020B0604020202020204" pitchFamily="34" charset="0"/>
              </a:rPr>
              <a:t> Graphs added to key reports, to allow for a faster understanding of your data.</a:t>
            </a:r>
            <a:endParaRPr lang="en-US" altLang="zh-CN">
              <a:latin typeface="Arial" panose="020B0604020202020204" pitchFamily="34" charset="0"/>
            </a:endParaRPr>
          </a:p>
        </p:txBody>
      </p:sp>
      <p:sp>
        <p:nvSpPr>
          <p:cNvPr id="147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72D4FF97-2349-4E68-A35D-6E79C5D64EC4}" type="slidenum">
              <a:rPr lang="he-IL" altLang="zh-CN" sz="1200"/>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Time Saver</a:t>
            </a:r>
            <a:endParaRPr lang="en-US" altLang="zh-CN">
              <a:latin typeface="Arial" panose="020B0604020202020204" pitchFamily="34" charset="0"/>
            </a:endParaRPr>
          </a:p>
          <a:p>
            <a:r>
              <a:rPr lang="en-US" altLang="zh-CN">
                <a:latin typeface="Arial" panose="020B0604020202020204" pitchFamily="34" charset="0"/>
              </a:rPr>
              <a:t>Gain better understanding of your campaign metrics</a:t>
            </a:r>
            <a:endParaRPr lang="en-US" altLang="zh-CN">
              <a:latin typeface="Arial" panose="020B0604020202020204" pitchFamily="34" charset="0"/>
            </a:endParaRPr>
          </a:p>
        </p:txBody>
      </p:sp>
      <p:sp>
        <p:nvSpPr>
          <p:cNvPr id="148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FA33DF2F-DD4B-4EAC-977F-7D79B514A200}" type="slidenum">
              <a:rPr lang="he-IL" altLang="zh-CN" sz="1200"/>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p:sp>
      <p:sp>
        <p:nvSpPr>
          <p:cNvPr id="1495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95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D188887-D456-413C-92A3-BA579E59B3ED}" type="slidenum">
              <a:rPr lang="en-US" altLang="zh-CN" sz="1200"/>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0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AC0E855E-8846-4512-B7A4-2725EE1DC525}"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p:sp>
      <p:sp>
        <p:nvSpPr>
          <p:cNvPr id="151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1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B7E06416-70DD-4247-AF2E-817E4A55769F}"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lvl="1" indent="-225425">
              <a:spcBef>
                <a:spcPct val="20000"/>
              </a:spcBef>
              <a:buClr>
                <a:srgbClr val="FF6600"/>
              </a:buClr>
              <a:buSzPct val="130000"/>
              <a:buFont typeface="Wingdings" panose="05000000000000000000" pitchFamily="2" charset="2"/>
              <a:buNone/>
            </a:pPr>
            <a:r>
              <a:rPr lang="en-US" altLang="zh-CN" sz="1600">
                <a:latin typeface="Arial" panose="020B0604020202020204" pitchFamily="34" charset="0"/>
              </a:rPr>
              <a:t>Custom Report: </a:t>
            </a:r>
            <a:endParaRPr lang="en-US" altLang="zh-CN" sz="1600">
              <a:latin typeface="Arial" panose="020B0604020202020204" pitchFamily="34" charset="0"/>
            </a:endParaRPr>
          </a:p>
          <a:p>
            <a:pPr marL="225425" lvl="1" indent="-225425">
              <a:spcBef>
                <a:spcPct val="20000"/>
              </a:spcBef>
              <a:buClr>
                <a:srgbClr val="FF6600"/>
              </a:buClr>
              <a:buSzPct val="130000"/>
              <a:buFont typeface="Wingdings" panose="05000000000000000000" pitchFamily="2" charset="2"/>
              <a:buNone/>
            </a:pPr>
            <a:r>
              <a:rPr lang="en-US" altLang="zh-CN" sz="1600">
                <a:latin typeface="Arial" panose="020B0604020202020204" pitchFamily="34" charset="0"/>
              </a:rPr>
              <a:t>Is a tailored report built by professional service team for your unique needs. Once built, the report is available in the online reporting interface</a:t>
            </a:r>
            <a:endParaRPr lang="en-US" altLang="zh-CN" sz="1600">
              <a:latin typeface="Arial" panose="020B0604020202020204" pitchFamily="34" charset="0"/>
            </a:endParaRPr>
          </a:p>
          <a:p>
            <a:pPr marL="225425" lvl="1" indent="-225425">
              <a:spcBef>
                <a:spcPct val="20000"/>
              </a:spcBef>
              <a:buClr>
                <a:srgbClr val="FF6600"/>
              </a:buClr>
              <a:buSzPct val="130000"/>
              <a:buFont typeface="Wingdings" panose="05000000000000000000" pitchFamily="2" charset="2"/>
              <a:buNone/>
            </a:pPr>
            <a:endParaRPr lang="en-US" altLang="zh-CN" sz="1600">
              <a:latin typeface="Arial" panose="020B0604020202020204" pitchFamily="34" charset="0"/>
            </a:endParaRPr>
          </a:p>
          <a:p>
            <a:endParaRPr lang="en-US" altLang="zh-CN">
              <a:latin typeface="Arial" panose="020B0604020202020204" pitchFamily="34" charset="0"/>
            </a:endParaRPr>
          </a:p>
        </p:txBody>
      </p:sp>
      <p:sp>
        <p:nvSpPr>
          <p:cNvPr id="152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9EDC8A4-4039-4A88-91B2-8F5734929A58}"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p:sp>
      <p:sp>
        <p:nvSpPr>
          <p:cNvPr id="153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a:latin typeface="Arial" panose="020B0604020202020204" pitchFamily="34" charset="0"/>
            </a:endParaRPr>
          </a:p>
          <a:p>
            <a:endParaRPr lang="en-US" altLang="zh-CN">
              <a:latin typeface="Arial" panose="020B0604020202020204" pitchFamily="34" charset="0"/>
            </a:endParaRPr>
          </a:p>
        </p:txBody>
      </p:sp>
      <p:sp>
        <p:nvSpPr>
          <p:cNvPr id="153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024B6E79-73B6-4756-8495-ED80024F3FB2}" type="slidenum">
              <a:rPr lang="en-US" altLang="zh-CN" sz="1200"/>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available online and offline</a:t>
            </a:r>
            <a:endParaRPr lang="en-US" altLang="zh-CN">
              <a:latin typeface="Arial" panose="020B0604020202020204" pitchFamily="34" charset="0"/>
            </a:endParaRPr>
          </a:p>
          <a:p>
            <a:r>
              <a:rPr lang="en-US" altLang="zh-CN">
                <a:latin typeface="Arial" panose="020B0604020202020204" pitchFamily="34" charset="0"/>
              </a:rPr>
              <a:t>change analysis criteria on the fly</a:t>
            </a:r>
            <a:endParaRPr lang="en-US" altLang="zh-CN">
              <a:latin typeface="Arial" panose="020B0604020202020204" pitchFamily="34" charset="0"/>
            </a:endParaRPr>
          </a:p>
          <a:p>
            <a:r>
              <a:rPr lang="en-US" altLang="zh-CN">
                <a:latin typeface="Arial" panose="020B0604020202020204" pitchFamily="34" charset="0"/>
              </a:rPr>
              <a:t>flexible manipulation for advanced analysis</a:t>
            </a:r>
            <a:endParaRPr lang="en-US" altLang="zh-CN">
              <a:latin typeface="Arial" panose="020B0604020202020204" pitchFamily="34" charset="0"/>
            </a:endParaRPr>
          </a:p>
          <a:p>
            <a:r>
              <a:rPr lang="en-US" altLang="zh-CN">
                <a:latin typeface="Arial" panose="020B0604020202020204" pitchFamily="34" charset="0"/>
              </a:rPr>
              <a:t>time saver: up-to-date with one click on “refresh”</a:t>
            </a:r>
            <a:endParaRPr lang="en-US" altLang="zh-CN">
              <a:latin typeface="Arial" panose="020B0604020202020204" pitchFamily="34" charset="0"/>
            </a:endParaRPr>
          </a:p>
        </p:txBody>
      </p:sp>
      <p:sp>
        <p:nvSpPr>
          <p:cNvPr id="154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1AC32359-3792-4DD2-AD75-8055066AD52B}" type="slidenum">
              <a:rPr lang="he-IL" altLang="zh-CN" sz="1200"/>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p:sp>
      <p:sp>
        <p:nvSpPr>
          <p:cNvPr id="1556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56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603B290-E7A7-4A1D-A846-3C504C585F9F}" type="slidenum">
              <a:rPr lang="en-US" altLang="zh-CN" sz="1200"/>
            </a:fld>
            <a:endParaRPr lang="en-US"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p:sp>
      <p:sp>
        <p:nvSpPr>
          <p:cNvPr id="156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 need to manually combine data – get your Eyeblaster data automatically consolidated into any system you desire</a:t>
            </a:r>
            <a:endParaRPr lang="en-US" altLang="zh-CN">
              <a:latin typeface="Arial" panose="020B0604020202020204" pitchFamily="34" charset="0"/>
            </a:endParaRPr>
          </a:p>
          <a:p>
            <a:r>
              <a:rPr lang="en-US" altLang="zh-CN">
                <a:latin typeface="Arial" panose="020B0604020202020204" pitchFamily="34" charset="0"/>
              </a:rPr>
              <a:t>See the full integrated picture in your favorite place (i.e. your internal analysis tools or database). </a:t>
            </a:r>
            <a:endParaRPr lang="en-US" altLang="zh-CN">
              <a:latin typeface="Arial" panose="020B0604020202020204" pitchFamily="34" charset="0"/>
            </a:endParaRPr>
          </a:p>
          <a:p>
            <a:endParaRPr lang="en-US" altLang="zh-CN">
              <a:latin typeface="Arial" panose="020B0604020202020204" pitchFamily="34" charset="0"/>
            </a:endParaRPr>
          </a:p>
        </p:txBody>
      </p:sp>
      <p:sp>
        <p:nvSpPr>
          <p:cNvPr id="156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B15B0113-8BDF-47A2-BC48-BA75027F1668}" type="slidenum">
              <a:rPr lang="en-US" altLang="zh-CN" sz="120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endParaRPr lang="en-US" altLang="zh-CN">
              <a:latin typeface="Arial" panose="020B0604020202020204" pitchFamily="34" charset="0"/>
            </a:endParaRPr>
          </a:p>
          <a:p>
            <a:r>
              <a:rPr lang="en-US" altLang="zh-CN">
                <a:latin typeface="Arial" panose="020B0604020202020204" pitchFamily="34" charset="0"/>
              </a:rPr>
              <a:t>Campaign Monitor</a:t>
            </a:r>
            <a:endParaRPr lang="en-US" altLang="zh-CN">
              <a:latin typeface="Arial" panose="020B0604020202020204" pitchFamily="34" charset="0"/>
            </a:endParaRPr>
          </a:p>
          <a:p>
            <a:r>
              <a:rPr lang="en-US" altLang="zh-CN">
                <a:latin typeface="Arial" panose="020B0604020202020204" pitchFamily="34" charset="0"/>
              </a:rPr>
              <a:t>One-click reporting (POWERPOINT GENERATOR)</a:t>
            </a:r>
            <a:endParaRPr lang="en-US" altLang="zh-CN">
              <a:latin typeface="Arial" panose="020B0604020202020204" pitchFamily="34" charset="0"/>
            </a:endParaRPr>
          </a:p>
          <a:p>
            <a:r>
              <a:rPr lang="en-US" altLang="zh-CN">
                <a:latin typeface="Arial" panose="020B0604020202020204" pitchFamily="34" charset="0"/>
              </a:rPr>
              <a:t>Report Generator (ONLINE REPORTING)</a:t>
            </a:r>
            <a:endParaRPr lang="en-US" altLang="zh-CN">
              <a:latin typeface="Arial" panose="020B0604020202020204" pitchFamily="34" charset="0"/>
            </a:endParaRPr>
          </a:p>
          <a:p>
            <a:r>
              <a:rPr lang="en-US" altLang="zh-CN">
                <a:latin typeface="Arial" panose="020B0604020202020204" pitchFamily="34" charset="0"/>
              </a:rPr>
              <a:t>Custom Report Builder- custom reports or service</a:t>
            </a:r>
            <a:endParaRPr lang="en-US" altLang="zh-CN">
              <a:latin typeface="Arial" panose="020B0604020202020204" pitchFamily="34" charset="0"/>
            </a:endParaRPr>
          </a:p>
          <a:p>
            <a:r>
              <a:rPr lang="en-US" altLang="zh-CN">
                <a:latin typeface="Arial" panose="020B0604020202020204" pitchFamily="34" charset="0"/>
              </a:rPr>
              <a:t>Advanced Analytics (Plug-in for Excel)</a:t>
            </a:r>
            <a:endParaRPr lang="en-US" altLang="zh-CN">
              <a:latin typeface="Arial" panose="020B0604020202020204" pitchFamily="34" charset="0"/>
            </a:endParaRPr>
          </a:p>
        </p:txBody>
      </p:sp>
      <p:sp>
        <p:nvSpPr>
          <p:cNvPr id="1331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p:sp>
      <p:sp>
        <p:nvSpPr>
          <p:cNvPr id="157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7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C00010F3-9820-46FB-BE86-143A33E9B62E}" type="slidenum">
              <a:rPr lang="en-US" altLang="zh-CN" sz="1200"/>
            </a:fld>
            <a:endParaRPr lang="en-US"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p:sp>
      <p:sp>
        <p:nvSpPr>
          <p:cNvPr id="158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8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11BE7CF9-987E-48BA-B6BE-0E50819125D6}" type="slidenum">
              <a:rPr lang="en-US" altLang="zh-CN" sz="1200"/>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endParaRPr lang="en-US" altLang="zh-CN">
              <a:latin typeface="Arial" panose="020B0604020202020204" pitchFamily="34" charset="0"/>
            </a:endParaRPr>
          </a:p>
          <a:p>
            <a:r>
              <a:rPr lang="en-US" altLang="zh-CN">
                <a:latin typeface="Arial" panose="020B0604020202020204" pitchFamily="34" charset="0"/>
              </a:rPr>
              <a:t>Campaign Monitor</a:t>
            </a:r>
            <a:endParaRPr lang="en-US" altLang="zh-CN">
              <a:latin typeface="Arial" panose="020B0604020202020204" pitchFamily="34" charset="0"/>
            </a:endParaRPr>
          </a:p>
          <a:p>
            <a:r>
              <a:rPr lang="en-US" altLang="zh-CN">
                <a:latin typeface="Arial" panose="020B0604020202020204" pitchFamily="34" charset="0"/>
              </a:rPr>
              <a:t>One-click reporting (POWERPOINT GENERATOR)</a:t>
            </a:r>
            <a:endParaRPr lang="en-US" altLang="zh-CN">
              <a:latin typeface="Arial" panose="020B0604020202020204" pitchFamily="34" charset="0"/>
            </a:endParaRPr>
          </a:p>
          <a:p>
            <a:r>
              <a:rPr lang="en-US" altLang="zh-CN">
                <a:latin typeface="Arial" panose="020B0604020202020204" pitchFamily="34" charset="0"/>
              </a:rPr>
              <a:t>Report Generator (ONLINE REPORTING)</a:t>
            </a:r>
            <a:endParaRPr lang="en-US" altLang="zh-CN">
              <a:latin typeface="Arial" panose="020B0604020202020204" pitchFamily="34" charset="0"/>
            </a:endParaRPr>
          </a:p>
          <a:p>
            <a:r>
              <a:rPr lang="en-US" altLang="zh-CN">
                <a:latin typeface="Arial" panose="020B0604020202020204" pitchFamily="34" charset="0"/>
              </a:rPr>
              <a:t>Custom Report Builder- custom reports or service</a:t>
            </a:r>
            <a:endParaRPr lang="en-US" altLang="zh-CN">
              <a:latin typeface="Arial" panose="020B0604020202020204" pitchFamily="34" charset="0"/>
            </a:endParaRPr>
          </a:p>
          <a:p>
            <a:r>
              <a:rPr lang="en-US" altLang="zh-CN">
                <a:latin typeface="Arial" panose="020B0604020202020204" pitchFamily="34" charset="0"/>
              </a:rPr>
              <a:t>Advanced Analytics (Plug-in for Excel)</a:t>
            </a:r>
            <a:endParaRPr lang="en-US" altLang="zh-CN">
              <a:latin typeface="Arial" panose="020B0604020202020204" pitchFamily="34" charset="0"/>
            </a:endParaRPr>
          </a:p>
        </p:txBody>
      </p:sp>
      <p:sp>
        <p:nvSpPr>
          <p:cNvPr id="1331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fld>
            <a:endParaRPr lang="en-US" altLang="zh-CN" sz="1200"/>
          </a:p>
        </p:txBody>
      </p:sp>
      <p:sp>
        <p:nvSpPr>
          <p:cNvPr id="7" name="Slide Image Placeholder 6"/>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Before the first thumbnail is scribbled on a napkin, you must define the goals of your campaign: What do you want to achieve, how much of it do you want to achieve, and what measurement best communicates the two? Once your goal is defined in terms of collectable data, ask how the creative execution drives towards that goal. And, when the campaign is finished, an in-depth data analysis is crucial to leverage your past experience to better optimise future campaigns. Increase your success metrics by basing your creative plan on sound analytical strategy. </a:t>
            </a:r>
            <a:endParaRPr lang="en-US" altLang="zh-CN">
              <a:latin typeface="Arial" panose="020B0604020202020204" pitchFamily="34" charset="0"/>
            </a:endParaRPr>
          </a:p>
        </p:txBody>
      </p:sp>
      <p:sp>
        <p:nvSpPr>
          <p:cNvPr id="1341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E69A14E-C40B-4F94-B0B0-D7416B8502AA}"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p:sp>
      <p:sp>
        <p:nvSpPr>
          <p:cNvPr id="1310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endParaRPr lang="en-US" altLang="zh-CN">
              <a:latin typeface="Arial" panose="020B0604020202020204" pitchFamily="34" charset="0"/>
            </a:endParaRPr>
          </a:p>
          <a:p>
            <a:r>
              <a:rPr lang="en-US" altLang="zh-CN">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How do you stay afloat in, let alone take advantage of, the overwhelming amount of data that digital campaigns create?</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Eyeblaster Analytics</a:t>
            </a:r>
            <a:endParaRPr lang="en-US" altLang="zh-CN">
              <a:latin typeface="Arial" panose="020B0604020202020204" pitchFamily="34" charset="0"/>
            </a:endParaRPr>
          </a:p>
        </p:txBody>
      </p:sp>
      <p:sp>
        <p:nvSpPr>
          <p:cNvPr id="1310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423B5ED-CF9B-43B7-91AB-9508C9AF5595}" type="slidenum">
              <a:rPr lang="he-IL" altLang="zh-CN" sz="1200">
                <a:solidFill>
                  <a:srgbClr val="000000"/>
                </a:solidFill>
              </a:rPr>
            </a:fld>
            <a:endParaRPr lang="en-US" altLang="zh-CN"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Its a busy world and so much is fighting for our attention...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Times have changed. We are in the instant digital world. Its fast-paced learning. Time is now even more precious.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Now in this fragmented world it is about grabbing a few moments of my time. </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We have to learn to build brand moments</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We need a new way to measure those brand moments, we need to measure time!!</a:t>
            </a:r>
            <a:endParaRPr lang="en-GB" altLang="zh-CN">
              <a:latin typeface="Arial" panose="020B0604020202020204" pitchFamily="34" charset="0"/>
            </a:endParaRPr>
          </a:p>
          <a:p>
            <a:endParaRPr lang="en-GB" altLang="zh-CN">
              <a:latin typeface="Arial" panose="020B0604020202020204" pitchFamily="34" charset="0"/>
            </a:endParaRPr>
          </a:p>
          <a:p>
            <a:r>
              <a:rPr lang="en-GB" altLang="zh-CN">
                <a:latin typeface="Arial" panose="020B0604020202020204" pitchFamily="34" charset="0"/>
              </a:rPr>
              <a:t>Reveals difference between interest and intent</a:t>
            </a:r>
            <a:endParaRPr lang="en-GB" altLang="zh-CN">
              <a:latin typeface="Arial" panose="020B0604020202020204" pitchFamily="34" charset="0"/>
            </a:endParaRPr>
          </a:p>
          <a:p>
            <a:endParaRPr lang="en-GB" altLang="zh-CN">
              <a:latin typeface="Arial" panose="020B0604020202020204" pitchFamily="34" charset="0"/>
            </a:endParaRPr>
          </a:p>
          <a:p>
            <a:endParaRPr lang="en-US" altLang="zh-CN">
              <a:latin typeface="Arial" panose="020B0604020202020204" pitchFamily="34" charset="0"/>
            </a:endParaRPr>
          </a:p>
        </p:txBody>
      </p:sp>
      <p:sp>
        <p:nvSpPr>
          <p:cNvPr id="1361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40F8E99-FA51-4265-8D1C-ACF52663DAA7}" type="slidenum">
              <a:rPr lang="en-US" altLang="zh-CN" sz="1200"/>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0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AC0E855E-8846-4512-B7A4-2725EE1DC525}" type="slidenum">
              <a:rPr lang="en-US" altLang="zh-CN" sz="1200">
                <a:solidFill>
                  <a:srgbClr val="000000"/>
                </a:solidFill>
              </a:rPr>
            </a:fld>
            <a:endParaRPr lang="en-US" altLang="zh-CN"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6.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0.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anose="020B0604020202020204" pitchFamily="34" charset="0"/>
              <a:buNone/>
              <a:defRPr kumimoji="0" lang="en-US" sz="1000" b="1" i="0" u="none" strike="noStrike" kern="1200" cap="none" spc="0" normalizeH="0" baseline="0" noProof="0" dirty="0" smtClean="0">
                <a:ln>
                  <a:noFill/>
                </a:ln>
                <a:solidFill>
                  <a:srgbClr val="A1A1A1"/>
                </a:solidFill>
                <a:effectLst/>
                <a:uLnTx/>
                <a:uFillTx/>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900" dirty="0">
              <a:solidFill>
                <a:srgbClr val="7F7F7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lvl1pPr>
            <a:lvl2pPr marL="1371600" indent="-457200">
              <a:spcAft>
                <a:spcPts val="1800"/>
              </a:spcAft>
              <a:defRPr sz="2000"/>
            </a:lvl2pPr>
            <a:lvl3pPr marL="1828800" indent="-452755">
              <a:spcBef>
                <a:spcPts val="600"/>
              </a:spcBef>
              <a:spcAft>
                <a:spcPts val="1800"/>
              </a:spcAft>
              <a:defRPr sz="18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sz="900">
                <a:solidFill>
                  <a:srgbClr val="7F7F7F"/>
                </a:solidFill>
                <a:ea typeface="宋体" panose="02010600030101010101" pitchFamily="2" charset="-122"/>
              </a:rPr>
              <a:t>© 2008 Eyeblaster. All rights reserved</a:t>
            </a:r>
            <a:endParaRPr lang="en-US" altLang="zh-CN" sz="900">
              <a:solidFill>
                <a:srgbClr val="7F7F7F"/>
              </a:solidFill>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lvl1pPr>
            <a:lvl2pPr marL="685800" indent="-228600">
              <a:spcAft>
                <a:spcPts val="1200"/>
              </a:spcAft>
              <a:defRPr sz="1600"/>
            </a:lvl2pPr>
            <a:lvl3pPr marL="1138555" indent="-228600">
              <a:spcBef>
                <a:spcPts val="600"/>
              </a:spcBef>
              <a:spcAft>
                <a:spcPts val="1200"/>
              </a:spcAft>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4155" indent="-224155">
              <a:buClr>
                <a:srgbClr val="515151"/>
              </a:buClr>
              <a:buSzPct val="125000"/>
              <a:defRPr>
                <a:latin typeface="Arial" panose="020B0604020202020204" pitchFamily="34" charset="0"/>
                <a:cs typeface="Arial" panose="020B0604020202020204" pitchFamily="34" charset="0"/>
              </a:defRPr>
            </a:lvl1pPr>
            <a:lvl2pPr marL="690880" indent="-241300">
              <a:buFontTx/>
              <a:buNone/>
              <a:defRPr>
                <a:latin typeface="Arial" panose="020B0604020202020204" pitchFamily="34" charset="0"/>
                <a:cs typeface="Arial" panose="020B0604020202020204" pitchFamily="34" charset="0"/>
              </a:defRPr>
            </a:lvl2pPr>
            <a:lvl3pPr marL="1138555" indent="-241300">
              <a:buSzPct val="125000"/>
              <a:buFontTx/>
              <a:buNone/>
              <a:defRPr>
                <a:latin typeface="Arial" panose="020B0604020202020204" pitchFamily="34" charset="0"/>
                <a:cs typeface="Arial" panose="020B0604020202020204" pitchFamily="34" charset="0"/>
              </a:defRPr>
            </a:lvl3pPr>
            <a:lvl4pPr marL="1339850" indent="-174625">
              <a:buSzPct val="125000"/>
              <a:buFontTx/>
              <a:buNone/>
              <a:defRPr>
                <a:latin typeface="Arial" panose="020B0604020202020204" pitchFamily="34" charset="0"/>
                <a:cs typeface="Arial" panose="020B0604020202020204" pitchFamily="34" charset="0"/>
              </a:defRPr>
            </a:lvl4pPr>
            <a:lvl5pPr marL="1703705" indent="-174625">
              <a:buSzPct val="125000"/>
              <a:buFontTx/>
              <a:buNone/>
              <a:defRPr>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a:t>Click to edit Master title style</a:t>
            </a:r>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24732412-3105-4EAB-B5C7-C80315BB8CE3}" type="datetimeFigureOut">
              <a:rPr lang="zh-CN" altLang="en-US" smtClean="0"/>
            </a:fld>
            <a:endParaRPr lang="zh-CN" altLang="en-US" dirty="0"/>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fld id="{D741EF21-9F6F-4296-B17A-16400405C9E0}"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noProof="0"/>
              <a:t>Click to edit Master title style</a:t>
            </a:r>
            <a:endParaRPr 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905">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6"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a:xfrm>
            <a:off x="370800" y="374400"/>
            <a:ext cx="8292188" cy="676800"/>
          </a:xfrm>
        </p:spPr>
        <p:txBody>
          <a:bodyPr/>
          <a:lstStyle/>
          <a:p>
            <a:r>
              <a:rPr lang="en-US" noProof="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solidFill>
                  <a:srgbClr val="515151"/>
                </a:solidFill>
              </a:defRPr>
            </a:lvl1pPr>
            <a:lvl2pPr marL="685800" indent="-228600">
              <a:spcAft>
                <a:spcPts val="1200"/>
              </a:spcAft>
              <a:defRPr sz="1600">
                <a:solidFill>
                  <a:srgbClr val="515151"/>
                </a:solidFill>
              </a:defRPr>
            </a:lvl2pPr>
            <a:lvl3pPr marL="1138555"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endParaRPr lang="en-US" altLang="zh-CN" sz="900" dirty="0">
              <a:solidFill>
                <a:srgbClr val="7F7F7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4155" indent="-224155">
              <a:buClr>
                <a:srgbClr val="515151"/>
              </a:buClr>
              <a:buFont typeface="Arial" panose="020B0604020202020204" pitchFamily="34" charset="0"/>
              <a:buChar char="•"/>
              <a:defRPr lang="en-US" sz="200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1371600" indent="-45720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828800" indent="-45275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10"/>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11"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lvl1pPr>
          </a:lstStyle>
          <a:p>
            <a:r>
              <a:rPr lang="en-US"/>
              <a:t>Click to edit Master title style</a:t>
            </a:r>
            <a:endParaRPr lang="en-GB"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a:t>Click to edit Master title style</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4155" indent="-224155">
              <a:buClr>
                <a:srgbClr val="F68933"/>
              </a:buClr>
              <a:buSzPct val="125000"/>
              <a:defRPr>
                <a:latin typeface="Arial" panose="020B0604020202020204" pitchFamily="34" charset="0"/>
                <a:cs typeface="Arial" panose="020B0604020202020204" pitchFamily="34" charset="0"/>
              </a:defRPr>
            </a:lvl1pPr>
            <a:lvl2pPr marL="690880" indent="-241300">
              <a:buFontTx/>
              <a:buNone/>
              <a:defRPr>
                <a:latin typeface="Arial" panose="020B0604020202020204" pitchFamily="34" charset="0"/>
                <a:cs typeface="Arial" panose="020B0604020202020204" pitchFamily="34" charset="0"/>
              </a:defRPr>
            </a:lvl2pPr>
            <a:lvl3pPr marL="1138555" indent="-241300">
              <a:buSzPct val="125000"/>
              <a:buFontTx/>
              <a:buNone/>
              <a:defRPr>
                <a:latin typeface="Arial" panose="020B0604020202020204" pitchFamily="34" charset="0"/>
                <a:cs typeface="Arial" panose="020B0604020202020204" pitchFamily="34" charset="0"/>
              </a:defRPr>
            </a:lvl3pPr>
            <a:lvl4pPr marL="1339850" indent="-174625">
              <a:buSzPct val="125000"/>
              <a:buFontTx/>
              <a:buNone/>
              <a:defRPr>
                <a:latin typeface="Arial" panose="020B0604020202020204" pitchFamily="34" charset="0"/>
                <a:cs typeface="Arial" panose="020B0604020202020204" pitchFamily="34" charset="0"/>
              </a:defRPr>
            </a:lvl4pPr>
            <a:lvl5pPr marL="1703705" indent="-174625">
              <a:buSzPct val="125000"/>
              <a:buFontTx/>
              <a:buNone/>
              <a:defRPr>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914400" indent="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377950" indent="-190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anose="020B0604020202020204" pitchFamily="34" charset="0"/>
                <a:cs typeface="Arial" panose="020B0604020202020204" pitchFamily="34" charset="0"/>
              </a:defRPr>
            </a:lvl1pPr>
            <a:lvl2pPr marL="914400" indent="0">
              <a:spcBef>
                <a:spcPts val="600"/>
              </a:spcBef>
              <a:spcAft>
                <a:spcPts val="1800"/>
              </a:spcAft>
              <a:buNone/>
              <a:defRPr sz="1600">
                <a:solidFill>
                  <a:schemeClr val="bg1"/>
                </a:solidFill>
                <a:latin typeface="Arial" panose="020B0604020202020204" pitchFamily="34" charset="0"/>
                <a:cs typeface="Arial" panose="020B0604020202020204" pitchFamily="34" charset="0"/>
              </a:defRPr>
            </a:lvl2pPr>
            <a:lvl3pPr marL="1377950" indent="-1905">
              <a:spcBef>
                <a:spcPts val="600"/>
              </a:spcBef>
              <a:spcAft>
                <a:spcPts val="1800"/>
              </a:spcAft>
              <a:buNone/>
              <a:defRPr sz="14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anose="020B0604020202020204" pitchFamily="34" charset="0"/>
                <a:cs typeface="Arial" panose="020B0604020202020204" pitchFamily="34" charset="0"/>
              </a:defRPr>
            </a:lvl1pPr>
            <a:lvl2pPr marL="914400" indent="0">
              <a:spcBef>
                <a:spcPts val="600"/>
              </a:spcBef>
              <a:spcAft>
                <a:spcPts val="1800"/>
              </a:spcAft>
              <a:buNone/>
              <a:defRPr sz="1600">
                <a:solidFill>
                  <a:schemeClr val="bg1"/>
                </a:solidFill>
                <a:latin typeface="Arial" panose="020B0604020202020204" pitchFamily="34" charset="0"/>
                <a:cs typeface="Arial" panose="020B0604020202020204" pitchFamily="34" charset="0"/>
              </a:defRPr>
            </a:lvl2pPr>
            <a:lvl3pPr marL="1377950" indent="-1905">
              <a:spcBef>
                <a:spcPts val="600"/>
              </a:spcBef>
              <a:spcAft>
                <a:spcPts val="1800"/>
              </a:spcAft>
              <a:buNone/>
              <a:defRPr sz="14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5" name="Rectangle 8"/>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Clr>
                <a:schemeClr val="accent4"/>
              </a:buClr>
              <a:buSzPct val="125000"/>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p:cNvGrpSpPr/>
          <p:nvPr userDrawn="1"/>
        </p:nvGrpSpPr>
        <p:grpSpPr bwMode="auto">
          <a:xfrm>
            <a:off x="0" y="0"/>
            <a:ext cx="9144000" cy="6858000"/>
            <a:chOff x="0" y="0"/>
            <a:chExt cx="9144000" cy="6858000"/>
          </a:xfrm>
        </p:grpSpPr>
        <p:sp>
          <p:nvSpPr>
            <p:cNvPr id="3" name="Rectangle 8"/>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anose="020B0604020202020204" pitchFamily="34" charset="0"/>
                </a:rPr>
                <a:t> </a:t>
              </a:r>
              <a:endParaRPr lang="en-GB" altLang="zh-CN">
                <a:solidFill>
                  <a:srgbClr val="FFFFFF"/>
                </a:solidFill>
                <a:latin typeface="HelveticaNeueLT Std Lt"/>
                <a:cs typeface="Arial" panose="020B0604020202020204" pitchFamily="34" charset="0"/>
              </a:endParaRPr>
            </a:p>
          </p:txBody>
        </p:sp>
        <p:pic>
          <p:nvPicPr>
            <p:cNvPr id="4" name="Picture 9" descr="Bottom-wave-for-dean.png"/>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invGray">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top-wave-for-Dean.png"/>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invGray">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905">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6"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a:xfrm>
            <a:off x="370800" y="374400"/>
            <a:ext cx="8292188" cy="676800"/>
          </a:xfrm>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0"/>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solidFill>
                  <a:srgbClr val="515151"/>
                </a:solidFill>
              </a:defRPr>
            </a:lvl1pPr>
            <a:lvl2pPr marL="685800" indent="-228600">
              <a:spcAft>
                <a:spcPts val="1200"/>
              </a:spcAft>
              <a:defRPr sz="1600">
                <a:solidFill>
                  <a:srgbClr val="515151"/>
                </a:solidFill>
              </a:defRPr>
            </a:lvl2pPr>
            <a:lvl3pPr marL="1138555"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10"/>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anose="020B0604020202020204" pitchFamily="34" charset="0"/>
                <a:cs typeface="Arial" panose="020B0604020202020204" pitchFamily="34" charset="0"/>
              </a:defRPr>
            </a:lvl1pPr>
            <a:lvl2pPr marL="914400" indent="0">
              <a:spcBef>
                <a:spcPts val="600"/>
              </a:spcBef>
              <a:spcAft>
                <a:spcPts val="1800"/>
              </a:spcAft>
              <a:buNone/>
              <a:defRPr sz="2000">
                <a:solidFill>
                  <a:schemeClr val="bg1"/>
                </a:solidFill>
                <a:latin typeface="Arial" panose="020B0604020202020204" pitchFamily="34" charset="0"/>
                <a:cs typeface="Arial" panose="020B0604020202020204" pitchFamily="34" charset="0"/>
              </a:defRPr>
            </a:lvl2pPr>
            <a:lvl3pPr marL="1377950" indent="-1905">
              <a:spcBef>
                <a:spcPts val="600"/>
              </a:spcBef>
              <a:spcAft>
                <a:spcPts val="1800"/>
              </a:spcAft>
              <a:buNone/>
              <a:defRPr sz="1800">
                <a:solidFill>
                  <a:schemeClr val="bg1"/>
                </a:solidFill>
                <a:latin typeface="Arial" panose="020B0604020202020204" pitchFamily="34" charset="0"/>
                <a:cs typeface="Arial" panose="020B0604020202020204"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defRPr sz="2000">
                <a:solidFill>
                  <a:srgbClr val="515151"/>
                </a:solidFill>
              </a:defRPr>
            </a:lvl2pPr>
            <a:lvl3pPr marL="1828800" indent="-452755">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 Second level Second level Second level Second level </a:t>
            </a:r>
            <a:endParaRPr lang="en-US" dirty="0"/>
          </a:p>
          <a:p>
            <a:pPr lvl="1"/>
            <a:endParaRPr lang="en-US" dirty="0"/>
          </a:p>
          <a:p>
            <a:pPr lvl="1"/>
            <a:endParaRPr lang="en-US" dirty="0"/>
          </a:p>
          <a:p>
            <a:pPr lvl="1"/>
            <a:endParaRPr lang="en-US" dirty="0"/>
          </a:p>
          <a:p>
            <a:pPr lvl="1"/>
            <a:r>
              <a:rPr lang="en-US" dirty="0"/>
              <a:t> </a:t>
            </a:r>
            <a:endParaRPr lang="en-US" dirty="0"/>
          </a:p>
          <a:p>
            <a:pPr lvl="2"/>
            <a:r>
              <a:rPr lang="en-US" dirty="0"/>
              <a:t>Third level</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1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solidFill>
                  <a:srgbClr val="515151"/>
                </a:solidFill>
              </a:defRPr>
            </a:lvl1pPr>
            <a:lvl2pPr marL="685800" indent="-228600">
              <a:spcAft>
                <a:spcPts val="1200"/>
              </a:spcAft>
              <a:defRPr sz="1600">
                <a:solidFill>
                  <a:srgbClr val="515151"/>
                </a:solidFill>
              </a:defRPr>
            </a:lvl2pPr>
            <a:lvl3pPr marL="1138555"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14"/>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905">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6"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a:xfrm>
            <a:off x="370800" y="374400"/>
            <a:ext cx="8292188" cy="676800"/>
          </a:xfrm>
        </p:spPr>
        <p:txBody>
          <a:bodyPr/>
          <a:lstStyle/>
          <a:p>
            <a:r>
              <a:rPr lang="en-US" dirty="0"/>
              <a:t>Click to edit Master title style</a:t>
            </a:r>
            <a:endParaRPr lang="en-US" dirty="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6"/>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solidFill>
                  <a:srgbClr val="515151"/>
                </a:solidFill>
              </a:defRPr>
            </a:lvl1pPr>
            <a:lvl2pPr marL="685800" indent="-228600">
              <a:spcAft>
                <a:spcPts val="1200"/>
              </a:spcAft>
              <a:defRPr sz="1600">
                <a:solidFill>
                  <a:srgbClr val="515151"/>
                </a:solidFill>
              </a:defRPr>
            </a:lvl2pPr>
            <a:lvl3pPr marL="1138555"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5"/>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spcBef>
                <a:spcPts val="1200"/>
              </a:spcBef>
              <a:buClr>
                <a:srgbClr val="F18B1E"/>
              </a:buClr>
              <a:defRPr/>
            </a:lvl1pPr>
            <a:lvl2pPr marL="538480"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cxnSp>
        <p:nvCxnSpPr>
          <p:cNvPr id="7" name="Straight Connector 25"/>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Rectangle 28"/>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3" name="Picture 21" descr="Bottom-wave-for-dean.png"/>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top-wave-for-Dean.png"/>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4"/>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endParaRPr lang="en-US" dirty="0"/>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anose="020B0604020202020204" pitchFamily="34" charset="0"/>
              <a:buChar char="•"/>
              <a:defRPr sz="2000"/>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4155" indent="-224155">
              <a:buClr>
                <a:srgbClr val="F68933"/>
              </a:buClr>
              <a:buFont typeface="Arial" panose="020B0604020202020204" pitchFamily="34" charset="0"/>
              <a:buChar char="•"/>
              <a:defRPr lang="en-US" sz="2000" kern="1200" dirty="0" smtClean="0">
                <a:solidFill>
                  <a:schemeClr val="bg1"/>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63370" y="1216800"/>
            <a:ext cx="4017376" cy="4925859"/>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1"/>
          </p:cNvSpPr>
          <p:nvPr>
            <p:ph type="title"/>
          </p:nvPr>
        </p:nvSpPr>
        <p:spPr>
          <a:xfrm>
            <a:off x="370799" y="374400"/>
            <a:ext cx="8460049" cy="676800"/>
          </a:xfrm>
        </p:spPr>
        <p:txBody>
          <a:bodyPr/>
          <a:lstStyle/>
          <a:p>
            <a:r>
              <a:rPr lang="en-US" dirty="0"/>
              <a:t>Click to edit Master title style</a:t>
            </a:r>
            <a:endParaRPr lang="en-GB"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lvl1pPr>
              <a:defRPr>
                <a:latin typeface="+mj-lt"/>
              </a:defRPr>
            </a:lvl1pPr>
          </a:lstStyle>
          <a:p>
            <a:r>
              <a:rPr lang="en-US" noProof="0"/>
              <a:t>Click to edit Master title style</a:t>
            </a:r>
            <a:endParaRPr lang="en-US" noProof="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905">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6" name="Picture 5" descr="\\eyestore\Home\ori.carmon\Re-Branding\logos new Mortar\Logo whit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p:cNvSpPr txBox="1"/>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endParaRPr lang="en-US" altLang="zh-CN" sz="900">
              <a:solidFill>
                <a:srgbClr val="8A8A8A"/>
              </a:solidFill>
              <a:ea typeface="宋体" panose="02010600030101010101" pitchFamily="2" charset="-122"/>
            </a:endParaRPr>
          </a:p>
        </p:txBody>
      </p:sp>
      <p:sp>
        <p:nvSpPr>
          <p:cNvPr id="2" name="Title 1"/>
          <p:cNvSpPr>
            <a:spLocks noGrp="1"/>
          </p:cNvSpPr>
          <p:nvPr>
            <p:ph type="title"/>
          </p:nvPr>
        </p:nvSpPr>
        <p:spPr>
          <a:xfrm>
            <a:off x="370800" y="374400"/>
            <a:ext cx="8292188" cy="676800"/>
          </a:xfrm>
        </p:spPr>
        <p:txBody>
          <a:bodyPr/>
          <a:lstStyle/>
          <a:p>
            <a:r>
              <a:rPr lang="en-US" noProof="0"/>
              <a:t>Click to edit Master title style</a:t>
            </a:r>
            <a:endParaRPr lang="en-US" noProof="0"/>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905">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6994525" y="-1090613"/>
            <a:ext cx="2286000" cy="1714501"/>
            <a:chOff x="0" y="0"/>
            <a:chExt cx="9144000" cy="6858000"/>
          </a:xfrm>
        </p:grpSpPr>
        <p:sp>
          <p:nvSpPr>
            <p:cNvPr id="3" name="Rectangle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4" name="Picture 15" descr="Bottom-wave-for-dean.png"/>
            <p:cNvPicPr>
              <a:picLocks noChangeAspect="1"/>
            </p:cNvPicPr>
            <p:nvPr/>
          </p:nvPicPr>
          <p:blipFill>
            <a:blip r:embed="rId2">
              <a:lum bright="-80000" contrast="6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p:cNvPicPr>
              <a:picLocks noChangeAspect="1"/>
            </p:cNvPicPr>
            <p:nvPr/>
          </p:nvPicPr>
          <p:blipFill>
            <a:blip r:embed="rId3">
              <a:lum bright="-76000" contrast="70000"/>
              <a:extLst>
                <a:ext uri="{28A0092B-C50C-407E-A947-70E740481C1C}">
                  <a14:useLocalDpi xmlns:a14="http://schemas.microsoft.com/office/drawing/2010/main" val="0"/>
                </a:ext>
              </a:extLst>
            </a:blip>
            <a:srcRect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7" name="Rectangle 6"/>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endParaRPr lang="en-US" noProof="0"/>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6" name="Content Placeholder 2"/>
          <p:cNvSpPr>
            <a:spLocks noGrp="1"/>
          </p:cNvSpPr>
          <p:nvPr>
            <p:ph idx="1"/>
          </p:nvPr>
        </p:nvSpPr>
        <p:spPr>
          <a:xfrm>
            <a:off x="370800" y="1216799"/>
            <a:ext cx="8292188" cy="3054575"/>
          </a:xfrm>
          <a:prstGeom prst="rect">
            <a:avLst/>
          </a:prstGeom>
        </p:spPr>
        <p:txBody>
          <a:bodyPr/>
          <a:lstStyle>
            <a:lvl1pPr marL="224155" indent="-224155">
              <a:spcBef>
                <a:spcPts val="600"/>
              </a:spcBef>
              <a:defRPr sz="2000">
                <a:solidFill>
                  <a:srgbClr val="515151"/>
                </a:solidFill>
              </a:defRPr>
            </a:lvl1pPr>
            <a:lvl2pPr marL="685800" indent="-228600">
              <a:spcAft>
                <a:spcPts val="1200"/>
              </a:spcAft>
              <a:defRPr sz="1600">
                <a:solidFill>
                  <a:srgbClr val="515151"/>
                </a:solidFill>
              </a:defRPr>
            </a:lvl2pPr>
            <a:lvl3pPr marL="1138555"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6" name="Rectangle 5"/>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endParaRPr lang="en-US" noProof="0"/>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4155" indent="-224155" algn="l">
              <a:buFont typeface="Arial" panose="020B0604020202020204" pitchFamily="34" charset="0"/>
              <a:buChar char="•"/>
              <a:defRPr sz="2000">
                <a:solidFill>
                  <a:srgbClr val="515151"/>
                </a:solidFill>
              </a:defRPr>
            </a:lvl1pPr>
            <a:lvl2pPr marL="802005" indent="-263525">
              <a:buNone/>
              <a:defRPr sz="1600"/>
            </a:lvl2pPr>
            <a:lvl3pPr marL="989330" indent="-187325">
              <a:buFont typeface="Arial" panose="020B0604020202020204" pitchFamily="34" charset="0"/>
              <a:buChar char="•"/>
              <a:defRPr sz="1400"/>
            </a:lvl3pPr>
            <a:lvl4pPr marL="1339850" indent="-174625">
              <a:buFont typeface="Arial" panose="020B0604020202020204" pitchFamily="34" charset="0"/>
              <a:buChar char="•"/>
              <a:defRPr sz="1400"/>
            </a:lvl4pPr>
            <a:lvl5pPr marL="1703705" indent="-174625">
              <a:buFont typeface="Arial" panose="020B0604020202020204"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1.jpeg"/><Relationship Id="rId2" Type="http://schemas.openxmlformats.org/officeDocument/2006/relationships/slideLayout" Target="../slideLayouts/slideLayout59.xml"/><Relationship Id="rId1" Type="http://schemas.openxmlformats.org/officeDocument/2006/relationships/slideLayout" Target="../slideLayouts/slideLayout58.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s>
</file>

<file path=ppt/slideMasters/_rels/slideMaster1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0" Type="http://schemas.openxmlformats.org/officeDocument/2006/relationships/theme" Target="../theme/theme16.xml"/><Relationship Id="rId1" Type="http://schemas.openxmlformats.org/officeDocument/2006/relationships/slideLayout" Target="../slideLayouts/slideLayout65.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slideLayout" Target="../slideLayouts/slideLayout76.xml"/><Relationship Id="rId4" Type="http://schemas.openxmlformats.org/officeDocument/2006/relationships/slideLayout" Target="../slideLayouts/slideLayout75.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_rels/slideMaster18.xml.rels><?xml version="1.0" encoding="UTF-8" standalone="yes"?>
<Relationships xmlns="http://schemas.openxmlformats.org/package/2006/relationships"><Relationship Id="rId9" Type="http://schemas.openxmlformats.org/officeDocument/2006/relationships/theme" Target="../theme/theme18.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91.xml"/><Relationship Id="rId8" Type="http://schemas.openxmlformats.org/officeDocument/2006/relationships/slideLayout" Target="../slideLayouts/slideLayout90.xml"/><Relationship Id="rId7" Type="http://schemas.openxmlformats.org/officeDocument/2006/relationships/slideLayout" Target="../slideLayouts/slideLayout89.xml"/><Relationship Id="rId6" Type="http://schemas.openxmlformats.org/officeDocument/2006/relationships/slideLayout" Target="../slideLayouts/slideLayout88.xml"/><Relationship Id="rId5" Type="http://schemas.openxmlformats.org/officeDocument/2006/relationships/slideLayout" Target="../slideLayouts/slideLayout87.xml"/><Relationship Id="rId4" Type="http://schemas.openxmlformats.org/officeDocument/2006/relationships/slideLayout" Target="../slideLayouts/slideLayout86.xml"/><Relationship Id="rId3" Type="http://schemas.openxmlformats.org/officeDocument/2006/relationships/slideLayout" Target="../slideLayouts/slideLayout85.xml"/><Relationship Id="rId2" Type="http://schemas.openxmlformats.org/officeDocument/2006/relationships/slideLayout" Target="../slideLayouts/slideLayout84.xml"/><Relationship Id="rId14" Type="http://schemas.openxmlformats.org/officeDocument/2006/relationships/theme" Target="../theme/theme19.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93.xml"/><Relationship Id="rId10" Type="http://schemas.openxmlformats.org/officeDocument/2006/relationships/slideLayout" Target="../slideLayouts/slideLayout92.xml"/><Relationship Id="rId1" Type="http://schemas.openxmlformats.org/officeDocument/2006/relationships/slideLayout" Target="../slideLayouts/slideLayout83.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jpeg"/><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heme" Target="../theme/theme20.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3.jpeg"/><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7" Type="http://schemas.openxmlformats.org/officeDocument/2006/relationships/theme" Target="../theme/theme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5" Type="http://schemas.openxmlformats.org/officeDocument/2006/relationships/theme" Target="../theme/theme6.xml"/><Relationship Id="rId4" Type="http://schemas.openxmlformats.org/officeDocument/2006/relationships/image" Target="../media/image1.jpeg"/><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EB_home_backgroun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030"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10243"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6"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11267"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70"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12291"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294"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13315"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318"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 descr="EB_home_backgroun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4342"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800">
                <a:solidFill>
                  <a:srgbClr val="7F7F7F"/>
                </a:solidFill>
              </a:rPr>
              <a:t>http://www.1ppt.com</a:t>
            </a:r>
            <a:endParaRPr lang="en-US" altLang="zh-CN" sz="800">
              <a:solidFill>
                <a:srgbClr val="7F7F7F"/>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15363" name="Picture 18" descr="Bottom-wave-for-dea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invGray">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9" descr="top-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invGray">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16387" name="Picture 7" descr="Bottom-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descr="top-wave-for-Dea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90"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6392"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17411" name="Picture 7" descr="Bottom-wave-for-dea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descr="top-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414"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7415"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18435" name="Picture 7" descr="Bottom-wave-for-dean.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438"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8439"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zh-CN"/>
              <a:t>Click to edit Master title style</a:t>
            </a:r>
            <a:endParaRPr lang="en-GB" altLang="zh-CN"/>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19459" name="Picture 16" descr="Bottom-wave-for-dean.png"/>
          <p:cNvPicPr>
            <a:picLocks noChangeAspect="1"/>
          </p:cNvPicPr>
          <p:nvPr/>
        </p:nvPicPr>
        <p:blipFill>
          <a:blip r:embed="rId1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7" descr="top-wave-for-Dean.png"/>
          <p:cNvPicPr>
            <a:picLocks noChangeAspect="1"/>
          </p:cNvPicPr>
          <p:nvPr/>
        </p:nvPicPr>
        <p:blipFill>
          <a:blip r:embed="rId1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sp>
        <p:nvSpPr>
          <p:cNvPr id="20" name="Rectangle 19"/>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cxnSp>
        <p:nvCxnSpPr>
          <p:cNvPr id="21" name="Straight Connector 20"/>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466"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ea typeface="宋体" panose="02010600030101010101" pitchFamily="2" charset="-122"/>
            </a:endParaRPr>
          </a:p>
        </p:txBody>
      </p:sp>
      <p:sp>
        <p:nvSpPr>
          <p:cNvPr id="19467" name="Rectangle 2"/>
          <p:cNvSpPr>
            <a:spLocks noGrp="1" noChangeArrowheads="1"/>
          </p:cNvSpPr>
          <p:nvPr>
            <p:ph type="title"/>
          </p:nvPr>
        </p:nvSpPr>
        <p:spPr bwMode="auto">
          <a:xfrm>
            <a:off x="371475" y="374650"/>
            <a:ext cx="85439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zh-CN"/>
              <a:t>Click to edit Master title style</a:t>
            </a:r>
            <a:endParaRPr lang="en-GB" altLang="zh-CN"/>
          </a:p>
        </p:txBody>
      </p:sp>
      <p:sp>
        <p:nvSpPr>
          <p:cNvPr id="19468" name="Rectangle 3"/>
          <p:cNvSpPr>
            <a:spLocks noGrp="1" noChangeArrowheads="1"/>
          </p:cNvSpPr>
          <p:nvPr>
            <p:ph type="body" idx="1"/>
          </p:nvPr>
        </p:nvSpPr>
        <p:spPr bwMode="auto">
          <a:xfrm>
            <a:off x="371475" y="1216025"/>
            <a:ext cx="85471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ts val="1200"/>
        </a:spcBef>
        <a:spcAft>
          <a:spcPct val="0"/>
        </a:spcAft>
        <a:buClr>
          <a:srgbClr val="F18B1E"/>
        </a:buClr>
        <a:buSzPct val="125000"/>
        <a:buFont typeface="Arial" panose="020B0604020202020204" pitchFamily="34" charset="0"/>
        <a:buChar char="•"/>
        <a:defRPr lang="en-US" sz="2000" kern="1200">
          <a:solidFill>
            <a:schemeClr val="bg1"/>
          </a:solidFill>
          <a:latin typeface="+mj-lt"/>
          <a:ea typeface="+mn-ea"/>
          <a:cs typeface="Arial" panose="020B0604020202020204" pitchFamily="34" charset="0"/>
        </a:defRPr>
      </a:lvl1pPr>
      <a:lvl2pPr marL="538480" indent="-81280" algn="l" rtl="0" eaLnBrk="0" fontAlgn="base" hangingPunct="0">
        <a:spcBef>
          <a:spcPts val="400"/>
        </a:spcBef>
        <a:spcAft>
          <a:spcPct val="0"/>
        </a:spcAft>
        <a:buClr>
          <a:srgbClr val="F18B1E"/>
        </a:buClr>
        <a:buSzPct val="125000"/>
        <a:buFont typeface="Arial" panose="020B0604020202020204" pitchFamily="34" charset="0"/>
        <a:buChar char="–"/>
        <a:defRPr lang="en-US" sz="1600" kern="1200">
          <a:solidFill>
            <a:srgbClr val="BFBFBF"/>
          </a:solidFill>
          <a:latin typeface="+mj-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Font typeface="Arial" panose="020B0604020202020204" pitchFamily="34" charset="0"/>
        <a:buChar char="•"/>
        <a:defRPr lang="en-GB" sz="1400" kern="1200">
          <a:solidFill>
            <a:schemeClr val="bg1"/>
          </a:solidFill>
          <a:latin typeface="+mj-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descr="\\eyestore\Home\ori.carmon\Re-Branding\Presentation\pres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2005"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20483" name="Picture 7"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486"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20487"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descr="\\eyestore\Home\ori.carmon\Re-Branding\Presentation\pres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2005"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4099" name="Picture 18" descr="Bottom-wave-for-dean.png"/>
          <p:cNvPicPr>
            <a:picLocks noChangeAspect="1"/>
          </p:cNvPicPr>
          <p:nvPr/>
        </p:nvPicPr>
        <p:blipFill>
          <a:blip r:embed="rId5">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9" descr="top-wave-for-Dean.png"/>
          <p:cNvPicPr>
            <a:picLocks noChangeAspect="1"/>
          </p:cNvPicPr>
          <p:nvPr/>
        </p:nvPicPr>
        <p:blipFill>
          <a:blip r:embed="rId6">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02"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zh-CN" altLang="zh-CN" sz="3600">
              <a:solidFill>
                <a:srgbClr val="F68933"/>
              </a:solidFill>
              <a:latin typeface="HelveticaNeueLT Std Lt"/>
            </a:endParaRPr>
          </a:p>
        </p:txBody>
      </p:sp>
      <p:sp>
        <p:nvSpPr>
          <p:cNvPr id="4103"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5123" name="Picture 7" descr="Bottom-wave-for-dean.png"/>
          <p:cNvPicPr>
            <a:picLocks noChangeAspect="1"/>
          </p:cNvPicPr>
          <p:nvPr/>
        </p:nvPicPr>
        <p:blipFill>
          <a:blip r:embed="rId6">
            <a:lum bright="-80000" contrast="6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8" descr="top-wave-for-Dean.png"/>
          <p:cNvPicPr>
            <a:picLocks noChangeAspect="1"/>
          </p:cNvPicPr>
          <p:nvPr/>
        </p:nvPicPr>
        <p:blipFill>
          <a:blip r:embed="rId7">
            <a:lum bright="-7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26"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zh-CN" altLang="zh-CN" sz="3600">
              <a:solidFill>
                <a:srgbClr val="F68933"/>
              </a:solidFill>
              <a:latin typeface="HelveticaNeueLT Std Lt"/>
              <a:ea typeface="宋体" panose="02010600030101010101" pitchFamily="2" charset="-122"/>
            </a:endParaRPr>
          </a:p>
        </p:txBody>
      </p:sp>
      <p:sp>
        <p:nvSpPr>
          <p:cNvPr id="5127"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GB" altLang="zh-CN"/>
              <a:t>Click to edit Master title style</a:t>
            </a:r>
            <a:endParaRPr lang="en-GB" altLang="zh-CN"/>
          </a:p>
        </p:txBody>
      </p:sp>
      <p:sp>
        <p:nvSpPr>
          <p:cNvPr id="5128"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EB_home_background.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5" name="Rectangle 14"/>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16" name="Rectangle 15"/>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sp>
        <p:nvSpPr>
          <p:cNvPr id="6150"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anose="02010600030101010101" pitchFamily="2" charset="-122"/>
              <a:cs typeface="Arial" panose="020B0604020202020204" pitchFamily="34" charset="0"/>
            </a:endParaRPr>
          </a:p>
        </p:txBody>
      </p:sp>
      <p:pic>
        <p:nvPicPr>
          <p:cNvPr id="7171" name="Picture 7" descr="Bottom-wave-for-dea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8" descr="top-wave-for-Dea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4"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7175" name="Rectangle 2"/>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7176"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8A8A8A"/>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anose="020B0502040204020203" pitchFamily="34" charset="0"/>
        </a:defRPr>
      </a:lvl1pPr>
      <a:lvl2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2pPr>
      <a:lvl3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3pPr>
      <a:lvl4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4pPr>
      <a:lvl5pPr algn="l" rtl="0" eaLnBrk="0" fontAlgn="base" hangingPunct="0">
        <a:spcBef>
          <a:spcPct val="0"/>
        </a:spcBef>
        <a:spcAft>
          <a:spcPct val="0"/>
        </a:spcAft>
        <a:defRPr sz="3600">
          <a:solidFill>
            <a:srgbClr val="F68933"/>
          </a:solidFill>
          <a:latin typeface="Arial" panose="020B0604020202020204" pitchFamily="34" charset="0"/>
          <a:cs typeface="Segoe UI" panose="020B0502040204020203"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panose="020B0604020202020204" pitchFamily="34" charset="0"/>
        </a:defRPr>
      </a:lvl1pPr>
      <a:lvl2pPr marL="802005"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panose="020B0604020202020204" pitchFamily="34" charset="0"/>
        </a:defRPr>
      </a:lvl2pPr>
      <a:lvl3pPr marL="989330"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panose="020B0604020202020204" pitchFamily="34" charset="0"/>
        </a:defRPr>
      </a:lvl4pPr>
      <a:lvl5pPr marL="1703705"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8195"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198"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
        <p:nvSpPr>
          <p:cNvPr id="8199"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anose="020B0604020202020204" pitchFamily="34" charset="0"/>
            </a:endParaRPr>
          </a:p>
        </p:txBody>
      </p:sp>
      <p:pic>
        <p:nvPicPr>
          <p:cNvPr id="9219" name="Picture 18" descr="Bottom-wave-for-dean.png"/>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top-wave-for-Dean.png"/>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22" name="Title 17"/>
          <p:cNvSpPr txBox="1"/>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
        <p:nvSpPr>
          <p:cNvPr id="9223" name="Footer Placeholder 6"/>
          <p:cNvSpPr txBox="1"/>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3.xml"/><Relationship Id="rId5" Type="http://schemas.openxmlformats.org/officeDocument/2006/relationships/image" Target="../media/image29.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8.wmf"/><Relationship Id="rId1" Type="http://schemas.openxmlformats.org/officeDocument/2006/relationships/image" Target="../media/image2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8.xml"/></Relationships>
</file>

<file path=ppt/slides/_rels/slide16.xml.rels><?xml version="1.0" encoding="UTF-8" standalone="yes"?>
<Relationships xmlns="http://schemas.openxmlformats.org/package/2006/relationships"><Relationship Id="rId9" Type="http://schemas.openxmlformats.org/officeDocument/2006/relationships/slide" Target="slide38.xml"/><Relationship Id="rId8" Type="http://schemas.openxmlformats.org/officeDocument/2006/relationships/image" Target="../media/image36.jpeg"/><Relationship Id="rId7" Type="http://schemas.openxmlformats.org/officeDocument/2006/relationships/slide" Target="slide36.xml"/><Relationship Id="rId6" Type="http://schemas.openxmlformats.org/officeDocument/2006/relationships/image" Target="../media/image35.jpeg"/><Relationship Id="rId5" Type="http://schemas.openxmlformats.org/officeDocument/2006/relationships/slide" Target="slide29.xml"/><Relationship Id="rId4" Type="http://schemas.openxmlformats.org/officeDocument/2006/relationships/image" Target="../media/image34.jpeg"/><Relationship Id="rId3" Type="http://schemas.openxmlformats.org/officeDocument/2006/relationships/slide" Target="slide25.xml"/><Relationship Id="rId20" Type="http://schemas.openxmlformats.org/officeDocument/2006/relationships/notesSlide" Target="../notesSlides/notesSlide16.xml"/><Relationship Id="rId2" Type="http://schemas.openxmlformats.org/officeDocument/2006/relationships/image" Target="../media/image33.jpeg"/><Relationship Id="rId19" Type="http://schemas.openxmlformats.org/officeDocument/2006/relationships/slideLayout" Target="../slideLayouts/slideLayout14.xml"/><Relationship Id="rId18" Type="http://schemas.openxmlformats.org/officeDocument/2006/relationships/image" Target="../media/image38.jpeg"/><Relationship Id="rId17" Type="http://schemas.openxmlformats.org/officeDocument/2006/relationships/image" Target="../media/image21.png"/><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37.png"/><Relationship Id="rId10" Type="http://schemas.openxmlformats.org/officeDocument/2006/relationships/slide" Target="slide32.xml"/><Relationship Id="rId1" Type="http://schemas.openxmlformats.org/officeDocument/2006/relationships/slide" Target="slide27.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 Target="slide2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4.xml"/><Relationship Id="rId4" Type="http://schemas.openxmlformats.org/officeDocument/2006/relationships/slide" Target="slide17.xml"/><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image" Target="../media/image3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8.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94.xml"/><Relationship Id="rId4" Type="http://schemas.openxmlformats.org/officeDocument/2006/relationships/slide" Target="slide17.xml"/><Relationship Id="rId3" Type="http://schemas.openxmlformats.org/officeDocument/2006/relationships/image" Target="../media/image42.png"/><Relationship Id="rId2" Type="http://schemas.microsoft.com/office/2007/relationships/media" Target="file:///D:\My%20Documents\Dwell%20Time\cirq_demo2_med_Lg_4x3.wmv" TargetMode="External"/><Relationship Id="rId1" Type="http://schemas.openxmlformats.org/officeDocument/2006/relationships/video" Target="file:///D:\My%20Documents\Dwell%20Time\cirq_demo2_med_Lg_4x3.wmv" TargetMode="Externa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vml"/><Relationship Id="rId3" Type="http://schemas.openxmlformats.org/officeDocument/2006/relationships/slideLayout" Target="../slideLayouts/slideLayout86.xml"/><Relationship Id="rId2" Type="http://schemas.openxmlformats.org/officeDocument/2006/relationships/image" Target="../media/image43.png"/><Relationship Id="rId1" Type="http://schemas.openxmlformats.org/officeDocument/2006/relationships/oleObject" Target="../embeddings/Workbook1.xls"/></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86.xml"/><Relationship Id="rId2" Type="http://schemas.openxmlformats.org/officeDocument/2006/relationships/image" Target="../media/image44.png"/><Relationship Id="rId1" Type="http://schemas.openxmlformats.org/officeDocument/2006/relationships/hyperlink" Target="Examples/HP_Touchsmart/index.htm" TargetMode="External"/></Relationships>
</file>

<file path=ppt/slides/_rels/slide24.xml.rels><?xml version="1.0" encoding="UTF-8" standalone="yes"?>
<Relationships xmlns="http://schemas.openxmlformats.org/package/2006/relationships"><Relationship Id="rId9" Type="http://schemas.openxmlformats.org/officeDocument/2006/relationships/slide" Target="slide38.xml"/><Relationship Id="rId8" Type="http://schemas.openxmlformats.org/officeDocument/2006/relationships/image" Target="../media/image36.jpeg"/><Relationship Id="rId7" Type="http://schemas.openxmlformats.org/officeDocument/2006/relationships/slide" Target="slide36.xml"/><Relationship Id="rId6" Type="http://schemas.openxmlformats.org/officeDocument/2006/relationships/image" Target="../media/image35.jpeg"/><Relationship Id="rId5" Type="http://schemas.openxmlformats.org/officeDocument/2006/relationships/slide" Target="slide29.xml"/><Relationship Id="rId4" Type="http://schemas.openxmlformats.org/officeDocument/2006/relationships/image" Target="../media/image34.jpeg"/><Relationship Id="rId3" Type="http://schemas.openxmlformats.org/officeDocument/2006/relationships/slide" Target="slide25.xml"/><Relationship Id="rId20" Type="http://schemas.openxmlformats.org/officeDocument/2006/relationships/notesSlide" Target="../notesSlides/notesSlide24.xml"/><Relationship Id="rId2" Type="http://schemas.openxmlformats.org/officeDocument/2006/relationships/image" Target="../media/image33.jpeg"/><Relationship Id="rId19" Type="http://schemas.openxmlformats.org/officeDocument/2006/relationships/slideLayout" Target="../slideLayouts/slideLayout14.xml"/><Relationship Id="rId18" Type="http://schemas.openxmlformats.org/officeDocument/2006/relationships/image" Target="../media/image38.jpeg"/><Relationship Id="rId17" Type="http://schemas.openxmlformats.org/officeDocument/2006/relationships/image" Target="../media/image21.png"/><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37.png"/><Relationship Id="rId10" Type="http://schemas.openxmlformats.org/officeDocument/2006/relationships/slide" Target="slide32.xml"/><Relationship Id="rId1" Type="http://schemas.openxmlformats.org/officeDocument/2006/relationships/slide" Target="slide2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9.xml"/><Relationship Id="rId3" Type="http://schemas.openxmlformats.org/officeDocument/2006/relationships/slide" Target="slide24.xml"/><Relationship Id="rId2" Type="http://schemas.openxmlformats.org/officeDocument/2006/relationships/image" Target="../media/image46.jpeg"/><Relationship Id="rId1" Type="http://schemas.openxmlformats.org/officeDocument/2006/relationships/image" Target="../media/image45.jpeg"/></Relationships>
</file>

<file path=ppt/slides/_rels/slide26.xml.rels><?xml version="1.0" encoding="UTF-8" standalone="yes"?>
<Relationships xmlns="http://schemas.openxmlformats.org/package/2006/relationships"><Relationship Id="rId9" Type="http://schemas.openxmlformats.org/officeDocument/2006/relationships/slide" Target="slide32.xml"/><Relationship Id="rId8" Type="http://schemas.openxmlformats.org/officeDocument/2006/relationships/image" Target="../media/image50.jpeg"/><Relationship Id="rId7" Type="http://schemas.openxmlformats.org/officeDocument/2006/relationships/slide" Target="slide29.xml"/><Relationship Id="rId6" Type="http://schemas.openxmlformats.org/officeDocument/2006/relationships/image" Target="../media/image49.jpeg"/><Relationship Id="rId5" Type="http://schemas.openxmlformats.org/officeDocument/2006/relationships/slide" Target="slide27.xml"/><Relationship Id="rId4" Type="http://schemas.openxmlformats.org/officeDocument/2006/relationships/image" Target="../media/image48.jpeg"/><Relationship Id="rId3" Type="http://schemas.openxmlformats.org/officeDocument/2006/relationships/slide" Target="slide25.xml"/><Relationship Id="rId2" Type="http://schemas.openxmlformats.org/officeDocument/2006/relationships/slide" Target="slide24.xml"/><Relationship Id="rId16" Type="http://schemas.openxmlformats.org/officeDocument/2006/relationships/notesSlide" Target="../notesSlides/notesSlide26.xml"/><Relationship Id="rId15" Type="http://schemas.openxmlformats.org/officeDocument/2006/relationships/slideLayout" Target="../slideLayouts/slideLayout17.xml"/><Relationship Id="rId14" Type="http://schemas.openxmlformats.org/officeDocument/2006/relationships/image" Target="../media/image53.jpeg"/><Relationship Id="rId13" Type="http://schemas.openxmlformats.org/officeDocument/2006/relationships/slide" Target="slide38.xml"/><Relationship Id="rId12" Type="http://schemas.openxmlformats.org/officeDocument/2006/relationships/image" Target="../media/image52.jpeg"/><Relationship Id="rId11" Type="http://schemas.openxmlformats.org/officeDocument/2006/relationships/slide" Target="slide36.xml"/><Relationship Id="rId10" Type="http://schemas.openxmlformats.org/officeDocument/2006/relationships/image" Target="../media/image51.jpeg"/><Relationship Id="rId1" Type="http://schemas.openxmlformats.org/officeDocument/2006/relationships/image" Target="../media/image47.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9.xml"/><Relationship Id="rId2" Type="http://schemas.openxmlformats.org/officeDocument/2006/relationships/slide" Target="slide24.xml"/><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9" Type="http://schemas.openxmlformats.org/officeDocument/2006/relationships/slide" Target="slide32.xml"/><Relationship Id="rId8" Type="http://schemas.openxmlformats.org/officeDocument/2006/relationships/image" Target="../media/image50.jpeg"/><Relationship Id="rId7" Type="http://schemas.openxmlformats.org/officeDocument/2006/relationships/slide" Target="slide29.xml"/><Relationship Id="rId6" Type="http://schemas.openxmlformats.org/officeDocument/2006/relationships/image" Target="../media/image49.jpeg"/><Relationship Id="rId5" Type="http://schemas.openxmlformats.org/officeDocument/2006/relationships/slide" Target="slide27.xml"/><Relationship Id="rId4" Type="http://schemas.openxmlformats.org/officeDocument/2006/relationships/image" Target="../media/image48.jpeg"/><Relationship Id="rId3" Type="http://schemas.openxmlformats.org/officeDocument/2006/relationships/slide" Target="slide25.xml"/><Relationship Id="rId2" Type="http://schemas.openxmlformats.org/officeDocument/2006/relationships/slide" Target="slide24.xml"/><Relationship Id="rId16" Type="http://schemas.openxmlformats.org/officeDocument/2006/relationships/notesSlide" Target="../notesSlides/notesSlide28.xml"/><Relationship Id="rId15" Type="http://schemas.openxmlformats.org/officeDocument/2006/relationships/slideLayout" Target="../slideLayouts/slideLayout18.xml"/><Relationship Id="rId14" Type="http://schemas.openxmlformats.org/officeDocument/2006/relationships/image" Target="../media/image53.jpeg"/><Relationship Id="rId13" Type="http://schemas.openxmlformats.org/officeDocument/2006/relationships/slide" Target="slide38.xml"/><Relationship Id="rId12" Type="http://schemas.openxmlformats.org/officeDocument/2006/relationships/image" Target="../media/image52.jpeg"/><Relationship Id="rId11" Type="http://schemas.openxmlformats.org/officeDocument/2006/relationships/slide" Target="slide36.xml"/><Relationship Id="rId10" Type="http://schemas.openxmlformats.org/officeDocument/2006/relationships/image" Target="../media/image51.jpeg"/><Relationship Id="rId1" Type="http://schemas.openxmlformats.org/officeDocument/2006/relationships/image" Target="../media/image55.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9.xml"/><Relationship Id="rId3" Type="http://schemas.openxmlformats.org/officeDocument/2006/relationships/slide" Target="slide24.xml"/><Relationship Id="rId2" Type="http://schemas.openxmlformats.org/officeDocument/2006/relationships/image" Target="../media/image56.jpeg"/><Relationship Id="rId1"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5.jpeg"/></Relationships>
</file>

<file path=ppt/slides/_rels/slide30.xml.rels><?xml version="1.0" encoding="UTF-8" standalone="yes"?>
<Relationships xmlns="http://schemas.openxmlformats.org/package/2006/relationships"><Relationship Id="rId9" Type="http://schemas.openxmlformats.org/officeDocument/2006/relationships/slide" Target="slide32.xml"/><Relationship Id="rId8" Type="http://schemas.openxmlformats.org/officeDocument/2006/relationships/image" Target="../media/image50.jpeg"/><Relationship Id="rId7" Type="http://schemas.openxmlformats.org/officeDocument/2006/relationships/slide" Target="slide29.xml"/><Relationship Id="rId6" Type="http://schemas.openxmlformats.org/officeDocument/2006/relationships/image" Target="../media/image49.jpeg"/><Relationship Id="rId5" Type="http://schemas.openxmlformats.org/officeDocument/2006/relationships/slide" Target="slide27.xml"/><Relationship Id="rId4" Type="http://schemas.openxmlformats.org/officeDocument/2006/relationships/image" Target="../media/image48.jpeg"/><Relationship Id="rId3" Type="http://schemas.openxmlformats.org/officeDocument/2006/relationships/slide" Target="slide25.xml"/><Relationship Id="rId2" Type="http://schemas.openxmlformats.org/officeDocument/2006/relationships/slide" Target="slide24.xml"/><Relationship Id="rId16" Type="http://schemas.openxmlformats.org/officeDocument/2006/relationships/notesSlide" Target="../notesSlides/notesSlide30.xml"/><Relationship Id="rId15" Type="http://schemas.openxmlformats.org/officeDocument/2006/relationships/slideLayout" Target="../slideLayouts/slideLayout14.xml"/><Relationship Id="rId14" Type="http://schemas.openxmlformats.org/officeDocument/2006/relationships/image" Target="../media/image53.jpeg"/><Relationship Id="rId13" Type="http://schemas.openxmlformats.org/officeDocument/2006/relationships/slide" Target="slide38.xml"/><Relationship Id="rId12" Type="http://schemas.openxmlformats.org/officeDocument/2006/relationships/image" Target="../media/image52.jpeg"/><Relationship Id="rId11" Type="http://schemas.openxmlformats.org/officeDocument/2006/relationships/slide" Target="slide36.xml"/><Relationship Id="rId10" Type="http://schemas.openxmlformats.org/officeDocument/2006/relationships/image" Target="../media/image51.jpeg"/><Relationship Id="rId1" Type="http://schemas.openxmlformats.org/officeDocument/2006/relationships/image" Target="../media/image57.png"/></Relationships>
</file>

<file path=ppt/slides/_rels/slide31.xml.rels><?xml version="1.0" encoding="UTF-8" standalone="yes"?>
<Relationships xmlns="http://schemas.openxmlformats.org/package/2006/relationships"><Relationship Id="rId9" Type="http://schemas.openxmlformats.org/officeDocument/2006/relationships/image" Target="../media/image50.jpeg"/><Relationship Id="rId8" Type="http://schemas.openxmlformats.org/officeDocument/2006/relationships/slide" Target="slide29.xml"/><Relationship Id="rId7" Type="http://schemas.openxmlformats.org/officeDocument/2006/relationships/image" Target="../media/image49.jpeg"/><Relationship Id="rId6" Type="http://schemas.openxmlformats.org/officeDocument/2006/relationships/slide" Target="slide27.xml"/><Relationship Id="rId5" Type="http://schemas.openxmlformats.org/officeDocument/2006/relationships/image" Target="../media/image48.jpeg"/><Relationship Id="rId4" Type="http://schemas.openxmlformats.org/officeDocument/2006/relationships/slide" Target="slide25.xml"/><Relationship Id="rId3" Type="http://schemas.openxmlformats.org/officeDocument/2006/relationships/slide" Target="slide24.xml"/><Relationship Id="rId2" Type="http://schemas.openxmlformats.org/officeDocument/2006/relationships/image" Target="../media/image59.jpeg"/><Relationship Id="rId17" Type="http://schemas.openxmlformats.org/officeDocument/2006/relationships/notesSlide" Target="../notesSlides/notesSlide31.xml"/><Relationship Id="rId16" Type="http://schemas.openxmlformats.org/officeDocument/2006/relationships/slideLayout" Target="../slideLayouts/slideLayout14.xml"/><Relationship Id="rId15" Type="http://schemas.openxmlformats.org/officeDocument/2006/relationships/image" Target="../media/image53.jpeg"/><Relationship Id="rId14" Type="http://schemas.openxmlformats.org/officeDocument/2006/relationships/slide" Target="slide38.xml"/><Relationship Id="rId13" Type="http://schemas.openxmlformats.org/officeDocument/2006/relationships/image" Target="../media/image52.jpeg"/><Relationship Id="rId12" Type="http://schemas.openxmlformats.org/officeDocument/2006/relationships/slide" Target="slide36.xml"/><Relationship Id="rId11" Type="http://schemas.openxmlformats.org/officeDocument/2006/relationships/image" Target="../media/image51.jpeg"/><Relationship Id="rId10" Type="http://schemas.openxmlformats.org/officeDocument/2006/relationships/slide" Target="slide32.xml"/><Relationship Id="rId1" Type="http://schemas.openxmlformats.org/officeDocument/2006/relationships/image" Target="../media/image58.GI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9.xml"/><Relationship Id="rId2" Type="http://schemas.openxmlformats.org/officeDocument/2006/relationships/slide" Target="slide24.xml"/><Relationship Id="rId1" Type="http://schemas.openxmlformats.org/officeDocument/2006/relationships/image" Target="../media/image60.png"/></Relationships>
</file>

<file path=ppt/slides/_rels/slide33.xml.rels><?xml version="1.0" encoding="UTF-8" standalone="yes"?>
<Relationships xmlns="http://schemas.openxmlformats.org/package/2006/relationships"><Relationship Id="rId9" Type="http://schemas.openxmlformats.org/officeDocument/2006/relationships/slide" Target="slide32.xml"/><Relationship Id="rId8" Type="http://schemas.openxmlformats.org/officeDocument/2006/relationships/image" Target="../media/image50.jpeg"/><Relationship Id="rId7" Type="http://schemas.openxmlformats.org/officeDocument/2006/relationships/slide" Target="slide29.xml"/><Relationship Id="rId6" Type="http://schemas.openxmlformats.org/officeDocument/2006/relationships/image" Target="../media/image49.jpeg"/><Relationship Id="rId5" Type="http://schemas.openxmlformats.org/officeDocument/2006/relationships/slide" Target="slide27.xml"/><Relationship Id="rId4" Type="http://schemas.openxmlformats.org/officeDocument/2006/relationships/image" Target="../media/image48.jpeg"/><Relationship Id="rId3" Type="http://schemas.openxmlformats.org/officeDocument/2006/relationships/slide" Target="slide25.xml"/><Relationship Id="rId2" Type="http://schemas.openxmlformats.org/officeDocument/2006/relationships/slide" Target="slide24.xml"/><Relationship Id="rId16" Type="http://schemas.openxmlformats.org/officeDocument/2006/relationships/notesSlide" Target="../notesSlides/notesSlide33.xml"/><Relationship Id="rId15" Type="http://schemas.openxmlformats.org/officeDocument/2006/relationships/slideLayout" Target="../slideLayouts/slideLayout15.xml"/><Relationship Id="rId14" Type="http://schemas.openxmlformats.org/officeDocument/2006/relationships/image" Target="../media/image53.jpeg"/><Relationship Id="rId13" Type="http://schemas.openxmlformats.org/officeDocument/2006/relationships/slide" Target="slide38.xml"/><Relationship Id="rId12" Type="http://schemas.openxmlformats.org/officeDocument/2006/relationships/image" Target="../media/image52.jpeg"/><Relationship Id="rId11" Type="http://schemas.openxmlformats.org/officeDocument/2006/relationships/slide" Target="slide36.xml"/><Relationship Id="rId10" Type="http://schemas.openxmlformats.org/officeDocument/2006/relationships/image" Target="../media/image51.jpeg"/><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73.xml"/><Relationship Id="rId5" Type="http://schemas.openxmlformats.org/officeDocument/2006/relationships/image" Target="../media/image29.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8.wmf"/><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8.xml"/><Relationship Id="rId4" Type="http://schemas.openxmlformats.org/officeDocument/2006/relationships/slide" Target="slide24.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9.xml"/><Relationship Id="rId3" Type="http://schemas.openxmlformats.org/officeDocument/2006/relationships/slide" Target="slide24.xml"/><Relationship Id="rId2" Type="http://schemas.openxmlformats.org/officeDocument/2006/relationships/image" Target="../media/image64.jpeg"/><Relationship Id="rId1" Type="http://schemas.openxmlformats.org/officeDocument/2006/relationships/image" Target="../media/image45.jpeg"/></Relationships>
</file>

<file path=ppt/slides/_rels/slide37.xml.rels><?xml version="1.0" encoding="UTF-8" standalone="yes"?>
<Relationships xmlns="http://schemas.openxmlformats.org/package/2006/relationships"><Relationship Id="rId9" Type="http://schemas.openxmlformats.org/officeDocument/2006/relationships/slide" Target="slide29.xml"/><Relationship Id="rId8" Type="http://schemas.openxmlformats.org/officeDocument/2006/relationships/image" Target="../media/image49.jpeg"/><Relationship Id="rId7" Type="http://schemas.openxmlformats.org/officeDocument/2006/relationships/slide" Target="slide27.xml"/><Relationship Id="rId6" Type="http://schemas.openxmlformats.org/officeDocument/2006/relationships/image" Target="../media/image48.jpeg"/><Relationship Id="rId5" Type="http://schemas.openxmlformats.org/officeDocument/2006/relationships/slide" Target="slide25.xml"/><Relationship Id="rId4" Type="http://schemas.openxmlformats.org/officeDocument/2006/relationships/slide" Target="slide24.xml"/><Relationship Id="rId3" Type="http://schemas.openxmlformats.org/officeDocument/2006/relationships/image" Target="../media/image67.png"/><Relationship Id="rId2" Type="http://schemas.openxmlformats.org/officeDocument/2006/relationships/image" Target="../media/image66.png"/><Relationship Id="rId18" Type="http://schemas.openxmlformats.org/officeDocument/2006/relationships/notesSlide" Target="../notesSlides/notesSlide37.xml"/><Relationship Id="rId17" Type="http://schemas.openxmlformats.org/officeDocument/2006/relationships/slideLayout" Target="../slideLayouts/slideLayout14.xml"/><Relationship Id="rId16" Type="http://schemas.openxmlformats.org/officeDocument/2006/relationships/image" Target="../media/image53.jpeg"/><Relationship Id="rId15" Type="http://schemas.openxmlformats.org/officeDocument/2006/relationships/slide" Target="slide38.xml"/><Relationship Id="rId14" Type="http://schemas.openxmlformats.org/officeDocument/2006/relationships/image" Target="../media/image52.jpeg"/><Relationship Id="rId13" Type="http://schemas.openxmlformats.org/officeDocument/2006/relationships/slide" Target="slide36.xml"/><Relationship Id="rId12" Type="http://schemas.openxmlformats.org/officeDocument/2006/relationships/image" Target="../media/image51.jpeg"/><Relationship Id="rId11" Type="http://schemas.openxmlformats.org/officeDocument/2006/relationships/slide" Target="slide32.xml"/><Relationship Id="rId10" Type="http://schemas.openxmlformats.org/officeDocument/2006/relationships/image" Target="../media/image50.jpeg"/><Relationship Id="rId1" Type="http://schemas.openxmlformats.org/officeDocument/2006/relationships/image" Target="../media/image65.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9.xml"/><Relationship Id="rId3" Type="http://schemas.openxmlformats.org/officeDocument/2006/relationships/image" Target="../media/image68.png"/><Relationship Id="rId2" Type="http://schemas.openxmlformats.org/officeDocument/2006/relationships/slide" Target="slide24.xml"/><Relationship Id="rId1" Type="http://schemas.openxmlformats.org/officeDocument/2006/relationships/hyperlink" Target="http://www.1ppt.com/moban/" TargetMode="Externa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7.xml"/><Relationship Id="rId4" Type="http://schemas.openxmlformats.org/officeDocument/2006/relationships/image" Target="../media/image70.wmf"/><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69.jpeg"/></Relationships>
</file>

<file path=ppt/slides/_rels/slide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slide" Target="slide32.xml"/><Relationship Id="rId5" Type="http://schemas.openxmlformats.org/officeDocument/2006/relationships/slide" Target="slide38.xml"/><Relationship Id="rId4" Type="http://schemas.openxmlformats.org/officeDocument/2006/relationships/slide" Target="slide36.xml"/><Relationship Id="rId3" Type="http://schemas.openxmlformats.org/officeDocument/2006/relationships/slide" Target="slide29.xml"/><Relationship Id="rId2" Type="http://schemas.openxmlformats.org/officeDocument/2006/relationships/slide" Target="slide25.xml"/><Relationship Id="rId14" Type="http://schemas.openxmlformats.org/officeDocument/2006/relationships/notesSlide" Target="../notesSlides/notesSlide4.xml"/><Relationship Id="rId13" Type="http://schemas.openxmlformats.org/officeDocument/2006/relationships/slideLayout" Target="../slideLayouts/slideLayout14.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slide" Target="slide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hyperlink" Target="http://www.1ppt.com/" TargetMode="External"/></Relationships>
</file>

<file path=ppt/slides/_rels/slide42.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4" Type="http://schemas.openxmlformats.org/officeDocument/2006/relationships/slideLayout" Target="../slideLayouts/slideLayout21.xml"/><Relationship Id="rId13" Type="http://schemas.openxmlformats.org/officeDocument/2006/relationships/image" Target="../media/image73.png"/><Relationship Id="rId12" Type="http://schemas.openxmlformats.org/officeDocument/2006/relationships/image" Target="../media/image72.png"/><Relationship Id="rId11" Type="http://schemas.openxmlformats.org/officeDocument/2006/relationships/image" Target="../media/image71.png"/><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slide" Target="slide38.xml"/><Relationship Id="rId4" Type="http://schemas.openxmlformats.org/officeDocument/2006/relationships/image" Target="../media/image21.png"/><Relationship Id="rId3" Type="http://schemas.openxmlformats.org/officeDocument/2006/relationships/image" Target="../media/image16.png"/><Relationship Id="rId2" Type="http://schemas.openxmlformats.org/officeDocument/2006/relationships/slide" Target="slide29.xml"/><Relationship Id="rId1" Type="http://schemas.openxmlformats.org/officeDocument/2006/relationships/slide" Target="slide25.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 Target="slide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3"/>
          <p:cNvSpPr>
            <a:spLocks noGrp="1"/>
          </p:cNvSpPr>
          <p:nvPr>
            <p:ph type="body" sz="half" idx="2"/>
          </p:nvPr>
        </p:nvSpPr>
        <p:spPr bwMode="auto">
          <a:xfrm>
            <a:off x="371475" y="3582988"/>
            <a:ext cx="5486400" cy="75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1800" dirty="0">
                <a:latin typeface="微软雅黑" panose="020B0503020204020204" pitchFamily="34" charset="-122"/>
                <a:ea typeface="微软雅黑" panose="020B0503020204020204" pitchFamily="34" charset="-122"/>
              </a:rPr>
              <a:t>让移动开发更简单</a:t>
            </a:r>
            <a:endParaRPr lang="en-GB" altLang="zh-CN" sz="1800" dirty="0">
              <a:latin typeface="微软雅黑" panose="020B0503020204020204" pitchFamily="34" charset="-122"/>
              <a:ea typeface="微软雅黑" panose="020B0503020204020204" pitchFamily="34" charset="-122"/>
            </a:endParaRPr>
          </a:p>
        </p:txBody>
      </p:sp>
      <p:sp>
        <p:nvSpPr>
          <p:cNvPr id="96259" name="Text Placeholder 7"/>
          <p:cNvSpPr>
            <a:spLocks noGrp="1"/>
          </p:cNvSpPr>
          <p:nvPr>
            <p:ph type="body" sz="half" idx="10"/>
          </p:nvPr>
        </p:nvSpPr>
        <p:spPr bwMode="auto">
          <a:xfrm>
            <a:off x="371475" y="3963988"/>
            <a:ext cx="54864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致力于构建互联网创业生态圈   帮助创业者成功</a:t>
            </a:r>
            <a:endParaRPr altLang="zh-CN" dirty="0"/>
          </a:p>
        </p:txBody>
      </p:sp>
      <p:sp>
        <p:nvSpPr>
          <p:cNvPr id="96260" name="Title 2"/>
          <p:cNvSpPr>
            <a:spLocks noGrp="1"/>
          </p:cNvSpPr>
          <p:nvPr>
            <p:ph type="title"/>
          </p:nvPr>
        </p:nvSpPr>
        <p:spPr bwMode="auto">
          <a:xfrm>
            <a:off x="371475" y="2968625"/>
            <a:ext cx="8229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dirty="0" err="1">
                <a:latin typeface="时尚中黑简体" pitchFamily="2" charset="-122"/>
                <a:ea typeface="时尚中黑简体" pitchFamily="2" charset="-122"/>
              </a:rPr>
              <a:t>AppLink</a:t>
            </a:r>
            <a:r>
              <a:rPr lang="en-US" altLang="zh-CN" dirty="0">
                <a:latin typeface="时尚中黑简体" pitchFamily="2" charset="-122"/>
                <a:ea typeface="时尚中黑简体" pitchFamily="2" charset="-122"/>
              </a:rPr>
              <a:t> BaaS</a:t>
            </a:r>
            <a:r>
              <a:rPr lang="zh-CN" altLang="en-US" dirty="0">
                <a:latin typeface="时尚中黑简体" pitchFamily="2" charset="-122"/>
                <a:ea typeface="时尚中黑简体" pitchFamily="2" charset="-122"/>
              </a:rPr>
              <a:t>平台</a:t>
            </a:r>
            <a:endParaRPr lang="en-US" altLang="zh-CN" dirty="0">
              <a:latin typeface="时尚中黑简体" pitchFamily="2" charset="-122"/>
              <a:ea typeface="时尚中黑简体"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18787" name="Picture 2" descr="D:\Backup\Presentations\Lianne\mafis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66800"/>
            <a:ext cx="914400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5" descr="\\eyestore\Home\ori.carmon\Re-Branding\logos new Mortar\Logo whit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6"/>
          <p:cNvSpPr txBox="1"/>
          <p:nvPr/>
        </p:nvSpPr>
        <p:spPr>
          <a:xfrm>
            <a:off x="304800" y="6384925"/>
            <a:ext cx="2895600" cy="244475"/>
          </a:xfrm>
          <a:prstGeom prst="rect">
            <a:avLst/>
          </a:prstGeom>
        </p:spPr>
        <p:txBody>
          <a:bodyPr anchor="ctr"/>
          <a:lstStyle/>
          <a:p>
            <a:pPr fontAlgn="auto">
              <a:spcBef>
                <a:spcPts val="0"/>
              </a:spcBef>
              <a:spcAft>
                <a:spcPts val="0"/>
              </a:spcAft>
              <a:defRPr/>
            </a:pPr>
            <a:r>
              <a:rPr lang="en-US" sz="900" dirty="0">
                <a:solidFill>
                  <a:srgbClr val="515151"/>
                </a:solidFill>
                <a:latin typeface="+mn-lt"/>
                <a:cs typeface="+mn-cs"/>
              </a:rPr>
              <a:t>© 2008 Eyeblaster. All rights reserved</a:t>
            </a:r>
            <a:endParaRPr lang="en-US" sz="900" dirty="0">
              <a:solidFill>
                <a:srgbClr val="515151"/>
              </a:solidFill>
              <a:latin typeface="+mn-lt"/>
              <a:cs typeface="+mn-cs"/>
            </a:endParaRPr>
          </a:p>
        </p:txBody>
      </p:sp>
      <p:pic>
        <p:nvPicPr>
          <p:cNvPr id="118790" name="Picture 12" descr="Bottom-wave-for-dean.png"/>
          <p:cNvPicPr>
            <a:picLocks noChangeAspect="1"/>
          </p:cNvPicPr>
          <p:nvPr/>
        </p:nvPicPr>
        <p:blipFill>
          <a:blip r:embed="rId3">
            <a:lum bright="-44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bwMode="auto">
          <a:xfrm>
            <a:off x="0" y="322263"/>
            <a:ext cx="9144000" cy="7572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18792" name="Picture 13" descr="top-wave-for-Dean.png"/>
          <p:cNvPicPr>
            <a:picLocks noChangeAspect="1"/>
          </p:cNvPicPr>
          <p:nvPr/>
        </p:nvPicPr>
        <p:blipFill>
          <a:blip r:embed="rId4">
            <a:lum contrast="-24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Backup\Presentations\Lianne\mafish.jpg"/>
          <p:cNvPicPr>
            <a:picLocks noChangeAspect="1" noChangeArrowheads="1"/>
          </p:cNvPicPr>
          <p:nvPr/>
        </p:nvPicPr>
        <p:blipFill>
          <a:blip r:embed="rId5" cstate="screen">
            <a:duotone>
              <a:schemeClr val="bg2">
                <a:shade val="45000"/>
                <a:satMod val="135000"/>
              </a:schemeClr>
              <a:prstClr val="white"/>
            </a:duotone>
          </a:blip>
          <a:srcRect/>
          <a:stretch>
            <a:fillRect/>
          </a:stretch>
        </p:blipFill>
        <p:spPr bwMode="auto">
          <a:xfrm>
            <a:off x="0" y="1066800"/>
            <a:ext cx="5257800" cy="5180441"/>
          </a:xfrm>
          <a:prstGeom prst="rect">
            <a:avLst/>
          </a:prstGeom>
          <a:noFill/>
        </p:spPr>
      </p:pic>
      <p:sp>
        <p:nvSpPr>
          <p:cNvPr id="118794" name="Title 8"/>
          <p:cNvSpPr>
            <a:spLocks noGrp="1"/>
          </p:cNvSpPr>
          <p:nvPr>
            <p:ph type="title"/>
          </p:nvPr>
        </p:nvSpPr>
        <p:spPr/>
        <p:txBody>
          <a:bodyPr/>
          <a:lstStyle/>
          <a:p>
            <a:r>
              <a:rPr lang="en-US" altLang="zh-CN">
                <a:ea typeface="宋体" panose="02010600030101010101" pitchFamily="2" charset="-122"/>
                <a:sym typeface="+mn-ea"/>
              </a:rPr>
              <a:t>4</a:t>
            </a:r>
            <a:r>
              <a:rPr lang="zh-CN" altLang="en-US">
                <a:ea typeface="宋体" panose="02010600030101010101" pitchFamily="2" charset="-122"/>
                <a:sym typeface="+mn-ea"/>
              </a:rPr>
              <a:t>大项目化特性</a:t>
            </a:r>
            <a:endParaRPr lang="en-US" altLang="zh-CN">
              <a:ea typeface="宋体" panose="02010600030101010101" pitchFamily="2" charset="-122"/>
            </a:endParaRPr>
          </a:p>
        </p:txBody>
      </p:sp>
      <p:sp>
        <p:nvSpPr>
          <p:cNvPr id="7" name="Rectangle 6"/>
          <p:cNvSpPr/>
          <p:nvPr/>
        </p:nvSpPr>
        <p:spPr bwMode="auto">
          <a:xfrm>
            <a:off x="0" y="1331913"/>
            <a:ext cx="9144000" cy="3240087"/>
          </a:xfrm>
          <a:prstGeom prst="rect">
            <a:avLst/>
          </a:prstGeom>
          <a:solidFill>
            <a:schemeClr val="bg1">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0" name="Content Placeholder 9"/>
          <p:cNvSpPr>
            <a:spLocks noGrp="1"/>
          </p:cNvSpPr>
          <p:nvPr>
            <p:ph idx="1"/>
          </p:nvPr>
        </p:nvSpPr>
        <p:spPr bwMode="auto">
          <a:xfrm>
            <a:off x="381000" y="914400"/>
            <a:ext cx="7286625" cy="4649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spcBef>
                <a:spcPct val="0"/>
              </a:spcBef>
            </a:pPr>
            <a:endParaRPr altLang="zh-CN" sz="3000">
              <a:ea typeface="宋体" panose="02010600030101010101" pitchFamily="2" charset="-122"/>
              <a:cs typeface="Arial" panose="020B0604020202020204" pitchFamily="34" charset="0"/>
            </a:endParaRPr>
          </a:p>
          <a:p>
            <a:pPr eaLnBrk="1" hangingPunct="1">
              <a:spcBef>
                <a:spcPct val="20000"/>
              </a:spcBef>
              <a:buClr>
                <a:srgbClr val="F18B1E"/>
              </a:buClr>
              <a:buSzPct val="125000"/>
              <a:buFont typeface="Arial" panose="020B0604020202020204" pitchFamily="34" charset="0"/>
              <a:buChar char="•"/>
            </a:pPr>
            <a:r>
              <a:rPr altLang="zh-CN" sz="3000">
                <a:ea typeface="宋体" panose="02010600030101010101" pitchFamily="2" charset="-122"/>
                <a:sym typeface="+mn-ea"/>
              </a:rPr>
              <a:t>开源的</a:t>
            </a:r>
            <a:r>
              <a:rPr altLang="zh-CN" sz="3000">
                <a:solidFill>
                  <a:srgbClr val="FF0000"/>
                </a:solidFill>
                <a:ea typeface="宋体" panose="02010600030101010101" pitchFamily="2" charset="-122"/>
                <a:sym typeface="+mn-ea"/>
              </a:rPr>
              <a:t>独立化</a:t>
            </a:r>
            <a:r>
              <a:rPr altLang="zh-CN" sz="3000">
                <a:ea typeface="宋体" panose="02010600030101010101" pitchFamily="2" charset="-122"/>
                <a:sym typeface="+mn-ea"/>
              </a:rPr>
              <a:t>部署</a:t>
            </a:r>
            <a:endParaRPr lang="en-US" altLang="zh-CN" sz="3000">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altLang="zh-CN" sz="3000">
                <a:solidFill>
                  <a:srgbClr val="FF0000"/>
                </a:solidFill>
                <a:ea typeface="宋体" panose="02010600030101010101" pitchFamily="2" charset="-122"/>
                <a:sym typeface="+mn-ea"/>
              </a:rPr>
              <a:t>自由</a:t>
            </a:r>
            <a:r>
              <a:rPr altLang="zh-CN" sz="3000">
                <a:ea typeface="宋体" panose="02010600030101010101" pitchFamily="2" charset="-122"/>
                <a:sym typeface="+mn-ea"/>
              </a:rPr>
              <a:t>接入第三方服务</a:t>
            </a:r>
            <a:endParaRPr lang="en-US" altLang="zh-CN" sz="3000">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altLang="zh-CN" sz="3000">
                <a:ea typeface="宋体" panose="02010600030101010101" pitchFamily="2" charset="-122"/>
                <a:sym typeface="+mn-ea"/>
              </a:rPr>
              <a:t>面向开发者的</a:t>
            </a:r>
            <a:r>
              <a:rPr altLang="zh-CN" sz="3000">
                <a:solidFill>
                  <a:srgbClr val="FF0000"/>
                </a:solidFill>
                <a:ea typeface="宋体" panose="02010600030101010101" pitchFamily="2" charset="-122"/>
                <a:sym typeface="+mn-ea"/>
              </a:rPr>
              <a:t>免费</a:t>
            </a:r>
            <a:r>
              <a:rPr altLang="zh-CN" sz="3000">
                <a:ea typeface="宋体" panose="02010600030101010101" pitchFamily="2" charset="-122"/>
                <a:sym typeface="+mn-ea"/>
              </a:rPr>
              <a:t>云开发模式</a:t>
            </a:r>
            <a:endParaRPr lang="en-US" altLang="zh-CN" sz="3000">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zh-CN" sz="3000">
                <a:solidFill>
                  <a:srgbClr val="FF0000"/>
                </a:solidFill>
                <a:ea typeface="宋体" panose="02010600030101010101" pitchFamily="2" charset="-122"/>
                <a:sym typeface="+mn-ea"/>
              </a:rPr>
              <a:t>开放性</a:t>
            </a:r>
            <a:r>
              <a:rPr lang="zh-CN" sz="3000">
                <a:ea typeface="宋体" panose="02010600030101010101" pitchFamily="2" charset="-122"/>
                <a:sym typeface="+mn-ea"/>
              </a:rPr>
              <a:t>的</a:t>
            </a:r>
            <a:r>
              <a:rPr sz="3000">
                <a:ea typeface="宋体" panose="02010600030101010101" pitchFamily="2" charset="-122"/>
                <a:sym typeface="+mn-ea"/>
              </a:rPr>
              <a:t>云应用商店</a:t>
            </a:r>
            <a:endParaRPr altLang="zh-CN" sz="3000">
              <a:solidFill>
                <a:srgbClr val="373737"/>
              </a:solidFill>
              <a:ea typeface="宋体" panose="02010600030101010101" pitchFamily="2" charset="-122"/>
              <a:cs typeface="Arial" panose="020B0604020202020204" pitchFamily="34" charset="0"/>
              <a:sym typeface="Wingdings" panose="05000000000000000000"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7"/>
          <p:cNvSpPr txBox="1">
            <a:spLocks noGrp="1"/>
          </p:cNvSpPr>
          <p:nvPr>
            <p:ph type="title"/>
          </p:nvPr>
        </p:nvSpPr>
        <p:spPr bwMode="auto">
          <a:xfrm>
            <a:off x="371475" y="374650"/>
            <a:ext cx="8291513" cy="67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a:t>五大市场</a:t>
            </a:r>
            <a:endParaRPr lang="zh-CN" altLang="en-US"/>
          </a:p>
        </p:txBody>
      </p:sp>
      <p:sp>
        <p:nvSpPr>
          <p:cNvPr id="124931" name="Content Placeholder 12"/>
          <p:cNvSpPr>
            <a:spLocks noGrp="1"/>
          </p:cNvSpPr>
          <p:nvPr>
            <p:ph idx="1"/>
          </p:nvPr>
        </p:nvSpPr>
        <p:spPr bwMode="auto">
          <a:xfrm>
            <a:off x="371475" y="1219200"/>
            <a:ext cx="8291513" cy="4992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150000"/>
              </a:lnSpc>
              <a:buClr>
                <a:srgbClr val="F68933"/>
              </a:buClr>
            </a:pPr>
            <a:r>
              <a:rPr lang="en-US" altLang="zh-CN"/>
              <a:t>云开发平台</a:t>
            </a:r>
            <a:r>
              <a:rPr lang="en-US" altLang="zh-CN">
                <a:solidFill>
                  <a:srgbClr val="F2F2F2"/>
                </a:solidFill>
              </a:rPr>
              <a:t> </a:t>
            </a:r>
            <a:endParaRPr lang="en-US" altLang="zh-CN">
              <a:solidFill>
                <a:srgbClr val="F2F2F2"/>
              </a:solidFill>
            </a:endParaRPr>
          </a:p>
          <a:p>
            <a:pPr eaLnBrk="1" hangingPunct="1">
              <a:lnSpc>
                <a:spcPct val="150000"/>
              </a:lnSpc>
              <a:buClr>
                <a:srgbClr val="F68933"/>
              </a:buClr>
            </a:pPr>
            <a:r>
              <a:rPr lang="en-US" altLang="zh-CN">
                <a:solidFill>
                  <a:srgbClr val="D9D9D9"/>
                </a:solidFill>
              </a:rPr>
              <a:t>自动化构建数据管理系统</a:t>
            </a:r>
            <a:endParaRPr lang="en-US" altLang="zh-CN">
              <a:solidFill>
                <a:srgbClr val="D9D9D9"/>
              </a:solidFill>
            </a:endParaRPr>
          </a:p>
          <a:p>
            <a:pPr eaLnBrk="1" hangingPunct="1">
              <a:lnSpc>
                <a:spcPct val="150000"/>
              </a:lnSpc>
              <a:buClr>
                <a:srgbClr val="F68933"/>
              </a:buClr>
            </a:pPr>
            <a:r>
              <a:rPr lang="en-US" altLang="zh-CN">
                <a:solidFill>
                  <a:srgbClr val="D9D9D9"/>
                </a:solidFill>
              </a:rPr>
              <a:t>移动互联网敏捷开发框架</a:t>
            </a:r>
            <a:endParaRPr lang="en-US" altLang="zh-CN">
              <a:solidFill>
                <a:srgbClr val="D9D9D9"/>
              </a:solidFill>
            </a:endParaRPr>
          </a:p>
          <a:p>
            <a:pPr eaLnBrk="1" hangingPunct="1">
              <a:lnSpc>
                <a:spcPct val="150000"/>
              </a:lnSpc>
              <a:buClr>
                <a:srgbClr val="F68933"/>
              </a:buClr>
            </a:pPr>
            <a:r>
              <a:rPr lang="en-US" altLang="zh-CN">
                <a:solidFill>
                  <a:srgbClr val="D9D9D9"/>
                </a:solidFill>
              </a:rPr>
              <a:t>BaaS（Backend-as-a-Service，后端即服务）</a:t>
            </a:r>
            <a:endParaRPr lang="en-US" altLang="zh-CN">
              <a:solidFill>
                <a:srgbClr val="D9D9D9"/>
              </a:solidFill>
            </a:endParaRPr>
          </a:p>
          <a:p>
            <a:pPr eaLnBrk="1" hangingPunct="1">
              <a:lnSpc>
                <a:spcPct val="150000"/>
              </a:lnSpc>
              <a:buClr>
                <a:srgbClr val="F68933"/>
              </a:buClr>
            </a:pPr>
            <a:r>
              <a:rPr lang="en-US" altLang="zh-CN">
                <a:solidFill>
                  <a:srgbClr val="D9D9D9"/>
                </a:solidFill>
              </a:rPr>
              <a:t>知识共享的应用商店</a:t>
            </a:r>
            <a:endParaRPr lang="en-US" altLang="zh-CN">
              <a:solidFill>
                <a:srgbClr val="D9D9D9"/>
              </a:solidFill>
            </a:endParaRPr>
          </a:p>
          <a:p>
            <a:pPr eaLnBrk="1" hangingPunct="1">
              <a:buClr>
                <a:srgbClr val="F68933"/>
              </a:buClr>
            </a:pPr>
            <a:endParaRPr lang="en-US" altLang="zh-CN">
              <a:solidFill>
                <a:srgbClr val="D9D9D9"/>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9"/>
          <p:cNvSpPr>
            <a:spLocks noGrp="1" noChangeArrowheads="1"/>
          </p:cNvSpPr>
          <p:nvPr>
            <p:ph type="title"/>
          </p:nvPr>
        </p:nvSpPr>
        <p:spPr/>
        <p:txBody>
          <a:bodyPr/>
          <a:lstStyle/>
          <a:p>
            <a:r>
              <a:rPr lang="en-US" altLang="en-GB">
                <a:ea typeface="宋体" panose="02010600030101010101" pitchFamily="2" charset="-122"/>
              </a:rPr>
              <a:t>Strength</a:t>
            </a:r>
            <a:r>
              <a:rPr lang="zh-CN" altLang="en-US">
                <a:ea typeface="宋体" panose="02010600030101010101" pitchFamily="2" charset="-122"/>
              </a:rPr>
              <a:t>优势</a:t>
            </a:r>
            <a:endParaRPr lang="zh-CN" altLang="en-US">
              <a:ea typeface="宋体" panose="02010600030101010101" pitchFamily="2" charset="-122"/>
            </a:endParaRPr>
          </a:p>
        </p:txBody>
      </p:sp>
      <p:sp>
        <p:nvSpPr>
          <p:cNvPr id="3074" name="Rectangle 3"/>
          <p:cNvSpPr>
            <a:spLocks noGrp="1" noChangeArrowheads="1"/>
          </p:cNvSpPr>
          <p:nvPr>
            <p:ph type="body" idx="4294967295"/>
          </p:nvPr>
        </p:nvSpPr>
        <p:spPr bwMode="auto">
          <a:xfrm>
            <a:off x="371475" y="1328738"/>
            <a:ext cx="616585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2200">
                <a:ea typeface="宋体" panose="02010600030101010101" pitchFamily="2" charset="-122"/>
                <a:cs typeface="Arial" panose="020B0604020202020204" pitchFamily="34" charset="0"/>
              </a:rPr>
              <a:t>自主研发</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著作权、专利、</a:t>
            </a:r>
            <a:r>
              <a:rPr altLang="zh-CN" sz="1800">
                <a:ea typeface="宋体" panose="02010600030101010101" pitchFamily="2" charset="-122"/>
                <a:cs typeface="Arial" panose="020B0604020202020204" pitchFamily="34" charset="0"/>
              </a:rPr>
              <a:t>Apache</a:t>
            </a:r>
            <a:r>
              <a:rPr lang="zh-CN" altLang="en-US" sz="1800">
                <a:ea typeface="宋体" panose="02010600030101010101" pitchFamily="2" charset="-122"/>
                <a:cs typeface="Arial" panose="020B0604020202020204" pitchFamily="34" charset="0"/>
              </a:rPr>
              <a:t>基金会</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a:ea typeface="宋体" panose="02010600030101010101" pitchFamily="2" charset="-122"/>
                <a:cs typeface="Arial" panose="020B0604020202020204" pitchFamily="34" charset="0"/>
              </a:rPr>
              <a:t>技术优势</a:t>
            </a:r>
            <a:endParaRPr lang="zh-CN" altLang="en-US">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提高效率、减少成本、降低门槛</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sz="2200">
                <a:ea typeface="宋体" panose="02010600030101010101" pitchFamily="2" charset="-122"/>
                <a:cs typeface="Arial" panose="020B0604020202020204" pitchFamily="34" charset="0"/>
              </a:rPr>
              <a:t>竞争优势</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sym typeface="+mn-ea"/>
              </a:rPr>
              <a:t>专注早期、知识付费、免费</a:t>
            </a:r>
            <a:endParaRPr lang="zh-CN" altLang="en-US" sz="1800">
              <a:ea typeface="宋体" panose="02010600030101010101" pitchFamily="2" charset="-122"/>
              <a:cs typeface="Arial" panose="020B0604020202020204" pitchFamily="34" charset="0"/>
              <a:sym typeface="+mn-ea"/>
            </a:endParaRPr>
          </a:p>
          <a:p>
            <a:pPr eaLnBrk="1" hangingPunct="1">
              <a:lnSpc>
                <a:spcPct val="150000"/>
              </a:lnSpc>
            </a:pPr>
            <a:r>
              <a:rPr lang="zh-CN" altLang="en-US" sz="2200">
                <a:ea typeface="宋体" panose="02010600030101010101" pitchFamily="2" charset="-122"/>
                <a:cs typeface="Arial" panose="020B0604020202020204" pitchFamily="34" charset="0"/>
              </a:rPr>
              <a:t>创始人</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十年草根、优秀企业、技术广、行业广</a:t>
            </a:r>
            <a:endParaRPr lang="zh-CN" altLang="en-US" sz="2200">
              <a:ea typeface="宋体" panose="02010600030101010101" pitchFamily="2" charset="-122"/>
              <a:cs typeface="Arial" panose="020B0604020202020204" pitchFamily="34" charset="0"/>
              <a:sym typeface="+mn-ea"/>
            </a:endParaRPr>
          </a:p>
          <a:p>
            <a:pPr marL="517525" lvl="1" indent="0" eaLnBrk="1" hangingPunct="1">
              <a:lnSpc>
                <a:spcPct val="150000"/>
              </a:lnSpc>
              <a:buFontTx/>
              <a:buNone/>
            </a:pPr>
            <a:endParaRPr lang="zh-CN" altLang="en-US" sz="1800">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flipH="1">
            <a:off x="5775960" y="2581275"/>
            <a:ext cx="3273425" cy="32734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4">
                                            <p:txEl>
                                              <p:pRg st="1" end="1"/>
                                            </p:txEl>
                                          </p:spTgt>
                                        </p:tgtEl>
                                        <p:attrNameLst>
                                          <p:attrName>style.visibility</p:attrName>
                                        </p:attrNameLst>
                                      </p:cBhvr>
                                      <p:to>
                                        <p:strVal val="visible"/>
                                      </p:to>
                                    </p:set>
                                    <p:animEffect transition="in" filter="fade">
                                      <p:cBhvr>
                                        <p:cTn id="10" dur="500"/>
                                        <p:tgtEl>
                                          <p:spTgt spid="30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4">
                                            <p:txEl>
                                              <p:pRg st="2" end="2"/>
                                            </p:txEl>
                                          </p:spTgt>
                                        </p:tgtEl>
                                        <p:attrNameLst>
                                          <p:attrName>style.visibility</p:attrName>
                                        </p:attrNameLst>
                                      </p:cBhvr>
                                      <p:to>
                                        <p:strVal val="visible"/>
                                      </p:to>
                                    </p:set>
                                    <p:animEffect transition="in" filter="fade">
                                      <p:cBhvr>
                                        <p:cTn id="15" dur="500"/>
                                        <p:tgtEl>
                                          <p:spTgt spid="30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4">
                                            <p:txEl>
                                              <p:pRg st="3" end="3"/>
                                            </p:txEl>
                                          </p:spTgt>
                                        </p:tgtEl>
                                        <p:attrNameLst>
                                          <p:attrName>style.visibility</p:attrName>
                                        </p:attrNameLst>
                                      </p:cBhvr>
                                      <p:to>
                                        <p:strVal val="visible"/>
                                      </p:to>
                                    </p:set>
                                    <p:animEffect transition="in" filter="fade">
                                      <p:cBhvr>
                                        <p:cTn id="18" dur="500"/>
                                        <p:tgtEl>
                                          <p:spTgt spid="30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74">
                                            <p:txEl>
                                              <p:pRg st="4" end="4"/>
                                            </p:txEl>
                                          </p:spTgt>
                                        </p:tgtEl>
                                        <p:attrNameLst>
                                          <p:attrName>style.visibility</p:attrName>
                                        </p:attrNameLst>
                                      </p:cBhvr>
                                      <p:to>
                                        <p:strVal val="visible"/>
                                      </p:to>
                                    </p:set>
                                    <p:animEffect transition="in" filter="fade">
                                      <p:cBhvr>
                                        <p:cTn id="23" dur="500"/>
                                        <p:tgtEl>
                                          <p:spTgt spid="307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74">
                                            <p:txEl>
                                              <p:pRg st="5" end="5"/>
                                            </p:txEl>
                                          </p:spTgt>
                                        </p:tgtEl>
                                        <p:attrNameLst>
                                          <p:attrName>style.visibility</p:attrName>
                                        </p:attrNameLst>
                                      </p:cBhvr>
                                      <p:to>
                                        <p:strVal val="visible"/>
                                      </p:to>
                                    </p:set>
                                    <p:animEffect transition="in" filter="fade">
                                      <p:cBhvr>
                                        <p:cTn id="26" dur="500"/>
                                        <p:tgtEl>
                                          <p:spTgt spid="307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74">
                                            <p:txEl>
                                              <p:pRg st="6" end="6"/>
                                            </p:txEl>
                                          </p:spTgt>
                                        </p:tgtEl>
                                        <p:attrNameLst>
                                          <p:attrName>style.visibility</p:attrName>
                                        </p:attrNameLst>
                                      </p:cBhvr>
                                      <p:to>
                                        <p:strVal val="visible"/>
                                      </p:to>
                                    </p:set>
                                    <p:animEffect transition="in" filter="fade">
                                      <p:cBhvr>
                                        <p:cTn id="31" dur="500"/>
                                        <p:tgtEl>
                                          <p:spTgt spid="307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74">
                                            <p:txEl>
                                              <p:pRg st="7" end="7"/>
                                            </p:txEl>
                                          </p:spTgt>
                                        </p:tgtEl>
                                        <p:attrNameLst>
                                          <p:attrName>style.visibility</p:attrName>
                                        </p:attrNameLst>
                                      </p:cBhvr>
                                      <p:to>
                                        <p:strVal val="visible"/>
                                      </p:to>
                                    </p:set>
                                    <p:animEffect transition="in" filter="fade">
                                      <p:cBhvr>
                                        <p:cTn id="34" dur="500"/>
                                        <p:tgtEl>
                                          <p:spTgt spid="3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9"/>
          <p:cNvSpPr>
            <a:spLocks noGrp="1" noChangeArrowheads="1"/>
          </p:cNvSpPr>
          <p:nvPr>
            <p:ph type="title"/>
          </p:nvPr>
        </p:nvSpPr>
        <p:spPr/>
        <p:txBody>
          <a:bodyPr/>
          <a:lstStyle/>
          <a:p>
            <a:r>
              <a:rPr lang="en-US" altLang="en-GB">
                <a:ea typeface="宋体" panose="02010600030101010101" pitchFamily="2" charset="-122"/>
              </a:rPr>
              <a:t>Weakness</a:t>
            </a:r>
            <a:r>
              <a:rPr lang="zh-CN" altLang="en-US">
                <a:ea typeface="宋体" panose="02010600030101010101" pitchFamily="2" charset="-122"/>
              </a:rPr>
              <a:t>劣势 </a:t>
            </a:r>
            <a:r>
              <a:rPr lang="en-US" altLang="zh-CN">
                <a:ea typeface="宋体" panose="02010600030101010101" pitchFamily="2" charset="-122"/>
              </a:rPr>
              <a:t>&amp;&amp; Threat</a:t>
            </a:r>
            <a:r>
              <a:rPr lang="zh-CN" altLang="en-US">
                <a:ea typeface="宋体" panose="02010600030101010101" pitchFamily="2" charset="-122"/>
              </a:rPr>
              <a:t>威胁</a:t>
            </a:r>
            <a:endParaRPr lang="zh-CN" altLang="en-US">
              <a:ea typeface="宋体" panose="02010600030101010101" pitchFamily="2" charset="-122"/>
            </a:endParaRPr>
          </a:p>
        </p:txBody>
      </p:sp>
      <p:sp>
        <p:nvSpPr>
          <p:cNvPr id="3074" name="Rectangle 3"/>
          <p:cNvSpPr>
            <a:spLocks noGrp="1" noChangeArrowheads="1"/>
          </p:cNvSpPr>
          <p:nvPr>
            <p:ph type="body" idx="4294967295"/>
          </p:nvPr>
        </p:nvSpPr>
        <p:spPr bwMode="auto">
          <a:xfrm>
            <a:off x="371475" y="1328738"/>
            <a:ext cx="616585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2200">
                <a:ea typeface="宋体" panose="02010600030101010101" pitchFamily="2" charset="-122"/>
                <a:cs typeface="Arial" panose="020B0604020202020204" pitchFamily="34" charset="0"/>
              </a:rPr>
              <a:t>市场能力</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a:ea typeface="宋体" panose="02010600030101010101" pitchFamily="2" charset="-122"/>
                <a:cs typeface="Arial" panose="020B0604020202020204" pitchFamily="34" charset="0"/>
              </a:rPr>
              <a:t>缺少完成团队</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sz="2200">
                <a:ea typeface="宋体" panose="02010600030101010101" pitchFamily="2" charset="-122"/>
                <a:cs typeface="Arial" panose="020B0604020202020204" pitchFamily="34" charset="0"/>
              </a:rPr>
              <a:t>缺少证明</a:t>
            </a:r>
            <a:endParaRPr lang="zh-CN" altLang="en-US" sz="1800">
              <a:ea typeface="宋体" panose="02010600030101010101" pitchFamily="2" charset="-122"/>
              <a:cs typeface="Arial" panose="020B0604020202020204" pitchFamily="34" charset="0"/>
              <a:sym typeface="+mn-ea"/>
            </a:endParaRPr>
          </a:p>
          <a:p>
            <a:pPr eaLnBrk="1" hangingPunct="1">
              <a:lnSpc>
                <a:spcPct val="150000"/>
              </a:lnSpc>
            </a:pPr>
            <a:r>
              <a:rPr lang="zh-CN" altLang="en-US" sz="2200">
                <a:ea typeface="宋体" panose="02010600030101010101" pitchFamily="2" charset="-122"/>
                <a:cs typeface="Arial" panose="020B0604020202020204" pitchFamily="34" charset="0"/>
              </a:rPr>
              <a:t>经营企业经验</a:t>
            </a:r>
            <a:endParaRPr lang="zh-CN" altLang="en-US" sz="2200">
              <a:ea typeface="宋体" panose="02010600030101010101" pitchFamily="2" charset="-122"/>
              <a:cs typeface="Arial" panose="020B0604020202020204" pitchFamily="34" charset="0"/>
            </a:endParaRPr>
          </a:p>
          <a:p>
            <a:pPr eaLnBrk="1" hangingPunct="1">
              <a:lnSpc>
                <a:spcPct val="150000"/>
              </a:lnSpc>
            </a:pPr>
            <a:endParaRPr lang="zh-CN" altLang="en-US" sz="2200">
              <a:ea typeface="宋体" panose="02010600030101010101" pitchFamily="2" charset="-122"/>
              <a:cs typeface="Arial" panose="020B0604020202020204" pitchFamily="34" charset="0"/>
            </a:endParaRPr>
          </a:p>
          <a:p>
            <a:pPr eaLnBrk="1" hangingPunct="1">
              <a:lnSpc>
                <a:spcPct val="150000"/>
              </a:lnSpc>
            </a:pPr>
            <a:r>
              <a:rPr lang="zh-CN" altLang="en-US" sz="2200">
                <a:ea typeface="宋体" panose="02010600030101010101" pitchFamily="2" charset="-122"/>
                <a:cs typeface="Arial" panose="020B0604020202020204" pitchFamily="34" charset="0"/>
              </a:rPr>
              <a:t>被抄袭的威胁</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endParaRPr lang="zh-CN" altLang="en-US" sz="2200">
              <a:ea typeface="宋体" panose="02010600030101010101" pitchFamily="2" charset="-122"/>
              <a:cs typeface="Arial" panose="020B0604020202020204" pitchFamily="34" charset="0"/>
              <a:sym typeface="+mn-ea"/>
            </a:endParaRPr>
          </a:p>
          <a:p>
            <a:pPr marL="517525" lvl="1" indent="0" eaLnBrk="1" hangingPunct="1">
              <a:lnSpc>
                <a:spcPct val="150000"/>
              </a:lnSpc>
              <a:buFontTx/>
              <a:buNone/>
            </a:pPr>
            <a:endParaRPr lang="zh-CN" altLang="en-US" sz="1800">
              <a:ea typeface="宋体" panose="02010600030101010101" pitchFamily="2"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4406265" y="1944370"/>
            <a:ext cx="4257040" cy="329501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4">
                                            <p:txEl>
                                              <p:pRg st="1" end="1"/>
                                            </p:txEl>
                                          </p:spTgt>
                                        </p:tgtEl>
                                        <p:attrNameLst>
                                          <p:attrName>style.visibility</p:attrName>
                                        </p:attrNameLst>
                                      </p:cBhvr>
                                      <p:to>
                                        <p:strVal val="visible"/>
                                      </p:to>
                                    </p:set>
                                    <p:animEffect transition="in" filter="fade">
                                      <p:cBhvr>
                                        <p:cTn id="12" dur="500"/>
                                        <p:tgtEl>
                                          <p:spTgt spid="30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4">
                                            <p:txEl>
                                              <p:pRg st="2" end="2"/>
                                            </p:txEl>
                                          </p:spTgt>
                                        </p:tgtEl>
                                        <p:attrNameLst>
                                          <p:attrName>style.visibility</p:attrName>
                                        </p:attrNameLst>
                                      </p:cBhvr>
                                      <p:to>
                                        <p:strVal val="visible"/>
                                      </p:to>
                                    </p:set>
                                    <p:animEffect transition="in" filter="fade">
                                      <p:cBhvr>
                                        <p:cTn id="17" dur="500"/>
                                        <p:tgtEl>
                                          <p:spTgt spid="30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4">
                                            <p:txEl>
                                              <p:pRg st="3" end="3"/>
                                            </p:txEl>
                                          </p:spTgt>
                                        </p:tgtEl>
                                        <p:attrNameLst>
                                          <p:attrName>style.visibility</p:attrName>
                                        </p:attrNameLst>
                                      </p:cBhvr>
                                      <p:to>
                                        <p:strVal val="visible"/>
                                      </p:to>
                                    </p:set>
                                    <p:animEffect transition="in" filter="fade">
                                      <p:cBhvr>
                                        <p:cTn id="22" dur="500"/>
                                        <p:tgtEl>
                                          <p:spTgt spid="30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4">
                                            <p:txEl>
                                              <p:pRg st="5" end="5"/>
                                            </p:txEl>
                                          </p:spTgt>
                                        </p:tgtEl>
                                        <p:attrNameLst>
                                          <p:attrName>style.visibility</p:attrName>
                                        </p:attrNameLst>
                                      </p:cBhvr>
                                      <p:to>
                                        <p:strVal val="visible"/>
                                      </p:to>
                                    </p:set>
                                    <p:animEffect transition="in" filter="fade">
                                      <p:cBhvr>
                                        <p:cTn id="27" dur="500"/>
                                        <p:tgtEl>
                                          <p:spTgt spid="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9"/>
          <p:cNvSpPr>
            <a:spLocks noGrp="1" noChangeArrowheads="1"/>
          </p:cNvSpPr>
          <p:nvPr>
            <p:ph type="title"/>
          </p:nvPr>
        </p:nvSpPr>
        <p:spPr/>
        <p:txBody>
          <a:bodyPr/>
          <a:lstStyle/>
          <a:p>
            <a:r>
              <a:rPr lang="en-US" altLang="en-GB">
                <a:ea typeface="宋体" panose="02010600030101010101" pitchFamily="2" charset="-122"/>
              </a:rPr>
              <a:t>Opportunity</a:t>
            </a:r>
            <a:r>
              <a:rPr lang="zh-CN" altLang="en-US">
                <a:ea typeface="宋体" panose="02010600030101010101" pitchFamily="2" charset="-122"/>
              </a:rPr>
              <a:t>机会</a:t>
            </a:r>
            <a:endParaRPr lang="zh-CN" altLang="en-US">
              <a:ea typeface="宋体" panose="02010600030101010101" pitchFamily="2" charset="-122"/>
            </a:endParaRPr>
          </a:p>
        </p:txBody>
      </p:sp>
      <p:sp>
        <p:nvSpPr>
          <p:cNvPr id="3074" name="Rectangle 3"/>
          <p:cNvSpPr>
            <a:spLocks noGrp="1" noChangeArrowheads="1"/>
          </p:cNvSpPr>
          <p:nvPr>
            <p:ph type="body" idx="4294967295"/>
          </p:nvPr>
        </p:nvSpPr>
        <p:spPr bwMode="auto">
          <a:xfrm>
            <a:off x="371475" y="1328738"/>
            <a:ext cx="616585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2200">
                <a:ea typeface="宋体" panose="02010600030101010101" pitchFamily="2" charset="-122"/>
                <a:cs typeface="Arial" panose="020B0604020202020204" pitchFamily="34" charset="0"/>
              </a:rPr>
              <a:t>政策与市场</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互联网</a:t>
            </a:r>
            <a:r>
              <a:rPr altLang="zh-CN" sz="1800">
                <a:ea typeface="宋体" panose="02010600030101010101" pitchFamily="2" charset="-122"/>
                <a:cs typeface="Arial" panose="020B0604020202020204" pitchFamily="34" charset="0"/>
              </a:rPr>
              <a:t>+</a:t>
            </a:r>
            <a:r>
              <a:rPr lang="zh-CN" altLang="en-US" sz="1800">
                <a:ea typeface="宋体" panose="02010600030101010101" pitchFamily="2" charset="-122"/>
                <a:cs typeface="Arial" panose="020B0604020202020204" pitchFamily="34" charset="0"/>
              </a:rPr>
              <a:t>下的中国互联网市场</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a:ea typeface="宋体" panose="02010600030101010101" pitchFamily="2" charset="-122"/>
                <a:cs typeface="Arial" panose="020B0604020202020204" pitchFamily="34" charset="0"/>
              </a:rPr>
              <a:t>技术趋势</a:t>
            </a:r>
            <a:endParaRPr lang="zh-CN" altLang="en-US">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软件开发的必然</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sz="2200">
                <a:ea typeface="宋体" panose="02010600030101010101" pitchFamily="2" charset="-122"/>
                <a:cs typeface="Arial" panose="020B0604020202020204" pitchFamily="34" charset="0"/>
              </a:rPr>
              <a:t>需求在改变</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sym typeface="+mn-ea"/>
              </a:rPr>
              <a:t>企业</a:t>
            </a:r>
            <a:r>
              <a:rPr altLang="zh-CN" sz="1800">
                <a:ea typeface="宋体" panose="02010600030101010101" pitchFamily="2" charset="-122"/>
                <a:cs typeface="Arial" panose="020B0604020202020204" pitchFamily="34" charset="0"/>
                <a:sym typeface="+mn-ea"/>
              </a:rPr>
              <a:t>IT</a:t>
            </a:r>
            <a:r>
              <a:rPr lang="zh-CN" altLang="en-US" sz="1800">
                <a:ea typeface="宋体" panose="02010600030101010101" pitchFamily="2" charset="-122"/>
                <a:cs typeface="Arial" panose="020B0604020202020204" pitchFamily="34" charset="0"/>
                <a:sym typeface="+mn-ea"/>
              </a:rPr>
              <a:t>服务化改革、创业者浪潮</a:t>
            </a:r>
            <a:endParaRPr lang="zh-CN" altLang="en-US" sz="1800">
              <a:ea typeface="宋体" panose="02010600030101010101" pitchFamily="2" charset="-122"/>
              <a:cs typeface="Arial" panose="020B0604020202020204" pitchFamily="34" charset="0"/>
              <a:sym typeface="+mn-ea"/>
            </a:endParaRPr>
          </a:p>
          <a:p>
            <a:pPr eaLnBrk="1" hangingPunct="1">
              <a:lnSpc>
                <a:spcPct val="150000"/>
              </a:lnSpc>
            </a:pPr>
            <a:r>
              <a:rPr lang="zh-CN" altLang="en-US" sz="2200">
                <a:ea typeface="宋体" panose="02010600030101010101" pitchFamily="2" charset="-122"/>
                <a:cs typeface="Arial" panose="020B0604020202020204" pitchFamily="34" charset="0"/>
              </a:rPr>
              <a:t>BaaS市场不成熟</a:t>
            </a:r>
            <a:endParaRPr lang="zh-CN" altLang="en-US" sz="22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技术、方向的痛点</a:t>
            </a:r>
            <a:endParaRPr lang="zh-CN" altLang="en-US" sz="1800">
              <a:ea typeface="宋体" panose="02010600030101010101" pitchFamily="2" charset="-122"/>
              <a:cs typeface="Arial" panose="020B0604020202020204" pitchFamily="34" charset="0"/>
            </a:endParaRPr>
          </a:p>
          <a:p>
            <a:pPr marL="517525" lvl="1" indent="0" eaLnBrk="1" hangingPunct="1">
              <a:lnSpc>
                <a:spcPct val="150000"/>
              </a:lnSpc>
              <a:buFontTx/>
              <a:buNone/>
            </a:pPr>
            <a:endParaRPr lang="zh-CN" altLang="en-US" sz="2200">
              <a:ea typeface="宋体" panose="02010600030101010101" pitchFamily="2" charset="-122"/>
              <a:cs typeface="Arial" panose="020B0604020202020204" pitchFamily="34" charset="0"/>
              <a:sym typeface="+mn-ea"/>
            </a:endParaRPr>
          </a:p>
          <a:p>
            <a:pPr marL="517525" lvl="1" indent="0" eaLnBrk="1" hangingPunct="1">
              <a:lnSpc>
                <a:spcPct val="150000"/>
              </a:lnSpc>
              <a:buFontTx/>
              <a:buNone/>
            </a:pPr>
            <a:endParaRPr lang="zh-CN" altLang="en-US" sz="1800">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4282440" y="1881505"/>
            <a:ext cx="4761865" cy="3275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4">
                                            <p:txEl>
                                              <p:pRg st="1" end="1"/>
                                            </p:txEl>
                                          </p:spTgt>
                                        </p:tgtEl>
                                        <p:attrNameLst>
                                          <p:attrName>style.visibility</p:attrName>
                                        </p:attrNameLst>
                                      </p:cBhvr>
                                      <p:to>
                                        <p:strVal val="visible"/>
                                      </p:to>
                                    </p:set>
                                    <p:animEffect transition="in" filter="fade">
                                      <p:cBhvr>
                                        <p:cTn id="10" dur="500"/>
                                        <p:tgtEl>
                                          <p:spTgt spid="30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4">
                                            <p:txEl>
                                              <p:pRg st="2" end="2"/>
                                            </p:txEl>
                                          </p:spTgt>
                                        </p:tgtEl>
                                        <p:attrNameLst>
                                          <p:attrName>style.visibility</p:attrName>
                                        </p:attrNameLst>
                                      </p:cBhvr>
                                      <p:to>
                                        <p:strVal val="visible"/>
                                      </p:to>
                                    </p:set>
                                    <p:animEffect transition="in" filter="fade">
                                      <p:cBhvr>
                                        <p:cTn id="15" dur="500"/>
                                        <p:tgtEl>
                                          <p:spTgt spid="30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4">
                                            <p:txEl>
                                              <p:pRg st="3" end="3"/>
                                            </p:txEl>
                                          </p:spTgt>
                                        </p:tgtEl>
                                        <p:attrNameLst>
                                          <p:attrName>style.visibility</p:attrName>
                                        </p:attrNameLst>
                                      </p:cBhvr>
                                      <p:to>
                                        <p:strVal val="visible"/>
                                      </p:to>
                                    </p:set>
                                    <p:animEffect transition="in" filter="fade">
                                      <p:cBhvr>
                                        <p:cTn id="18" dur="500"/>
                                        <p:tgtEl>
                                          <p:spTgt spid="30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74">
                                            <p:txEl>
                                              <p:pRg st="4" end="4"/>
                                            </p:txEl>
                                          </p:spTgt>
                                        </p:tgtEl>
                                        <p:attrNameLst>
                                          <p:attrName>style.visibility</p:attrName>
                                        </p:attrNameLst>
                                      </p:cBhvr>
                                      <p:to>
                                        <p:strVal val="visible"/>
                                      </p:to>
                                    </p:set>
                                    <p:animEffect transition="in" filter="fade">
                                      <p:cBhvr>
                                        <p:cTn id="23" dur="500"/>
                                        <p:tgtEl>
                                          <p:spTgt spid="307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74">
                                            <p:txEl>
                                              <p:pRg st="5" end="5"/>
                                            </p:txEl>
                                          </p:spTgt>
                                        </p:tgtEl>
                                        <p:attrNameLst>
                                          <p:attrName>style.visibility</p:attrName>
                                        </p:attrNameLst>
                                      </p:cBhvr>
                                      <p:to>
                                        <p:strVal val="visible"/>
                                      </p:to>
                                    </p:set>
                                    <p:animEffect transition="in" filter="fade">
                                      <p:cBhvr>
                                        <p:cTn id="26" dur="500"/>
                                        <p:tgtEl>
                                          <p:spTgt spid="307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74">
                                            <p:txEl>
                                              <p:pRg st="6" end="6"/>
                                            </p:txEl>
                                          </p:spTgt>
                                        </p:tgtEl>
                                        <p:attrNameLst>
                                          <p:attrName>style.visibility</p:attrName>
                                        </p:attrNameLst>
                                      </p:cBhvr>
                                      <p:to>
                                        <p:strVal val="visible"/>
                                      </p:to>
                                    </p:set>
                                    <p:animEffect transition="in" filter="fade">
                                      <p:cBhvr>
                                        <p:cTn id="31" dur="500"/>
                                        <p:tgtEl>
                                          <p:spTgt spid="307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74">
                                            <p:txEl>
                                              <p:pRg st="7" end="7"/>
                                            </p:txEl>
                                          </p:spTgt>
                                        </p:tgtEl>
                                        <p:attrNameLst>
                                          <p:attrName>style.visibility</p:attrName>
                                        </p:attrNameLst>
                                      </p:cBhvr>
                                      <p:to>
                                        <p:strVal val="visible"/>
                                      </p:to>
                                    </p:set>
                                    <p:animEffect transition="in" filter="fade">
                                      <p:cBhvr>
                                        <p:cTn id="34" dur="500"/>
                                        <p:tgtEl>
                                          <p:spTgt spid="3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3"/>
          <p:cNvSpPr txBox="1">
            <a:spLocks noChangeArrowheads="1"/>
          </p:cNvSpPr>
          <p:nvPr/>
        </p:nvSpPr>
        <p:spPr bwMode="auto">
          <a:xfrm>
            <a:off x="328613" y="927100"/>
            <a:ext cx="84597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a:lnSpc>
                <a:spcPct val="85000"/>
              </a:lnSpc>
              <a:spcBef>
                <a:spcPct val="15000"/>
              </a:spcBef>
              <a:buClr>
                <a:srgbClr val="747273"/>
              </a:buClr>
            </a:pPr>
            <a:r>
              <a:rPr lang="en-US" altLang="zh-CN" sz="4800">
                <a:solidFill>
                  <a:srgbClr val="FFFFFF"/>
                </a:solidFill>
                <a:ea typeface="宋体" panose="02010600030101010101" pitchFamily="2" charset="-122"/>
              </a:rPr>
              <a:t>Strength</a:t>
            </a:r>
            <a:r>
              <a:rPr lang="zh-CN" altLang="en-US" sz="4800">
                <a:solidFill>
                  <a:srgbClr val="FFFFFF"/>
                </a:solidFill>
                <a:ea typeface="宋体" panose="02010600030101010101" pitchFamily="2" charset="-122"/>
              </a:rPr>
              <a:t>优势</a:t>
            </a:r>
            <a:r>
              <a:rPr lang="en-US" altLang="zh-CN" sz="4800">
                <a:solidFill>
                  <a:srgbClr val="141414"/>
                </a:solidFill>
                <a:ea typeface="宋体" panose="02010600030101010101" pitchFamily="2" charset="-122"/>
              </a:rPr>
              <a:t> </a:t>
            </a:r>
            <a:br>
              <a:rPr lang="en-US" altLang="zh-CN" sz="4800">
                <a:solidFill>
                  <a:srgbClr val="141414"/>
                </a:solidFill>
                <a:ea typeface="宋体" panose="02010600030101010101" pitchFamily="2" charset="-122"/>
              </a:rPr>
            </a:br>
            <a:r>
              <a:rPr lang="en-US" altLang="zh-CN" sz="7200" b="1">
                <a:solidFill>
                  <a:srgbClr val="F68933"/>
                </a:solidFill>
                <a:ea typeface="宋体" panose="02010600030101010101" pitchFamily="2" charset="-122"/>
              </a:rPr>
              <a:t>Dwell Time?</a:t>
            </a:r>
            <a:endParaRPr lang="en-US" altLang="zh-CN" sz="7200" b="1">
              <a:solidFill>
                <a:srgbClr val="FFFFFF"/>
              </a:solidFill>
              <a:ea typeface="宋体" panose="02010600030101010101" pitchFamily="2" charset="-122"/>
            </a:endParaRPr>
          </a:p>
        </p:txBody>
      </p:sp>
      <p:sp>
        <p:nvSpPr>
          <p:cNvPr id="104451" name="Rectangle 23"/>
          <p:cNvSpPr txBox="1">
            <a:spLocks noChangeArrowheads="1"/>
          </p:cNvSpPr>
          <p:nvPr/>
        </p:nvSpPr>
        <p:spPr bwMode="auto">
          <a:xfrm>
            <a:off x="712788" y="2176463"/>
            <a:ext cx="8075612"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3600">
                <a:solidFill>
                  <a:srgbClr val="FFFFFF"/>
                </a:solidFill>
                <a:ea typeface="宋体" panose="02010600030101010101" pitchFamily="2" charset="-122"/>
              </a:rPr>
              <a:t>average number of seconds </a:t>
            </a:r>
            <a:br>
              <a:rPr lang="en-US" altLang="zh-CN" sz="3600">
                <a:solidFill>
                  <a:srgbClr val="FFFFFF"/>
                </a:solidFill>
                <a:ea typeface="宋体" panose="02010600030101010101" pitchFamily="2" charset="-122"/>
              </a:rPr>
            </a:br>
            <a:r>
              <a:rPr lang="en-US" altLang="zh-CN" sz="3600">
                <a:solidFill>
                  <a:srgbClr val="FFFFFF"/>
                </a:solidFill>
                <a:ea typeface="宋体" panose="02010600030101010101" pitchFamily="2" charset="-122"/>
              </a:rPr>
              <a:t>the user </a:t>
            </a:r>
            <a:r>
              <a:rPr lang="en-US" altLang="zh-CN" sz="4400" b="1">
                <a:solidFill>
                  <a:srgbClr val="FFFFFF"/>
                </a:solidFill>
                <a:ea typeface="宋体" panose="02010600030101010101" pitchFamily="2" charset="-122"/>
              </a:rPr>
              <a:t>engaged</a:t>
            </a:r>
            <a:r>
              <a:rPr lang="en-US" altLang="zh-CN" sz="3600">
                <a:solidFill>
                  <a:srgbClr val="FFFFFF"/>
                </a:solidFill>
                <a:ea typeface="宋体" panose="02010600030101010101" pitchFamily="2" charset="-122"/>
              </a:rPr>
              <a:t> with the ad </a:t>
            </a:r>
            <a:endParaRPr lang="en-US" altLang="zh-CN" sz="3600">
              <a:solidFill>
                <a:srgbClr val="FFFFFF"/>
              </a:solidFill>
              <a:ea typeface="宋体" panose="02010600030101010101" pitchFamily="2" charset="-122"/>
            </a:endParaRPr>
          </a:p>
        </p:txBody>
      </p:sp>
      <p:sp>
        <p:nvSpPr>
          <p:cNvPr id="104452" name="TextBox 6"/>
          <p:cNvSpPr txBox="1">
            <a:spLocks noChangeArrowheads="1"/>
          </p:cNvSpPr>
          <p:nvPr/>
        </p:nvSpPr>
        <p:spPr bwMode="auto">
          <a:xfrm>
            <a:off x="790575" y="3717925"/>
            <a:ext cx="799782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2800">
                <a:solidFill>
                  <a:srgbClr val="D9D9D9"/>
                </a:solidFill>
                <a:ea typeface="宋体" panose="02010600030101010101" pitchFamily="2" charset="-122"/>
              </a:rPr>
              <a:t>including mouse-on-ad,</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expansion,</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video &amp;</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 timed custom interaction</a:t>
            </a: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400">
              <a:solidFill>
                <a:srgbClr val="D9D9D9"/>
              </a:solidFill>
              <a:ea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zh-CN">
                <a:ea typeface="宋体" panose="02010600030101010101" pitchFamily="2" charset="-122"/>
              </a:rPr>
              <a:t>Making Data Actionable</a:t>
            </a:r>
            <a:endParaRPr lang="en-US" altLang="zh-CN">
              <a:ea typeface="宋体" panose="02010600030101010101" pitchFamily="2" charset="-122"/>
            </a:endParaRPr>
          </a:p>
        </p:txBody>
      </p:sp>
      <p:sp>
        <p:nvSpPr>
          <p:cNvPr id="34" name="Rounded Rectangle 33">
            <a:hlinkClick r:id="rId1" action="ppaction://hlinksldjump" highlightClick="1"/>
            <a:hlinkHover r:id="" action="ppaction://noaction" highlightClick="1"/>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p:txBody>
      </p:sp>
      <p:pic>
        <p:nvPicPr>
          <p:cNvPr id="36" name="Picture 35" descr="Campaign Monitor.jpg"/>
          <p:cNvPicPr>
            <a:picLocks noChangeAspect="1"/>
          </p:cNvPicPr>
          <p:nvPr/>
        </p:nvPicPr>
        <p:blipFill>
          <a:blip r:embed="rId2" cstate="screen"/>
          <a:srcRect/>
          <a:stretch>
            <a:fillRect/>
          </a:stretch>
        </p:blipFill>
        <p:spPr>
          <a:xfrm>
            <a:off x="3426575" y="2330607"/>
            <a:ext cx="2362874" cy="728182"/>
          </a:xfrm>
          <a:prstGeom prst="roundRect">
            <a:avLst>
              <a:gd name="adj" fmla="val 12430"/>
            </a:avLst>
          </a:prstGeom>
          <a:noFill/>
          <a:ln w="3175">
            <a:noFill/>
          </a:ln>
        </p:spPr>
      </p:pic>
      <p:sp>
        <p:nvSpPr>
          <p:cNvPr id="37" name="Rounded Rectangle 36"/>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29" name="Rounded Rectangle 28">
            <a:hlinkClick r:id="rId3" action="ppaction://hlinksldjump" highlightClick="1"/>
            <a:hlinkHover r:id="" action="ppaction://noaction" highlightClick="1"/>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dirty="0">
                <a:solidFill>
                  <a:srgbClr val="F68933"/>
                </a:solidFill>
                <a:ea typeface="宋体" panose="02010600030101010101" pitchFamily="2" charset="-122"/>
                <a:cs typeface="Arial" panose="020B0604020202020204" pitchFamily="34" charset="0"/>
              </a:rPr>
              <a:t>Campaign Monitor</a:t>
            </a:r>
            <a:endParaRPr lang="en-US" altLang="zh-CN" sz="1300" b="1" dirty="0">
              <a:solidFill>
                <a:srgbClr val="F68933"/>
              </a:solidFill>
              <a:ea typeface="宋体" panose="02010600030101010101" pitchFamily="2" charset="-122"/>
              <a:cs typeface="Arial" panose="020B0604020202020204" pitchFamily="34" charset="0"/>
            </a:endParaRPr>
          </a:p>
        </p:txBody>
      </p:sp>
      <p:pic>
        <p:nvPicPr>
          <p:cNvPr id="30" name="Picture 29" descr="Campaign Monitor.jpg"/>
          <p:cNvPicPr>
            <a:picLocks noChangeAspect="1"/>
          </p:cNvPicPr>
          <p:nvPr/>
        </p:nvPicPr>
        <p:blipFill>
          <a:blip r:embed="rId4"/>
          <a:srcRect t="-1099"/>
          <a:stretch>
            <a:fillRect/>
          </a:stretch>
        </p:blipFill>
        <p:spPr>
          <a:xfrm>
            <a:off x="547396" y="2306229"/>
            <a:ext cx="2398105" cy="752560"/>
          </a:xfrm>
          <a:prstGeom prst="roundRect">
            <a:avLst>
              <a:gd name="adj" fmla="val 9527"/>
            </a:avLst>
          </a:prstGeom>
          <a:noFill/>
          <a:ln w="3175">
            <a:noFill/>
          </a:ln>
        </p:spPr>
      </p:pic>
      <p:sp>
        <p:nvSpPr>
          <p:cNvPr id="32" name="Rounded Rectangle 31"/>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9" name="Rounded Rectangle 38">
            <a:hlinkClick r:id="rId5" action="ppaction://hlinksldjump" highlightClick="1"/>
            <a:hlinkHover r:id="" action="ppaction://noaction" highlightClick="1"/>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Report </a:t>
            </a:r>
            <a:endParaRPr lang="en-US" altLang="zh-CN" sz="1300"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Generator</a:t>
            </a:r>
            <a:endParaRPr lang="en-US" altLang="zh-CN" sz="1300" b="1">
              <a:solidFill>
                <a:srgbClr val="F68933"/>
              </a:solidFill>
              <a:ea typeface="宋体" panose="02010600030101010101" pitchFamily="2" charset="-122"/>
              <a:cs typeface="Arial" panose="020B0604020202020204" pitchFamily="34" charset="0"/>
            </a:endParaRPr>
          </a:p>
        </p:txBody>
      </p:sp>
      <p:pic>
        <p:nvPicPr>
          <p:cNvPr id="41" name="Picture 40" descr="Campaign Monitor.jpg"/>
          <p:cNvPicPr>
            <a:picLocks noChangeAspect="1"/>
          </p:cNvPicPr>
          <p:nvPr/>
        </p:nvPicPr>
        <p:blipFill>
          <a:blip r:embed="rId6" cstate="screen"/>
          <a:srcRect/>
          <a:stretch>
            <a:fillRect/>
          </a:stretch>
        </p:blipFill>
        <p:spPr>
          <a:xfrm>
            <a:off x="6222775" y="2314136"/>
            <a:ext cx="2403335" cy="688009"/>
          </a:xfrm>
          <a:prstGeom prst="roundRect">
            <a:avLst>
              <a:gd name="adj" fmla="val 12430"/>
            </a:avLst>
          </a:prstGeom>
          <a:noFill/>
          <a:ln w="3175">
            <a:noFill/>
          </a:ln>
        </p:spPr>
      </p:pic>
      <p:sp>
        <p:nvSpPr>
          <p:cNvPr id="42" name="Rounded Rectangle 41"/>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4" name="Rounded Rectangle 53">
            <a:hlinkClick r:id="rId7" action="ppaction://hlinksldjump" highlightClick="1"/>
            <a:hlinkHover r:id="" action="ppaction://noaction" highlightClick="1"/>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Plug-in for Excel</a:t>
            </a:r>
            <a:endParaRPr lang="en-US" altLang="zh-CN" sz="1300" b="1">
              <a:solidFill>
                <a:srgbClr val="F68933"/>
              </a:solidFill>
              <a:ea typeface="宋体" panose="02010600030101010101" pitchFamily="2" charset="-122"/>
              <a:cs typeface="Arial" panose="020B0604020202020204" pitchFamily="34" charset="0"/>
            </a:endParaRPr>
          </a:p>
        </p:txBody>
      </p:sp>
      <p:pic>
        <p:nvPicPr>
          <p:cNvPr id="56" name="Picture 55" descr="Campaign Monitor.jpg"/>
          <p:cNvPicPr>
            <a:picLocks noChangeAspect="1"/>
          </p:cNvPicPr>
          <p:nvPr/>
        </p:nvPicPr>
        <p:blipFill>
          <a:blip r:embed="rId8"/>
          <a:srcRect/>
          <a:stretch>
            <a:fillRect/>
          </a:stretch>
        </p:blipFill>
        <p:spPr>
          <a:xfrm>
            <a:off x="3426575" y="4606968"/>
            <a:ext cx="2329156" cy="746861"/>
          </a:xfrm>
          <a:prstGeom prst="roundRect">
            <a:avLst>
              <a:gd name="adj" fmla="val 9527"/>
            </a:avLst>
          </a:prstGeom>
          <a:noFill/>
          <a:ln w="3175">
            <a:noFill/>
          </a:ln>
        </p:spPr>
      </p:pic>
      <p:sp>
        <p:nvSpPr>
          <p:cNvPr id="57" name="Rounded Rectangle 56"/>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61" name="Rounded Rectangle 60">
            <a:hlinkClick r:id="rId9" action="ppaction://hlinksldjump" highlightClick="1"/>
            <a:hlinkHover r:id="" action="ppaction://noaction" highlightClick="1"/>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Data Feeds Service</a:t>
            </a:r>
            <a:endParaRPr lang="en-US" altLang="zh-CN" sz="1300" b="1">
              <a:solidFill>
                <a:srgbClr val="F68933"/>
              </a:solidFill>
              <a:ea typeface="宋体" panose="02010600030101010101" pitchFamily="2" charset="-122"/>
              <a:cs typeface="Arial" panose="020B0604020202020204" pitchFamily="34" charset="0"/>
            </a:endParaRPr>
          </a:p>
        </p:txBody>
      </p:sp>
      <p:sp>
        <p:nvSpPr>
          <p:cNvPr id="64" name="Rounded Rectangle 63"/>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1" name="TextBox 30"/>
          <p:cNvSpPr txBox="1"/>
          <p:nvPr/>
        </p:nvSpPr>
        <p:spPr>
          <a:xfrm>
            <a:off x="3309938" y="1698625"/>
            <a:ext cx="1671637" cy="446088"/>
          </a:xfrm>
          <a:prstGeom prst="rect">
            <a:avLst/>
          </a:prstGeom>
          <a:noFill/>
        </p:spPr>
        <p:txBody>
          <a:bodyPr>
            <a:spAutoFit/>
          </a:bodyPr>
          <a:lstStyle/>
          <a:p>
            <a:pPr>
              <a:lnSpc>
                <a:spcPct val="85000"/>
              </a:lnSpc>
              <a:spcBef>
                <a:spcPct val="15000"/>
              </a:spcBef>
              <a:buClr>
                <a:srgbClr val="747273"/>
              </a:buClr>
              <a:defRPr/>
            </a:pPr>
            <a:r>
              <a:rPr lang="en-US" sz="1350" b="1" dirty="0">
                <a:solidFill>
                  <a:srgbClr val="F68933"/>
                </a:solidFill>
                <a:latin typeface="Arial" panose="020B0604020202020204" pitchFamily="34" charset="0"/>
                <a:cs typeface="Arial" panose="020B0604020202020204" pitchFamily="34" charset="0"/>
              </a:rPr>
              <a:t>One-click Reporting</a:t>
            </a:r>
            <a:endParaRPr lang="en-US" sz="1350" b="1" dirty="0">
              <a:solidFill>
                <a:srgbClr val="F68933"/>
              </a:solidFill>
              <a:latin typeface="Arial" panose="020B0604020202020204" pitchFamily="34" charset="0"/>
              <a:cs typeface="Arial" panose="020B0604020202020204" pitchFamily="34" charset="0"/>
            </a:endParaRPr>
          </a:p>
        </p:txBody>
      </p:sp>
      <p:sp>
        <p:nvSpPr>
          <p:cNvPr id="48" name="Rounded Rectangle 47">
            <a:hlinkClick r:id="rId10" action="ppaction://hlinksldjump" highlightClick="1"/>
            <a:hlinkHover r:id="" action="ppaction://noaction" highlightClick="1"/>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Custom Report</a:t>
            </a:r>
            <a:endParaRPr lang="en-US" altLang="zh-CN" sz="1300"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Builder &amp; Service</a:t>
            </a:r>
            <a:endParaRPr lang="en-US" altLang="zh-CN" sz="1300" b="1">
              <a:solidFill>
                <a:srgbClr val="F68933"/>
              </a:solidFill>
              <a:ea typeface="宋体" panose="02010600030101010101" pitchFamily="2" charset="-122"/>
              <a:cs typeface="Arial" panose="020B0604020202020204" pitchFamily="34" charset="0"/>
            </a:endParaRPr>
          </a:p>
        </p:txBody>
      </p:sp>
      <p:sp>
        <p:nvSpPr>
          <p:cNvPr id="51" name="Rounded Rectangle 50"/>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00372" name="Picture 42" descr="select metrics.gif"/>
          <p:cNvPicPr>
            <a:picLocks noChangeAspect="1"/>
          </p:cNvPicPr>
          <p:nvPr/>
        </p:nvPicPr>
        <p:blipFill>
          <a:blip r:embed="rId11">
            <a:extLst>
              <a:ext uri="{28A0092B-C50C-407E-A947-70E740481C1C}">
                <a14:useLocalDpi xmlns:a14="http://schemas.microsoft.com/office/drawing/2010/main" val="0"/>
              </a:ext>
            </a:extLst>
          </a:blip>
          <a:srcRect r="38399" b="34660"/>
          <a:stretch>
            <a:fillRect/>
          </a:stretch>
        </p:blipFill>
        <p:spPr bwMode="auto">
          <a:xfrm>
            <a:off x="673100" y="4656138"/>
            <a:ext cx="22701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3" name="Picture 3" descr="D:\Backup\Presentations\Lianne\reportin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4" name="Picture 5" descr="D:\Backup\Presentations\Lianne\generato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5338"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5" name="Picture 6" descr="D:\Backup\Presentations\Lianne\excel11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6" name="Picture 7" descr="D:\Backup\Presentations\Lianne\builder.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9938"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7" name="Picture 8" descr="D:\Backup\Presentations\Lianne\data-fee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12700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Campaign Monitor.jpg"/>
          <p:cNvPicPr>
            <a:picLocks noChangeAspect="1"/>
          </p:cNvPicPr>
          <p:nvPr/>
        </p:nvPicPr>
        <p:blipFill>
          <a:blip r:embed="rId18" cstate="screen"/>
          <a:srcRect/>
          <a:stretch>
            <a:fillRect/>
          </a:stretch>
        </p:blipFill>
        <p:spPr>
          <a:xfrm>
            <a:off x="6223296" y="4606968"/>
            <a:ext cx="2402918" cy="746861"/>
          </a:xfrm>
          <a:prstGeom prst="roundRect">
            <a:avLst>
              <a:gd name="adj" fmla="val 6402"/>
            </a:avLst>
          </a:prstGeom>
          <a:noFill/>
          <a:ln w="317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hlinkClick r:id="rId1" action="ppaction://hlinksldjump" highlightClick="1"/>
            <a:hlinkHover r:id="" action="ppaction://noaction" highlightClick="1"/>
          </p:cNvPr>
          <p:cNvSpPr/>
          <p:nvPr/>
        </p:nvSpPr>
        <p:spPr bwMode="auto">
          <a:xfrm>
            <a:off x="6289675" y="3551238"/>
            <a:ext cx="2274888"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anose="02010600030101010101" pitchFamily="2" charset="-122"/>
                <a:cs typeface="Arial" panose="020B0604020202020204" pitchFamily="34" charset="0"/>
              </a:rPr>
              <a:t>ROI</a:t>
            </a:r>
            <a:endParaRPr lang="en-US" altLang="zh-CN" sz="1600" b="1">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Cost</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Conversion tags</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FFFFF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sz="1100">
              <a:solidFill>
                <a:srgbClr val="FFFFFF"/>
              </a:solidFill>
              <a:ea typeface="宋体" panose="02010600030101010101" pitchFamily="2" charset="-122"/>
              <a:cs typeface="Arial" panose="020B0604020202020204" pitchFamily="34" charset="0"/>
            </a:endParaRPr>
          </a:p>
        </p:txBody>
      </p:sp>
      <p:sp>
        <p:nvSpPr>
          <p:cNvPr id="101379" name="Rectangle 9"/>
          <p:cNvSpPr>
            <a:spLocks noGrp="1" noChangeArrowheads="1"/>
          </p:cNvSpPr>
          <p:nvPr>
            <p:ph type="title"/>
          </p:nvPr>
        </p:nvSpPr>
        <p:spPr>
          <a:xfrm>
            <a:off x="357188" y="374650"/>
            <a:ext cx="8291512" cy="676275"/>
          </a:xfrm>
        </p:spPr>
        <p:txBody>
          <a:bodyPr/>
          <a:lstStyle/>
          <a:p>
            <a:r>
              <a:rPr lang="en-US" altLang="zh-CN">
                <a:ea typeface="宋体" panose="02010600030101010101" pitchFamily="2" charset="-122"/>
              </a:rPr>
              <a:t>Metrics for Business Objectives</a:t>
            </a:r>
            <a:endParaRPr lang="he-IL" altLang="zh-CN"/>
          </a:p>
        </p:txBody>
      </p:sp>
      <p:sp>
        <p:nvSpPr>
          <p:cNvPr id="4" name="Rounded Rectangle 3">
            <a:hlinkClick r:id="rId2" action="ppaction://hlinksldjump" highlightClick="1"/>
            <a:hlinkHover r:id="" action="ppaction://noaction" highlightClick="1"/>
          </p:cNvPr>
          <p:cNvSpPr/>
          <p:nvPr/>
        </p:nvSpPr>
        <p:spPr bwMode="auto">
          <a:xfrm>
            <a:off x="579438" y="3551238"/>
            <a:ext cx="2274887"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anose="02010600030101010101" pitchFamily="2" charset="-122"/>
                <a:cs typeface="Arial" panose="020B0604020202020204" pitchFamily="34" charset="0"/>
              </a:rPr>
              <a:t>Delivery</a:t>
            </a:r>
            <a:endParaRPr lang="en-US" altLang="zh-CN" sz="1600" b="1">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Impressions</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Clicks</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Unique</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Site/Publisher overlap</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2C2C2C"/>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endParaRPr lang="en-US" altLang="zh-CN" sz="1100">
              <a:solidFill>
                <a:srgbClr val="FFFFFF"/>
              </a:solidFill>
              <a:ea typeface="宋体" panose="02010600030101010101" pitchFamily="2" charset="-122"/>
              <a:cs typeface="Arial" panose="020B0604020202020204" pitchFamily="34" charset="0"/>
            </a:endParaRPr>
          </a:p>
        </p:txBody>
      </p:sp>
      <p:sp>
        <p:nvSpPr>
          <p:cNvPr id="5" name="Rounded Rectangle 4">
            <a:hlinkClick r:id="rId3" action="ppaction://hlinksldjump" highlightClick="1"/>
            <a:hlinkHover r:id="" action="ppaction://noaction" highlightClick="1"/>
          </p:cNvPr>
          <p:cNvSpPr/>
          <p:nvPr/>
        </p:nvSpPr>
        <p:spPr bwMode="auto">
          <a:xfrm>
            <a:off x="3433763" y="3551238"/>
            <a:ext cx="2276475"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anose="02010600030101010101" pitchFamily="2" charset="-122"/>
                <a:cs typeface="Arial" panose="020B0604020202020204" pitchFamily="34" charset="0"/>
              </a:rPr>
              <a:t>Engagement</a:t>
            </a:r>
            <a:endParaRPr lang="en-US" altLang="zh-CN" sz="1600" b="1">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Dwell</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Interaction</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Expansion</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en-US" altLang="zh-CN">
                <a:solidFill>
                  <a:srgbClr val="2C2C2C"/>
                </a:solidFill>
                <a:ea typeface="宋体" panose="02010600030101010101" pitchFamily="2" charset="-122"/>
                <a:cs typeface="Arial" panose="020B0604020202020204" pitchFamily="34" charset="0"/>
              </a:rPr>
              <a:t>Video playback</a:t>
            </a:r>
            <a:endParaRPr lang="en-US" altLang="zh-CN">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a:solidFill>
                <a:srgbClr val="2C2C2C"/>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endParaRPr lang="en-US" altLang="zh-CN" sz="1100">
              <a:solidFill>
                <a:srgbClr val="FFFFFF"/>
              </a:solidFill>
              <a:ea typeface="宋体" panose="02010600030101010101" pitchFamily="2" charset="-122"/>
              <a:cs typeface="Arial" panose="020B0604020202020204" pitchFamily="34" charset="0"/>
            </a:endParaRPr>
          </a:p>
        </p:txBody>
      </p:sp>
      <p:cxnSp>
        <p:nvCxnSpPr>
          <p:cNvPr id="101382" name="Straight Connector 8"/>
          <p:cNvCxnSpPr>
            <a:cxnSpLocks noChangeShapeType="1"/>
          </p:cNvCxnSpPr>
          <p:nvPr/>
        </p:nvCxnSpPr>
        <p:spPr bwMode="auto">
          <a:xfrm>
            <a:off x="742950" y="4095750"/>
            <a:ext cx="1949450" cy="1588"/>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cxnSp>
        <p:nvCxnSpPr>
          <p:cNvPr id="101383" name="Straight Connector 9"/>
          <p:cNvCxnSpPr>
            <a:cxnSpLocks noChangeShapeType="1"/>
          </p:cNvCxnSpPr>
          <p:nvPr/>
        </p:nvCxnSpPr>
        <p:spPr bwMode="auto">
          <a:xfrm>
            <a:off x="3597275" y="4094163"/>
            <a:ext cx="1949450" cy="1587"/>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cxnSp>
        <p:nvCxnSpPr>
          <p:cNvPr id="101384" name="Straight Connector 10"/>
          <p:cNvCxnSpPr>
            <a:cxnSpLocks noChangeShapeType="1"/>
          </p:cNvCxnSpPr>
          <p:nvPr/>
        </p:nvCxnSpPr>
        <p:spPr bwMode="auto">
          <a:xfrm>
            <a:off x="6453188" y="4094163"/>
            <a:ext cx="1949450" cy="1587"/>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pic>
        <p:nvPicPr>
          <p:cNvPr id="18" name="Picture 17" descr="ist2_4990504-forklift2.jpg"/>
          <p:cNvPicPr>
            <a:picLocks noChangeAspect="1"/>
          </p:cNvPicPr>
          <p:nvPr/>
        </p:nvPicPr>
        <p:blipFill>
          <a:blip r:embed="rId4" cstate="screen"/>
          <a:srcRect/>
          <a:stretch>
            <a:fillRect/>
          </a:stretch>
        </p:blipFill>
        <p:spPr>
          <a:xfrm>
            <a:off x="579707" y="1722861"/>
            <a:ext cx="2275058" cy="1718269"/>
          </a:xfrm>
          <a:prstGeom prst="roundRect">
            <a:avLst>
              <a:gd name="adj" fmla="val 7711"/>
            </a:avLst>
          </a:prstGeom>
          <a:noFill/>
          <a:ln w="12700">
            <a:solidFill>
              <a:srgbClr val="F68933"/>
            </a:solidFill>
            <a:miter lim="800000"/>
            <a:headEnd/>
            <a:tailEnd/>
          </a:ln>
          <a:effectLst/>
        </p:spPr>
      </p:pic>
      <p:pic>
        <p:nvPicPr>
          <p:cNvPr id="13" name="Picture 12" descr="ist2_1998213-laptopq.jpg"/>
          <p:cNvPicPr>
            <a:picLocks noChangeAspect="1"/>
          </p:cNvPicPr>
          <p:nvPr/>
        </p:nvPicPr>
        <p:blipFill>
          <a:blip r:embed="rId5" cstate="screen"/>
          <a:srcRect/>
          <a:stretch>
            <a:fillRect/>
          </a:stretch>
        </p:blipFill>
        <p:spPr>
          <a:xfrm>
            <a:off x="3433763" y="1717675"/>
            <a:ext cx="2277892" cy="1735561"/>
          </a:xfrm>
          <a:prstGeom prst="roundRect">
            <a:avLst>
              <a:gd name="adj" fmla="val 4549"/>
            </a:avLst>
          </a:prstGeom>
          <a:noFill/>
          <a:ln w="12700">
            <a:solidFill>
              <a:srgbClr val="F68933"/>
            </a:solidFill>
            <a:miter lim="800000"/>
            <a:headEnd/>
            <a:tailEnd/>
          </a:ln>
          <a:effectLst/>
        </p:spPr>
      </p:pic>
      <p:pic>
        <p:nvPicPr>
          <p:cNvPr id="16" name="Picture 3" descr="D:\Backup\New Year 2009\ist2_614773-life-2.jpg"/>
          <p:cNvPicPr>
            <a:picLocks noChangeAspect="1" noChangeArrowheads="1"/>
          </p:cNvPicPr>
          <p:nvPr/>
        </p:nvPicPr>
        <p:blipFill>
          <a:blip r:embed="rId6"/>
          <a:srcRect t="-24833"/>
          <a:stretch>
            <a:fillRect/>
          </a:stretch>
        </p:blipFill>
        <p:spPr bwMode="auto">
          <a:xfrm>
            <a:off x="6276976" y="1708574"/>
            <a:ext cx="2287322" cy="1744662"/>
          </a:xfrm>
          <a:prstGeom prst="roundRect">
            <a:avLst>
              <a:gd name="adj" fmla="val 4549"/>
            </a:avLst>
          </a:prstGeom>
          <a:noFill/>
          <a:ln w="12700">
            <a:solidFill>
              <a:srgbClr val="F68933"/>
            </a:solid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zh-CN">
                <a:ea typeface="宋体" panose="02010600030101010101" pitchFamily="2" charset="-122"/>
              </a:rPr>
              <a:t>Site Overlap</a:t>
            </a:r>
            <a:endParaRPr lang="en-US" altLang="zh-CN">
              <a:ea typeface="宋体" panose="02010600030101010101" pitchFamily="2" charset="-122"/>
            </a:endParaRPr>
          </a:p>
        </p:txBody>
      </p:sp>
      <p:sp>
        <p:nvSpPr>
          <p:cNvPr id="102403" name="Content Placeholder 2"/>
          <p:cNvSpPr>
            <a:spLocks noGrp="1"/>
          </p:cNvSpPr>
          <p:nvPr>
            <p:ph idx="4294967295"/>
          </p:nvPr>
        </p:nvSpPr>
        <p:spPr bwMode="auto">
          <a:xfrm>
            <a:off x="461963" y="1328738"/>
            <a:ext cx="8228012"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altLang="zh-CN">
                <a:ea typeface="宋体" panose="02010600030101010101" pitchFamily="2" charset="-122"/>
                <a:cs typeface="Arial" panose="020B0604020202020204" pitchFamily="34" charset="0"/>
              </a:rPr>
              <a:t>Accurately measure unique users by each publisher</a:t>
            </a:r>
            <a:endParaRPr altLang="zh-CN">
              <a:ea typeface="宋体" panose="02010600030101010101" pitchFamily="2" charset="-122"/>
              <a:cs typeface="Arial" panose="020B0604020202020204" pitchFamily="34" charset="0"/>
            </a:endParaRPr>
          </a:p>
          <a:p>
            <a:pPr eaLnBrk="1" hangingPunct="1"/>
            <a:r>
              <a:rPr altLang="zh-CN">
                <a:ea typeface="宋体" panose="02010600030101010101" pitchFamily="2" charset="-122"/>
                <a:cs typeface="Arial" panose="020B0604020202020204" pitchFamily="34" charset="0"/>
              </a:rPr>
              <a:t>When do publishers overlap to deliver multiple impressions to same user</a:t>
            </a:r>
            <a:endParaRPr altLang="zh-CN">
              <a:ea typeface="宋体" panose="02010600030101010101" pitchFamily="2" charset="-122"/>
              <a:cs typeface="Arial" panose="020B0604020202020204" pitchFamily="34" charset="0"/>
            </a:endParaRPr>
          </a:p>
          <a:p>
            <a:pPr eaLnBrk="1" hangingPunct="1"/>
            <a:r>
              <a:rPr altLang="zh-CN">
                <a:ea typeface="宋体" panose="02010600030101010101" pitchFamily="2" charset="-122"/>
                <a:cs typeface="Arial" panose="020B0604020202020204" pitchFamily="34" charset="0"/>
              </a:rPr>
              <a:t>Check your media buy:  which publisher is overlapping with which</a:t>
            </a:r>
            <a:endParaRPr altLang="zh-CN">
              <a:ea typeface="宋体" panose="02010600030101010101" pitchFamily="2" charset="-122"/>
              <a:cs typeface="Arial" panose="020B0604020202020204" pitchFamily="34" charset="0"/>
            </a:endParaRPr>
          </a:p>
        </p:txBody>
      </p:sp>
      <p:grpSp>
        <p:nvGrpSpPr>
          <p:cNvPr id="2" name="Group 21"/>
          <p:cNvGrpSpPr/>
          <p:nvPr/>
        </p:nvGrpSpPr>
        <p:grpSpPr bwMode="auto">
          <a:xfrm>
            <a:off x="1408113" y="2944813"/>
            <a:ext cx="3298825" cy="1397000"/>
            <a:chOff x="914400" y="2944842"/>
            <a:chExt cx="3300173" cy="1397000"/>
          </a:xfrm>
        </p:grpSpPr>
        <p:sp>
          <p:nvSpPr>
            <p:cNvPr id="102414" name="Oval 7"/>
            <p:cNvSpPr>
              <a:spLocks noChangeArrowheads="1"/>
            </p:cNvSpPr>
            <p:nvPr/>
          </p:nvSpPr>
          <p:spPr bwMode="auto">
            <a:xfrm>
              <a:off x="914400" y="2944842"/>
              <a:ext cx="3300173" cy="1397000"/>
            </a:xfrm>
            <a:prstGeom prst="ellipse">
              <a:avLst/>
            </a:prstGeom>
            <a:solidFill>
              <a:schemeClr val="accent1">
                <a:alpha val="39999"/>
              </a:schemeClr>
            </a:solidFill>
            <a:ln>
              <a:noFill/>
            </a:ln>
            <a:extLst>
              <a:ext uri="{91240B29-F687-4F45-9708-019B960494DF}">
                <a14:hiddenLine xmlns:a14="http://schemas.microsoft.com/office/drawing/2010/main" w="38100">
                  <a:solidFill>
                    <a:srgbClr val="000000"/>
                  </a:solidFill>
                  <a:rou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5" name="Picture 9" descr="Yahoo.em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88232" y="3411936"/>
              <a:ext cx="2296265" cy="43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0"/>
          <p:cNvGrpSpPr/>
          <p:nvPr/>
        </p:nvGrpSpPr>
        <p:grpSpPr bwMode="auto">
          <a:xfrm>
            <a:off x="4341813" y="2944813"/>
            <a:ext cx="3394075" cy="1397000"/>
            <a:chOff x="3848678" y="2944842"/>
            <a:chExt cx="3394804" cy="1397000"/>
          </a:xfrm>
        </p:grpSpPr>
        <p:sp>
          <p:nvSpPr>
            <p:cNvPr id="102412" name="Oval 8"/>
            <p:cNvSpPr>
              <a:spLocks noChangeArrowheads="1"/>
            </p:cNvSpPr>
            <p:nvPr/>
          </p:nvSpPr>
          <p:spPr bwMode="auto">
            <a:xfrm>
              <a:off x="3848678" y="2944842"/>
              <a:ext cx="3394804" cy="1397000"/>
            </a:xfrm>
            <a:prstGeom prst="ellipse">
              <a:avLst/>
            </a:prstGeom>
            <a:solidFill>
              <a:srgbClr val="C0C0C0">
                <a:alpha val="50195"/>
              </a:srgbClr>
            </a:solidFill>
            <a:ln>
              <a:noFill/>
            </a:ln>
            <a:extLst>
              <a:ext uri="{91240B29-F687-4F45-9708-019B960494DF}">
                <a14:hiddenLine xmlns:a14="http://schemas.microsoft.com/office/drawing/2010/main" w="38100">
                  <a:solidFill>
                    <a:srgbClr val="000000"/>
                  </a:solidFill>
                  <a:rou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3" name="Picture 10" descr="MSN.e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8043" y="3238354"/>
              <a:ext cx="1717580" cy="63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9"/>
          <p:cNvGrpSpPr/>
          <p:nvPr/>
        </p:nvGrpSpPr>
        <p:grpSpPr bwMode="auto">
          <a:xfrm>
            <a:off x="2922588" y="4503738"/>
            <a:ext cx="3298825" cy="1397000"/>
            <a:chOff x="2716886" y="4503593"/>
            <a:chExt cx="3300173" cy="1397000"/>
          </a:xfrm>
        </p:grpSpPr>
        <p:sp>
          <p:nvSpPr>
            <p:cNvPr id="102408" name="Oval 16"/>
            <p:cNvSpPr>
              <a:spLocks noChangeArrowheads="1"/>
            </p:cNvSpPr>
            <p:nvPr/>
          </p:nvSpPr>
          <p:spPr bwMode="auto">
            <a:xfrm>
              <a:off x="2716886" y="4503593"/>
              <a:ext cx="3300173" cy="1397000"/>
            </a:xfrm>
            <a:prstGeom prst="ellipse">
              <a:avLst/>
            </a:prstGeom>
            <a:solidFill>
              <a:schemeClr val="accent1">
                <a:alpha val="39999"/>
              </a:schemeClr>
            </a:solidFill>
            <a:ln>
              <a:noFill/>
            </a:ln>
            <a:extLst>
              <a:ext uri="{91240B29-F687-4F45-9708-019B960494DF}">
                <a14:hiddenLine xmlns:a14="http://schemas.microsoft.com/office/drawing/2010/main" w="38100">
                  <a:solidFill>
                    <a:srgbClr val="000000"/>
                  </a:solidFill>
                  <a:rou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09" name="Picture 17" descr="Yahoo.em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78268" y="4739107"/>
              <a:ext cx="1528203" cy="29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0" name="Oval 18"/>
            <p:cNvSpPr>
              <a:spLocks noChangeArrowheads="1"/>
            </p:cNvSpPr>
            <p:nvPr/>
          </p:nvSpPr>
          <p:spPr bwMode="auto">
            <a:xfrm>
              <a:off x="4082319" y="5012525"/>
              <a:ext cx="1556481" cy="771341"/>
            </a:xfrm>
            <a:prstGeom prst="ellipse">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1" name="Picture 2" descr="D:\Backup\Presentations\Lianne\a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404" y="5183740"/>
              <a:ext cx="1278310" cy="42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ounded Rectangle 15">
            <a:hlinkClick r:id="rId4" action="ppaction://hlinksldjump" highlightClick="1"/>
            <a:hlinkHover r:id="" action="ppaction://noaction" highlightClick="1"/>
          </p:cNvPr>
          <p:cNvSpPr/>
          <p:nvPr/>
        </p:nvSpPr>
        <p:spPr bwMode="auto">
          <a:xfrm>
            <a:off x="6962775" y="482600"/>
            <a:ext cx="1685925" cy="457200"/>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 to Metrics slide</a:t>
            </a:r>
            <a:endParaRPr lang="en-US" altLang="zh-CN" sz="1100">
              <a:solidFill>
                <a:schemeClr val="bg1"/>
              </a:solidFill>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Dwell Time</a:t>
            </a:r>
            <a:endParaRPr lang="en-US" altLang="zh-CN"/>
          </a:p>
        </p:txBody>
      </p:sp>
      <p:sp>
        <p:nvSpPr>
          <p:cNvPr id="103427"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Go beyond interaction</a:t>
            </a:r>
            <a:endParaRPr altLang="zh-CN"/>
          </a:p>
          <a:p>
            <a:pPr eaLnBrk="1" hangingPunct="1"/>
            <a:r>
              <a:rPr altLang="zh-CN"/>
              <a:t>Build brand moments </a:t>
            </a:r>
            <a:endParaRPr altLang="zh-CN"/>
          </a:p>
          <a:p>
            <a:pPr eaLnBrk="1" hangingPunct="1"/>
            <a:r>
              <a:rPr altLang="zh-CN"/>
              <a:t>Measure brand engagement</a:t>
            </a:r>
            <a:endParaRPr altLang="zh-CN"/>
          </a:p>
          <a:p>
            <a:pPr eaLnBrk="1" hangingPunct="1">
              <a:buFont typeface="Arial" panose="020B0604020202020204" pitchFamily="34" charset="0"/>
              <a:buNone/>
            </a:pPr>
            <a:endParaRPr altLang="zh-CN"/>
          </a:p>
        </p:txBody>
      </p:sp>
      <p:pic>
        <p:nvPicPr>
          <p:cNvPr id="103428" name="Picture Placeholder 14" descr="440698504_ad9502ccde_o.jpg"/>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2743200" y="1903413"/>
            <a:ext cx="5029200" cy="240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8"/>
          <p:cNvSpPr>
            <a:spLocks noGrp="1"/>
          </p:cNvSpPr>
          <p:nvPr>
            <p:ph type="title"/>
          </p:nvPr>
        </p:nvSpPr>
        <p:spPr bwMode="auto">
          <a:xfrm>
            <a:off x="369888" y="611188"/>
            <a:ext cx="8566150"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dirty="0"/>
              <a:t>目录</a:t>
            </a:r>
            <a:endParaRPr lang="en-US" altLang="zh-CN" dirty="0"/>
          </a:p>
        </p:txBody>
      </p:sp>
      <p:sp>
        <p:nvSpPr>
          <p:cNvPr id="97283" name="Content Placeholder 9"/>
          <p:cNvSpPr>
            <a:spLocks noGrp="1"/>
          </p:cNvSpPr>
          <p:nvPr>
            <p:ph idx="1"/>
          </p:nvPr>
        </p:nvSpPr>
        <p:spPr bwMode="auto">
          <a:xfrm>
            <a:off x="369888" y="1519238"/>
            <a:ext cx="6624637" cy="3765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1800" dirty="0"/>
              <a:t>什么是</a:t>
            </a:r>
            <a:r>
              <a:rPr lang="en-US" altLang="zh-CN" sz="1800" dirty="0"/>
              <a:t>BaaS</a:t>
            </a:r>
            <a:endParaRPr lang="en-US" altLang="zh-CN" sz="1800" dirty="0"/>
          </a:p>
          <a:p>
            <a:pPr eaLnBrk="1" hangingPunct="1"/>
            <a:r>
              <a:rPr lang="en-US" altLang="zh-CN" sz="1800" dirty="0" err="1"/>
              <a:t>AppLink</a:t>
            </a:r>
            <a:endParaRPr lang="en-US" altLang="zh-CN" sz="1800" dirty="0"/>
          </a:p>
          <a:p>
            <a:pPr eaLnBrk="1" hangingPunct="1"/>
            <a:r>
              <a:rPr lang="en-US" altLang="zh-CN" sz="1800" dirty="0"/>
              <a:t>SWOT</a:t>
            </a:r>
            <a:endParaRPr lang="en-US" altLang="zh-CN" sz="1800" dirty="0"/>
          </a:p>
          <a:p>
            <a:pPr eaLnBrk="1" hangingPunct="1"/>
            <a:r>
              <a:rPr lang="zh-CN" altLang="en-US" sz="1800" dirty="0"/>
              <a:t>市场分析</a:t>
            </a:r>
            <a:endParaRPr lang="en-US" altLang="zh-CN" sz="1800" dirty="0"/>
          </a:p>
          <a:p>
            <a:pPr eaLnBrk="1" hangingPunct="1"/>
            <a:r>
              <a:rPr lang="zh-CN" altLang="en-US" sz="1800" dirty="0"/>
              <a:t>竞争性分析</a:t>
            </a:r>
            <a:endParaRPr lang="zh-CN" altLang="en-US" sz="1800" dirty="0"/>
          </a:p>
          <a:p>
            <a:pPr eaLnBrk="1" hangingPunct="1"/>
            <a:r>
              <a:rPr lang="zh-CN" altLang="en-US" sz="1800" dirty="0"/>
              <a:t>现状</a:t>
            </a:r>
            <a:endParaRPr lang="zh-CN" altLang="en-US" sz="1800" dirty="0"/>
          </a:p>
          <a:p>
            <a:pPr eaLnBrk="1" hangingPunct="1"/>
            <a:r>
              <a:rPr lang="zh-CN" altLang="en-US" sz="1800" dirty="0"/>
              <a:t>展望未来</a:t>
            </a:r>
            <a:endParaRPr lang="zh-CN" altLang="en-US" sz="1800" dirty="0"/>
          </a:p>
          <a:p>
            <a:pPr eaLnBrk="1" hangingPunct="1"/>
            <a:r>
              <a:rPr lang="zh-CN" altLang="en-US" sz="1800" dirty="0"/>
              <a:t>联系方式</a:t>
            </a:r>
            <a:endParaRPr lang="zh-CN" altLang="en-US" sz="1800" dirty="0"/>
          </a:p>
          <a:p>
            <a:pPr eaLnBrk="1" hangingPunct="1">
              <a:buFont typeface="Arial" panose="020B0604020202020204" pitchFamily="34" charset="0"/>
              <a:buNone/>
            </a:pPr>
            <a:endParaRPr lang="en-US" altLang="zh-CN" sz="16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3"/>
          <p:cNvSpPr txBox="1">
            <a:spLocks noChangeArrowheads="1"/>
          </p:cNvSpPr>
          <p:nvPr/>
        </p:nvSpPr>
        <p:spPr bwMode="auto">
          <a:xfrm>
            <a:off x="328613" y="927100"/>
            <a:ext cx="84597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a:lnSpc>
                <a:spcPct val="85000"/>
              </a:lnSpc>
              <a:spcBef>
                <a:spcPct val="15000"/>
              </a:spcBef>
              <a:buClr>
                <a:srgbClr val="747273"/>
              </a:buClr>
            </a:pPr>
            <a:r>
              <a:rPr lang="en-US" altLang="zh-CN" sz="4800">
                <a:solidFill>
                  <a:srgbClr val="FFFFFF"/>
                </a:solidFill>
                <a:ea typeface="宋体" panose="02010600030101010101" pitchFamily="2" charset="-122"/>
              </a:rPr>
              <a:t>What is</a:t>
            </a:r>
            <a:r>
              <a:rPr lang="en-US" altLang="zh-CN" sz="4800">
                <a:solidFill>
                  <a:srgbClr val="141414"/>
                </a:solidFill>
                <a:ea typeface="宋体" panose="02010600030101010101" pitchFamily="2" charset="-122"/>
              </a:rPr>
              <a:t> </a:t>
            </a:r>
            <a:br>
              <a:rPr lang="en-US" altLang="zh-CN" sz="4800">
                <a:solidFill>
                  <a:srgbClr val="141414"/>
                </a:solidFill>
                <a:ea typeface="宋体" panose="02010600030101010101" pitchFamily="2" charset="-122"/>
              </a:rPr>
            </a:br>
            <a:r>
              <a:rPr lang="en-US" altLang="zh-CN" sz="7200" b="1">
                <a:solidFill>
                  <a:srgbClr val="F68933"/>
                </a:solidFill>
                <a:ea typeface="宋体" panose="02010600030101010101" pitchFamily="2" charset="-122"/>
              </a:rPr>
              <a:t>Dwell Time?</a:t>
            </a:r>
            <a:endParaRPr lang="en-US" altLang="zh-CN" sz="7200" b="1">
              <a:solidFill>
                <a:srgbClr val="FFFFFF"/>
              </a:solidFill>
              <a:ea typeface="宋体" panose="02010600030101010101" pitchFamily="2" charset="-122"/>
            </a:endParaRPr>
          </a:p>
        </p:txBody>
      </p:sp>
      <p:sp>
        <p:nvSpPr>
          <p:cNvPr id="104451" name="Rectangle 23"/>
          <p:cNvSpPr txBox="1">
            <a:spLocks noChangeArrowheads="1"/>
          </p:cNvSpPr>
          <p:nvPr/>
        </p:nvSpPr>
        <p:spPr bwMode="auto">
          <a:xfrm>
            <a:off x="712788" y="2176463"/>
            <a:ext cx="8075612"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3600">
                <a:solidFill>
                  <a:srgbClr val="FFFFFF"/>
                </a:solidFill>
                <a:ea typeface="宋体" panose="02010600030101010101" pitchFamily="2" charset="-122"/>
              </a:rPr>
              <a:t>average number of seconds </a:t>
            </a:r>
            <a:br>
              <a:rPr lang="en-US" altLang="zh-CN" sz="3600">
                <a:solidFill>
                  <a:srgbClr val="FFFFFF"/>
                </a:solidFill>
                <a:ea typeface="宋体" panose="02010600030101010101" pitchFamily="2" charset="-122"/>
              </a:rPr>
            </a:br>
            <a:r>
              <a:rPr lang="en-US" altLang="zh-CN" sz="3600">
                <a:solidFill>
                  <a:srgbClr val="FFFFFF"/>
                </a:solidFill>
                <a:ea typeface="宋体" panose="02010600030101010101" pitchFamily="2" charset="-122"/>
              </a:rPr>
              <a:t>the user </a:t>
            </a:r>
            <a:r>
              <a:rPr lang="en-US" altLang="zh-CN" sz="4400" b="1">
                <a:solidFill>
                  <a:srgbClr val="FFFFFF"/>
                </a:solidFill>
                <a:ea typeface="宋体" panose="02010600030101010101" pitchFamily="2" charset="-122"/>
              </a:rPr>
              <a:t>engaged</a:t>
            </a:r>
            <a:r>
              <a:rPr lang="en-US" altLang="zh-CN" sz="3600">
                <a:solidFill>
                  <a:srgbClr val="FFFFFF"/>
                </a:solidFill>
                <a:ea typeface="宋体" panose="02010600030101010101" pitchFamily="2" charset="-122"/>
              </a:rPr>
              <a:t> with the ad </a:t>
            </a:r>
            <a:endParaRPr lang="en-US" altLang="zh-CN" sz="3600">
              <a:solidFill>
                <a:srgbClr val="FFFFFF"/>
              </a:solidFill>
              <a:ea typeface="宋体" panose="02010600030101010101" pitchFamily="2" charset="-122"/>
            </a:endParaRPr>
          </a:p>
        </p:txBody>
      </p:sp>
      <p:sp>
        <p:nvSpPr>
          <p:cNvPr id="104452" name="TextBox 6"/>
          <p:cNvSpPr txBox="1">
            <a:spLocks noChangeArrowheads="1"/>
          </p:cNvSpPr>
          <p:nvPr/>
        </p:nvSpPr>
        <p:spPr bwMode="auto">
          <a:xfrm>
            <a:off x="790575" y="3717925"/>
            <a:ext cx="799782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2800">
                <a:solidFill>
                  <a:srgbClr val="D9D9D9"/>
                </a:solidFill>
                <a:ea typeface="宋体" panose="02010600030101010101" pitchFamily="2" charset="-122"/>
              </a:rPr>
              <a:t>including mouse-on-ad,</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expansion,</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video &amp;</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 timed custom interaction</a:t>
            </a: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400">
              <a:solidFill>
                <a:srgbClr val="D9D9D9"/>
              </a:solidFill>
              <a:ea typeface="宋体" panose="0201060003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zh-CN">
                <a:ea typeface="宋体" panose="02010600030101010101" pitchFamily="2" charset="-122"/>
              </a:rPr>
              <a:t>How it Works</a:t>
            </a:r>
            <a:endParaRPr lang="en-US" altLang="zh-CN">
              <a:ea typeface="宋体" panose="02010600030101010101" pitchFamily="2" charset="-122"/>
            </a:endParaRPr>
          </a:p>
        </p:txBody>
      </p:sp>
      <p:pic>
        <p:nvPicPr>
          <p:cNvPr id="8" name="cirq_demo2_med_Lg_4x3.wmv">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1524000" y="1381125"/>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hlinkClick r:id="rId4" action="ppaction://hlinksldjump" highlightClick="1"/>
            <a:hlinkHover r:id="" action="ppaction://noaction" highlightClick="1"/>
          </p:cNvPr>
          <p:cNvSpPr/>
          <p:nvPr/>
        </p:nvSpPr>
        <p:spPr bwMode="auto">
          <a:xfrm>
            <a:off x="6962775" y="482600"/>
            <a:ext cx="1685925" cy="457200"/>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 to Metrics slide</a:t>
            </a:r>
            <a:endParaRPr lang="en-US" altLang="zh-CN" sz="1100">
              <a:solidFill>
                <a:schemeClr val="bg1"/>
              </a:solidFill>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2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zh-CN">
                <a:ea typeface="宋体" panose="02010600030101010101" pitchFamily="2" charset="-122"/>
              </a:rPr>
              <a:t>Day of the week</a:t>
            </a:r>
            <a:endParaRPr altLang="zh-CN">
              <a:ea typeface="宋体" panose="02010600030101010101" pitchFamily="2" charset="-122"/>
            </a:endParaRPr>
          </a:p>
        </p:txBody>
      </p:sp>
      <p:graphicFrame>
        <p:nvGraphicFramePr>
          <p:cNvPr id="106499" name="Content Placeholder 4"/>
          <p:cNvGraphicFramePr/>
          <p:nvPr/>
        </p:nvGraphicFramePr>
        <p:xfrm>
          <a:off x="382588" y="1112838"/>
          <a:ext cx="8229600" cy="4572000"/>
        </p:xfrm>
        <a:graphic>
          <a:graphicData uri="http://schemas.openxmlformats.org/presentationml/2006/ole">
            <mc:AlternateContent xmlns:mc="http://schemas.openxmlformats.org/markup-compatibility/2006">
              <mc:Choice xmlns:v="urn:schemas-microsoft-com:vml" Requires="v">
                <p:oleObj spid="_x0000_s106547" name="" r:id="rId1" imgW="8229600" imgH="4572000" progId="Excel.Chart.8">
                  <p:embed/>
                </p:oleObj>
              </mc:Choice>
              <mc:Fallback>
                <p:oleObj name="" r:id="rId1" imgW="8229600" imgH="4572000" progId="Excel.Chart.8">
                  <p:embed/>
                  <p:pic>
                    <p:nvPicPr>
                      <p:cNvPr id="0" name="Content Placeholder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112838"/>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6500" name="Straight Connector 12"/>
          <p:cNvCxnSpPr>
            <a:cxnSpLocks noChangeShapeType="1"/>
          </p:cNvCxnSpPr>
          <p:nvPr/>
        </p:nvCxnSpPr>
        <p:spPr bwMode="auto">
          <a:xfrm rot="10800000" flipV="1">
            <a:off x="1436688" y="2757488"/>
            <a:ext cx="6807200" cy="0"/>
          </a:xfrm>
          <a:prstGeom prst="line">
            <a:avLst/>
          </a:prstGeom>
          <a:noFill/>
          <a:ln w="25400" algn="ctr">
            <a:solidFill>
              <a:srgbClr val="FFDE81"/>
            </a:solidFill>
            <a:round/>
          </a:ln>
          <a:extLst>
            <a:ext uri="{909E8E84-426E-40DD-AFC4-6F175D3DCCD1}">
              <a14:hiddenFill xmlns:a14="http://schemas.microsoft.com/office/drawing/2010/main">
                <a:noFill/>
              </a14:hiddenFill>
            </a:ext>
          </a:extLst>
        </p:spPr>
      </p:cxnSp>
      <p:sp>
        <p:nvSpPr>
          <p:cNvPr id="106501" name="Footer Placeholder 6"/>
          <p:cNvSpPr txBox="1"/>
          <p:nvPr/>
        </p:nvSpPr>
        <p:spPr bwMode="auto">
          <a:xfrm>
            <a:off x="377825" y="5794375"/>
            <a:ext cx="46878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1000" i="1">
                <a:solidFill>
                  <a:srgbClr val="515151"/>
                </a:solidFill>
                <a:ea typeface="宋体" panose="02010600030101010101" pitchFamily="2" charset="-122"/>
              </a:rPr>
              <a:t>* Weekdays</a:t>
            </a:r>
            <a:r>
              <a:rPr lang="en-US" altLang="zh-CN" sz="1000" i="1">
                <a:solidFill>
                  <a:srgbClr val="515151"/>
                </a:solidFill>
                <a:ea typeface="宋体" panose="02010600030101010101" pitchFamily="2" charset="-122"/>
                <a:sym typeface="Wingdings" panose="05000000000000000000" pitchFamily="2" charset="2"/>
              </a:rPr>
              <a:t> (Mon – Fri): </a:t>
            </a:r>
            <a:r>
              <a:rPr lang="en-US" altLang="zh-CN" sz="1000" i="1">
                <a:solidFill>
                  <a:srgbClr val="515151"/>
                </a:solidFill>
                <a:ea typeface="宋体" panose="02010600030101010101" pitchFamily="2" charset="-122"/>
              </a:rPr>
              <a:t>62 Sec. Weekends: (Sat – Sun): 52 Sec.</a:t>
            </a:r>
            <a:endParaRPr lang="en-US" altLang="zh-CN" sz="1000" i="1">
              <a:solidFill>
                <a:srgbClr val="515151"/>
              </a:solidFill>
              <a:ea typeface="宋体" panose="02010600030101010101" pitchFamily="2" charset="-122"/>
            </a:endParaRPr>
          </a:p>
        </p:txBody>
      </p:sp>
      <p:sp>
        <p:nvSpPr>
          <p:cNvPr id="5" name="TextBox 4"/>
          <p:cNvSpPr txBox="1"/>
          <p:nvPr/>
        </p:nvSpPr>
        <p:spPr>
          <a:xfrm>
            <a:off x="377468" y="5472178"/>
            <a:ext cx="8664829" cy="353943"/>
          </a:xfrm>
          <a:prstGeom prst="rect">
            <a:avLst/>
          </a:prstGeom>
          <a:no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spAutoFit/>
          </a:bodyPr>
          <a:lstStyle/>
          <a:p>
            <a:pPr>
              <a:lnSpc>
                <a:spcPct val="85000"/>
              </a:lnSpc>
              <a:spcBef>
                <a:spcPct val="15000"/>
              </a:spcBef>
              <a:buClr>
                <a:srgbClr val="747273"/>
              </a:buClr>
              <a:defRPr/>
            </a:pPr>
            <a:r>
              <a:rPr lang="en-US" sz="2000" dirty="0">
                <a:solidFill>
                  <a:schemeClr val="bg1">
                    <a:lumMod val="85000"/>
                  </a:schemeClr>
                </a:solidFill>
                <a:cs typeface="Arial" panose="020B0604020202020204" pitchFamily="34" charset="0"/>
              </a:rPr>
              <a:t>On average, weekday Dwell Time is 10 seconds longer than weekends*</a:t>
            </a:r>
            <a:endParaRPr lang="en-US" sz="2000" dirty="0">
              <a:solidFill>
                <a:schemeClr val="bg1">
                  <a:lumMod val="85000"/>
                </a:schemeClr>
              </a:solidFill>
              <a:cs typeface="Arial" panose="020B0604020202020204" pitchFamily="34" charset="0"/>
            </a:endParaRPr>
          </a:p>
        </p:txBody>
      </p:sp>
      <p:sp>
        <p:nvSpPr>
          <p:cNvPr id="7" name="Rectangle 23"/>
          <p:cNvSpPr txBox="1">
            <a:spLocks noChangeArrowheads="1"/>
          </p:cNvSpPr>
          <p:nvPr/>
        </p:nvSpPr>
        <p:spPr bwMode="auto">
          <a:xfrm>
            <a:off x="723900" y="1550988"/>
            <a:ext cx="8158163" cy="4205287"/>
          </a:xfrm>
          <a:prstGeom prst="rect">
            <a:avLst/>
          </a:prstGeom>
          <a:solidFill>
            <a:schemeClr val="tx1">
              <a:lumMod val="95000"/>
              <a:lumOff val="5000"/>
              <a:alpha val="67000"/>
            </a:schemeClr>
          </a:solidFill>
          <a:ln w="9525">
            <a:noFill/>
            <a:miter lim="800000"/>
          </a:ln>
          <a:effectLst/>
        </p:spPr>
        <p:txBody>
          <a:bodyPr anchor="ctr"/>
          <a:lstStyle/>
          <a:p>
            <a:pPr algn="ctr">
              <a:lnSpc>
                <a:spcPct val="85000"/>
              </a:lnSpc>
              <a:spcBef>
                <a:spcPct val="50000"/>
              </a:spcBef>
              <a:buClr>
                <a:srgbClr val="747273"/>
              </a:buClr>
              <a:defRPr/>
            </a:pPr>
            <a:r>
              <a:rPr lang="en-US" sz="24000" b="1" dirty="0">
                <a:solidFill>
                  <a:schemeClr val="bg1"/>
                </a:solidFill>
              </a:rPr>
              <a:t>1</a:t>
            </a:r>
            <a:r>
              <a:rPr lang="en-US" sz="8000" b="1" dirty="0">
                <a:solidFill>
                  <a:schemeClr val="bg1"/>
                </a:solidFill>
              </a:rPr>
              <a:t> </a:t>
            </a:r>
            <a:r>
              <a:rPr lang="en-US" sz="24000" b="1" dirty="0">
                <a:solidFill>
                  <a:schemeClr val="bg1"/>
                </a:solidFill>
              </a:rPr>
              <a:t>min</a:t>
            </a:r>
            <a:endParaRPr lang="en-US" sz="240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altLang="zh-CN">
                <a:ea typeface="宋体" panose="02010600030101010101" pitchFamily="2" charset="-122"/>
              </a:rPr>
              <a:t>Hewlett Packard: 2008</a:t>
            </a:r>
            <a:endParaRPr altLang="zh-CN">
              <a:ea typeface="宋体" panose="02010600030101010101" pitchFamily="2" charset="-122"/>
            </a:endParaRPr>
          </a:p>
        </p:txBody>
      </p:sp>
      <p:pic>
        <p:nvPicPr>
          <p:cNvPr id="1173507" name="Picture 3">
            <a:hlinkClick r:id="rId1" action="ppaction://hlinkfile"/>
          </p:cNvPr>
          <p:cNvPicPr>
            <a:picLocks noChangeAspect="1" noChangeArrowheads="1"/>
          </p:cNvPicPr>
          <p:nvPr/>
        </p:nvPicPr>
        <p:blipFill>
          <a:blip r:embed="rId2">
            <a:clrChange>
              <a:clrFrom>
                <a:srgbClr val="000000"/>
              </a:clrFrom>
              <a:clrTo>
                <a:srgbClr val="000000">
                  <a:alpha val="0"/>
                </a:srgbClr>
              </a:clrTo>
            </a:clrChange>
          </a:blip>
          <a:srcRect/>
          <a:stretch>
            <a:fillRect/>
          </a:stretch>
        </p:blipFill>
        <p:spPr bwMode="auto">
          <a:xfrm>
            <a:off x="1861691" y="1227910"/>
            <a:ext cx="5251268" cy="3892730"/>
          </a:xfrm>
          <a:prstGeom prst="rect">
            <a:avLst/>
          </a:prstGeom>
          <a:noFill/>
          <a:ln w="9525" algn="ctr">
            <a:noFill/>
            <a:miter lim="800000"/>
            <a:headEnd/>
            <a:tailEnd/>
          </a:ln>
          <a:effectLst>
            <a:reflection blurRad="6350" stA="52000" endA="300" endPos="35000" dir="5400000" sy="-100000" algn="bl" rotWithShape="0"/>
          </a:effectLst>
        </p:spPr>
      </p:pic>
      <p:sp>
        <p:nvSpPr>
          <p:cNvPr id="7" name="Rectangle 23"/>
          <p:cNvSpPr txBox="1">
            <a:spLocks noChangeArrowheads="1"/>
          </p:cNvSpPr>
          <p:nvPr/>
        </p:nvSpPr>
        <p:spPr bwMode="auto">
          <a:xfrm>
            <a:off x="492369" y="2756709"/>
            <a:ext cx="8159262" cy="4205795"/>
          </a:xfrm>
          <a:prstGeom prst="rect">
            <a:avLst/>
          </a:prstGeom>
          <a:noFill/>
          <a:ln w="9525">
            <a:noFill/>
            <a:miter lim="800000"/>
          </a:ln>
        </p:spPr>
        <p:txBody>
          <a:bodyPr anchor="ctr"/>
          <a:lstStyle/>
          <a:p>
            <a:pPr algn="ctr">
              <a:lnSpc>
                <a:spcPct val="85000"/>
              </a:lnSpc>
              <a:spcBef>
                <a:spcPct val="50000"/>
              </a:spcBef>
              <a:buClr>
                <a:srgbClr val="747273"/>
              </a:buClr>
              <a:defRPr/>
            </a:pPr>
            <a:r>
              <a:rPr lang="en-US" sz="24000" b="1" spc="-300" dirty="0">
                <a:solidFill>
                  <a:srgbClr val="F68933"/>
                </a:solidFill>
                <a:effectLst>
                  <a:glow rad="101600">
                    <a:srgbClr val="000000">
                      <a:satMod val="175000"/>
                      <a:alpha val="40000"/>
                    </a:srgbClr>
                  </a:glow>
                </a:effectLst>
              </a:rPr>
              <a:t>2</a:t>
            </a:r>
            <a:r>
              <a:rPr lang="en-US" sz="8000" b="1" spc="-300" dirty="0">
                <a:solidFill>
                  <a:srgbClr val="F68933"/>
                </a:solidFill>
                <a:effectLst>
                  <a:glow rad="101600">
                    <a:srgbClr val="000000">
                      <a:satMod val="175000"/>
                      <a:alpha val="40000"/>
                    </a:srgbClr>
                  </a:glow>
                </a:effectLst>
              </a:rPr>
              <a:t> </a:t>
            </a:r>
            <a:r>
              <a:rPr lang="en-US" sz="24000" b="1" spc="-300" dirty="0">
                <a:solidFill>
                  <a:srgbClr val="F68933"/>
                </a:solidFill>
                <a:effectLst>
                  <a:glow rad="101600">
                    <a:srgbClr val="000000">
                      <a:satMod val="175000"/>
                      <a:alpha val="40000"/>
                    </a:srgbClr>
                  </a:glow>
                </a:effectLst>
              </a:rPr>
              <a:t>min</a:t>
            </a:r>
            <a:endParaRPr lang="en-US" sz="24000" dirty="0">
              <a:solidFill>
                <a:srgbClr val="F68933"/>
              </a:solidFill>
              <a:effectLst>
                <a:glow rad="101600">
                  <a:srgbClr val="000000">
                    <a:satMod val="175000"/>
                    <a:alpha val="40000"/>
                  </a:srgbClr>
                </a:glow>
              </a:effectLst>
              <a:latin typeface="Arial" panose="020B0604020202020204" pitchFamily="34" charset="0"/>
              <a:cs typeface="Arial" panose="020B0604020202020204" pitchFamily="34" charset="0"/>
            </a:endParaRPr>
          </a:p>
        </p:txBody>
      </p:sp>
      <p:grpSp>
        <p:nvGrpSpPr>
          <p:cNvPr id="2" name="Group 9"/>
          <p:cNvGrpSpPr/>
          <p:nvPr/>
        </p:nvGrpSpPr>
        <p:grpSpPr bwMode="auto">
          <a:xfrm>
            <a:off x="320675" y="1246188"/>
            <a:ext cx="3663950" cy="1801812"/>
            <a:chOff x="329131" y="1308595"/>
            <a:chExt cx="3664645" cy="1802629"/>
          </a:xfrm>
        </p:grpSpPr>
        <p:sp>
          <p:nvSpPr>
            <p:cNvPr id="107526" name="TextBox 8"/>
            <p:cNvSpPr txBox="1">
              <a:spLocks noChangeArrowheads="1"/>
            </p:cNvSpPr>
            <p:nvPr/>
          </p:nvSpPr>
          <p:spPr bwMode="auto">
            <a:xfrm>
              <a:off x="392643" y="1559534"/>
              <a:ext cx="3601133" cy="147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65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i="1">
                  <a:solidFill>
                    <a:srgbClr val="FFFFFF"/>
                  </a:solidFill>
                  <a:ea typeface="宋体" panose="02010600030101010101" pitchFamily="2" charset="-122"/>
                </a:rPr>
                <a:t>Amazing execution. Clear calls to action and love the 3D effects. Have not seen an ad unit like this before. Hats off Eyeblaster and kudos to Goodby,. </a:t>
              </a:r>
              <a:br>
                <a:rPr lang="en-GB" altLang="zh-CN" i="1">
                  <a:solidFill>
                    <a:srgbClr val="FFFFFF"/>
                  </a:solidFill>
                  <a:ea typeface="宋体" panose="02010600030101010101" pitchFamily="2" charset="-122"/>
                </a:rPr>
              </a:br>
              <a:r>
                <a:rPr lang="en-GB" altLang="zh-CN" i="1">
                  <a:solidFill>
                    <a:srgbClr val="FFFFFF"/>
                  </a:solidFill>
                  <a:ea typeface="宋体" panose="02010600030101010101" pitchFamily="2" charset="-122"/>
                </a:rPr>
                <a:t>Is there anything you can not do?</a:t>
              </a:r>
              <a:endParaRPr lang="en-GB" altLang="zh-CN" i="1">
                <a:solidFill>
                  <a:srgbClr val="F68933"/>
                </a:solidFill>
                <a:ea typeface="宋体" panose="02010600030101010101" pitchFamily="2" charset="-122"/>
              </a:endParaRPr>
            </a:p>
            <a:p>
              <a:pPr eaLnBrk="1" hangingPunct="1">
                <a:lnSpc>
                  <a:spcPct val="85000"/>
                </a:lnSpc>
                <a:spcBef>
                  <a:spcPts val="600"/>
                </a:spcBef>
                <a:buClr>
                  <a:srgbClr val="747273"/>
                </a:buClr>
              </a:pPr>
              <a:endParaRPr lang="en-GB" altLang="zh-CN" sz="1200" b="1">
                <a:solidFill>
                  <a:srgbClr val="FFFFFF"/>
                </a:solidFill>
                <a:ea typeface="宋体" panose="02010600030101010101" pitchFamily="2" charset="-122"/>
              </a:endParaRPr>
            </a:p>
            <a:p>
              <a:pPr eaLnBrk="1" hangingPunct="1">
                <a:lnSpc>
                  <a:spcPct val="85000"/>
                </a:lnSpc>
                <a:spcBef>
                  <a:spcPts val="600"/>
                </a:spcBef>
                <a:buClr>
                  <a:srgbClr val="747273"/>
                </a:buClr>
              </a:pPr>
              <a:r>
                <a:rPr lang="en-GB" altLang="zh-CN" sz="1200" b="1">
                  <a:solidFill>
                    <a:srgbClr val="FFFFFF"/>
                  </a:solidFill>
                  <a:ea typeface="宋体" panose="02010600030101010101" pitchFamily="2" charset="-122"/>
                </a:rPr>
                <a:t>Digital Design Professional</a:t>
              </a:r>
              <a:endParaRPr lang="en-GB" altLang="zh-CN" sz="1200" b="1">
                <a:solidFill>
                  <a:srgbClr val="FFFFFF"/>
                </a:solidFill>
                <a:ea typeface="宋体" panose="02010600030101010101" pitchFamily="2" charset="-122"/>
              </a:endParaRPr>
            </a:p>
          </p:txBody>
        </p:sp>
        <p:sp>
          <p:nvSpPr>
            <p:cNvPr id="107527" name="TextBox 5"/>
            <p:cNvSpPr txBox="1">
              <a:spLocks noChangeArrowheads="1"/>
            </p:cNvSpPr>
            <p:nvPr/>
          </p:nvSpPr>
          <p:spPr bwMode="auto">
            <a:xfrm>
              <a:off x="329131" y="1308595"/>
              <a:ext cx="863173"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5400" b="1" i="1">
                  <a:solidFill>
                    <a:srgbClr val="F68933"/>
                  </a:solidFill>
                  <a:ea typeface="宋体" panose="02010600030101010101" pitchFamily="2" charset="-122"/>
                </a:rPr>
                <a:t>“</a:t>
              </a:r>
              <a:endParaRPr lang="en-US" altLang="zh-CN">
                <a:ea typeface="宋体" panose="02010600030101010101" pitchFamily="2" charset="-122"/>
              </a:endParaRPr>
            </a:p>
          </p:txBody>
        </p:sp>
        <p:sp>
          <p:nvSpPr>
            <p:cNvPr id="107528" name="TextBox 7"/>
            <p:cNvSpPr txBox="1">
              <a:spLocks noChangeArrowheads="1"/>
            </p:cNvSpPr>
            <p:nvPr/>
          </p:nvSpPr>
          <p:spPr bwMode="auto">
            <a:xfrm>
              <a:off x="2795709" y="2312544"/>
              <a:ext cx="863173"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5400" b="1" i="1">
                  <a:solidFill>
                    <a:srgbClr val="F68933"/>
                  </a:solidFill>
                  <a:ea typeface="宋体" panose="02010600030101010101" pitchFamily="2" charset="-122"/>
                </a:rPr>
                <a:t> ”</a:t>
              </a:r>
              <a:endParaRPr lang="en-US" altLang="zh-CN">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zh-CN">
                <a:ea typeface="宋体" panose="02010600030101010101" pitchFamily="2" charset="-122"/>
              </a:rPr>
              <a:t>Making Data Actionable</a:t>
            </a:r>
            <a:endParaRPr lang="en-US" altLang="zh-CN">
              <a:ea typeface="宋体" panose="02010600030101010101" pitchFamily="2" charset="-122"/>
            </a:endParaRPr>
          </a:p>
        </p:txBody>
      </p:sp>
      <p:sp>
        <p:nvSpPr>
          <p:cNvPr id="34" name="Rounded Rectangle 33">
            <a:hlinkClick r:id="rId1" action="ppaction://hlinksldjump" highlightClick="1"/>
            <a:hlinkHover r:id="" action="ppaction://noaction" highlightClick="1"/>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p:txBody>
      </p:sp>
      <p:pic>
        <p:nvPicPr>
          <p:cNvPr id="36" name="Picture 35" descr="Campaign Monitor.jpg"/>
          <p:cNvPicPr>
            <a:picLocks noChangeAspect="1"/>
          </p:cNvPicPr>
          <p:nvPr/>
        </p:nvPicPr>
        <p:blipFill>
          <a:blip r:embed="rId2" cstate="screen"/>
          <a:srcRect/>
          <a:stretch>
            <a:fillRect/>
          </a:stretch>
        </p:blipFill>
        <p:spPr>
          <a:xfrm>
            <a:off x="3426575" y="2330607"/>
            <a:ext cx="2362874" cy="728182"/>
          </a:xfrm>
          <a:prstGeom prst="roundRect">
            <a:avLst>
              <a:gd name="adj" fmla="val 12430"/>
            </a:avLst>
          </a:prstGeom>
          <a:noFill/>
          <a:ln w="3175">
            <a:noFill/>
          </a:ln>
        </p:spPr>
      </p:pic>
      <p:sp>
        <p:nvSpPr>
          <p:cNvPr id="37" name="Rounded Rectangle 36"/>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29" name="Rounded Rectangle 28">
            <a:hlinkClick r:id="rId3" action="ppaction://hlinksldjump" highlightClick="1"/>
            <a:hlinkHover r:id="" action="ppaction://noaction" highlightClick="1"/>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Campaign Monitor</a:t>
            </a:r>
            <a:endParaRPr lang="en-US" altLang="zh-CN" sz="1300" b="1">
              <a:solidFill>
                <a:srgbClr val="F68933"/>
              </a:solidFill>
              <a:ea typeface="宋体" panose="02010600030101010101" pitchFamily="2" charset="-122"/>
              <a:cs typeface="Arial" panose="020B0604020202020204" pitchFamily="34" charset="0"/>
            </a:endParaRPr>
          </a:p>
        </p:txBody>
      </p:sp>
      <p:pic>
        <p:nvPicPr>
          <p:cNvPr id="30" name="Picture 29" descr="Campaign Monitor.jpg"/>
          <p:cNvPicPr>
            <a:picLocks noChangeAspect="1"/>
          </p:cNvPicPr>
          <p:nvPr/>
        </p:nvPicPr>
        <p:blipFill>
          <a:blip r:embed="rId4"/>
          <a:srcRect t="-1099"/>
          <a:stretch>
            <a:fillRect/>
          </a:stretch>
        </p:blipFill>
        <p:spPr>
          <a:xfrm>
            <a:off x="547396" y="2306229"/>
            <a:ext cx="2398105" cy="752560"/>
          </a:xfrm>
          <a:prstGeom prst="roundRect">
            <a:avLst>
              <a:gd name="adj" fmla="val 9527"/>
            </a:avLst>
          </a:prstGeom>
          <a:noFill/>
          <a:ln w="3175">
            <a:noFill/>
          </a:ln>
        </p:spPr>
      </p:pic>
      <p:sp>
        <p:nvSpPr>
          <p:cNvPr id="32" name="Rounded Rectangle 31"/>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9" name="Rounded Rectangle 38">
            <a:hlinkClick r:id="rId5" action="ppaction://hlinksldjump" highlightClick="1"/>
            <a:hlinkHover r:id="" action="ppaction://noaction" highlightClick="1"/>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Report </a:t>
            </a:r>
            <a:endParaRPr lang="en-US" altLang="zh-CN" sz="1300"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Generator</a:t>
            </a:r>
            <a:endParaRPr lang="en-US" altLang="zh-CN" sz="1300" b="1">
              <a:solidFill>
                <a:srgbClr val="F68933"/>
              </a:solidFill>
              <a:ea typeface="宋体" panose="02010600030101010101" pitchFamily="2" charset="-122"/>
              <a:cs typeface="Arial" panose="020B0604020202020204" pitchFamily="34" charset="0"/>
            </a:endParaRPr>
          </a:p>
        </p:txBody>
      </p:sp>
      <p:pic>
        <p:nvPicPr>
          <p:cNvPr id="41" name="Picture 40" descr="Campaign Monitor.jpg"/>
          <p:cNvPicPr>
            <a:picLocks noChangeAspect="1"/>
          </p:cNvPicPr>
          <p:nvPr/>
        </p:nvPicPr>
        <p:blipFill>
          <a:blip r:embed="rId6" cstate="screen"/>
          <a:srcRect/>
          <a:stretch>
            <a:fillRect/>
          </a:stretch>
        </p:blipFill>
        <p:spPr>
          <a:xfrm>
            <a:off x="6222775" y="2314136"/>
            <a:ext cx="2403335" cy="688009"/>
          </a:xfrm>
          <a:prstGeom prst="roundRect">
            <a:avLst>
              <a:gd name="adj" fmla="val 12430"/>
            </a:avLst>
          </a:prstGeom>
          <a:noFill/>
          <a:ln w="3175">
            <a:noFill/>
          </a:ln>
        </p:spPr>
      </p:pic>
      <p:sp>
        <p:nvSpPr>
          <p:cNvPr id="42" name="Rounded Rectangle 41"/>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4" name="Rounded Rectangle 53">
            <a:hlinkClick r:id="rId7" action="ppaction://hlinksldjump" highlightClick="1"/>
            <a:hlinkHover r:id="" action="ppaction://noaction" highlightClick="1"/>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Plug-in for Excel</a:t>
            </a:r>
            <a:endParaRPr lang="en-US" altLang="zh-CN" sz="1300" b="1">
              <a:solidFill>
                <a:srgbClr val="F68933"/>
              </a:solidFill>
              <a:ea typeface="宋体" panose="02010600030101010101" pitchFamily="2" charset="-122"/>
              <a:cs typeface="Arial" panose="020B0604020202020204" pitchFamily="34" charset="0"/>
            </a:endParaRPr>
          </a:p>
        </p:txBody>
      </p:sp>
      <p:pic>
        <p:nvPicPr>
          <p:cNvPr id="56" name="Picture 55" descr="Campaign Monitor.jpg"/>
          <p:cNvPicPr>
            <a:picLocks noChangeAspect="1"/>
          </p:cNvPicPr>
          <p:nvPr/>
        </p:nvPicPr>
        <p:blipFill>
          <a:blip r:embed="rId8"/>
          <a:srcRect/>
          <a:stretch>
            <a:fillRect/>
          </a:stretch>
        </p:blipFill>
        <p:spPr>
          <a:xfrm>
            <a:off x="3426575" y="4606968"/>
            <a:ext cx="2329156" cy="746861"/>
          </a:xfrm>
          <a:prstGeom prst="roundRect">
            <a:avLst>
              <a:gd name="adj" fmla="val 9527"/>
            </a:avLst>
          </a:prstGeom>
          <a:noFill/>
          <a:ln w="3175">
            <a:noFill/>
          </a:ln>
        </p:spPr>
      </p:pic>
      <p:sp>
        <p:nvSpPr>
          <p:cNvPr id="57" name="Rounded Rectangle 56"/>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61" name="Rounded Rectangle 60">
            <a:hlinkClick r:id="rId9" action="ppaction://hlinksldjump" highlightClick="1"/>
            <a:hlinkHover r:id="" action="ppaction://noaction" highlightClick="1"/>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Data Feeds Service</a:t>
            </a:r>
            <a:endParaRPr lang="en-US" altLang="zh-CN" sz="1300" b="1">
              <a:solidFill>
                <a:srgbClr val="F68933"/>
              </a:solidFill>
              <a:ea typeface="宋体" panose="02010600030101010101" pitchFamily="2" charset="-122"/>
              <a:cs typeface="Arial" panose="020B0604020202020204" pitchFamily="34" charset="0"/>
            </a:endParaRPr>
          </a:p>
        </p:txBody>
      </p:sp>
      <p:sp>
        <p:nvSpPr>
          <p:cNvPr id="64" name="Rounded Rectangle 63"/>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1" name="TextBox 30"/>
          <p:cNvSpPr txBox="1"/>
          <p:nvPr/>
        </p:nvSpPr>
        <p:spPr>
          <a:xfrm>
            <a:off x="3309938" y="1698625"/>
            <a:ext cx="1671637" cy="446088"/>
          </a:xfrm>
          <a:prstGeom prst="rect">
            <a:avLst/>
          </a:prstGeom>
          <a:noFill/>
        </p:spPr>
        <p:txBody>
          <a:bodyPr>
            <a:spAutoFit/>
          </a:bodyPr>
          <a:lstStyle/>
          <a:p>
            <a:pPr>
              <a:lnSpc>
                <a:spcPct val="85000"/>
              </a:lnSpc>
              <a:spcBef>
                <a:spcPct val="15000"/>
              </a:spcBef>
              <a:buClr>
                <a:srgbClr val="747273"/>
              </a:buClr>
              <a:defRPr/>
            </a:pPr>
            <a:r>
              <a:rPr lang="en-US" sz="1350" b="1" dirty="0">
                <a:solidFill>
                  <a:srgbClr val="F68933"/>
                </a:solidFill>
                <a:latin typeface="Arial" panose="020B0604020202020204" pitchFamily="34" charset="0"/>
                <a:cs typeface="Arial" panose="020B0604020202020204" pitchFamily="34" charset="0"/>
              </a:rPr>
              <a:t>One-click Reporting</a:t>
            </a:r>
            <a:endParaRPr lang="en-US" sz="1350" b="1" dirty="0">
              <a:solidFill>
                <a:srgbClr val="F68933"/>
              </a:solidFill>
              <a:latin typeface="Arial" panose="020B0604020202020204" pitchFamily="34" charset="0"/>
              <a:cs typeface="Arial" panose="020B0604020202020204" pitchFamily="34" charset="0"/>
            </a:endParaRPr>
          </a:p>
        </p:txBody>
      </p:sp>
      <p:sp>
        <p:nvSpPr>
          <p:cNvPr id="48" name="Rounded Rectangle 47">
            <a:hlinkClick r:id="rId10" action="ppaction://hlinksldjump" highlightClick="1"/>
            <a:hlinkHover r:id="" action="ppaction://noaction" highlightClick="1"/>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Custom Report</a:t>
            </a:r>
            <a:endParaRPr lang="en-US" altLang="zh-CN" sz="1300" b="1">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a:solidFill>
                  <a:srgbClr val="F68933"/>
                </a:solidFill>
                <a:ea typeface="宋体" panose="02010600030101010101" pitchFamily="2" charset="-122"/>
                <a:cs typeface="Arial" panose="020B0604020202020204" pitchFamily="34" charset="0"/>
              </a:rPr>
              <a:t>Builder &amp; Service</a:t>
            </a:r>
            <a:endParaRPr lang="en-US" altLang="zh-CN" sz="1300" b="1">
              <a:solidFill>
                <a:srgbClr val="F68933"/>
              </a:solidFill>
              <a:ea typeface="宋体" panose="02010600030101010101" pitchFamily="2" charset="-122"/>
              <a:cs typeface="Arial" panose="020B0604020202020204" pitchFamily="34" charset="0"/>
            </a:endParaRPr>
          </a:p>
        </p:txBody>
      </p:sp>
      <p:sp>
        <p:nvSpPr>
          <p:cNvPr id="51" name="Rounded Rectangle 50"/>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08564" name="Picture 42" descr="select metrics.gif"/>
          <p:cNvPicPr>
            <a:picLocks noChangeAspect="1"/>
          </p:cNvPicPr>
          <p:nvPr/>
        </p:nvPicPr>
        <p:blipFill>
          <a:blip r:embed="rId11">
            <a:extLst>
              <a:ext uri="{28A0092B-C50C-407E-A947-70E740481C1C}">
                <a14:useLocalDpi xmlns:a14="http://schemas.microsoft.com/office/drawing/2010/main" val="0"/>
              </a:ext>
            </a:extLst>
          </a:blip>
          <a:srcRect r="38399" b="34660"/>
          <a:stretch>
            <a:fillRect/>
          </a:stretch>
        </p:blipFill>
        <p:spPr bwMode="auto">
          <a:xfrm>
            <a:off x="673100" y="4656138"/>
            <a:ext cx="22701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5" name="Picture 3" descr="D:\Backup\Presentations\Lianne\reportin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6" name="Picture 5" descr="D:\Backup\Presentations\Lianne\generato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5338"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7" name="Picture 6" descr="D:\Backup\Presentations\Lianne\excel11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8" name="Picture 7" descr="D:\Backup\Presentations\Lianne\builder.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9938"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9" name="Picture 8" descr="D:\Backup\Presentations\Lianne\data-fee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70"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12700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Campaign Monitor.jpg"/>
          <p:cNvPicPr>
            <a:picLocks noChangeAspect="1"/>
          </p:cNvPicPr>
          <p:nvPr/>
        </p:nvPicPr>
        <p:blipFill>
          <a:blip r:embed="rId18" cstate="screen"/>
          <a:srcRect/>
          <a:stretch>
            <a:fillRect/>
          </a:stretch>
        </p:blipFill>
        <p:spPr>
          <a:xfrm>
            <a:off x="6223296" y="4606968"/>
            <a:ext cx="2402918" cy="746861"/>
          </a:xfrm>
          <a:prstGeom prst="roundRect">
            <a:avLst>
              <a:gd name="adj" fmla="val 6402"/>
            </a:avLst>
          </a:prstGeom>
          <a:noFill/>
          <a:ln w="3175">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Campaign Monitor</a:t>
            </a:r>
            <a:endParaRPr lang="en-US" altLang="zh-CN"/>
          </a:p>
        </p:txBody>
      </p:sp>
      <p:sp>
        <p:nvSpPr>
          <p:cNvPr id="109571"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Campaign insights in real time</a:t>
            </a:r>
            <a:endParaRPr altLang="zh-CN"/>
          </a:p>
          <a:p>
            <a:pPr eaLnBrk="1" hangingPunct="1"/>
            <a:r>
              <a:rPr altLang="zh-CN"/>
              <a:t>At-a-glance monitoring of key campaign data</a:t>
            </a:r>
            <a:endParaRPr altLang="zh-CN"/>
          </a:p>
          <a:p>
            <a:pPr eaLnBrk="1" hangingPunct="1"/>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pic>
        <p:nvPicPr>
          <p:cNvPr id="109572" name="Picture Placeholder 14" descr="440698504_ad9502ccde_o.jpg"/>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2743200" y="1909763"/>
            <a:ext cx="4445000" cy="2405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43200" y="1905000"/>
            <a:ext cx="5029200" cy="2408238"/>
          </a:xfrm>
          <a:prstGeom prst="rect">
            <a:avLst/>
          </a:prstGeom>
          <a:solidFill>
            <a:schemeClr val="bg1"/>
          </a:solidFill>
          <a:ln w="952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pic>
        <p:nvPicPr>
          <p:cNvPr id="1095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613" y="1954213"/>
            <a:ext cx="2325687"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a:hlinkClick r:id="rId3"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Backup\Lianne\CM535.jpg"/>
          <p:cNvPicPr>
            <a:picLocks noChangeAspect="1" noChangeArrowheads="1"/>
          </p:cNvPicPr>
          <p:nvPr/>
        </p:nvPicPr>
        <p:blipFill>
          <a:blip r:embed="rId1"/>
          <a:srcRect/>
          <a:stretch>
            <a:fillRect/>
          </a:stretch>
        </p:blipFill>
        <p:spPr bwMode="auto">
          <a:xfrm>
            <a:off x="3255963" y="1371600"/>
            <a:ext cx="5559425" cy="3505200"/>
          </a:xfrm>
          <a:prstGeom prst="rect">
            <a:avLst/>
          </a:prstGeom>
          <a:noFill/>
          <a:ln w="6350">
            <a:solidFill>
              <a:schemeClr val="tx1">
                <a:lumMod val="50000"/>
                <a:lumOff val="50000"/>
              </a:schemeClr>
            </a:solidFill>
          </a:ln>
          <a:effectLst/>
        </p:spPr>
      </p:pic>
      <p:sp>
        <p:nvSpPr>
          <p:cNvPr id="38" name="Rectangle 37"/>
          <p:cNvSpPr/>
          <p:nvPr/>
        </p:nvSpPr>
        <p:spPr bwMode="auto">
          <a:xfrm>
            <a:off x="0" y="1352550"/>
            <a:ext cx="9144000" cy="19891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0596" name="Title 1"/>
          <p:cNvSpPr>
            <a:spLocks noGrp="1"/>
          </p:cNvSpPr>
          <p:nvPr>
            <p:ph type="title"/>
          </p:nvPr>
        </p:nvSpPr>
        <p:spPr>
          <a:xfrm>
            <a:off x="341313" y="374650"/>
            <a:ext cx="8248650" cy="676275"/>
          </a:xfrm>
        </p:spPr>
        <p:txBody>
          <a:bodyPr/>
          <a:lstStyle/>
          <a:p>
            <a:r>
              <a:rPr lang="en-US" altLang="zh-CN" sz="3200">
                <a:ea typeface="宋体" panose="02010600030101010101" pitchFamily="2" charset="-122"/>
              </a:rPr>
              <a:t>Campaign Ready, Set, Go</a:t>
            </a:r>
            <a:endParaRPr lang="en-US" altLang="zh-CN" sz="3200">
              <a:ea typeface="宋体" panose="02010600030101010101" pitchFamily="2" charset="-122"/>
            </a:endParaRPr>
          </a:p>
        </p:txBody>
      </p:sp>
      <p:sp>
        <p:nvSpPr>
          <p:cNvPr id="12" name="Text Placeholder 11"/>
          <p:cNvSpPr>
            <a:spLocks noGrp="1"/>
          </p:cNvSpPr>
          <p:nvPr>
            <p:ph type="body" sz="half" idx="2"/>
          </p:nvPr>
        </p:nvSpPr>
        <p:spPr bwMode="auto">
          <a:xfrm>
            <a:off x="371475" y="4779963"/>
            <a:ext cx="8772525" cy="995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algn="l" eaLnBrk="1" hangingPunct="1"/>
            <a:r>
              <a:rPr altLang="zh-CN">
                <a:ea typeface="宋体" panose="02010600030101010101" pitchFamily="2" charset="-122"/>
                <a:cs typeface="Arial" panose="020B0604020202020204" pitchFamily="34" charset="0"/>
              </a:rPr>
              <a:t>Campaign Monitor </a:t>
            </a:r>
            <a:r>
              <a:rPr altLang="zh-CN" sz="2800" b="1">
                <a:solidFill>
                  <a:srgbClr val="F68933"/>
                </a:solidFill>
                <a:ea typeface="宋体" panose="02010600030101010101" pitchFamily="2" charset="-122"/>
                <a:cs typeface="Arial" panose="020B0604020202020204" pitchFamily="34" charset="0"/>
              </a:rPr>
              <a:t>your window to the campaign</a:t>
            </a:r>
            <a:endParaRPr altLang="zh-CN" sz="4400" b="1">
              <a:solidFill>
                <a:srgbClr val="F68933"/>
              </a:solidFill>
              <a:ea typeface="宋体" panose="02010600030101010101" pitchFamily="2" charset="-122"/>
              <a:cs typeface="Arial" panose="020B0604020202020204" pitchFamily="34" charset="0"/>
            </a:endParaRPr>
          </a:p>
        </p:txBody>
      </p:sp>
      <p:sp>
        <p:nvSpPr>
          <p:cNvPr id="109" name="Rounded Rectangle 108"/>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0599" name="TextBox 109"/>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123" name="Flowchart: Merge 122"/>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0601" name="TextBox 123"/>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131" name="Pentagon 130"/>
          <p:cNvSpPr/>
          <p:nvPr/>
        </p:nvSpPr>
        <p:spPr bwMode="auto">
          <a:xfrm rot="16200000">
            <a:off x="566658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5" name="Content Placeholder 2"/>
          <p:cNvSpPr>
            <a:spLocks noGrp="1"/>
          </p:cNvSpPr>
          <p:nvPr>
            <p:ph idx="1"/>
          </p:nvPr>
        </p:nvSpPr>
        <p:spPr bwMode="auto">
          <a:xfrm>
            <a:off x="304800" y="1577975"/>
            <a:ext cx="6961188" cy="3054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sz="2200">
                <a:solidFill>
                  <a:schemeClr val="tx1"/>
                </a:solidFill>
                <a:ea typeface="宋体" panose="02010600030101010101" pitchFamily="2" charset="-122"/>
                <a:cs typeface="Arial" panose="020B0604020202020204" pitchFamily="34" charset="0"/>
              </a:rPr>
              <a:t>Instant access to Key Performance Indicators</a:t>
            </a:r>
            <a:endParaRPr altLang="zh-CN" sz="2200">
              <a:solidFill>
                <a:schemeClr val="tx1"/>
              </a:solidFill>
              <a:ea typeface="宋体" panose="02010600030101010101" pitchFamily="2" charset="-122"/>
              <a:cs typeface="Arial" panose="020B0604020202020204" pitchFamily="34" charset="0"/>
            </a:endParaRPr>
          </a:p>
          <a:p>
            <a:pPr eaLnBrk="1" hangingPunct="1"/>
            <a:r>
              <a:rPr altLang="zh-CN" sz="2200">
                <a:solidFill>
                  <a:schemeClr val="tx1"/>
                </a:solidFill>
                <a:ea typeface="宋体" panose="02010600030101010101" pitchFamily="2" charset="-122"/>
                <a:cs typeface="Arial" panose="020B0604020202020204" pitchFamily="34" charset="0"/>
              </a:rPr>
              <a:t>View all campaigns at a glance</a:t>
            </a:r>
            <a:endParaRPr altLang="zh-CN" sz="2200">
              <a:solidFill>
                <a:schemeClr val="tx1"/>
              </a:solidFill>
              <a:ea typeface="宋体" panose="02010600030101010101" pitchFamily="2" charset="-122"/>
              <a:cs typeface="Arial" panose="020B0604020202020204" pitchFamily="34" charset="0"/>
            </a:endParaRPr>
          </a:p>
          <a:p>
            <a:pPr eaLnBrk="1" hangingPunct="1"/>
            <a:r>
              <a:rPr altLang="zh-CN" sz="2200">
                <a:solidFill>
                  <a:schemeClr val="tx1"/>
                </a:solidFill>
                <a:ea typeface="宋体" panose="02010600030101010101" pitchFamily="2" charset="-122"/>
                <a:cs typeface="Arial" panose="020B0604020202020204" pitchFamily="34" charset="0"/>
              </a:rPr>
              <a:t>Detect problems quickly and easily</a:t>
            </a:r>
            <a:endParaRPr altLang="zh-CN" sz="2200">
              <a:solidFill>
                <a:schemeClr val="tx1"/>
              </a:solidFill>
              <a:ea typeface="宋体" panose="02010600030101010101" pitchFamily="2" charset="-122"/>
              <a:cs typeface="Arial" panose="020B0604020202020204" pitchFamily="34" charset="0"/>
            </a:endParaRPr>
          </a:p>
          <a:p>
            <a:pPr eaLnBrk="1" hangingPunct="1"/>
            <a:r>
              <a:rPr altLang="zh-CN" sz="2200">
                <a:solidFill>
                  <a:schemeClr val="tx1"/>
                </a:solidFill>
                <a:ea typeface="宋体" panose="02010600030101010101" pitchFamily="2" charset="-122"/>
                <a:cs typeface="Arial" panose="020B0604020202020204" pitchFamily="34" charset="0"/>
              </a:rPr>
              <a:t>Gain control with real-time data</a:t>
            </a:r>
            <a:endParaRPr altLang="zh-CN" sz="2200">
              <a:solidFill>
                <a:schemeClr val="tx1"/>
              </a:solidFill>
              <a:ea typeface="宋体" panose="02010600030101010101" pitchFamily="2" charset="-122"/>
              <a:cs typeface="Arial" panose="020B0604020202020204" pitchFamily="34" charset="0"/>
            </a:endParaRPr>
          </a:p>
        </p:txBody>
      </p:sp>
      <p:sp>
        <p:nvSpPr>
          <p:cNvPr id="36" name="Rounded Rectangle 35">
            <a:hlinkClick r:id="rId2"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40" name="Picture 39" descr="cmsmalle.jpg">
            <a:hlinkClick r:id="rId3" action="ppaction://hlinksldjump" highlightClick="1"/>
            <a:hlinkHover r:id="" action="ppaction://noaction" highlightClick="1"/>
          </p:cNvPr>
          <p:cNvPicPr>
            <a:picLocks noChangeAspect="1"/>
          </p:cNvPicPr>
          <p:nvPr/>
        </p:nvPicPr>
        <p:blipFill>
          <a:blip r:embed="rId4">
            <a:duotone>
              <a:schemeClr val="bg2">
                <a:shade val="45000"/>
                <a:satMod val="135000"/>
              </a:schemeClr>
              <a:prstClr val="white"/>
            </a:duotone>
          </a:blip>
          <a:stretch>
            <a:fillRect/>
          </a:stretch>
        </p:blipFill>
        <p:spPr>
          <a:xfrm>
            <a:off x="5521872" y="317954"/>
            <a:ext cx="444046" cy="444046"/>
          </a:xfrm>
          <a:prstGeom prst="roundRect">
            <a:avLst/>
          </a:prstGeom>
          <a:solidFill>
            <a:schemeClr val="bg1">
              <a:alpha val="0"/>
            </a:schemeClr>
          </a:solidFill>
          <a:ln w="12700">
            <a:solidFill>
              <a:srgbClr val="F68933"/>
            </a:solidFill>
          </a:ln>
        </p:spPr>
      </p:pic>
      <p:pic>
        <p:nvPicPr>
          <p:cNvPr id="41" name="Picture 40" descr="oneclicksmall.jpg">
            <a:hlinkClick r:id="rId5" action="ppaction://hlinksldjump" highlightClick="1"/>
            <a:hlinkHover r:id="" action="ppaction://noaction" highlightClick="1"/>
          </p:cNvPr>
          <p:cNvPicPr>
            <a:picLocks noChangeAspect="1"/>
          </p:cNvPicPr>
          <p:nvPr/>
        </p:nvPicPr>
        <p:blipFill>
          <a:blip r:embed="rId6"/>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42" name="Picture 41" descr="cgensmall.jpg">
            <a:hlinkClick r:id="rId7" action="ppaction://hlinksldjump" highlightClick="1"/>
            <a:hlinkHover r:id="" action="ppaction://noaction" highlightClick="1"/>
          </p:cNvPr>
          <p:cNvPicPr>
            <a:picLocks noChangeAspect="1"/>
          </p:cNvPicPr>
          <p:nvPr/>
        </p:nvPicPr>
        <p:blipFill>
          <a:blip r:embed="rId8"/>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43" name="Picture 42" descr="crb-small.jpg">
            <a:hlinkClick r:id="rId9" action="ppaction://hlinksldjump" highlightClick="1"/>
            <a:hlinkHover r:id="" action="ppaction://noaction" highlightClick="1"/>
          </p:cNvPr>
          <p:cNvPicPr>
            <a:picLocks noChangeAspect="1"/>
          </p:cNvPicPr>
          <p:nvPr/>
        </p:nvPicPr>
        <p:blipFill>
          <a:blip r:embed="rId10"/>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44" name="Picture 43" descr="excel-small.jpg">
            <a:hlinkClick r:id="rId11" action="ppaction://hlinksldjump" highlightClick="1"/>
            <a:hlinkHover r:id="" action="ppaction://noaction" highlightClick="1"/>
          </p:cNvPr>
          <p:cNvPicPr>
            <a:picLocks noChangeAspect="1"/>
          </p:cNvPicPr>
          <p:nvPr/>
        </p:nvPicPr>
        <p:blipFill>
          <a:blip r:embed="rId12"/>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45" name="Picture 44" descr="datasmall.jpg">
            <a:hlinkClick r:id="rId13" action="ppaction://hlinksldjump" highlightClick="1"/>
            <a:hlinkHover r:id="" action="ppaction://noaction" highlightClick="1"/>
          </p:cNvPr>
          <p:cNvPicPr>
            <a:picLocks noChangeAspect="1"/>
          </p:cNvPicPr>
          <p:nvPr/>
        </p:nvPicPr>
        <p:blipFill>
          <a:blip r:embed="rId14"/>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125" name="TextBox 124"/>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CM</a:t>
            </a:r>
            <a:endParaRPr lang="en-US" sz="550" b="1" dirty="0">
              <a:solidFill>
                <a:srgbClr val="F68933"/>
              </a:solidFill>
              <a:latin typeface="Arial" panose="020B0604020202020204" pitchFamily="34" charset="0"/>
              <a:cs typeface="Arial" panose="020B0604020202020204" pitchFamily="34" charset="0"/>
            </a:endParaRPr>
          </a:p>
        </p:txBody>
      </p:sp>
      <p:sp>
        <p:nvSpPr>
          <p:cNvPr id="126" name="TextBox 125"/>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CRB</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127" name="TextBox 126"/>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Report Generator</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128" name="TextBox 127"/>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1-Click</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129" name="TextBox 128"/>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Plug-in for Excel</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130" name="TextBox 129"/>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fade">
                                      <p:cBhvr>
                                        <p:cTn id="11" dur="2000"/>
                                        <p:tgtEl>
                                          <p:spTgt spid="35">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animEffect transition="in" filter="fade">
                                      <p:cBhvr>
                                        <p:cTn id="15" dur="2000"/>
                                        <p:tgtEl>
                                          <p:spTgt spid="35">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animEffect transition="in" filter="fade">
                                      <p:cBhvr>
                                        <p:cTn id="19" dur="2000"/>
                                        <p:tgtEl>
                                          <p:spTgt spid="35">
                                            <p:txEl>
                                              <p:pRg st="2" end="2"/>
                                            </p:txEl>
                                          </p:spTgt>
                                        </p:tgtEl>
                                      </p:cBhvr>
                                    </p:animEffect>
                                  </p:childTnLst>
                                </p:cTn>
                              </p:par>
                            </p:childTnLst>
                          </p:cTn>
                        </p:par>
                        <p:par>
                          <p:cTn id="20" fill="hold">
                            <p:stCondLst>
                              <p:cond delay="7000"/>
                            </p:stCondLst>
                            <p:childTnLst>
                              <p:par>
                                <p:cTn id="21" presetID="10" presetClass="entr" presetSubtype="0" fill="hold" grpId="0" nodeType="afterEffect">
                                  <p:stCondLst>
                                    <p:cond delay="0"/>
                                  </p:stCondLst>
                                  <p:childTnLst>
                                    <p:set>
                                      <p:cBhvr>
                                        <p:cTn id="22" dur="1" fill="hold">
                                          <p:stCondLst>
                                            <p:cond delay="0"/>
                                          </p:stCondLst>
                                        </p:cTn>
                                        <p:tgtEl>
                                          <p:spTgt spid="35">
                                            <p:txEl>
                                              <p:pRg st="3" end="3"/>
                                            </p:txEl>
                                          </p:spTgt>
                                        </p:tgtEl>
                                        <p:attrNameLst>
                                          <p:attrName>style.visibility</p:attrName>
                                        </p:attrNameLst>
                                      </p:cBhvr>
                                      <p:to>
                                        <p:strVal val="visible"/>
                                      </p:to>
                                    </p:set>
                                    <p:animEffect transition="in" filter="fade">
                                      <p:cBhvr>
                                        <p:cTn id="23" dur="2000"/>
                                        <p:tgtEl>
                                          <p:spTgt spid="3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left)">
                                      <p:cBhvr>
                                        <p:cTn id="28"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2" grpId="0" build="p"/>
      <p:bldP spid="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One-click Reporting</a:t>
            </a:r>
            <a:endParaRPr lang="en-US" altLang="zh-CN"/>
          </a:p>
        </p:txBody>
      </p:sp>
      <p:sp>
        <p:nvSpPr>
          <p:cNvPr id="111619"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Actionable insights at your fingertips </a:t>
            </a:r>
            <a:endParaRPr altLang="zh-CN"/>
          </a:p>
          <a:p>
            <a:pPr eaLnBrk="1" hangingPunct="1"/>
            <a:r>
              <a:rPr altLang="zh-CN"/>
              <a:t>Prepare to impress</a:t>
            </a:r>
            <a:endParaRPr altLang="zh-CN"/>
          </a:p>
          <a:p>
            <a:pPr eaLnBrk="1" hangingPunct="1"/>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sp>
        <p:nvSpPr>
          <p:cNvPr id="7" name="Rectangle 6"/>
          <p:cNvSpPr/>
          <p:nvPr/>
        </p:nvSpPr>
        <p:spPr>
          <a:xfrm>
            <a:off x="2743200" y="1905000"/>
            <a:ext cx="3962400" cy="2408238"/>
          </a:xfrm>
          <a:prstGeom prst="rect">
            <a:avLst/>
          </a:prstGeom>
          <a:solidFill>
            <a:schemeClr val="bg1"/>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pic>
        <p:nvPicPr>
          <p:cNvPr id="111621" name="Picture 4" descr="D:\Backup\Presentations\Lianne\ist2_6625359-presentation-backgroun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0913" y="1920875"/>
            <a:ext cx="250348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hlinkClick r:id="rId2"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ackup\Presentations\Lianne\performance.png"/>
          <p:cNvPicPr>
            <a:picLocks noChangeAspect="1" noChangeArrowheads="1"/>
          </p:cNvPicPr>
          <p:nvPr/>
        </p:nvPicPr>
        <p:blipFill>
          <a:blip r:embed="rId1" cstate="screen"/>
          <a:stretch>
            <a:fillRect/>
          </a:stretch>
        </p:blipFill>
        <p:spPr bwMode="auto">
          <a:xfrm>
            <a:off x="3951171" y="1287035"/>
            <a:ext cx="4909672" cy="3422070"/>
          </a:xfrm>
          <a:prstGeom prst="roundRect">
            <a:avLst>
              <a:gd name="adj" fmla="val 663"/>
            </a:avLst>
          </a:prstGeom>
          <a:noFill/>
          <a:ln w="12700">
            <a:solidFill>
              <a:srgbClr val="A6A6A6"/>
            </a:solidFill>
            <a:miter lim="800000"/>
            <a:headEnd/>
            <a:tailEnd/>
          </a:ln>
          <a:effectLst/>
        </p:spPr>
      </p:pic>
      <p:sp>
        <p:nvSpPr>
          <p:cNvPr id="51" name="Rectangle 50"/>
          <p:cNvSpPr/>
          <p:nvPr/>
        </p:nvSpPr>
        <p:spPr bwMode="auto">
          <a:xfrm>
            <a:off x="0" y="1219200"/>
            <a:ext cx="9144000" cy="35814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2644" name="Title 1"/>
          <p:cNvSpPr>
            <a:spLocks noGrp="1"/>
          </p:cNvSpPr>
          <p:nvPr>
            <p:ph type="title"/>
          </p:nvPr>
        </p:nvSpPr>
        <p:spPr>
          <a:xfrm>
            <a:off x="371475" y="374650"/>
            <a:ext cx="8247063" cy="676275"/>
          </a:xfrm>
        </p:spPr>
        <p:txBody>
          <a:bodyPr/>
          <a:lstStyle/>
          <a:p>
            <a:r>
              <a:rPr lang="en-US" altLang="zh-CN">
                <a:ea typeface="宋体" panose="02010600030101010101" pitchFamily="2" charset="-122"/>
              </a:rPr>
              <a:t>At the click of a button</a:t>
            </a:r>
            <a:endParaRPr lang="en-US" altLang="zh-CN">
              <a:ea typeface="宋体" panose="02010600030101010101" pitchFamily="2" charset="-122"/>
            </a:endParaRPr>
          </a:p>
        </p:txBody>
      </p:sp>
      <p:grpSp>
        <p:nvGrpSpPr>
          <p:cNvPr id="2" name="Group 39"/>
          <p:cNvGrpSpPr/>
          <p:nvPr/>
        </p:nvGrpSpPr>
        <p:grpSpPr bwMode="auto">
          <a:xfrm>
            <a:off x="276225" y="4648200"/>
            <a:ext cx="8342313" cy="1441450"/>
            <a:chOff x="329131" y="1308595"/>
            <a:chExt cx="3582312" cy="1441330"/>
          </a:xfrm>
        </p:grpSpPr>
        <p:sp>
          <p:nvSpPr>
            <p:cNvPr id="112665" name="TextBox 40"/>
            <p:cNvSpPr txBox="1">
              <a:spLocks noChangeArrowheads="1"/>
            </p:cNvSpPr>
            <p:nvPr/>
          </p:nvSpPr>
          <p:spPr bwMode="auto">
            <a:xfrm>
              <a:off x="417751" y="1524477"/>
              <a:ext cx="3493692" cy="10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65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lnSpc>
                  <a:spcPct val="85000"/>
                </a:lnSpc>
                <a:spcBef>
                  <a:spcPct val="15000"/>
                </a:spcBef>
                <a:buClr>
                  <a:srgbClr val="747273"/>
                </a:buClr>
              </a:pPr>
              <a:r>
                <a:rPr lang="en-US" altLang="zh-CN">
                  <a:solidFill>
                    <a:srgbClr val="262626"/>
                  </a:solidFill>
                  <a:ea typeface="宋体" panose="02010600030101010101" pitchFamily="2" charset="-122"/>
                </a:rPr>
                <a:t>We've taken the one-click PowerPoint summary and Excel data and made it our own for the client’s main campaigns this holiday season. We've received great feedback on these results, and it takes us far less time to pull everything together.</a:t>
              </a:r>
              <a:endParaRPr lang="en-GB" altLang="zh-CN" b="1">
                <a:solidFill>
                  <a:srgbClr val="262626"/>
                </a:solidFill>
                <a:ea typeface="宋体" panose="02010600030101010101" pitchFamily="2" charset="-122"/>
              </a:endParaRPr>
            </a:p>
            <a:p>
              <a:pPr eaLnBrk="1" hangingPunct="1">
                <a:lnSpc>
                  <a:spcPct val="150000"/>
                </a:lnSpc>
                <a:spcBef>
                  <a:spcPts val="600"/>
                </a:spcBef>
                <a:buClr>
                  <a:srgbClr val="747273"/>
                </a:buClr>
              </a:pPr>
              <a:r>
                <a:rPr lang="en-US" altLang="zh-CN" b="1">
                  <a:ea typeface="宋体" panose="02010600030101010101" pitchFamily="2" charset="-122"/>
                </a:rPr>
                <a:t>Alexia Paterson, </a:t>
              </a:r>
              <a:r>
                <a:rPr lang="en-US" altLang="zh-CN">
                  <a:ea typeface="宋体" panose="02010600030101010101" pitchFamily="2" charset="-122"/>
                </a:rPr>
                <a:t>MediaCom, Media Executive</a:t>
              </a:r>
              <a:endParaRPr lang="en-GB" altLang="zh-CN" b="1">
                <a:solidFill>
                  <a:srgbClr val="0D0D0D"/>
                </a:solidFill>
                <a:ea typeface="宋体" panose="02010600030101010101" pitchFamily="2" charset="-122"/>
              </a:endParaRPr>
            </a:p>
          </p:txBody>
        </p:sp>
        <p:sp>
          <p:nvSpPr>
            <p:cNvPr id="112666" name="TextBox 41"/>
            <p:cNvSpPr txBox="1">
              <a:spLocks noChangeArrowheads="1"/>
            </p:cNvSpPr>
            <p:nvPr/>
          </p:nvSpPr>
          <p:spPr bwMode="auto">
            <a:xfrm>
              <a:off x="329131" y="1308595"/>
              <a:ext cx="301824"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6000" b="1" i="1">
                  <a:solidFill>
                    <a:srgbClr val="F68933"/>
                  </a:solidFill>
                  <a:ea typeface="宋体" panose="02010600030101010101" pitchFamily="2" charset="-122"/>
                </a:rPr>
                <a:t>“</a:t>
              </a:r>
              <a:endParaRPr lang="en-US" altLang="zh-CN" sz="1600">
                <a:ea typeface="宋体" panose="02010600030101010101" pitchFamily="2" charset="-122"/>
              </a:endParaRPr>
            </a:p>
          </p:txBody>
        </p:sp>
        <p:sp>
          <p:nvSpPr>
            <p:cNvPr id="112667" name="TextBox 42"/>
            <p:cNvSpPr txBox="1">
              <a:spLocks noChangeArrowheads="1"/>
            </p:cNvSpPr>
            <p:nvPr/>
          </p:nvSpPr>
          <p:spPr bwMode="auto">
            <a:xfrm>
              <a:off x="1945307" y="1872762"/>
              <a:ext cx="4042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6000" b="1" i="1">
                  <a:solidFill>
                    <a:srgbClr val="F68933"/>
                  </a:solidFill>
                  <a:ea typeface="宋体" panose="02010600030101010101" pitchFamily="2" charset="-122"/>
                </a:rPr>
                <a:t> ”</a:t>
              </a:r>
              <a:endParaRPr lang="en-US" altLang="zh-CN" sz="1600">
                <a:ea typeface="宋体" panose="02010600030101010101" pitchFamily="2" charset="-122"/>
              </a:endParaRPr>
            </a:p>
          </p:txBody>
        </p:sp>
      </p:grpSp>
      <p:sp>
        <p:nvSpPr>
          <p:cNvPr id="4" name="Content Placeholder 3"/>
          <p:cNvSpPr>
            <a:spLocks noGrp="1"/>
          </p:cNvSpPr>
          <p:nvPr>
            <p:ph type="body" sz="half" idx="2"/>
          </p:nvPr>
        </p:nvSpPr>
        <p:spPr bwMode="auto">
          <a:xfrm>
            <a:off x="320675" y="1519238"/>
            <a:ext cx="8018463" cy="3594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compatLnSpc="1"/>
          <a:lstStyle/>
          <a:p>
            <a:pPr eaLnBrk="1" hangingPunct="1">
              <a:buFont typeface="Arial" panose="020B0604020202020204" pitchFamily="34" charset="0"/>
              <a:buNone/>
            </a:pPr>
            <a:r>
              <a:rPr altLang="zh-CN" sz="2800" b="1">
                <a:solidFill>
                  <a:schemeClr val="tx1"/>
                </a:solidFill>
                <a:ea typeface="宋体" panose="02010600030101010101" pitchFamily="2" charset="-122"/>
                <a:cs typeface="Arial" panose="020B0604020202020204" pitchFamily="34" charset="0"/>
              </a:rPr>
              <a:t>	</a:t>
            </a:r>
            <a:endParaRPr altLang="zh-CN" sz="2800" b="1">
              <a:solidFill>
                <a:schemeClr val="tx1"/>
              </a:solidFill>
              <a:ea typeface="宋体" panose="02010600030101010101" pitchFamily="2" charset="-122"/>
              <a:cs typeface="Arial" panose="020B0604020202020204" pitchFamily="34" charset="0"/>
            </a:endParaRPr>
          </a:p>
          <a:p>
            <a:pPr eaLnBrk="1" hangingPunct="1"/>
            <a:r>
              <a:rPr altLang="zh-CN" sz="2200">
                <a:solidFill>
                  <a:srgbClr val="262626"/>
                </a:solidFill>
                <a:ea typeface="宋体" panose="02010600030101010101" pitchFamily="2" charset="-122"/>
                <a:cs typeface="Arial" panose="020B0604020202020204" pitchFamily="34" charset="0"/>
              </a:rPr>
              <a:t>Full Campaign Summary slide deck in standard PPT format</a:t>
            </a:r>
            <a:endParaRPr altLang="zh-CN" sz="2200">
              <a:solidFill>
                <a:srgbClr val="262626"/>
              </a:solidFill>
              <a:ea typeface="宋体" panose="02010600030101010101" pitchFamily="2" charset="-122"/>
              <a:cs typeface="Arial" panose="020B0604020202020204" pitchFamily="34" charset="0"/>
            </a:endParaRPr>
          </a:p>
          <a:p>
            <a:pPr eaLnBrk="1" hangingPunct="1"/>
            <a:r>
              <a:rPr lang="en-GB" altLang="zh-CN" sz="2200">
                <a:solidFill>
                  <a:srgbClr val="262626"/>
                </a:solidFill>
                <a:ea typeface="宋体" panose="02010600030101010101" pitchFamily="2" charset="-122"/>
                <a:cs typeface="Arial" panose="020B0604020202020204" pitchFamily="34" charset="0"/>
              </a:rPr>
              <a:t>Visual representation of campaign performance data</a:t>
            </a:r>
            <a:endParaRPr lang="en-GB" altLang="zh-CN" sz="2200">
              <a:solidFill>
                <a:srgbClr val="262626"/>
              </a:solidFill>
              <a:ea typeface="宋体" panose="02010600030101010101" pitchFamily="2" charset="-122"/>
              <a:cs typeface="Arial" panose="020B0604020202020204" pitchFamily="34" charset="0"/>
            </a:endParaRPr>
          </a:p>
        </p:txBody>
      </p:sp>
      <p:sp>
        <p:nvSpPr>
          <p:cNvPr id="52" name="Rounded Rectangle 51"/>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2648" name="TextBox 52"/>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54" name="Flowchart: Merge 53"/>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2650" name="TextBox 54"/>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56" name="Pentagon 55"/>
          <p:cNvSpPr/>
          <p:nvPr/>
        </p:nvSpPr>
        <p:spPr bwMode="auto">
          <a:xfrm rot="16200000">
            <a:off x="6143625" y="835026"/>
            <a:ext cx="179387" cy="106362"/>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7" name="Rounded Rectangle 56">
            <a:hlinkClick r:id="rId2"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58" name="Picture 57" descr="cmsmalle.jpg">
            <a:hlinkClick r:id="rId3" action="ppaction://hlinksldjump" highlightClick="1"/>
            <a:hlinkHover r:id="" action="ppaction://noaction" highlightClick="1"/>
          </p:cNvPr>
          <p:cNvPicPr>
            <a:picLocks noChangeAspect="1"/>
          </p:cNvPicPr>
          <p:nvPr/>
        </p:nvPicPr>
        <p:blipFill>
          <a:blip r:embed="rId4"/>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9" name="Picture 58" descr="oneclicksmall.jpg">
            <a:hlinkClick r:id="rId5" action="ppaction://hlinksldjump" highlightClick="1"/>
            <a:hlinkHover r:id="" action="ppaction://noaction" highlightClick="1"/>
          </p:cNvPr>
          <p:cNvPicPr>
            <a:picLocks noChangeAspect="1"/>
          </p:cNvPicPr>
          <p:nvPr/>
        </p:nvPicPr>
        <p:blipFill>
          <a:blip r:embed="rId6">
            <a:duotone>
              <a:schemeClr val="bg2">
                <a:shade val="45000"/>
                <a:satMod val="135000"/>
              </a:schemeClr>
              <a:prstClr val="white"/>
            </a:duotone>
          </a:blip>
          <a:stretch>
            <a:fillRect/>
          </a:stretch>
        </p:blipFill>
        <p:spPr>
          <a:xfrm>
            <a:off x="6011131" y="317954"/>
            <a:ext cx="444046" cy="444046"/>
          </a:xfrm>
          <a:prstGeom prst="roundRect">
            <a:avLst/>
          </a:prstGeom>
          <a:solidFill>
            <a:schemeClr val="bg1">
              <a:alpha val="0"/>
            </a:schemeClr>
          </a:solidFill>
          <a:ln w="12700">
            <a:solidFill>
              <a:srgbClr val="F68933"/>
            </a:solidFill>
          </a:ln>
        </p:spPr>
      </p:pic>
      <p:pic>
        <p:nvPicPr>
          <p:cNvPr id="60" name="Picture 59" descr="cgensmall.jpg">
            <a:hlinkClick r:id="rId7" action="ppaction://hlinksldjump" highlightClick="1"/>
            <a:hlinkHover r:id="" action="ppaction://noaction" highlightClick="1"/>
          </p:cNvPr>
          <p:cNvPicPr>
            <a:picLocks noChangeAspect="1"/>
          </p:cNvPicPr>
          <p:nvPr/>
        </p:nvPicPr>
        <p:blipFill>
          <a:blip r:embed="rId8"/>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61" name="Picture 60" descr="crb-small.jpg">
            <a:hlinkClick r:id="rId9" action="ppaction://hlinksldjump" highlightClick="1"/>
            <a:hlinkHover r:id="" action="ppaction://noaction" highlightClick="1"/>
          </p:cNvPr>
          <p:cNvPicPr>
            <a:picLocks noChangeAspect="1"/>
          </p:cNvPicPr>
          <p:nvPr/>
        </p:nvPicPr>
        <p:blipFill>
          <a:blip r:embed="rId10"/>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62" name="Picture 61" descr="excel-small.jpg">
            <a:hlinkClick r:id="rId11" action="ppaction://hlinksldjump" highlightClick="1"/>
            <a:hlinkHover r:id="" action="ppaction://noaction" highlightClick="1"/>
          </p:cNvPr>
          <p:cNvPicPr>
            <a:picLocks noChangeAspect="1"/>
          </p:cNvPicPr>
          <p:nvPr/>
        </p:nvPicPr>
        <p:blipFill>
          <a:blip r:embed="rId12"/>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63" name="Picture 62" descr="datasmall.jpg">
            <a:hlinkClick r:id="rId13" action="ppaction://hlinksldjump" highlightClick="1"/>
            <a:hlinkHover r:id="" action="ppaction://noaction" highlightClick="1"/>
          </p:cNvPr>
          <p:cNvPicPr>
            <a:picLocks noChangeAspect="1"/>
          </p:cNvPicPr>
          <p:nvPr/>
        </p:nvPicPr>
        <p:blipFill>
          <a:blip r:embed="rId14"/>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64" name="TextBox 63"/>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CM</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5" name="TextBox 64"/>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CRB</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Report Generator</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7" name="TextBox 66"/>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1-Click</a:t>
            </a:r>
            <a:endParaRPr lang="en-US" sz="550" b="1" dirty="0">
              <a:solidFill>
                <a:srgbClr val="F68933"/>
              </a:solidFill>
              <a:latin typeface="Arial" panose="020B0604020202020204" pitchFamily="34" charset="0"/>
              <a:cs typeface="Arial" panose="020B0604020202020204" pitchFamily="34" charset="0"/>
            </a:endParaRPr>
          </a:p>
        </p:txBody>
      </p:sp>
      <p:sp>
        <p:nvSpPr>
          <p:cNvPr id="68" name="TextBox 67"/>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Plug-in for Excel</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9" name="TextBox 68"/>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1000"/>
                                        <p:tgtEl>
                                          <p:spTgt spid="5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000"/>
                                        <p:tgtEl>
                                          <p:spTgt spid="4">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Report Generator</a:t>
            </a:r>
            <a:endParaRPr lang="en-US" altLang="zh-CN"/>
          </a:p>
        </p:txBody>
      </p:sp>
      <p:sp>
        <p:nvSpPr>
          <p:cNvPr id="113667"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A complete campaign analysis package </a:t>
            </a:r>
            <a:endParaRPr altLang="zh-CN"/>
          </a:p>
          <a:p>
            <a:pPr eaLnBrk="1" hangingPunct="1"/>
            <a:r>
              <a:rPr altLang="zh-CN"/>
              <a:t>Witness your data come to life</a:t>
            </a:r>
            <a:endParaRPr altLang="zh-CN"/>
          </a:p>
          <a:p>
            <a:pPr eaLnBrk="1" hangingPunct="1">
              <a:buFont typeface="Arial" panose="020B0604020202020204" pitchFamily="34" charset="0"/>
              <a:buNone/>
            </a:pPr>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pic>
        <p:nvPicPr>
          <p:cNvPr id="113668" name="Picture Placeholder 14" descr="440698504_ad9502ccde_o.jpg"/>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2743200" y="1909763"/>
            <a:ext cx="4445000" cy="24050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pic>
        <p:nvPicPr>
          <p:cNvPr id="1136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914525"/>
            <a:ext cx="462915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hlinkClick r:id="rId3"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BaaS Introduce</a:t>
            </a:r>
            <a:endParaRPr lang="en-US" altLang="zh-CN"/>
          </a:p>
        </p:txBody>
      </p:sp>
      <p:sp>
        <p:nvSpPr>
          <p:cNvPr id="99331"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a:t>云计算的衍生</a:t>
            </a:r>
            <a:endParaRPr lang="zh-CN" altLang="en-US"/>
          </a:p>
          <a:p>
            <a:pPr eaLnBrk="1" hangingPunct="1"/>
            <a:r>
              <a:rPr lang="zh-CN" altLang="en-US"/>
              <a:t>技术分工的产物</a:t>
            </a:r>
            <a:endParaRPr lang="zh-CN" altLang="en-US"/>
          </a:p>
          <a:p>
            <a:pPr eaLnBrk="1" hangingPunct="1"/>
            <a:r>
              <a:rPr lang="zh-CN" altLang="en-US"/>
              <a:t>天下武功为快不破</a:t>
            </a:r>
            <a:endParaRPr lang="zh-CN" altLang="en-US"/>
          </a:p>
        </p:txBody>
      </p:sp>
      <p:pic>
        <p:nvPicPr>
          <p:cNvPr id="1026" name="Picture 2" descr="D:\Backup\My Pictures\Istock images 6.2008\iStock_000005143796XSmall.jpg"/>
          <p:cNvPicPr>
            <a:picLocks noChangeAspect="1" noChangeArrowheads="1"/>
          </p:cNvPicPr>
          <p:nvPr/>
        </p:nvPicPr>
        <p:blipFill>
          <a:blip r:embed="rId1"/>
          <a:srcRect/>
          <a:stretch>
            <a:fillRect/>
          </a:stretch>
        </p:blipFill>
        <p:spPr bwMode="auto">
          <a:xfrm>
            <a:off x="2786063" y="1916113"/>
            <a:ext cx="4225925" cy="2386012"/>
          </a:xfrm>
          <a:prstGeom prst="rect">
            <a:avLst/>
          </a:prstGeom>
          <a:noFill/>
          <a:ln>
            <a:solidFill>
              <a:schemeClr val="bg1">
                <a:lumMod val="65000"/>
              </a:schemeClr>
            </a:solid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227730" y="1447800"/>
            <a:ext cx="7492491" cy="4020545"/>
          </a:xfrm>
          <a:prstGeom prst="roundRect">
            <a:avLst>
              <a:gd name="adj" fmla="val 0"/>
            </a:avLst>
          </a:prstGeom>
          <a:noFill/>
          <a:ln w="12700">
            <a:solidFill>
              <a:srgbClr val="A6A6A6"/>
            </a:solidFill>
            <a:miter lim="800000"/>
            <a:headEnd/>
            <a:tailEnd/>
          </a:ln>
          <a:effectLst/>
        </p:spPr>
      </p:pic>
      <p:sp>
        <p:nvSpPr>
          <p:cNvPr id="44" name="Rectangle 43"/>
          <p:cNvSpPr/>
          <p:nvPr/>
        </p:nvSpPr>
        <p:spPr bwMode="auto">
          <a:xfrm>
            <a:off x="0" y="1196975"/>
            <a:ext cx="9144000" cy="452913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4692" name="Title 7"/>
          <p:cNvSpPr>
            <a:spLocks noGrp="1"/>
          </p:cNvSpPr>
          <p:nvPr>
            <p:ph type="title"/>
          </p:nvPr>
        </p:nvSpPr>
        <p:spPr/>
        <p:txBody>
          <a:bodyPr/>
          <a:lstStyle/>
          <a:p>
            <a:r>
              <a:rPr lang="en-US" altLang="zh-CN">
                <a:ea typeface="宋体" panose="02010600030101010101" pitchFamily="2" charset="-122"/>
              </a:rPr>
              <a:t>Made to measure</a:t>
            </a:r>
            <a:endParaRPr lang="en-US" altLang="zh-CN">
              <a:ea typeface="宋体" panose="02010600030101010101" pitchFamily="2" charset="-122"/>
            </a:endParaRPr>
          </a:p>
        </p:txBody>
      </p:sp>
      <p:sp>
        <p:nvSpPr>
          <p:cNvPr id="9" name="Content Placeholder 8"/>
          <p:cNvSpPr>
            <a:spLocks noGrp="1"/>
          </p:cNvSpPr>
          <p:nvPr>
            <p:ph idx="4294967295"/>
          </p:nvPr>
        </p:nvSpPr>
        <p:spPr bwMode="auto">
          <a:xfrm>
            <a:off x="428625" y="2332038"/>
            <a:ext cx="843280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altLang="zh-CN" sz="2200">
                <a:ea typeface="宋体" panose="02010600030101010101" pitchFamily="2" charset="-122"/>
                <a:cs typeface="Arial" panose="020B0604020202020204" pitchFamily="34" charset="0"/>
              </a:rPr>
              <a:t>23 predefined reports, grouped into 8 simple categories</a:t>
            </a:r>
            <a:endParaRPr altLang="zh-CN" sz="2200">
              <a:ea typeface="宋体" panose="02010600030101010101" pitchFamily="2" charset="-122"/>
              <a:cs typeface="Arial" panose="020B0604020202020204" pitchFamily="34" charset="0"/>
            </a:endParaRPr>
          </a:p>
          <a:p>
            <a:pPr eaLnBrk="1" hangingPunct="1"/>
            <a:r>
              <a:rPr altLang="zh-CN" sz="2200">
                <a:ea typeface="宋体" panose="02010600030101010101" pitchFamily="2" charset="-122"/>
                <a:cs typeface="Arial" panose="020B0604020202020204" pitchFamily="34" charset="0"/>
              </a:rPr>
              <a:t>For agencies, publishers and creative shops</a:t>
            </a:r>
            <a:endParaRPr altLang="zh-CN" sz="2200">
              <a:ea typeface="宋体" panose="02010600030101010101" pitchFamily="2" charset="-122"/>
              <a:cs typeface="Arial" panose="020B0604020202020204" pitchFamily="34" charset="0"/>
            </a:endParaRPr>
          </a:p>
        </p:txBody>
      </p:sp>
      <p:sp>
        <p:nvSpPr>
          <p:cNvPr id="42" name="AutoShape 41"/>
          <p:cNvSpPr>
            <a:spLocks noChangeArrowheads="1"/>
          </p:cNvSpPr>
          <p:nvPr/>
        </p:nvSpPr>
        <p:spPr bwMode="auto">
          <a:xfrm>
            <a:off x="1957388" y="3286125"/>
            <a:ext cx="5229225" cy="1447800"/>
          </a:xfrm>
          <a:prstGeom prst="roundRect">
            <a:avLst>
              <a:gd name="adj" fmla="val 8854"/>
            </a:avLst>
          </a:prstGeom>
          <a:gradFill flip="none" rotWithShape="1">
            <a:gsLst>
              <a:gs pos="0">
                <a:schemeClr val="accent1">
                  <a:tint val="44500"/>
                  <a:satMod val="160000"/>
                  <a:alpha val="14000"/>
                </a:schemeClr>
              </a:gs>
              <a:gs pos="100000">
                <a:schemeClr val="accent1">
                  <a:tint val="23500"/>
                  <a:satMod val="160000"/>
                </a:schemeClr>
              </a:gs>
            </a:gsLst>
            <a:lin ang="16200000" scaled="1"/>
            <a:tileRect/>
          </a:gradFill>
          <a:ln w="3175">
            <a:solidFill>
              <a:schemeClr val="tx1">
                <a:lumMod val="25000"/>
                <a:lumOff val="75000"/>
              </a:schemeClr>
            </a:solidFill>
          </a:ln>
          <a:effectLst>
            <a:outerShdw blurRad="254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sz="2400" dirty="0">
                <a:solidFill>
                  <a:schemeClr val="tx1">
                    <a:lumMod val="65000"/>
                    <a:lumOff val="35000"/>
                  </a:schemeClr>
                </a:solidFill>
              </a:rPr>
              <a:t>+ Embedded Benchmarks</a:t>
            </a:r>
            <a:endParaRPr lang="en-US" sz="2400" dirty="0">
              <a:solidFill>
                <a:schemeClr val="tx1">
                  <a:lumMod val="65000"/>
                  <a:lumOff val="35000"/>
                </a:schemeClr>
              </a:solidFill>
            </a:endParaRPr>
          </a:p>
          <a:p>
            <a:pPr algn="ctr">
              <a:lnSpc>
                <a:spcPct val="85000"/>
              </a:lnSpc>
              <a:spcBef>
                <a:spcPct val="15000"/>
              </a:spcBef>
              <a:buClr>
                <a:srgbClr val="747273"/>
              </a:buClr>
              <a:defRPr/>
            </a:pPr>
            <a:r>
              <a:rPr lang="en-US" sz="2400" dirty="0">
                <a:solidFill>
                  <a:schemeClr val="tx1">
                    <a:lumMod val="65000"/>
                    <a:lumOff val="35000"/>
                  </a:schemeClr>
                </a:solidFill>
              </a:rPr>
              <a:t>+ Graphs</a:t>
            </a:r>
            <a:endParaRPr lang="en-US" sz="2400" dirty="0">
              <a:solidFill>
                <a:schemeClr val="tx1">
                  <a:lumMod val="65000"/>
                  <a:lumOff val="35000"/>
                </a:schemeClr>
              </a:solidFill>
            </a:endParaRPr>
          </a:p>
        </p:txBody>
      </p:sp>
      <p:sp>
        <p:nvSpPr>
          <p:cNvPr id="38" name="Rounded Rectangle 37"/>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4696" name="TextBox 38"/>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40" name="Flowchart: Merge 39"/>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4698" name="TextBox 49"/>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51" name="Pentagon 50"/>
          <p:cNvSpPr/>
          <p:nvPr/>
        </p:nvSpPr>
        <p:spPr bwMode="auto">
          <a:xfrm rot="16200000">
            <a:off x="66254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2" name="Rounded Rectangle 51">
            <a:hlinkClick r:id="rId2"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53" name="Picture 52" descr="cmsmalle.jpg">
            <a:hlinkClick r:id="rId3" action="ppaction://hlinksldjump" highlightClick="1"/>
            <a:hlinkHover r:id="" action="ppaction://noaction" highlightClick="1"/>
          </p:cNvPr>
          <p:cNvPicPr>
            <a:picLocks noChangeAspect="1"/>
          </p:cNvPicPr>
          <p:nvPr/>
        </p:nvPicPr>
        <p:blipFill>
          <a:blip r:embed="rId4"/>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4" name="Picture 53" descr="oneclicksmall.jpg">
            <a:hlinkClick r:id="rId5" action="ppaction://hlinksldjump" highlightClick="1"/>
            <a:hlinkHover r:id="" action="ppaction://noaction" highlightClick="1"/>
          </p:cNvPr>
          <p:cNvPicPr>
            <a:picLocks noChangeAspect="1"/>
          </p:cNvPicPr>
          <p:nvPr/>
        </p:nvPicPr>
        <p:blipFill>
          <a:blip r:embed="rId6"/>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55" name="Picture 54" descr="cgensmall.jpg">
            <a:hlinkClick r:id="rId7" action="ppaction://hlinksldjump" highlightClick="1"/>
            <a:hlinkHover r:id="" action="ppaction://noaction" highlightClick="1"/>
          </p:cNvPr>
          <p:cNvPicPr>
            <a:picLocks noChangeAspect="1"/>
          </p:cNvPicPr>
          <p:nvPr/>
        </p:nvPicPr>
        <p:blipFill>
          <a:blip r:embed="rId8">
            <a:duotone>
              <a:schemeClr val="bg2">
                <a:shade val="45000"/>
                <a:satMod val="135000"/>
              </a:schemeClr>
              <a:prstClr val="white"/>
            </a:duotone>
          </a:blip>
          <a:stretch>
            <a:fillRect/>
          </a:stretch>
        </p:blipFill>
        <p:spPr>
          <a:xfrm>
            <a:off x="6500390" y="317954"/>
            <a:ext cx="444046" cy="444046"/>
          </a:xfrm>
          <a:prstGeom prst="roundRect">
            <a:avLst/>
          </a:prstGeom>
          <a:solidFill>
            <a:schemeClr val="bg1">
              <a:alpha val="0"/>
            </a:schemeClr>
          </a:solidFill>
          <a:ln w="12700">
            <a:solidFill>
              <a:srgbClr val="F68933"/>
            </a:solidFill>
          </a:ln>
        </p:spPr>
      </p:pic>
      <p:pic>
        <p:nvPicPr>
          <p:cNvPr id="56" name="Picture 55" descr="crb-small.jpg">
            <a:hlinkClick r:id="rId9" action="ppaction://hlinksldjump" highlightClick="1"/>
            <a:hlinkHover r:id="" action="ppaction://noaction" highlightClick="1"/>
          </p:cNvPr>
          <p:cNvPicPr>
            <a:picLocks noChangeAspect="1"/>
          </p:cNvPicPr>
          <p:nvPr/>
        </p:nvPicPr>
        <p:blipFill>
          <a:blip r:embed="rId10"/>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57" name="Picture 56" descr="excel-small.jpg">
            <a:hlinkClick r:id="rId11" action="ppaction://hlinksldjump" highlightClick="1"/>
            <a:hlinkHover r:id="" action="ppaction://noaction" highlightClick="1"/>
          </p:cNvPr>
          <p:cNvPicPr>
            <a:picLocks noChangeAspect="1"/>
          </p:cNvPicPr>
          <p:nvPr/>
        </p:nvPicPr>
        <p:blipFill>
          <a:blip r:embed="rId12"/>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58" name="Picture 57" descr="datasmall.jpg">
            <a:hlinkClick r:id="rId13" action="ppaction://hlinksldjump" highlightClick="1"/>
            <a:hlinkHover r:id="" action="ppaction://noaction" highlightClick="1"/>
          </p:cNvPr>
          <p:cNvPicPr>
            <a:picLocks noChangeAspect="1"/>
          </p:cNvPicPr>
          <p:nvPr/>
        </p:nvPicPr>
        <p:blipFill>
          <a:blip r:embed="rId14"/>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59" name="TextBox 58"/>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CM</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0" name="TextBox 59"/>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CRB</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1" name="TextBox 60"/>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Report Generator</a:t>
            </a:r>
            <a:endParaRPr lang="en-US" sz="550" b="1" dirty="0">
              <a:solidFill>
                <a:srgbClr val="F68933"/>
              </a:solidFill>
              <a:latin typeface="Arial" panose="020B0604020202020204" pitchFamily="34" charset="0"/>
              <a:cs typeface="Arial" panose="020B0604020202020204" pitchFamily="34" charset="0"/>
            </a:endParaRPr>
          </a:p>
        </p:txBody>
      </p:sp>
      <p:sp>
        <p:nvSpPr>
          <p:cNvPr id="62" name="TextBox 61"/>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1-Click</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3" name="TextBox 62"/>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Plug-in for Excel</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4" name="TextBox 63"/>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 grpId="0" build="p"/>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ltLang="zh-CN">
                <a:ea typeface="宋体" panose="02010600030101010101" pitchFamily="2" charset="-122"/>
              </a:rPr>
              <a:t>Made visual</a:t>
            </a:r>
            <a:endParaRPr lang="en-US" altLang="zh-CN">
              <a:ea typeface="宋体" panose="02010600030101010101" pitchFamily="2" charset="-122"/>
            </a:endParaRPr>
          </a:p>
        </p:txBody>
      </p:sp>
      <p:pic>
        <p:nvPicPr>
          <p:cNvPr id="5" name="Picture 5" descr="\\eyestore\Home\larry.bear\Training\Analytics V2 Beta\graph_main.gif"/>
          <p:cNvPicPr>
            <a:picLocks noChangeAspect="1" noChangeArrowheads="1"/>
          </p:cNvPicPr>
          <p:nvPr/>
        </p:nvPicPr>
        <p:blipFill>
          <a:blip r:embed="rId1"/>
          <a:srcRect l="976"/>
          <a:stretch>
            <a:fillRect/>
          </a:stretch>
        </p:blipFill>
        <p:spPr bwMode="auto">
          <a:xfrm>
            <a:off x="4197581" y="1337482"/>
            <a:ext cx="4706200" cy="4623578"/>
          </a:xfrm>
          <a:prstGeom prst="roundRect">
            <a:avLst>
              <a:gd name="adj" fmla="val 11"/>
            </a:avLst>
          </a:prstGeom>
          <a:noFill/>
          <a:ln w="12700">
            <a:solidFill>
              <a:srgbClr val="A6A6A6"/>
            </a:solidFill>
            <a:miter lim="800000"/>
            <a:headEnd/>
            <a:tailEnd/>
          </a:ln>
          <a:effectLst/>
        </p:spPr>
      </p:pic>
      <p:pic>
        <p:nvPicPr>
          <p:cNvPr id="3074" name="Picture 2" descr="D:\Backup\Presentations\Lianne\benchmarks.jpg"/>
          <p:cNvPicPr>
            <a:picLocks noChangeAspect="1" noChangeArrowheads="1"/>
          </p:cNvPicPr>
          <p:nvPr/>
        </p:nvPicPr>
        <p:blipFill>
          <a:blip r:embed="rId2"/>
          <a:srcRect/>
          <a:stretch>
            <a:fillRect/>
          </a:stretch>
        </p:blipFill>
        <p:spPr bwMode="auto">
          <a:xfrm>
            <a:off x="685800" y="4495800"/>
            <a:ext cx="4219375" cy="1160460"/>
          </a:xfrm>
          <a:prstGeom prst="roundRect">
            <a:avLst>
              <a:gd name="adj" fmla="val 1594"/>
            </a:avLst>
          </a:prstGeom>
          <a:noFill/>
          <a:ln w="12700">
            <a:solidFill>
              <a:srgbClr val="A6A6A6"/>
            </a:solidFill>
            <a:miter lim="800000"/>
            <a:headEnd/>
            <a:tailEnd/>
          </a:ln>
          <a:effectLst>
            <a:outerShdw blurRad="38100" dist="38100" dir="2700000" algn="tl" rotWithShape="0">
              <a:prstClr val="black">
                <a:alpha val="20000"/>
              </a:prstClr>
            </a:outerShdw>
          </a:effectLst>
        </p:spPr>
      </p:pic>
      <p:sp>
        <p:nvSpPr>
          <p:cNvPr id="37" name="Rectangle 36"/>
          <p:cNvSpPr/>
          <p:nvPr/>
        </p:nvSpPr>
        <p:spPr bwMode="auto">
          <a:xfrm>
            <a:off x="0" y="1211263"/>
            <a:ext cx="9144000" cy="19891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9" name="Content Placeholder 5"/>
          <p:cNvSpPr txBox="1"/>
          <p:nvPr/>
        </p:nvSpPr>
        <p:spPr bwMode="auto">
          <a:xfrm>
            <a:off x="344488" y="1311275"/>
            <a:ext cx="879951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18B1E"/>
              </a:buClr>
              <a:buSzPct val="125000"/>
              <a:buFont typeface="Arial" panose="020B0604020202020204" pitchFamily="34" charset="0"/>
              <a:buChar char="•"/>
            </a:pPr>
            <a:r>
              <a:rPr lang="en-US" altLang="zh-CN" sz="2200">
                <a:solidFill>
                  <a:srgbClr val="404040"/>
                </a:solidFill>
                <a:ea typeface="宋体" panose="02010600030101010101" pitchFamily="2" charset="-122"/>
              </a:rPr>
              <a:t>Visual assistance of graphs embedded in reports</a:t>
            </a:r>
            <a:endParaRPr lang="en-US" altLang="zh-CN" sz="22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endParaRPr lang="en-US" altLang="zh-CN" sz="22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GB" altLang="zh-CN" sz="2200">
                <a:solidFill>
                  <a:srgbClr val="404040"/>
                </a:solidFill>
                <a:ea typeface="宋体" panose="02010600030101010101" pitchFamily="2" charset="-122"/>
              </a:rPr>
              <a:t>Selected Eyeblaster benchmarks embedded for comparison</a:t>
            </a:r>
            <a:endParaRPr lang="en-GB" altLang="zh-CN" sz="22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endParaRPr lang="en-US" altLang="zh-CN" sz="2200">
              <a:solidFill>
                <a:srgbClr val="404040"/>
              </a:solidFill>
              <a:ea typeface="宋体" panose="02010600030101010101" pitchFamily="2" charset="-122"/>
            </a:endParaRPr>
          </a:p>
        </p:txBody>
      </p:sp>
      <p:sp>
        <p:nvSpPr>
          <p:cNvPr id="63" name="Rounded Rectangle 62"/>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5720" name="TextBox 63"/>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65" name="Flowchart: Merge 64"/>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5722" name="TextBox 65"/>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67" name="Pentagon 66"/>
          <p:cNvSpPr/>
          <p:nvPr/>
        </p:nvSpPr>
        <p:spPr bwMode="auto">
          <a:xfrm rot="16200000">
            <a:off x="66254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68" name="Rounded Rectangle 67">
            <a:hlinkClick r:id="rId3"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69" name="Picture 68" descr="cmsmalle.jpg">
            <a:hlinkClick r:id="rId4" action="ppaction://hlinksldjump" highlightClick="1"/>
            <a:hlinkHover r:id="" action="ppaction://noaction" highlightClick="1"/>
          </p:cNvPr>
          <p:cNvPicPr>
            <a:picLocks noChangeAspect="1"/>
          </p:cNvPicPr>
          <p:nvPr/>
        </p:nvPicPr>
        <p:blipFill>
          <a:blip r:embed="rId5"/>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70" name="Picture 69" descr="oneclicksmall.jpg">
            <a:hlinkClick r:id="rId6" action="ppaction://hlinksldjump" highlightClick="1"/>
            <a:hlinkHover r:id="" action="ppaction://noaction" highlightClick="1"/>
          </p:cNvPr>
          <p:cNvPicPr>
            <a:picLocks noChangeAspect="1"/>
          </p:cNvPicPr>
          <p:nvPr/>
        </p:nvPicPr>
        <p:blipFill>
          <a:blip r:embed="rId7"/>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71" name="Picture 70" descr="cgensmall.jpg">
            <a:hlinkClick r:id="rId8" action="ppaction://hlinksldjump" highlightClick="1"/>
            <a:hlinkHover r:id="" action="ppaction://noaction" highlightClick="1"/>
          </p:cNvPr>
          <p:cNvPicPr>
            <a:picLocks noChangeAspect="1"/>
          </p:cNvPicPr>
          <p:nvPr/>
        </p:nvPicPr>
        <p:blipFill>
          <a:blip r:embed="rId9">
            <a:duotone>
              <a:schemeClr val="bg2">
                <a:shade val="45000"/>
                <a:satMod val="135000"/>
              </a:schemeClr>
              <a:prstClr val="white"/>
            </a:duotone>
          </a:blip>
          <a:stretch>
            <a:fillRect/>
          </a:stretch>
        </p:blipFill>
        <p:spPr>
          <a:xfrm>
            <a:off x="6500390" y="317954"/>
            <a:ext cx="444046" cy="444046"/>
          </a:xfrm>
          <a:prstGeom prst="roundRect">
            <a:avLst/>
          </a:prstGeom>
          <a:solidFill>
            <a:schemeClr val="bg1">
              <a:alpha val="0"/>
            </a:schemeClr>
          </a:solidFill>
          <a:ln w="12700">
            <a:solidFill>
              <a:srgbClr val="F68933"/>
            </a:solidFill>
          </a:ln>
        </p:spPr>
      </p:pic>
      <p:pic>
        <p:nvPicPr>
          <p:cNvPr id="72" name="Picture 71" descr="crb-small.jpg">
            <a:hlinkClick r:id="rId10" action="ppaction://hlinksldjump" highlightClick="1"/>
            <a:hlinkHover r:id="" action="ppaction://noaction" highlightClick="1"/>
          </p:cNvPr>
          <p:cNvPicPr>
            <a:picLocks noChangeAspect="1"/>
          </p:cNvPicPr>
          <p:nvPr/>
        </p:nvPicPr>
        <p:blipFill>
          <a:blip r:embed="rId11"/>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73" name="Picture 72" descr="excel-small.jpg">
            <a:hlinkClick r:id="rId12" action="ppaction://hlinksldjump" highlightClick="1"/>
            <a:hlinkHover r:id="" action="ppaction://noaction" highlightClick="1"/>
          </p:cNvPr>
          <p:cNvPicPr>
            <a:picLocks noChangeAspect="1"/>
          </p:cNvPicPr>
          <p:nvPr/>
        </p:nvPicPr>
        <p:blipFill>
          <a:blip r:embed="rId13"/>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74" name="Picture 73" descr="datasmall.jpg">
            <a:hlinkClick r:id="rId14" action="ppaction://hlinksldjump" highlightClick="1"/>
            <a:hlinkHover r:id="" action="ppaction://noaction" highlightClick="1"/>
          </p:cNvPr>
          <p:cNvPicPr>
            <a:picLocks noChangeAspect="1"/>
          </p:cNvPicPr>
          <p:nvPr/>
        </p:nvPicPr>
        <p:blipFill>
          <a:blip r:embed="rId15"/>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75" name="TextBox 74"/>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CM</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76" name="TextBox 75"/>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CRB</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77" name="TextBox 76"/>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Report Generator</a:t>
            </a:r>
            <a:endParaRPr lang="en-US" sz="550" b="1" dirty="0">
              <a:solidFill>
                <a:srgbClr val="F68933"/>
              </a:solidFill>
              <a:latin typeface="Arial" panose="020B0604020202020204" pitchFamily="34" charset="0"/>
              <a:cs typeface="Arial" panose="020B0604020202020204" pitchFamily="34" charset="0"/>
            </a:endParaRPr>
          </a:p>
        </p:txBody>
      </p:sp>
      <p:sp>
        <p:nvSpPr>
          <p:cNvPr id="78" name="TextBox 77"/>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1-Click</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79" name="TextBox 78"/>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Plug-in for Excel</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80" name="TextBox 79"/>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27" name="Rounded Rectangle 26"/>
          <p:cNvSpPr/>
          <p:nvPr/>
        </p:nvSpPr>
        <p:spPr bwMode="auto">
          <a:xfrm>
            <a:off x="1028700" y="4219575"/>
            <a:ext cx="2533650" cy="314325"/>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830" indent="-290830" algn="ctr">
              <a:lnSpc>
                <a:spcPct val="85000"/>
              </a:lnSpc>
              <a:spcBef>
                <a:spcPct val="15000"/>
              </a:spcBef>
              <a:buClr>
                <a:srgbClr val="747273"/>
              </a:buClr>
              <a:defRPr/>
            </a:pPr>
            <a:r>
              <a:rPr lang="en-GB" altLang="zh-CN" sz="1200" b="1">
                <a:solidFill>
                  <a:srgbClr val="404040"/>
                </a:solidFill>
                <a:ea typeface="宋体" panose="02010600030101010101" pitchFamily="2" charset="-122"/>
                <a:cs typeface="Arial" panose="020B0604020202020204" pitchFamily="34" charset="0"/>
              </a:rPr>
              <a:t>Eyeblaster benchmark sample</a:t>
            </a:r>
            <a:endParaRPr lang="en-US" altLang="zh-CN" sz="1200" b="1">
              <a:solidFill>
                <a:srgbClr val="404040"/>
              </a:solidFill>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2000"/>
                                        <p:tgtEl>
                                          <p:spTgt spid="30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2000"/>
                                        <p:tgtEl>
                                          <p:spTgt spid="9">
                                            <p:txEl>
                                              <p:pRg st="0" end="0"/>
                                            </p:txEl>
                                          </p:spTgt>
                                        </p:tgtEl>
                                      </p:cBhvr>
                                    </p:animEffect>
                                  </p:childTnLst>
                                </p:cTn>
                              </p:par>
                            </p:childTnLst>
                          </p:cTn>
                        </p:par>
                        <p:par>
                          <p:cTn id="19" fill="hold">
                            <p:stCondLst>
                              <p:cond delay="5000"/>
                            </p:stCondLst>
                            <p:childTnLst>
                              <p:par>
                                <p:cTn id="20" presetID="10" presetClass="entr" presetSubtype="0"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9" grpId="0" build="p"/>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200" y="1905000"/>
            <a:ext cx="5029200" cy="24082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sp>
        <p:nvSpPr>
          <p:cNvPr id="116739"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Custom Report Builder (CRB)</a:t>
            </a:r>
            <a:endParaRPr lang="en-US" altLang="zh-CN"/>
          </a:p>
        </p:txBody>
      </p:sp>
      <p:sp>
        <p:nvSpPr>
          <p:cNvPr id="116740"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Freedom to create any report you want, instantly</a:t>
            </a:r>
            <a:endParaRPr altLang="zh-CN"/>
          </a:p>
          <a:p>
            <a:pPr eaLnBrk="1" hangingPunct="1"/>
            <a:r>
              <a:rPr altLang="zh-CN"/>
              <a:t>The real solution to flexibility </a:t>
            </a:r>
            <a:endParaRPr altLang="zh-CN"/>
          </a:p>
          <a:p>
            <a:pPr eaLnBrk="1" hangingPunct="1"/>
            <a:r>
              <a:rPr altLang="zh-CN"/>
              <a:t>A superb new user experience </a:t>
            </a:r>
            <a:endParaRPr altLang="zh-CN"/>
          </a:p>
          <a:p>
            <a:pPr eaLnBrk="1" hangingPunct="1">
              <a:buFont typeface="Arial" panose="020B0604020202020204" pitchFamily="34" charset="0"/>
              <a:buNone/>
            </a:pPr>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pic>
        <p:nvPicPr>
          <p:cNvPr id="116741" name="Picture 2"/>
          <p:cNvPicPr>
            <a:picLocks noGrp="1" noChangeAspect="1" noChangeArrowheads="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3962400" y="1905000"/>
            <a:ext cx="2408238" cy="2408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743200" y="1905000"/>
            <a:ext cx="5029200" cy="2408238"/>
          </a:xfrm>
          <a:prstGeom prst="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sp>
        <p:nvSpPr>
          <p:cNvPr id="9" name="Rounded Rectangle 8">
            <a:hlinkClick r:id="rId2"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3" descr="CRB screenshot.bmp"/>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67075" y="1214438"/>
            <a:ext cx="58769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Title 17"/>
          <p:cNvSpPr>
            <a:spLocks noGrp="1"/>
          </p:cNvSpPr>
          <p:nvPr>
            <p:ph type="title"/>
          </p:nvPr>
        </p:nvSpPr>
        <p:spPr/>
        <p:txBody>
          <a:bodyPr/>
          <a:lstStyle/>
          <a:p>
            <a:r>
              <a:rPr lang="en-US" altLang="zh-CN" sz="3200">
                <a:ea typeface="宋体" panose="02010600030101010101" pitchFamily="2" charset="-122"/>
              </a:rPr>
              <a:t>Mix &amp; Match</a:t>
            </a:r>
            <a:endParaRPr altLang="zh-CN" sz="3200">
              <a:ea typeface="宋体" panose="02010600030101010101" pitchFamily="2" charset="-122"/>
            </a:endParaRPr>
          </a:p>
        </p:txBody>
      </p:sp>
      <p:sp>
        <p:nvSpPr>
          <p:cNvPr id="49" name="Rectangle 48"/>
          <p:cNvSpPr/>
          <p:nvPr/>
        </p:nvSpPr>
        <p:spPr bwMode="auto">
          <a:xfrm>
            <a:off x="0" y="1447800"/>
            <a:ext cx="9144000" cy="268922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9" name="Rectangle 3"/>
          <p:cNvSpPr txBox="1">
            <a:spLocks noChangeArrowheads="1"/>
          </p:cNvSpPr>
          <p:nvPr/>
        </p:nvSpPr>
        <p:spPr bwMode="auto">
          <a:xfrm>
            <a:off x="457200" y="1589088"/>
            <a:ext cx="8404225"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Select the metrics you need</a:t>
            </a:r>
            <a:endParaRPr lang="en-US" altLang="zh-CN" sz="24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Mix delivery, engagement and conversion data in one report</a:t>
            </a:r>
            <a:endParaRPr lang="en-US" altLang="zh-CN" sz="24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All delivered in flat Excel</a:t>
            </a:r>
            <a:endParaRPr lang="en-US" altLang="zh-CN" sz="24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Copy and paste the data to other </a:t>
            </a:r>
            <a:r>
              <a:rPr lang="en-US" altLang="zh-CN" sz="2400">
                <a:solidFill>
                  <a:srgbClr val="262626"/>
                </a:solidFill>
                <a:ea typeface="宋体" panose="02010600030101010101" pitchFamily="2" charset="-122"/>
              </a:rPr>
              <a:t>sources</a:t>
            </a:r>
            <a:endParaRPr lang="en-US" altLang="zh-CN" sz="2400">
              <a:solidFill>
                <a:srgbClr val="262626"/>
              </a:solidFill>
              <a:ea typeface="宋体" panose="02010600030101010101" pitchFamily="2" charset="-122"/>
            </a:endParaRPr>
          </a:p>
          <a:p>
            <a:pPr>
              <a:lnSpc>
                <a:spcPct val="85000"/>
              </a:lnSpc>
              <a:spcBef>
                <a:spcPct val="20000"/>
              </a:spcBef>
              <a:buClr>
                <a:srgbClr val="FF6600"/>
              </a:buClr>
              <a:buSzPct val="100000"/>
              <a:buFont typeface="Arial" panose="020B0604020202020204" pitchFamily="34" charset="0"/>
              <a:buChar char="•"/>
            </a:pPr>
            <a:endParaRPr lang="en-US" altLang="zh-CN" sz="2200">
              <a:solidFill>
                <a:srgbClr val="34460D"/>
              </a:solidFill>
              <a:ea typeface="宋体" panose="02010600030101010101" pitchFamily="2" charset="-122"/>
            </a:endParaRPr>
          </a:p>
        </p:txBody>
      </p:sp>
      <p:sp>
        <p:nvSpPr>
          <p:cNvPr id="75" name="Rounded Rectangle 74"/>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7767" name="TextBox 75"/>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77" name="Flowchart: Merge 76"/>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17769" name="TextBox 77"/>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79" name="Pentagon 78"/>
          <p:cNvSpPr/>
          <p:nvPr/>
        </p:nvSpPr>
        <p:spPr bwMode="auto">
          <a:xfrm rot="16200000">
            <a:off x="7123906"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80" name="Rounded Rectangle 79">
            <a:hlinkClick r:id="rId2"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81" name="Picture 80" descr="cmsmalle.jpg">
            <a:hlinkClick r:id="rId3" action="ppaction://hlinksldjump" highlightClick="1"/>
            <a:hlinkHover r:id="" action="ppaction://noaction" highlightClick="1"/>
          </p:cNvPr>
          <p:cNvPicPr>
            <a:picLocks noChangeAspect="1"/>
          </p:cNvPicPr>
          <p:nvPr/>
        </p:nvPicPr>
        <p:blipFill>
          <a:blip r:embed="rId4"/>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82" name="Picture 81" descr="oneclicksmall.jpg">
            <a:hlinkClick r:id="rId5" action="ppaction://hlinksldjump" highlightClick="1"/>
            <a:hlinkHover r:id="" action="ppaction://noaction" highlightClick="1"/>
          </p:cNvPr>
          <p:cNvPicPr>
            <a:picLocks noChangeAspect="1"/>
          </p:cNvPicPr>
          <p:nvPr/>
        </p:nvPicPr>
        <p:blipFill>
          <a:blip r:embed="rId6"/>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83" name="Picture 82" descr="cgensmall.jpg">
            <a:hlinkClick r:id="rId7" action="ppaction://hlinksldjump" highlightClick="1"/>
            <a:hlinkHover r:id="" action="ppaction://noaction" highlightClick="1"/>
          </p:cNvPr>
          <p:cNvPicPr>
            <a:picLocks noChangeAspect="1"/>
          </p:cNvPicPr>
          <p:nvPr/>
        </p:nvPicPr>
        <p:blipFill>
          <a:blip r:embed="rId8"/>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84" name="Picture 83" descr="crb-small.jpg">
            <a:hlinkClick r:id="rId9" action="ppaction://hlinksldjump" highlightClick="1"/>
            <a:hlinkHover r:id="" action="ppaction://noaction" highlightClick="1"/>
          </p:cNvPr>
          <p:cNvPicPr>
            <a:picLocks noChangeAspect="1"/>
          </p:cNvPicPr>
          <p:nvPr/>
        </p:nvPicPr>
        <p:blipFill>
          <a:blip r:embed="rId10">
            <a:duotone>
              <a:schemeClr val="bg2">
                <a:shade val="45000"/>
                <a:satMod val="135000"/>
              </a:schemeClr>
              <a:prstClr val="white"/>
            </a:duotone>
          </a:blip>
          <a:stretch>
            <a:fillRect/>
          </a:stretch>
        </p:blipFill>
        <p:spPr>
          <a:xfrm>
            <a:off x="6989649" y="317954"/>
            <a:ext cx="444046" cy="444046"/>
          </a:xfrm>
          <a:prstGeom prst="roundRect">
            <a:avLst/>
          </a:prstGeom>
          <a:solidFill>
            <a:schemeClr val="bg1">
              <a:alpha val="0"/>
            </a:schemeClr>
          </a:solidFill>
          <a:ln w="12700">
            <a:solidFill>
              <a:srgbClr val="F68933"/>
            </a:solidFill>
          </a:ln>
        </p:spPr>
      </p:pic>
      <p:pic>
        <p:nvPicPr>
          <p:cNvPr id="85" name="Picture 84" descr="excel-small.jpg">
            <a:hlinkClick r:id="rId11" action="ppaction://hlinksldjump" highlightClick="1"/>
            <a:hlinkHover r:id="" action="ppaction://noaction" highlightClick="1"/>
          </p:cNvPr>
          <p:cNvPicPr>
            <a:picLocks noChangeAspect="1"/>
          </p:cNvPicPr>
          <p:nvPr/>
        </p:nvPicPr>
        <p:blipFill>
          <a:blip r:embed="rId12"/>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86" name="Picture 85" descr="datasmall.jpg">
            <a:hlinkClick r:id="rId13" action="ppaction://hlinksldjump" highlightClick="1"/>
            <a:hlinkHover r:id="" action="ppaction://noaction" highlightClick="1"/>
          </p:cNvPr>
          <p:cNvPicPr>
            <a:picLocks noChangeAspect="1"/>
          </p:cNvPicPr>
          <p:nvPr/>
        </p:nvPicPr>
        <p:blipFill>
          <a:blip r:embed="rId14"/>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87" name="TextBox 86"/>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CM</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88" name="TextBox 87"/>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CRB</a:t>
            </a:r>
            <a:endParaRPr lang="en-US" sz="550" b="1" dirty="0">
              <a:solidFill>
                <a:srgbClr val="F68933"/>
              </a:solidFill>
              <a:latin typeface="Arial" panose="020B0604020202020204" pitchFamily="34" charset="0"/>
              <a:cs typeface="Arial" panose="020B0604020202020204" pitchFamily="34" charset="0"/>
            </a:endParaRPr>
          </a:p>
        </p:txBody>
      </p:sp>
      <p:sp>
        <p:nvSpPr>
          <p:cNvPr id="89" name="TextBox 88"/>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Report Generator</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90" name="TextBox 89"/>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1-Click</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91" name="TextBox 90"/>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Plug-in for Excel</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92" name="TextBox 91"/>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000"/>
                                        <p:tgtEl>
                                          <p:spTgt spid="9">
                                            <p:txEl>
                                              <p:pRg st="2" end="2"/>
                                            </p:txEl>
                                          </p:spTgt>
                                        </p:tgtEl>
                                      </p:cBhvr>
                                    </p:animEffect>
                                  </p:childTnLst>
                                </p:cTn>
                              </p:par>
                            </p:childTnLst>
                          </p:cTn>
                        </p:par>
                        <p:par>
                          <p:cTn id="20" fill="hold">
                            <p:stCondLst>
                              <p:cond delay="7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18787" name="Picture 2" descr="D:\Backup\Presentations\Lianne\mafis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66800"/>
            <a:ext cx="914400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5" descr="\\eyestore\Home\ori.carmon\Re-Branding\logos new Mortar\Logo whit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6"/>
          <p:cNvSpPr txBox="1"/>
          <p:nvPr/>
        </p:nvSpPr>
        <p:spPr>
          <a:xfrm>
            <a:off x="304800" y="6384925"/>
            <a:ext cx="2895600" cy="244475"/>
          </a:xfrm>
          <a:prstGeom prst="rect">
            <a:avLst/>
          </a:prstGeom>
        </p:spPr>
        <p:txBody>
          <a:bodyPr anchor="ctr"/>
          <a:lstStyle/>
          <a:p>
            <a:pPr fontAlgn="auto">
              <a:spcBef>
                <a:spcPts val="0"/>
              </a:spcBef>
              <a:spcAft>
                <a:spcPts val="0"/>
              </a:spcAft>
              <a:defRPr/>
            </a:pPr>
            <a:r>
              <a:rPr lang="en-US" sz="900" dirty="0">
                <a:solidFill>
                  <a:srgbClr val="515151"/>
                </a:solidFill>
                <a:latin typeface="+mn-lt"/>
                <a:cs typeface="+mn-cs"/>
              </a:rPr>
              <a:t>© 2008 Eyeblaster. All rights reserved</a:t>
            </a:r>
            <a:endParaRPr lang="en-US" sz="900" dirty="0">
              <a:solidFill>
                <a:srgbClr val="515151"/>
              </a:solidFill>
              <a:latin typeface="+mn-lt"/>
              <a:cs typeface="+mn-cs"/>
            </a:endParaRPr>
          </a:p>
        </p:txBody>
      </p:sp>
      <p:pic>
        <p:nvPicPr>
          <p:cNvPr id="118790" name="Picture 12" descr="Bottom-wave-for-dean.png"/>
          <p:cNvPicPr>
            <a:picLocks noChangeAspect="1"/>
          </p:cNvPicPr>
          <p:nvPr/>
        </p:nvPicPr>
        <p:blipFill>
          <a:blip r:embed="rId3">
            <a:lum bright="-44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bwMode="auto">
          <a:xfrm>
            <a:off x="0" y="322263"/>
            <a:ext cx="9144000" cy="7572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18792" name="Picture 13" descr="top-wave-for-Dean.png"/>
          <p:cNvPicPr>
            <a:picLocks noChangeAspect="1"/>
          </p:cNvPicPr>
          <p:nvPr/>
        </p:nvPicPr>
        <p:blipFill>
          <a:blip r:embed="rId4">
            <a:lum contrast="-24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Backup\Presentations\Lianne\mafish.jpg"/>
          <p:cNvPicPr>
            <a:picLocks noChangeAspect="1" noChangeArrowheads="1"/>
          </p:cNvPicPr>
          <p:nvPr/>
        </p:nvPicPr>
        <p:blipFill>
          <a:blip r:embed="rId5" cstate="screen">
            <a:duotone>
              <a:schemeClr val="bg2">
                <a:shade val="45000"/>
                <a:satMod val="135000"/>
              </a:schemeClr>
              <a:prstClr val="white"/>
            </a:duotone>
          </a:blip>
          <a:srcRect/>
          <a:stretch>
            <a:fillRect/>
          </a:stretch>
        </p:blipFill>
        <p:spPr bwMode="auto">
          <a:xfrm>
            <a:off x="0" y="1066800"/>
            <a:ext cx="5257800" cy="5180441"/>
          </a:xfrm>
          <a:prstGeom prst="rect">
            <a:avLst/>
          </a:prstGeom>
          <a:noFill/>
        </p:spPr>
      </p:pic>
      <p:sp>
        <p:nvSpPr>
          <p:cNvPr id="118794" name="Title 8"/>
          <p:cNvSpPr>
            <a:spLocks noGrp="1"/>
          </p:cNvSpPr>
          <p:nvPr>
            <p:ph type="title"/>
          </p:nvPr>
        </p:nvSpPr>
        <p:spPr/>
        <p:txBody>
          <a:bodyPr/>
          <a:lstStyle/>
          <a:p>
            <a:r>
              <a:rPr lang="en-US" altLang="zh-CN">
                <a:ea typeface="宋体" panose="02010600030101010101" pitchFamily="2" charset="-122"/>
              </a:rPr>
              <a:t>Stands out in the crowd</a:t>
            </a:r>
            <a:endParaRPr lang="en-US" altLang="zh-CN">
              <a:ea typeface="宋体" panose="02010600030101010101" pitchFamily="2" charset="-122"/>
            </a:endParaRPr>
          </a:p>
        </p:txBody>
      </p:sp>
      <p:sp>
        <p:nvSpPr>
          <p:cNvPr id="7" name="Rectangle 6"/>
          <p:cNvSpPr/>
          <p:nvPr/>
        </p:nvSpPr>
        <p:spPr bwMode="auto">
          <a:xfrm>
            <a:off x="0" y="1331913"/>
            <a:ext cx="9144000" cy="3240087"/>
          </a:xfrm>
          <a:prstGeom prst="rect">
            <a:avLst/>
          </a:prstGeom>
          <a:solidFill>
            <a:schemeClr val="bg1">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0" name="Content Placeholder 9"/>
          <p:cNvSpPr>
            <a:spLocks noGrp="1"/>
          </p:cNvSpPr>
          <p:nvPr>
            <p:ph idx="1"/>
          </p:nvPr>
        </p:nvSpPr>
        <p:spPr bwMode="auto">
          <a:xfrm>
            <a:off x="381000" y="914400"/>
            <a:ext cx="7286625" cy="4649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spcBef>
                <a:spcPct val="0"/>
              </a:spcBef>
            </a:pPr>
            <a:endParaRPr altLang="zh-CN" sz="3000">
              <a:ea typeface="宋体" panose="02010600030101010101" pitchFamily="2" charset="-122"/>
              <a:cs typeface="Arial" panose="020B0604020202020204" pitchFamily="34" charset="0"/>
            </a:endParaRPr>
          </a:p>
          <a:p>
            <a:pPr eaLnBrk="1" hangingPunct="1">
              <a:spcBef>
                <a:spcPct val="0"/>
              </a:spcBef>
            </a:pPr>
            <a:r>
              <a:rPr altLang="zh-CN" sz="3000">
                <a:solidFill>
                  <a:srgbClr val="373737"/>
                </a:solidFill>
                <a:ea typeface="宋体" panose="02010600030101010101" pitchFamily="2" charset="-122"/>
                <a:cs typeface="Arial" panose="020B0604020202020204" pitchFamily="34" charset="0"/>
              </a:rPr>
              <a:t>Ease of use complements innovation </a:t>
            </a:r>
            <a:endParaRPr altLang="zh-CN" sz="3000">
              <a:solidFill>
                <a:srgbClr val="373737"/>
              </a:solidFill>
              <a:ea typeface="宋体" panose="02010600030101010101" pitchFamily="2" charset="-122"/>
              <a:cs typeface="Arial" panose="020B0604020202020204" pitchFamily="34" charset="0"/>
            </a:endParaRP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Get it ad hoc or scheduled</a:t>
            </a:r>
            <a:endParaRPr altLang="zh-CN" sz="3000">
              <a:solidFill>
                <a:srgbClr val="373737"/>
              </a:solidFill>
              <a:ea typeface="宋体" panose="02010600030101010101" pitchFamily="2" charset="-122"/>
              <a:cs typeface="Arial" panose="020B0604020202020204" pitchFamily="34" charset="0"/>
              <a:sym typeface="Wingdings" panose="05000000000000000000" pitchFamily="2" charset="2"/>
            </a:endParaRP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Significant time saved </a:t>
            </a:r>
            <a:endParaRPr altLang="zh-CN" sz="3000">
              <a:solidFill>
                <a:srgbClr val="373737"/>
              </a:solidFill>
              <a:ea typeface="宋体" panose="02010600030101010101" pitchFamily="2" charset="-122"/>
              <a:cs typeface="Arial" panose="020B0604020202020204" pitchFamily="34" charset="0"/>
              <a:sym typeface="Wingdings" panose="05000000000000000000" pitchFamily="2" charset="2"/>
            </a:endParaRP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Use metrics available only in the CRB</a:t>
            </a:r>
            <a:endParaRPr altLang="zh-CN" sz="3000">
              <a:solidFill>
                <a:srgbClr val="373737"/>
              </a:solidFill>
              <a:ea typeface="宋体" panose="02010600030101010101" pitchFamily="2" charset="-122"/>
              <a:cs typeface="Arial" panose="020B0604020202020204" pitchFamily="34" charset="0"/>
              <a:sym typeface="Wingdings" panose="05000000000000000000" pitchFamily="2" charset="2"/>
            </a:endParaRP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Analysis made easy!</a:t>
            </a:r>
            <a:endParaRPr altLang="zh-CN" sz="3000">
              <a:solidFill>
                <a:srgbClr val="373737"/>
              </a:solidFill>
              <a:ea typeface="宋体" panose="02010600030101010101" pitchFamily="2" charset="-122"/>
              <a:cs typeface="Arial" panose="020B0604020202020204" pitchFamily="34" charset="0"/>
              <a:sym typeface="Wingdings" panose="05000000000000000000"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2000"/>
                                        <p:tgtEl>
                                          <p:spTgt spid="10">
                                            <p:txEl>
                                              <p:pRg st="1" end="1"/>
                                            </p:txEl>
                                          </p:spTgt>
                                        </p:tgtEl>
                                      </p:cBhvr>
                                    </p:animEffect>
                                  </p:childTnLst>
                                </p:cTn>
                              </p:par>
                            </p:childTnLst>
                          </p:cTn>
                        </p:par>
                        <p:par>
                          <p:cTn id="17" fill="hold">
                            <p:stCondLst>
                              <p:cond delay="3500"/>
                            </p:stCondLst>
                            <p:childTnLst>
                              <p:par>
                                <p:cTn id="18" presetID="10" presetClass="entr" presetSubtype="0"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2000"/>
                                        <p:tgtEl>
                                          <p:spTgt spid="10">
                                            <p:txEl>
                                              <p:pRg st="2" end="2"/>
                                            </p:txEl>
                                          </p:spTgt>
                                        </p:tgtEl>
                                      </p:cBhvr>
                                    </p:animEffect>
                                  </p:childTnLst>
                                </p:cTn>
                              </p:par>
                            </p:childTnLst>
                          </p:cTn>
                        </p:par>
                        <p:par>
                          <p:cTn id="21" fill="hold">
                            <p:stCondLst>
                              <p:cond delay="5500"/>
                            </p:stCondLst>
                            <p:childTnLst>
                              <p:par>
                                <p:cTn id="22" presetID="10" presetClass="entr" presetSubtype="0" fill="hold" grpId="0"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fade">
                                      <p:cBhvr>
                                        <p:cTn id="24" dur="2000"/>
                                        <p:tgtEl>
                                          <p:spTgt spid="10">
                                            <p:txEl>
                                              <p:pRg st="3" end="3"/>
                                            </p:txEl>
                                          </p:spTgt>
                                        </p:tgtEl>
                                      </p:cBhvr>
                                    </p:animEffect>
                                  </p:childTnLst>
                                </p:cTn>
                              </p:par>
                            </p:childTnLst>
                          </p:cTn>
                        </p:par>
                        <p:par>
                          <p:cTn id="25" fill="hold">
                            <p:stCondLst>
                              <p:cond delay="7500"/>
                            </p:stCondLst>
                            <p:childTnLst>
                              <p:par>
                                <p:cTn id="26" presetID="10" presetClass="entr" presetSubtype="0" fill="hold" grpId="0" nodeType="after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2000"/>
                                        <p:tgtEl>
                                          <p:spTgt spid="10">
                                            <p:txEl>
                                              <p:pRg st="4" end="4"/>
                                            </p:txEl>
                                          </p:spTgt>
                                        </p:tgtEl>
                                      </p:cBhvr>
                                    </p:animEffect>
                                  </p:childTnLst>
                                </p:cTn>
                              </p:par>
                            </p:childTnLst>
                          </p:cTn>
                        </p:par>
                        <p:par>
                          <p:cTn id="29" fill="hold">
                            <p:stCondLst>
                              <p:cond delay="9500"/>
                            </p:stCondLst>
                            <p:childTnLst>
                              <p:par>
                                <p:cTn id="30" presetID="10" presetClass="entr" presetSubtype="0"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2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idx="4294967295"/>
          </p:nvPr>
        </p:nvSpPr>
        <p:spPr bwMode="auto">
          <a:xfrm>
            <a:off x="119063" y="374650"/>
            <a:ext cx="8291512" cy="676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68933"/>
                </a:solidFill>
              </a:rPr>
              <a:t>Custom Reporting Service</a:t>
            </a:r>
            <a:endParaRPr lang="en-US" altLang="zh-CN">
              <a:solidFill>
                <a:srgbClr val="F68933"/>
              </a:solidFill>
            </a:endParaRPr>
          </a:p>
        </p:txBody>
      </p:sp>
      <p:sp>
        <p:nvSpPr>
          <p:cNvPr id="119811" name="TextBox 3"/>
          <p:cNvSpPr txBox="1">
            <a:spLocks noChangeArrowheads="1"/>
          </p:cNvSpPr>
          <p:nvPr/>
        </p:nvSpPr>
        <p:spPr bwMode="auto">
          <a:xfrm>
            <a:off x="3522663" y="1363663"/>
            <a:ext cx="53387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20000"/>
              </a:spcBef>
              <a:buClr>
                <a:srgbClr val="F18B1E"/>
              </a:buClr>
              <a:buSzPct val="125000"/>
            </a:pPr>
            <a:r>
              <a:rPr lang="en-US" altLang="zh-CN" sz="2400">
                <a:solidFill>
                  <a:srgbClr val="F68933"/>
                </a:solidFill>
              </a:rPr>
              <a:t>Tailored reports built for unique needs</a:t>
            </a:r>
            <a:endParaRPr lang="en-US" altLang="zh-CN" sz="2400">
              <a:solidFill>
                <a:srgbClr val="F68933"/>
              </a:solidFill>
            </a:endParaRPr>
          </a:p>
        </p:txBody>
      </p:sp>
      <p:pic>
        <p:nvPicPr>
          <p:cNvPr id="6" name="Picture 4"/>
          <p:cNvPicPr>
            <a:picLocks noChangeAspect="1" noChangeArrowheads="1"/>
          </p:cNvPicPr>
          <p:nvPr/>
        </p:nvPicPr>
        <p:blipFill>
          <a:blip r:embed="rId1"/>
          <a:srcRect/>
          <a:stretch>
            <a:fillRect/>
          </a:stretch>
        </p:blipFill>
        <p:spPr bwMode="auto">
          <a:xfrm>
            <a:off x="457200" y="1749425"/>
            <a:ext cx="3333750" cy="2517775"/>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5" name="Rounded Rectangle 4"/>
          <p:cNvSpPr/>
          <p:nvPr/>
        </p:nvSpPr>
        <p:spPr bwMode="auto">
          <a:xfrm flipH="1">
            <a:off x="1654175" y="1219200"/>
            <a:ext cx="1731963" cy="685800"/>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b="1" dirty="0">
                <a:solidFill>
                  <a:schemeClr val="tx1">
                    <a:lumMod val="75000"/>
                    <a:lumOff val="25000"/>
                  </a:schemeClr>
                </a:solidFill>
              </a:rPr>
              <a:t>Define data structure</a:t>
            </a:r>
            <a:endParaRPr lang="en-US" b="1" dirty="0">
              <a:solidFill>
                <a:schemeClr val="tx1">
                  <a:lumMod val="75000"/>
                  <a:lumOff val="25000"/>
                </a:schemeClr>
              </a:solidFill>
            </a:endParaRPr>
          </a:p>
        </p:txBody>
      </p:sp>
      <p:pic>
        <p:nvPicPr>
          <p:cNvPr id="7" name="Picture 2"/>
          <p:cNvPicPr>
            <a:picLocks noChangeAspect="1" noChangeArrowheads="1"/>
          </p:cNvPicPr>
          <p:nvPr/>
        </p:nvPicPr>
        <p:blipFill>
          <a:blip r:embed="rId2"/>
          <a:srcRect/>
          <a:stretch>
            <a:fillRect/>
          </a:stretch>
        </p:blipFill>
        <p:spPr bwMode="auto">
          <a:xfrm>
            <a:off x="2124075" y="2603500"/>
            <a:ext cx="4395788" cy="2541588"/>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8" name="Rounded Rectangle 7"/>
          <p:cNvSpPr/>
          <p:nvPr/>
        </p:nvSpPr>
        <p:spPr bwMode="auto">
          <a:xfrm flipH="1">
            <a:off x="4838700" y="2049463"/>
            <a:ext cx="1954213" cy="685800"/>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830" indent="-290830" algn="ctr">
              <a:lnSpc>
                <a:spcPct val="85000"/>
              </a:lnSpc>
              <a:spcBef>
                <a:spcPct val="15000"/>
              </a:spcBef>
              <a:buClr>
                <a:srgbClr val="747273"/>
              </a:buClr>
              <a:defRPr/>
            </a:pPr>
            <a:r>
              <a:rPr lang="en-US" b="1" dirty="0">
                <a:solidFill>
                  <a:schemeClr val="tx1">
                    <a:lumMod val="75000"/>
                    <a:lumOff val="25000"/>
                  </a:schemeClr>
                </a:solidFill>
              </a:rPr>
              <a:t>Define required format</a:t>
            </a:r>
            <a:endParaRPr lang="en-US" b="1" dirty="0">
              <a:solidFill>
                <a:schemeClr val="tx1">
                  <a:lumMod val="75000"/>
                  <a:lumOff val="25000"/>
                </a:schemeClr>
              </a:solidFill>
            </a:endParaRPr>
          </a:p>
        </p:txBody>
      </p:sp>
      <p:pic>
        <p:nvPicPr>
          <p:cNvPr id="9" name="Picture 2"/>
          <p:cNvPicPr>
            <a:picLocks noChangeAspect="1" noChangeArrowheads="1"/>
          </p:cNvPicPr>
          <p:nvPr/>
        </p:nvPicPr>
        <p:blipFill>
          <a:blip r:embed="rId3"/>
          <a:srcRect/>
          <a:stretch>
            <a:fillRect/>
          </a:stretch>
        </p:blipFill>
        <p:spPr bwMode="auto">
          <a:xfrm>
            <a:off x="5029200" y="3576638"/>
            <a:ext cx="3436938" cy="2389187"/>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10" name="Rounded Rectangle 9"/>
          <p:cNvSpPr/>
          <p:nvPr/>
        </p:nvSpPr>
        <p:spPr bwMode="auto">
          <a:xfrm>
            <a:off x="6832600" y="2949575"/>
            <a:ext cx="2028825" cy="709613"/>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830" indent="-290830" algn="ctr">
              <a:lnSpc>
                <a:spcPct val="85000"/>
              </a:lnSpc>
              <a:spcBef>
                <a:spcPct val="15000"/>
              </a:spcBef>
              <a:buClr>
                <a:srgbClr val="747273"/>
              </a:buClr>
              <a:defRPr/>
            </a:pPr>
            <a:r>
              <a:rPr lang="en-US" b="1" dirty="0">
                <a:solidFill>
                  <a:schemeClr val="tx1">
                    <a:lumMod val="75000"/>
                    <a:lumOff val="25000"/>
                  </a:schemeClr>
                </a:solidFill>
              </a:rPr>
              <a:t>Define filtering options</a:t>
            </a:r>
            <a:endParaRPr lang="en-US" b="1" dirty="0">
              <a:solidFill>
                <a:schemeClr val="tx1">
                  <a:lumMod val="75000"/>
                  <a:lumOff val="25000"/>
                </a:schemeClr>
              </a:solidFill>
            </a:endParaRPr>
          </a:p>
        </p:txBody>
      </p:sp>
      <p:sp>
        <p:nvSpPr>
          <p:cNvPr id="11" name="Rounded Rectangle 10"/>
          <p:cNvSpPr/>
          <p:nvPr/>
        </p:nvSpPr>
        <p:spPr bwMode="auto">
          <a:xfrm>
            <a:off x="2590800" y="5362575"/>
            <a:ext cx="2765425" cy="709613"/>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830" indent="-290830" algn="ctr">
              <a:lnSpc>
                <a:spcPct val="85000"/>
              </a:lnSpc>
              <a:spcBef>
                <a:spcPct val="15000"/>
              </a:spcBef>
              <a:buClr>
                <a:srgbClr val="747273"/>
              </a:buClr>
              <a:defRPr/>
            </a:pPr>
            <a:r>
              <a:rPr lang="en-US" b="1" dirty="0">
                <a:solidFill>
                  <a:schemeClr val="tx1">
                    <a:lumMod val="75000"/>
                    <a:lumOff val="25000"/>
                  </a:schemeClr>
                </a:solidFill>
              </a:rPr>
              <a:t>Your list of custom reports </a:t>
            </a:r>
            <a:br>
              <a:rPr lang="en-US" b="1" dirty="0">
                <a:solidFill>
                  <a:schemeClr val="tx1">
                    <a:lumMod val="75000"/>
                    <a:lumOff val="25000"/>
                  </a:schemeClr>
                </a:solidFill>
              </a:rPr>
            </a:br>
            <a:r>
              <a:rPr lang="en-US" b="1" dirty="0">
                <a:solidFill>
                  <a:schemeClr val="tx1">
                    <a:lumMod val="75000"/>
                    <a:lumOff val="25000"/>
                  </a:schemeClr>
                </a:solidFill>
              </a:rPr>
              <a:t>available on-line</a:t>
            </a:r>
            <a:endParaRPr lang="en-US" b="1" dirty="0">
              <a:solidFill>
                <a:schemeClr val="tx1">
                  <a:lumMod val="75000"/>
                  <a:lumOff val="25000"/>
                </a:schemeClr>
              </a:solidFill>
            </a:endParaRPr>
          </a:p>
        </p:txBody>
      </p:sp>
      <p:sp>
        <p:nvSpPr>
          <p:cNvPr id="16" name="Rounded Rectangle 15">
            <a:hlinkClick r:id="rId4" action="ppaction://hlinksldjump" highlightClick="1"/>
            <a:hlinkHover r:id="" action="ppaction://noaction" highlightClick="1"/>
          </p:cNvPr>
          <p:cNvSpPr/>
          <p:nvPr/>
        </p:nvSpPr>
        <p:spPr bwMode="auto">
          <a:xfrm>
            <a:off x="6832600" y="482600"/>
            <a:ext cx="1816100" cy="457200"/>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Plug-in for Excel</a:t>
            </a:r>
            <a:endParaRPr lang="en-US" altLang="zh-CN"/>
          </a:p>
        </p:txBody>
      </p:sp>
      <p:sp>
        <p:nvSpPr>
          <p:cNvPr id="120835"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Advanced analytics for experienced users</a:t>
            </a:r>
            <a:endParaRPr altLang="zh-CN"/>
          </a:p>
          <a:p>
            <a:pPr eaLnBrk="1" hangingPunct="1">
              <a:buFont typeface="Arial" panose="020B0604020202020204" pitchFamily="34" charset="0"/>
              <a:buNone/>
            </a:pPr>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pic>
        <p:nvPicPr>
          <p:cNvPr id="120836" name="Picture Placeholder 14" descr="440698504_ad9502ccde_o.jpg"/>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2743200" y="1909763"/>
            <a:ext cx="4445000" cy="2405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pic>
        <p:nvPicPr>
          <p:cNvPr id="1208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917700"/>
            <a:ext cx="26987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hlinkClick r:id="rId3"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zh-CN">
                <a:ea typeface="宋体" panose="02010600030101010101" pitchFamily="2" charset="-122"/>
              </a:rPr>
              <a:t>Slice and Dice</a:t>
            </a:r>
            <a:endParaRPr lang="en-US" altLang="zh-CN">
              <a:ea typeface="宋体" panose="02010600030101010101" pitchFamily="2" charset="-122"/>
            </a:endParaRPr>
          </a:p>
        </p:txBody>
      </p:sp>
      <p:sp>
        <p:nvSpPr>
          <p:cNvPr id="4" name="TextBox 3"/>
          <p:cNvSpPr txBox="1">
            <a:spLocks noChangeArrowheads="1"/>
          </p:cNvSpPr>
          <p:nvPr/>
        </p:nvSpPr>
        <p:spPr bwMode="auto">
          <a:xfrm>
            <a:off x="358775" y="1301750"/>
            <a:ext cx="87852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Perform exploratory, advanced analysis</a:t>
            </a:r>
            <a:endParaRPr lang="en-US" altLang="zh-CN" sz="2800">
              <a:ea typeface="宋体" panose="02010600030101010101" pitchFamily="2" charset="-122"/>
            </a:endParaRP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Play around with the data</a:t>
            </a:r>
            <a:endParaRPr lang="en-US" altLang="zh-CN" sz="2800">
              <a:ea typeface="宋体" panose="02010600030101010101" pitchFamily="2" charset="-122"/>
            </a:endParaRP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Pivot tables with all the account’s data</a:t>
            </a:r>
            <a:endParaRPr lang="en-US" altLang="zh-CN" sz="2800">
              <a:ea typeface="宋体" panose="02010600030101010101" pitchFamily="2" charset="-122"/>
            </a:endParaRP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Actionable results are immediate</a:t>
            </a:r>
            <a:endParaRPr lang="en-US" altLang="zh-CN" sz="2800">
              <a:ea typeface="宋体" panose="02010600030101010101" pitchFamily="2" charset="-122"/>
            </a:endParaRPr>
          </a:p>
          <a:p>
            <a:pPr eaLnBrk="1" hangingPunct="1">
              <a:buClr>
                <a:srgbClr val="F18B1E"/>
              </a:buClr>
              <a:buSzPct val="125000"/>
              <a:buFont typeface="Arial" panose="020B0604020202020204" pitchFamily="34" charset="0"/>
              <a:buChar char="•"/>
            </a:pPr>
            <a:endParaRPr lang="en-US" altLang="zh-CN" sz="2800">
              <a:ea typeface="宋体" panose="02010600030101010101" pitchFamily="2" charset="-122"/>
            </a:endParaRPr>
          </a:p>
        </p:txBody>
      </p:sp>
      <p:pic>
        <p:nvPicPr>
          <p:cNvPr id="121860" name="Picture 4" descr="base no dropdow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6688" y="3214688"/>
            <a:ext cx="5021262" cy="2197100"/>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9" descr="filledpivo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4002088"/>
            <a:ext cx="34480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pivottableonly"/>
          <p:cNvPicPr>
            <a:picLocks noChangeAspect="1" noChangeArrowheads="1"/>
          </p:cNvPicPr>
          <p:nvPr/>
        </p:nvPicPr>
        <p:blipFill>
          <a:blip r:embed="rId3"/>
          <a:srcRect/>
          <a:stretch>
            <a:fillRect/>
          </a:stretch>
        </p:blipFill>
        <p:spPr bwMode="auto">
          <a:xfrm>
            <a:off x="6386513" y="2620963"/>
            <a:ext cx="1662112" cy="3384550"/>
          </a:xfrm>
          <a:prstGeom prst="rect">
            <a:avLst/>
          </a:prstGeom>
          <a:noFill/>
          <a:ln w="9525">
            <a:solidFill>
              <a:srgbClr val="EAEAEA"/>
            </a:solidFill>
            <a:miter lim="800000"/>
            <a:headEnd/>
            <a:tailEnd/>
          </a:ln>
          <a:effectLst>
            <a:outerShdw blurRad="50800" dist="38100" dir="2700000" algn="tl" rotWithShape="0">
              <a:prstClr val="black">
                <a:alpha val="40000"/>
              </a:prstClr>
            </a:outerShdw>
          </a:effectLst>
        </p:spPr>
      </p:pic>
      <p:sp>
        <p:nvSpPr>
          <p:cNvPr id="38" name="Rounded Rectangle 37"/>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21864" name="TextBox 38"/>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endParaRPr lang="en-US" altLang="zh-CN" sz="600" b="1">
              <a:solidFill>
                <a:srgbClr val="34460D"/>
              </a:solidFill>
              <a:ea typeface="宋体" panose="02010600030101010101" pitchFamily="2" charset="-122"/>
            </a:endParaRPr>
          </a:p>
        </p:txBody>
      </p:sp>
      <p:sp>
        <p:nvSpPr>
          <p:cNvPr id="47" name="Flowchart: Merge 46"/>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21866" name="TextBox 47"/>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endParaRPr lang="en-US" altLang="zh-CN" sz="600" b="1">
              <a:solidFill>
                <a:srgbClr val="34460D"/>
              </a:solidFill>
              <a:ea typeface="宋体" panose="02010600030101010101" pitchFamily="2" charset="-122"/>
            </a:endParaRPr>
          </a:p>
        </p:txBody>
      </p:sp>
      <p:sp>
        <p:nvSpPr>
          <p:cNvPr id="49" name="Pentagon 48"/>
          <p:cNvSpPr/>
          <p:nvPr/>
        </p:nvSpPr>
        <p:spPr bwMode="auto">
          <a:xfrm rot="16200000">
            <a:off x="76287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0" name="Rounded Rectangle 49">
            <a:hlinkClick r:id="rId4" action="ppaction://hlinksldjump" highlightClick="1"/>
            <a:hlinkHover r:id="" action="ppaction://noaction" highlightClick="1"/>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anose="02010600030101010101" pitchFamily="2" charset="-122"/>
                <a:cs typeface="Arial" panose="020B0604020202020204" pitchFamily="34" charset="0"/>
              </a:rPr>
              <a:t>Back</a:t>
            </a:r>
            <a:endParaRPr lang="en-US" altLang="zh-CN" sz="1100">
              <a:solidFill>
                <a:schemeClr val="bg1"/>
              </a:solidFill>
              <a:ea typeface="宋体" panose="02010600030101010101" pitchFamily="2" charset="-122"/>
              <a:cs typeface="Arial" panose="020B0604020202020204" pitchFamily="34" charset="0"/>
            </a:endParaRPr>
          </a:p>
        </p:txBody>
      </p:sp>
      <p:pic>
        <p:nvPicPr>
          <p:cNvPr id="51" name="Picture 50" descr="cmsmalle.jpg">
            <a:hlinkClick r:id="rId5" action="ppaction://hlinksldjump" highlightClick="1"/>
            <a:hlinkHover r:id="" action="ppaction://noaction" highlightClick="1"/>
          </p:cNvPr>
          <p:cNvPicPr>
            <a:picLocks noChangeAspect="1"/>
          </p:cNvPicPr>
          <p:nvPr/>
        </p:nvPicPr>
        <p:blipFill>
          <a:blip r:embed="rId6"/>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2" name="Picture 51" descr="oneclicksmall.jpg">
            <a:hlinkClick r:id="rId7" action="ppaction://hlinksldjump" highlightClick="1"/>
            <a:hlinkHover r:id="" action="ppaction://noaction" highlightClick="1"/>
          </p:cNvPr>
          <p:cNvPicPr>
            <a:picLocks noChangeAspect="1"/>
          </p:cNvPicPr>
          <p:nvPr/>
        </p:nvPicPr>
        <p:blipFill>
          <a:blip r:embed="rId8"/>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53" name="Picture 52" descr="cgensmall.jpg">
            <a:hlinkClick r:id="rId9" action="ppaction://hlinksldjump" highlightClick="1"/>
            <a:hlinkHover r:id="" action="ppaction://noaction" highlightClick="1"/>
          </p:cNvPr>
          <p:cNvPicPr>
            <a:picLocks noChangeAspect="1"/>
          </p:cNvPicPr>
          <p:nvPr/>
        </p:nvPicPr>
        <p:blipFill>
          <a:blip r:embed="rId10"/>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54" name="Picture 53" descr="crb-small.jpg">
            <a:hlinkClick r:id="rId11" action="ppaction://hlinksldjump" highlightClick="1"/>
            <a:hlinkHover r:id="" action="ppaction://noaction" highlightClick="1"/>
          </p:cNvPr>
          <p:cNvPicPr>
            <a:picLocks noChangeAspect="1"/>
          </p:cNvPicPr>
          <p:nvPr/>
        </p:nvPicPr>
        <p:blipFill>
          <a:blip r:embed="rId12"/>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55" name="Picture 54" descr="excel-small.jpg">
            <a:hlinkClick r:id="rId13" action="ppaction://hlinksldjump" highlightClick="1"/>
            <a:hlinkHover r:id="" action="ppaction://noaction" highlightClick="1"/>
          </p:cNvPr>
          <p:cNvPicPr>
            <a:picLocks noChangeAspect="1"/>
          </p:cNvPicPr>
          <p:nvPr/>
        </p:nvPicPr>
        <p:blipFill>
          <a:blip r:embed="rId14">
            <a:duotone>
              <a:schemeClr val="bg2">
                <a:shade val="45000"/>
                <a:satMod val="135000"/>
              </a:schemeClr>
              <a:prstClr val="white"/>
            </a:duotone>
          </a:blip>
          <a:stretch>
            <a:fillRect/>
          </a:stretch>
        </p:blipFill>
        <p:spPr>
          <a:xfrm>
            <a:off x="7478908" y="317954"/>
            <a:ext cx="444046" cy="444046"/>
          </a:xfrm>
          <a:prstGeom prst="roundRect">
            <a:avLst/>
          </a:prstGeom>
          <a:solidFill>
            <a:schemeClr val="bg1">
              <a:alpha val="0"/>
            </a:schemeClr>
          </a:solidFill>
          <a:ln w="12700">
            <a:solidFill>
              <a:srgbClr val="F68933"/>
            </a:solidFill>
          </a:ln>
        </p:spPr>
      </p:pic>
      <p:pic>
        <p:nvPicPr>
          <p:cNvPr id="56" name="Picture 55" descr="datasmall.jpg">
            <a:hlinkClick r:id="rId15" action="ppaction://hlinksldjump" highlightClick="1"/>
            <a:hlinkHover r:id="" action="ppaction://noaction" highlightClick="1"/>
          </p:cNvPr>
          <p:cNvPicPr>
            <a:picLocks noChangeAspect="1"/>
          </p:cNvPicPr>
          <p:nvPr/>
        </p:nvPicPr>
        <p:blipFill>
          <a:blip r:embed="rId16"/>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57" name="TextBox 56"/>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CM</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58" name="TextBox 57"/>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CRB</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59" name="TextBox 58"/>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Report Generator</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0" name="TextBox 59"/>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1-Click</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
        <p:nvSpPr>
          <p:cNvPr id="61" name="TextBox 60"/>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panose="020B0604020202020204" pitchFamily="34" charset="0"/>
                <a:cs typeface="Arial" panose="020B0604020202020204" pitchFamily="34" charset="0"/>
              </a:rPr>
              <a:t>Plug-in for Excel</a:t>
            </a:r>
            <a:endParaRPr lang="en-US" sz="550" b="1" dirty="0">
              <a:solidFill>
                <a:srgbClr val="F68933"/>
              </a:solidFill>
              <a:latin typeface="Arial" panose="020B0604020202020204" pitchFamily="34" charset="0"/>
              <a:cs typeface="Arial" panose="020B0604020202020204" pitchFamily="34" charset="0"/>
            </a:endParaRPr>
          </a:p>
        </p:txBody>
      </p:sp>
      <p:sp>
        <p:nvSpPr>
          <p:cNvPr id="62" name="TextBox 61"/>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panose="020B0604020202020204" pitchFamily="34" charset="0"/>
                <a:cs typeface="Arial" panose="020B0604020202020204" pitchFamily="34" charset="0"/>
              </a:rPr>
              <a:t>Data Feed</a:t>
            </a:r>
            <a:endParaRPr lang="en-US" sz="550" b="1" dirty="0">
              <a:solidFill>
                <a:schemeClr val="bg1">
                  <a:lumMod val="65000"/>
                </a:schemeClr>
              </a:solidFill>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2000"/>
                                        <p:tgtEl>
                                          <p:spTgt spid="4">
                                            <p:txEl>
                                              <p:pRg st="0" end="0"/>
                                            </p:txEl>
                                          </p:spTgt>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2000"/>
                                        <p:tgtEl>
                                          <p:spTgt spid="4">
                                            <p:txEl>
                                              <p:pRg st="1" end="1"/>
                                            </p:txEl>
                                          </p:spTgt>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2000"/>
                                        <p:tgtEl>
                                          <p:spTgt spid="4">
                                            <p:txEl>
                                              <p:pRg st="2" end="2"/>
                                            </p:txEl>
                                          </p:spTgt>
                                        </p:tgtEl>
                                      </p:cBhvr>
                                    </p:animEffect>
                                  </p:childTnLst>
                                </p:cTn>
                              </p:par>
                            </p:childTnLst>
                          </p:cTn>
                        </p:par>
                        <p:par>
                          <p:cTn id="27" fill="hold">
                            <p:stCondLst>
                              <p:cond delay="7000"/>
                            </p:stCondLst>
                            <p:childTnLst>
                              <p:par>
                                <p:cTn id="28" presetID="10" presetClass="entr" presetSubtype="0"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8125" y="3259138"/>
            <a:ext cx="3587750" cy="339725"/>
          </a:xfrm>
          <a:prstGeom prst="rect">
            <a:avLst/>
          </a:prstGeom>
        </p:spPr>
        <p:txBody>
          <a:bodyPr wrap="none">
            <a:spAutoFit/>
          </a:bodyPr>
          <a:lstStyle/>
          <a:p>
            <a:pPr>
              <a:defRPr/>
            </a:pPr>
            <a:r>
              <a:rPr lang="en-US" altLang="zh-CN" sz="1600" dirty="0">
                <a:solidFill>
                  <a:srgbClr val="EEECE1">
                    <a:lumMod val="25000"/>
                  </a:srgbClr>
                </a:solidFill>
                <a:latin typeface="Calibri" panose="020F0502020204030204"/>
                <a:cs typeface="+mn-cs"/>
              </a:rPr>
              <a:t>PPT</a:t>
            </a:r>
            <a:r>
              <a:rPr lang="zh-CN" altLang="en-US" sz="1600" dirty="0">
                <a:solidFill>
                  <a:srgbClr val="EEECE1">
                    <a:lumMod val="25000"/>
                  </a:srgbClr>
                </a:solidFill>
                <a:latin typeface="Calibri" panose="020F0502020204030204"/>
                <a:cs typeface="+mn-cs"/>
              </a:rPr>
              <a:t>模板下载：</a:t>
            </a:r>
            <a:r>
              <a:rPr lang="en-US" altLang="zh-CN" sz="1600" dirty="0">
                <a:solidFill>
                  <a:srgbClr val="EEECE1">
                    <a:lumMod val="25000"/>
                  </a:srgbClr>
                </a:solidFill>
                <a:latin typeface="Calibri" panose="020F0502020204030204"/>
                <a:cs typeface="+mn-cs"/>
                <a:hlinkClick r:id="rId1"/>
              </a:rPr>
              <a:t>www.1ppt.com/moban/</a:t>
            </a:r>
            <a:r>
              <a:rPr lang="en-US" altLang="zh-CN" sz="1600" dirty="0">
                <a:solidFill>
                  <a:srgbClr val="EEECE1">
                    <a:lumMod val="25000"/>
                  </a:srgbClr>
                </a:solidFill>
                <a:latin typeface="Calibri" panose="020F0502020204030204"/>
                <a:cs typeface="+mn-cs"/>
              </a:rPr>
              <a:t> </a:t>
            </a:r>
            <a:endParaRPr lang="zh-CN" altLang="en-US" dirty="0"/>
          </a:p>
        </p:txBody>
      </p:sp>
      <p:sp>
        <p:nvSpPr>
          <p:cNvPr id="122883"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Data Feeds Service</a:t>
            </a:r>
            <a:endParaRPr lang="en-US" altLang="zh-CN"/>
          </a:p>
        </p:txBody>
      </p:sp>
      <p:sp>
        <p:nvSpPr>
          <p:cNvPr id="122884"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a:t>Bespoke custom projects</a:t>
            </a:r>
            <a:endParaRPr altLang="zh-CN"/>
          </a:p>
          <a:p>
            <a:pPr eaLnBrk="1" hangingPunct="1"/>
            <a:r>
              <a:rPr altLang="zh-CN"/>
              <a:t>All the data available in one place</a:t>
            </a:r>
            <a:endParaRPr altLang="zh-CN"/>
          </a:p>
          <a:p>
            <a:pPr eaLnBrk="1" hangingPunct="1">
              <a:buFont typeface="Arial" panose="020B0604020202020204" pitchFamily="34" charset="0"/>
              <a:buNone/>
            </a:pPr>
            <a:endParaRPr altLang="zh-CN"/>
          </a:p>
          <a:p>
            <a:pPr eaLnBrk="1" hangingPunct="1"/>
            <a:endParaRPr altLang="zh-CN"/>
          </a:p>
          <a:p>
            <a:pPr eaLnBrk="1" hangingPunct="1"/>
            <a:endParaRPr altLang="zh-CN"/>
          </a:p>
          <a:p>
            <a:pPr eaLnBrk="1" hangingPunct="1">
              <a:buFont typeface="Arial" panose="020B0604020202020204" pitchFamily="34" charset="0"/>
              <a:buNone/>
            </a:pPr>
            <a:endParaRPr altLang="zh-CN"/>
          </a:p>
        </p:txBody>
      </p:sp>
      <p:sp>
        <p:nvSpPr>
          <p:cNvPr id="5" name="Rounded Rectangle 4">
            <a:hlinkClick r:id="rId2" action="ppaction://hlinksldjump" highlightClick="1"/>
            <a:hlinkHover r:id="" action="ppaction://noaction" highlightClick="1"/>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anose="020B0604020202020204" pitchFamily="34" charset="0"/>
              </a:rPr>
              <a:t>Back to Solutions slide</a:t>
            </a:r>
            <a:endParaRPr lang="en-US" altLang="zh-CN" sz="1100">
              <a:solidFill>
                <a:schemeClr val="bg1"/>
              </a:solidFill>
              <a:cs typeface="Arial" panose="020B0604020202020204" pitchFamily="34" charset="0"/>
            </a:endParaRPr>
          </a:p>
        </p:txBody>
      </p:sp>
      <p:sp>
        <p:nvSpPr>
          <p:cNvPr id="10" name="Rectangle 9"/>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anose="020B0604020202020204" pitchFamily="34" charset="0"/>
            </a:endParaRPr>
          </a:p>
        </p:txBody>
      </p:sp>
      <p:pic>
        <p:nvPicPr>
          <p:cNvPr id="1228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917700"/>
            <a:ext cx="1770062"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7" descr="1095795.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bwMode="auto">
          <a:xfrm>
            <a:off x="0" y="4822825"/>
            <a:ext cx="9144000" cy="117792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9" name="Rectangle 18"/>
          <p:cNvSpPr/>
          <p:nvPr/>
        </p:nvSpPr>
        <p:spPr bwMode="auto">
          <a:xfrm>
            <a:off x="0" y="171450"/>
            <a:ext cx="9144000" cy="89693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13" name="Rectangle 12"/>
          <p:cNvSpPr/>
          <p:nvPr/>
        </p:nvSpPr>
        <p:spPr bwMode="auto">
          <a:xfrm>
            <a:off x="0" y="1211263"/>
            <a:ext cx="9144000" cy="1455737"/>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23910" name="Picture 13" descr="Bottom-wave-for-dean.png"/>
          <p:cNvPicPr>
            <a:picLocks noChangeAspect="1"/>
          </p:cNvPicPr>
          <p:nvPr/>
        </p:nvPicPr>
        <p:blipFill>
          <a:blip r:embed="rId2">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Picture 14" descr="top-wave-for-Dean.png"/>
          <p:cNvPicPr>
            <a:picLocks noChangeAspect="1"/>
          </p:cNvPicPr>
          <p:nvPr/>
        </p:nvPicPr>
        <p:blipFill>
          <a:blip r:embed="rId3">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2" name="Title 1"/>
          <p:cNvSpPr>
            <a:spLocks noGrp="1"/>
          </p:cNvSpPr>
          <p:nvPr>
            <p:ph type="title"/>
          </p:nvPr>
        </p:nvSpPr>
        <p:spPr>
          <a:xfrm>
            <a:off x="371475" y="374650"/>
            <a:ext cx="8247063" cy="676275"/>
          </a:xfrm>
        </p:spPr>
        <p:txBody>
          <a:bodyPr/>
          <a:lstStyle/>
          <a:p>
            <a:r>
              <a:rPr lang="en-US" altLang="zh-CN">
                <a:ea typeface="宋体" panose="02010600030101010101" pitchFamily="2" charset="-122"/>
              </a:rPr>
              <a:t>Data Feeds Service</a:t>
            </a:r>
            <a:endParaRPr lang="en-US" altLang="zh-CN">
              <a:ea typeface="宋体" panose="02010600030101010101" pitchFamily="2" charset="-122"/>
            </a:endParaRPr>
          </a:p>
        </p:txBody>
      </p:sp>
      <p:sp>
        <p:nvSpPr>
          <p:cNvPr id="12" name="Text Placeholder 11"/>
          <p:cNvSpPr>
            <a:spLocks noGrp="1"/>
          </p:cNvSpPr>
          <p:nvPr>
            <p:ph type="body" sz="half" idx="2"/>
          </p:nvPr>
        </p:nvSpPr>
        <p:spPr bwMode="auto">
          <a:xfrm>
            <a:off x="371475" y="4779963"/>
            <a:ext cx="8259763" cy="995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altLang="zh-CN">
                <a:solidFill>
                  <a:schemeClr val="bg1"/>
                </a:solidFill>
                <a:ea typeface="宋体" panose="02010600030101010101" pitchFamily="2" charset="-122"/>
                <a:cs typeface="Arial" panose="020B0604020202020204" pitchFamily="34" charset="0"/>
              </a:rPr>
              <a:t>See the full picture </a:t>
            </a:r>
            <a:r>
              <a:rPr altLang="zh-CN" sz="4400" b="1">
                <a:solidFill>
                  <a:srgbClr val="F68933"/>
                </a:solidFill>
                <a:ea typeface="宋体" panose="02010600030101010101" pitchFamily="2" charset="-122"/>
                <a:cs typeface="Arial" panose="020B0604020202020204" pitchFamily="34" charset="0"/>
              </a:rPr>
              <a:t>in one place</a:t>
            </a:r>
            <a:endParaRPr altLang="zh-CN" sz="4400" b="1">
              <a:solidFill>
                <a:srgbClr val="F68933"/>
              </a:solidFill>
              <a:ea typeface="宋体" panose="02010600030101010101" pitchFamily="2" charset="-122"/>
              <a:cs typeface="Arial" panose="020B0604020202020204" pitchFamily="34" charset="0"/>
            </a:endParaRPr>
          </a:p>
        </p:txBody>
      </p:sp>
      <p:sp>
        <p:nvSpPr>
          <p:cNvPr id="10" name="Content Placeholder 2"/>
          <p:cNvSpPr>
            <a:spLocks noGrp="1"/>
          </p:cNvSpPr>
          <p:nvPr>
            <p:ph idx="1"/>
          </p:nvPr>
        </p:nvSpPr>
        <p:spPr bwMode="auto">
          <a:xfrm>
            <a:off x="371475" y="1216025"/>
            <a:ext cx="8131175" cy="3055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altLang="zh-CN" sz="2400">
                <a:solidFill>
                  <a:schemeClr val="bg1"/>
                </a:solidFill>
                <a:ea typeface="宋体" panose="02010600030101010101" pitchFamily="2" charset="-122"/>
                <a:cs typeface="Arial" panose="020B0604020202020204" pitchFamily="34" charset="0"/>
              </a:rPr>
              <a:t>Transfer Eyeblaster data directly to your database</a:t>
            </a:r>
            <a:endParaRPr altLang="zh-CN" sz="2400">
              <a:solidFill>
                <a:schemeClr val="bg1"/>
              </a:solidFill>
              <a:ea typeface="宋体" panose="02010600030101010101" pitchFamily="2" charset="-122"/>
              <a:cs typeface="Arial" panose="020B0604020202020204" pitchFamily="34" charset="0"/>
            </a:endParaRPr>
          </a:p>
          <a:p>
            <a:pPr eaLnBrk="1" hangingPunct="1"/>
            <a:r>
              <a:rPr altLang="zh-CN" sz="2400">
                <a:solidFill>
                  <a:schemeClr val="bg1"/>
                </a:solidFill>
                <a:ea typeface="宋体" panose="02010600030101010101" pitchFamily="2" charset="-122"/>
                <a:cs typeface="Arial" panose="020B0604020202020204" pitchFamily="34" charset="0"/>
              </a:rPr>
              <a:t>Integrate data automatically into any analytics systems </a:t>
            </a:r>
            <a:endParaRPr altLang="zh-CN" sz="2400">
              <a:solidFill>
                <a:schemeClr val="bg1"/>
              </a:solidFill>
              <a:ea typeface="宋体" panose="02010600030101010101" pitchFamily="2" charset="-122"/>
              <a:cs typeface="Arial" panose="020B0604020202020204" pitchFamily="34" charset="0"/>
            </a:endParaRPr>
          </a:p>
          <a:p>
            <a:pPr eaLnBrk="1" hangingPunct="1"/>
            <a:r>
              <a:rPr altLang="zh-CN" sz="2400">
                <a:solidFill>
                  <a:schemeClr val="bg1"/>
                </a:solidFill>
                <a:ea typeface="宋体" panose="02010600030101010101" pitchFamily="2" charset="-122"/>
                <a:cs typeface="Arial" panose="020B0604020202020204" pitchFamily="34" charset="0"/>
              </a:rPr>
              <a:t>Data is transported in a secured way, and monitored 24/7</a:t>
            </a:r>
            <a:endParaRPr altLang="zh-CN" sz="2400">
              <a:solidFill>
                <a:schemeClr val="bg1"/>
              </a:solidFill>
              <a:ea typeface="宋体" panose="02010600030101010101" pitchFamily="2" charset="-122"/>
              <a:cs typeface="Arial" panose="020B0604020202020204" pitchFamily="34" charset="0"/>
            </a:endParaRPr>
          </a:p>
          <a:p>
            <a:pPr eaLnBrk="1" hangingPunct="1"/>
            <a:endParaRPr altLang="zh-CN" sz="2400">
              <a:ea typeface="宋体" panose="02010600030101010101" pitchFamily="2" charset="-122"/>
              <a:cs typeface="Arial" panose="020B0604020202020204" pitchFamily="34" charset="0"/>
            </a:endParaRPr>
          </a:p>
        </p:txBody>
      </p:sp>
      <p:pic>
        <p:nvPicPr>
          <p:cNvPr id="123915" name="Picture 5" descr="\\eyestore\Home\ori.carmon\Re-Branding\logos new Mortar\Logo whit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ooter Placeholder 6"/>
          <p:cNvSpPr txBox="1"/>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endParaRPr lang="en-US" sz="800" dirty="0">
              <a:solidFill>
                <a:schemeClr val="tx1">
                  <a:lumMod val="50000"/>
                  <a:lumOff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1000"/>
                                        <p:tgtEl>
                                          <p:spTgt spid="19"/>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1000"/>
                                        <p:tgtEl>
                                          <p:spTgt spid="10">
                                            <p:txEl>
                                              <p:pRg st="1" end="1"/>
                                            </p:txEl>
                                          </p:spTgt>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p:stCondLst>
                              <p:cond delay="5000"/>
                            </p:stCondLst>
                            <p:childTnLst>
                              <p:par>
                                <p:cTn id="28" presetID="10" presetClass="entr" presetSubtype="0" fill="hold" grpId="0" nodeType="after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3" grpId="0" animBg="1"/>
      <p:bldP spid="12"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zh-CN" dirty="0">
                <a:ea typeface="宋体" panose="02010600030101010101" pitchFamily="2" charset="-122"/>
              </a:rPr>
              <a:t>BaaS </a:t>
            </a:r>
            <a:r>
              <a:rPr lang="zh-CN" altLang="en-US" dirty="0">
                <a:ea typeface="宋体" panose="02010600030101010101" pitchFamily="2" charset="-122"/>
              </a:rPr>
              <a:t>的餐厅比喻</a:t>
            </a:r>
            <a:endParaRPr lang="en-US" altLang="zh-CN" dirty="0">
              <a:ea typeface="宋体" panose="02010600030101010101" pitchFamily="2" charset="-122"/>
            </a:endParaRPr>
          </a:p>
        </p:txBody>
      </p:sp>
      <p:sp>
        <p:nvSpPr>
          <p:cNvPr id="34" name="Rounded Rectangle 33">
            <a:hlinkClick r:id="rId1" action="ppaction://hlinksldjump" highlightClick="1"/>
            <a:hlinkHover r:id="" action="ppaction://noaction" highlightClick="1"/>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anose="02010600030101010101" pitchFamily="2" charset="-122"/>
              <a:cs typeface="Arial" panose="020B0604020202020204" pitchFamily="34" charset="0"/>
            </a:endParaRPr>
          </a:p>
        </p:txBody>
      </p:sp>
      <p:sp>
        <p:nvSpPr>
          <p:cNvPr id="37" name="Rounded Rectangle 36"/>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29" name="Rounded Rectangle 28">
            <a:hlinkClick r:id="rId2" action="ppaction://hlinksldjump" highlightClick="1"/>
            <a:hlinkHover r:id="" action="ppaction://noaction" highlightClick="1"/>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600" b="1" dirty="0">
                <a:solidFill>
                  <a:srgbClr val="F68933"/>
                </a:solidFill>
                <a:ea typeface="宋体" panose="02010600030101010101" pitchFamily="2" charset="-122"/>
                <a:cs typeface="Arial" panose="020B0604020202020204" pitchFamily="34" charset="0"/>
              </a:rPr>
              <a:t>餐厅老板</a:t>
            </a:r>
            <a:endParaRPr lang="en-US" altLang="zh-CN" sz="16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600" b="1" dirty="0">
                <a:solidFill>
                  <a:srgbClr val="F68933"/>
                </a:solidFill>
                <a:ea typeface="宋体" panose="02010600030101010101" pitchFamily="2" charset="-122"/>
                <a:cs typeface="Arial" panose="020B0604020202020204" pitchFamily="34" charset="0"/>
              </a:rPr>
              <a:t>=</a:t>
            </a:r>
            <a:r>
              <a:rPr lang="zh-CN" altLang="en-US" sz="1600" b="1" dirty="0">
                <a:solidFill>
                  <a:srgbClr val="F68933"/>
                </a:solidFill>
                <a:ea typeface="宋体" panose="02010600030101010101" pitchFamily="2" charset="-122"/>
                <a:cs typeface="Arial" panose="020B0604020202020204" pitchFamily="34" charset="0"/>
              </a:rPr>
              <a:t>甲方</a:t>
            </a:r>
            <a:endParaRPr lang="en-US" altLang="zh-CN" sz="1600" b="1" dirty="0">
              <a:solidFill>
                <a:srgbClr val="F68933"/>
              </a:solidFill>
              <a:ea typeface="宋体" panose="02010600030101010101" pitchFamily="2" charset="-122"/>
              <a:cs typeface="Arial" panose="020B0604020202020204" pitchFamily="34" charset="0"/>
            </a:endParaRPr>
          </a:p>
        </p:txBody>
      </p:sp>
      <p:sp>
        <p:nvSpPr>
          <p:cNvPr id="32" name="Rounded Rectangle 31"/>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9" name="Rounded Rectangle 38">
            <a:hlinkClick r:id="rId3" action="ppaction://hlinksldjump" highlightClick="1"/>
            <a:hlinkHover r:id="" action="ppaction://noaction" highlightClick="1"/>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50" b="1" dirty="0">
                <a:solidFill>
                  <a:srgbClr val="F68933"/>
                </a:solidFill>
                <a:ea typeface="宋体" panose="02010600030101010101" pitchFamily="2" charset="-122"/>
                <a:cs typeface="Arial" panose="020B0604020202020204" pitchFamily="34" charset="0"/>
              </a:rPr>
              <a:t>餐厅</a:t>
            </a:r>
            <a:endParaRPr lang="en-US" altLang="zh-CN" sz="135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50" b="1" dirty="0">
                <a:solidFill>
                  <a:srgbClr val="F68933"/>
                </a:solidFill>
                <a:ea typeface="宋体" panose="02010600030101010101" pitchFamily="2" charset="-122"/>
                <a:cs typeface="Arial" panose="020B0604020202020204" pitchFamily="34" charset="0"/>
              </a:rPr>
              <a:t>=PaaS</a:t>
            </a:r>
            <a:r>
              <a:rPr lang="zh-CN" altLang="en-US" sz="1350" b="1" dirty="0">
                <a:solidFill>
                  <a:srgbClr val="F68933"/>
                </a:solidFill>
                <a:ea typeface="宋体" panose="02010600030101010101" pitchFamily="2" charset="-122"/>
                <a:cs typeface="Arial" panose="020B0604020202020204" pitchFamily="34" charset="0"/>
              </a:rPr>
              <a:t>（平台及服务）</a:t>
            </a:r>
            <a:endParaRPr lang="en-US" altLang="zh-CN" sz="1350" b="1" dirty="0">
              <a:solidFill>
                <a:srgbClr val="F68933"/>
              </a:solidFill>
              <a:ea typeface="宋体" panose="02010600030101010101" pitchFamily="2" charset="-122"/>
              <a:cs typeface="Arial" panose="020B0604020202020204" pitchFamily="34" charset="0"/>
            </a:endParaRPr>
          </a:p>
        </p:txBody>
      </p:sp>
      <p:sp>
        <p:nvSpPr>
          <p:cNvPr id="42" name="Rounded Rectangle 41"/>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54" name="Rounded Rectangle 53">
            <a:hlinkClick r:id="rId4" action="ppaction://hlinksldjump" highlightClick="1"/>
            <a:hlinkHover r:id="" action="ppaction://noaction" highlightClick="1"/>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500" b="1" dirty="0">
                <a:solidFill>
                  <a:srgbClr val="F68933"/>
                </a:solidFill>
                <a:ea typeface="宋体" panose="02010600030101010101" pitchFamily="2" charset="-122"/>
                <a:cs typeface="Arial" panose="020B0604020202020204" pitchFamily="34" charset="0"/>
              </a:rPr>
              <a:t>工作团队</a:t>
            </a:r>
            <a:endParaRPr lang="en-US" altLang="zh-CN" sz="15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500" b="1" dirty="0">
                <a:solidFill>
                  <a:srgbClr val="F68933"/>
                </a:solidFill>
                <a:ea typeface="宋体" panose="02010600030101010101" pitchFamily="2" charset="-122"/>
                <a:cs typeface="Arial" panose="020B0604020202020204" pitchFamily="34" charset="0"/>
              </a:rPr>
              <a:t>=</a:t>
            </a:r>
            <a:r>
              <a:rPr lang="zh-CN" altLang="en-US" sz="1500" b="1" dirty="0">
                <a:solidFill>
                  <a:srgbClr val="F68933"/>
                </a:solidFill>
                <a:ea typeface="宋体" panose="02010600030101010101" pitchFamily="2" charset="-122"/>
                <a:cs typeface="Arial" panose="020B0604020202020204" pitchFamily="34" charset="0"/>
              </a:rPr>
              <a:t>服务团队</a:t>
            </a:r>
            <a:endParaRPr lang="en-US" altLang="zh-CN" sz="1500" b="1" dirty="0">
              <a:solidFill>
                <a:srgbClr val="F68933"/>
              </a:solidFill>
              <a:ea typeface="宋体" panose="02010600030101010101" pitchFamily="2" charset="-122"/>
              <a:cs typeface="Arial" panose="020B0604020202020204" pitchFamily="34" charset="0"/>
            </a:endParaRPr>
          </a:p>
        </p:txBody>
      </p:sp>
      <p:sp>
        <p:nvSpPr>
          <p:cNvPr id="57" name="Rounded Rectangle 56"/>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61" name="Rounded Rectangle 60">
            <a:hlinkClick r:id="rId5" action="ppaction://hlinksldjump" highlightClick="1"/>
            <a:hlinkHover r:id="" action="ppaction://noaction" highlightClick="1"/>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anose="02010600030101010101" pitchFamily="2" charset="-122"/>
                <a:cs typeface="Arial" panose="020B0604020202020204" pitchFamily="34" charset="0"/>
              </a:rPr>
              <a:t>厨房</a:t>
            </a:r>
            <a:endParaRPr lang="en-US" altLang="zh-CN" sz="13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dirty="0">
                <a:solidFill>
                  <a:srgbClr val="F68933"/>
                </a:solidFill>
                <a:ea typeface="宋体" panose="02010600030101010101" pitchFamily="2" charset="-122"/>
                <a:cs typeface="Arial" panose="020B0604020202020204" pitchFamily="34" charset="0"/>
              </a:rPr>
              <a:t>=</a:t>
            </a:r>
            <a:r>
              <a:rPr lang="zh-CN" altLang="en-US" sz="1300" b="1" dirty="0">
                <a:solidFill>
                  <a:srgbClr val="F68933"/>
                </a:solidFill>
                <a:ea typeface="宋体" panose="02010600030101010101" pitchFamily="2" charset="-122"/>
                <a:cs typeface="Arial" panose="020B0604020202020204" pitchFamily="34" charset="0"/>
              </a:rPr>
              <a:t>数据服务</a:t>
            </a:r>
            <a:endParaRPr lang="en-US" altLang="zh-CN" sz="1300" b="1" dirty="0">
              <a:solidFill>
                <a:srgbClr val="F68933"/>
              </a:solidFill>
              <a:ea typeface="宋体" panose="02010600030101010101" pitchFamily="2" charset="-122"/>
              <a:cs typeface="Arial" panose="020B0604020202020204" pitchFamily="34" charset="0"/>
            </a:endParaRPr>
          </a:p>
        </p:txBody>
      </p:sp>
      <p:sp>
        <p:nvSpPr>
          <p:cNvPr id="64" name="Rounded Rectangle 63"/>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1" name="TextBox 30"/>
          <p:cNvSpPr txBox="1"/>
          <p:nvPr/>
        </p:nvSpPr>
        <p:spPr>
          <a:xfrm>
            <a:off x="3326606" y="1509869"/>
            <a:ext cx="1846029" cy="476669"/>
          </a:xfrm>
          <a:prstGeom prst="rect">
            <a:avLst/>
          </a:prstGeom>
          <a:noFill/>
        </p:spPr>
        <p:txBody>
          <a:bodyPr wrap="square">
            <a:spAutoFit/>
          </a:bodyPr>
          <a:lstStyle/>
          <a:p>
            <a:pPr>
              <a:lnSpc>
                <a:spcPct val="85000"/>
              </a:lnSpc>
              <a:spcBef>
                <a:spcPct val="15000"/>
              </a:spcBef>
              <a:buClr>
                <a:srgbClr val="747273"/>
              </a:buClr>
              <a:defRPr/>
            </a:pPr>
            <a:r>
              <a:rPr lang="zh-CN" altLang="en-US" sz="1350" b="1" dirty="0">
                <a:solidFill>
                  <a:srgbClr val="F68933"/>
                </a:solidFill>
                <a:latin typeface="Arial" panose="020B0604020202020204" pitchFamily="34" charset="0"/>
                <a:cs typeface="Arial" panose="020B0604020202020204" pitchFamily="34" charset="0"/>
              </a:rPr>
              <a:t>场地</a:t>
            </a:r>
            <a:endParaRPr lang="en-US" altLang="zh-CN" sz="1350" b="1" dirty="0">
              <a:solidFill>
                <a:srgbClr val="F68933"/>
              </a:solidFill>
              <a:latin typeface="Arial" panose="020B0604020202020204" pitchFamily="34" charset="0"/>
              <a:cs typeface="Arial" panose="020B0604020202020204" pitchFamily="34" charset="0"/>
            </a:endParaRPr>
          </a:p>
          <a:p>
            <a:pPr>
              <a:lnSpc>
                <a:spcPct val="85000"/>
              </a:lnSpc>
              <a:spcBef>
                <a:spcPct val="15000"/>
              </a:spcBef>
              <a:buClr>
                <a:srgbClr val="747273"/>
              </a:buClr>
              <a:defRPr/>
            </a:pPr>
            <a:r>
              <a:rPr lang="en-US" altLang="zh-CN" sz="1350" b="1" dirty="0">
                <a:solidFill>
                  <a:srgbClr val="F68933"/>
                </a:solidFill>
                <a:latin typeface="Arial" panose="020B0604020202020204" pitchFamily="34" charset="0"/>
                <a:cs typeface="Arial" panose="020B0604020202020204" pitchFamily="34" charset="0"/>
              </a:rPr>
              <a:t>=</a:t>
            </a:r>
            <a:r>
              <a:rPr lang="en-US" altLang="zh-CN" sz="1350" b="1" dirty="0" err="1">
                <a:solidFill>
                  <a:srgbClr val="F68933"/>
                </a:solidFill>
                <a:latin typeface="Arial" panose="020B0604020202020204" pitchFamily="34" charset="0"/>
                <a:cs typeface="Arial" panose="020B0604020202020204" pitchFamily="34" charset="0"/>
              </a:rPr>
              <a:t>IssS</a:t>
            </a:r>
            <a:r>
              <a:rPr lang="zh-CN" altLang="en-US" sz="1350" b="1" dirty="0">
                <a:solidFill>
                  <a:srgbClr val="F68933"/>
                </a:solidFill>
                <a:latin typeface="Arial" panose="020B0604020202020204" pitchFamily="34" charset="0"/>
                <a:cs typeface="Arial" panose="020B0604020202020204" pitchFamily="34" charset="0"/>
              </a:rPr>
              <a:t>（设施及服务）</a:t>
            </a:r>
            <a:endParaRPr lang="en-US" altLang="zh-CN" sz="1350" b="1" dirty="0">
              <a:solidFill>
                <a:srgbClr val="F68933"/>
              </a:solidFill>
              <a:latin typeface="Arial" panose="020B0604020202020204" pitchFamily="34" charset="0"/>
              <a:cs typeface="Arial" panose="020B0604020202020204" pitchFamily="34" charset="0"/>
            </a:endParaRPr>
          </a:p>
        </p:txBody>
      </p:sp>
      <p:sp>
        <p:nvSpPr>
          <p:cNvPr id="48" name="Rounded Rectangle 47">
            <a:hlinkClick r:id="rId6" action="ppaction://hlinksldjump" highlightClick="1"/>
            <a:hlinkHover r:id="" action="ppaction://noaction" highlightClick="1"/>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anose="02010600030101010101" pitchFamily="2" charset="-122"/>
                <a:cs typeface="Arial" panose="020B0604020202020204" pitchFamily="34" charset="0"/>
              </a:rPr>
              <a:t>菜单</a:t>
            </a:r>
            <a:endParaRPr lang="en-US" altLang="zh-CN" sz="13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dirty="0">
                <a:solidFill>
                  <a:srgbClr val="F68933"/>
                </a:solidFill>
                <a:ea typeface="宋体" panose="02010600030101010101" pitchFamily="2" charset="-122"/>
                <a:cs typeface="Arial" panose="020B0604020202020204" pitchFamily="34" charset="0"/>
              </a:rPr>
              <a:t>=SaaS</a:t>
            </a:r>
            <a:r>
              <a:rPr lang="zh-CN" altLang="en-US" sz="1300" b="1" dirty="0">
                <a:solidFill>
                  <a:srgbClr val="F68933"/>
                </a:solidFill>
                <a:ea typeface="宋体" panose="02010600030101010101" pitchFamily="2" charset="-122"/>
                <a:cs typeface="Arial" panose="020B0604020202020204" pitchFamily="34" charset="0"/>
              </a:rPr>
              <a:t>（软件及服务）</a:t>
            </a:r>
            <a:endParaRPr lang="en-US" altLang="zh-CN" sz="13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dirty="0">
                <a:solidFill>
                  <a:srgbClr val="F68933"/>
                </a:solidFill>
                <a:ea typeface="宋体" panose="02010600030101010101" pitchFamily="2" charset="-122"/>
                <a:cs typeface="Arial" panose="020B0604020202020204" pitchFamily="34" charset="0"/>
              </a:rPr>
              <a:t>=APP</a:t>
            </a:r>
            <a:r>
              <a:rPr lang="zh-CN" altLang="en-US" sz="1300" b="1" dirty="0">
                <a:solidFill>
                  <a:srgbClr val="F68933"/>
                </a:solidFill>
                <a:ea typeface="宋体" panose="02010600030101010101" pitchFamily="2" charset="-122"/>
                <a:cs typeface="Arial" panose="020B0604020202020204" pitchFamily="34" charset="0"/>
              </a:rPr>
              <a:t>或网站</a:t>
            </a:r>
            <a:endParaRPr lang="en-US" altLang="zh-CN" sz="1300" b="1" dirty="0">
              <a:solidFill>
                <a:srgbClr val="F68933"/>
              </a:solidFill>
              <a:ea typeface="宋体" panose="02010600030101010101" pitchFamily="2" charset="-122"/>
              <a:cs typeface="Arial" panose="020B0604020202020204" pitchFamily="34" charset="0"/>
            </a:endParaRPr>
          </a:p>
        </p:txBody>
      </p:sp>
      <p:sp>
        <p:nvSpPr>
          <p:cNvPr id="51" name="Rounded Rectangle 50"/>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00373" name="Picture 3" descr="D:\Backup\Presentations\Lianne\reportin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4" name="Picture 5" descr="D:\Backup\Presentations\Lianne\generat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0819"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5" name="Picture 6" descr="D:\Backup\Presentations\Lianne\excel11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6" name="Picture 7" descr="D:\Backup\Presentations\Lianne\builde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8553"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7" name="Picture 8" descr="D:\Backup\Presentations\Lianne\data-fe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4357" y="1334061"/>
            <a:ext cx="1164197" cy="77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8013" y="2386921"/>
            <a:ext cx="2339102" cy="523220"/>
          </a:xfrm>
          <a:prstGeom prst="rect">
            <a:avLst/>
          </a:prstGeom>
          <a:noFill/>
        </p:spPr>
        <p:txBody>
          <a:bodyPr wrap="none" rtlCol="0">
            <a:spAutoFit/>
          </a:bodyPr>
          <a:lstStyle/>
          <a:p>
            <a:pPr algn="l"/>
            <a:r>
              <a:rPr lang="zh-CN" altLang="en-US" dirty="0"/>
              <a:t>决定餐厅菜色，服务，风格</a:t>
            </a:r>
            <a:endParaRPr lang="en-US" altLang="zh-CN" dirty="0"/>
          </a:p>
          <a:p>
            <a:pPr algn="l"/>
            <a:r>
              <a:rPr lang="zh-CN" altLang="en-US" dirty="0">
                <a:solidFill>
                  <a:srgbClr val="00B0F0"/>
                </a:solidFill>
              </a:rPr>
              <a:t>决定应用功能，业务，类型</a:t>
            </a:r>
            <a:endParaRPr lang="zh-CN" altLang="en-US" dirty="0">
              <a:solidFill>
                <a:srgbClr val="00B0F0"/>
              </a:solidFill>
            </a:endParaRPr>
          </a:p>
        </p:txBody>
      </p:sp>
      <p:sp>
        <p:nvSpPr>
          <p:cNvPr id="35" name="TextBox 34"/>
          <p:cNvSpPr txBox="1"/>
          <p:nvPr/>
        </p:nvSpPr>
        <p:spPr>
          <a:xfrm>
            <a:off x="3426575" y="2386921"/>
            <a:ext cx="1620957" cy="523220"/>
          </a:xfrm>
          <a:prstGeom prst="rect">
            <a:avLst/>
          </a:prstGeom>
          <a:noFill/>
        </p:spPr>
        <p:txBody>
          <a:bodyPr wrap="none" rtlCol="0">
            <a:spAutoFit/>
          </a:bodyPr>
          <a:lstStyle/>
          <a:p>
            <a:pPr algn="l"/>
            <a:r>
              <a:rPr lang="zh-CN" altLang="en-US" dirty="0"/>
              <a:t>房地产商、商场</a:t>
            </a:r>
            <a:endParaRPr lang="en-US" altLang="zh-CN" dirty="0"/>
          </a:p>
          <a:p>
            <a:pPr algn="l"/>
            <a:r>
              <a:rPr lang="zh-CN" altLang="en-US" dirty="0">
                <a:solidFill>
                  <a:srgbClr val="00B0F0"/>
                </a:solidFill>
              </a:rPr>
              <a:t>机房中心或阿里云</a:t>
            </a:r>
            <a:endParaRPr lang="en-US" altLang="zh-CN" dirty="0">
              <a:solidFill>
                <a:srgbClr val="00B0F0"/>
              </a:solidFill>
            </a:endParaRPr>
          </a:p>
        </p:txBody>
      </p:sp>
      <p:sp>
        <p:nvSpPr>
          <p:cNvPr id="38" name="TextBox 37"/>
          <p:cNvSpPr txBox="1"/>
          <p:nvPr/>
        </p:nvSpPr>
        <p:spPr>
          <a:xfrm>
            <a:off x="6310343" y="2381717"/>
            <a:ext cx="1980029" cy="523220"/>
          </a:xfrm>
          <a:prstGeom prst="rect">
            <a:avLst/>
          </a:prstGeom>
          <a:noFill/>
        </p:spPr>
        <p:txBody>
          <a:bodyPr wrap="none" rtlCol="0">
            <a:spAutoFit/>
          </a:bodyPr>
          <a:lstStyle/>
          <a:p>
            <a:pPr algn="l"/>
            <a:r>
              <a:rPr lang="zh-CN" altLang="en-US" dirty="0"/>
              <a:t>租赁场地</a:t>
            </a:r>
            <a:endParaRPr lang="en-US" altLang="zh-CN" dirty="0"/>
          </a:p>
          <a:p>
            <a:pPr algn="l"/>
            <a:r>
              <a:rPr lang="zh-CN" altLang="en-US" dirty="0">
                <a:solidFill>
                  <a:srgbClr val="00B0F0"/>
                </a:solidFill>
              </a:rPr>
              <a:t>操作系统、虚拟服务器</a:t>
            </a:r>
            <a:endParaRPr lang="en-US" altLang="zh-CN" dirty="0">
              <a:solidFill>
                <a:srgbClr val="00B0F0"/>
              </a:solidFill>
            </a:endParaRPr>
          </a:p>
        </p:txBody>
      </p:sp>
      <p:sp>
        <p:nvSpPr>
          <p:cNvPr id="40" name="TextBox 39"/>
          <p:cNvSpPr txBox="1"/>
          <p:nvPr/>
        </p:nvSpPr>
        <p:spPr>
          <a:xfrm>
            <a:off x="622394" y="4713615"/>
            <a:ext cx="2339102" cy="523220"/>
          </a:xfrm>
          <a:prstGeom prst="rect">
            <a:avLst/>
          </a:prstGeom>
          <a:noFill/>
        </p:spPr>
        <p:txBody>
          <a:bodyPr wrap="none" rtlCol="0">
            <a:spAutoFit/>
          </a:bodyPr>
          <a:lstStyle/>
          <a:p>
            <a:pPr algn="l"/>
            <a:r>
              <a:rPr lang="zh-CN" altLang="en-US" dirty="0"/>
              <a:t>选择菜品，服务的媒介</a:t>
            </a:r>
            <a:endParaRPr lang="en-US" altLang="zh-CN" dirty="0"/>
          </a:p>
          <a:p>
            <a:pPr algn="l"/>
            <a:r>
              <a:rPr lang="zh-CN" altLang="en-US" dirty="0">
                <a:solidFill>
                  <a:srgbClr val="00B0F0"/>
                </a:solidFill>
              </a:rPr>
              <a:t>应用提供服务，功能的界面</a:t>
            </a:r>
            <a:endParaRPr lang="en-US" altLang="zh-CN" dirty="0">
              <a:solidFill>
                <a:srgbClr val="00B0F0"/>
              </a:solidFill>
            </a:endParaRPr>
          </a:p>
        </p:txBody>
      </p:sp>
      <p:sp>
        <p:nvSpPr>
          <p:cNvPr id="43" name="TextBox 42"/>
          <p:cNvSpPr txBox="1"/>
          <p:nvPr/>
        </p:nvSpPr>
        <p:spPr>
          <a:xfrm>
            <a:off x="3409920" y="4713615"/>
            <a:ext cx="2159566" cy="523220"/>
          </a:xfrm>
          <a:prstGeom prst="rect">
            <a:avLst/>
          </a:prstGeom>
          <a:noFill/>
        </p:spPr>
        <p:txBody>
          <a:bodyPr wrap="none" rtlCol="0">
            <a:spAutoFit/>
          </a:bodyPr>
          <a:lstStyle/>
          <a:p>
            <a:pPr algn="l"/>
            <a:r>
              <a:rPr lang="zh-CN" altLang="en-US" dirty="0"/>
              <a:t>下单给厨房，端菜上桌子</a:t>
            </a:r>
            <a:endParaRPr lang="en-US" altLang="zh-CN" dirty="0"/>
          </a:p>
          <a:p>
            <a:pPr algn="l"/>
            <a:r>
              <a:rPr lang="zh-CN" altLang="en-US" dirty="0">
                <a:solidFill>
                  <a:srgbClr val="00B0F0"/>
                </a:solidFill>
              </a:rPr>
              <a:t>数据管理，客户服务</a:t>
            </a:r>
            <a:endParaRPr lang="en-US" altLang="zh-CN" dirty="0">
              <a:solidFill>
                <a:srgbClr val="00B0F0"/>
              </a:solidFill>
            </a:endParaRPr>
          </a:p>
        </p:txBody>
      </p:sp>
      <p:sp>
        <p:nvSpPr>
          <p:cNvPr id="44" name="TextBox 43"/>
          <p:cNvSpPr txBox="1"/>
          <p:nvPr/>
        </p:nvSpPr>
        <p:spPr>
          <a:xfrm>
            <a:off x="6224588" y="4713615"/>
            <a:ext cx="1261884" cy="523220"/>
          </a:xfrm>
          <a:prstGeom prst="rect">
            <a:avLst/>
          </a:prstGeom>
          <a:noFill/>
        </p:spPr>
        <p:txBody>
          <a:bodyPr wrap="none" rtlCol="0">
            <a:spAutoFit/>
          </a:bodyPr>
          <a:lstStyle/>
          <a:p>
            <a:pPr algn="l"/>
            <a:r>
              <a:rPr lang="zh-CN" altLang="en-US" dirty="0"/>
              <a:t>订单变成菜品</a:t>
            </a:r>
            <a:endParaRPr lang="en-US" altLang="zh-CN" dirty="0"/>
          </a:p>
          <a:p>
            <a:pPr algn="l"/>
            <a:r>
              <a:rPr lang="zh-CN" altLang="en-US" dirty="0">
                <a:solidFill>
                  <a:srgbClr val="00B0F0"/>
                </a:solidFill>
              </a:rPr>
              <a:t>用户数据加工</a:t>
            </a:r>
            <a:endParaRPr lang="en-US" altLang="zh-CN" dirty="0">
              <a:solidFill>
                <a:srgbClr val="00B0F0"/>
              </a:solidFill>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7"/>
          <p:cNvSpPr txBox="1">
            <a:spLocks noGrp="1"/>
          </p:cNvSpPr>
          <p:nvPr>
            <p:ph type="title"/>
          </p:nvPr>
        </p:nvSpPr>
        <p:spPr bwMode="auto">
          <a:xfrm>
            <a:off x="371475" y="374650"/>
            <a:ext cx="8291513" cy="67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t>Eyeblaster Analytics</a:t>
            </a:r>
            <a:endParaRPr lang="en-GB" altLang="zh-CN"/>
          </a:p>
        </p:txBody>
      </p:sp>
      <p:sp>
        <p:nvSpPr>
          <p:cNvPr id="124931" name="Content Placeholder 12"/>
          <p:cNvSpPr>
            <a:spLocks noGrp="1"/>
          </p:cNvSpPr>
          <p:nvPr>
            <p:ph idx="1"/>
          </p:nvPr>
        </p:nvSpPr>
        <p:spPr bwMode="auto">
          <a:xfrm>
            <a:off x="371475" y="1219200"/>
            <a:ext cx="8291513" cy="4992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lnSpc>
                <a:spcPct val="150000"/>
              </a:lnSpc>
              <a:buClr>
                <a:srgbClr val="F68933"/>
              </a:buClr>
            </a:pPr>
            <a:r>
              <a:rPr lang="en-US" altLang="zh-CN">
                <a:solidFill>
                  <a:srgbClr val="F68933"/>
                </a:solidFill>
              </a:rPr>
              <a:t>Accountability</a:t>
            </a:r>
            <a:r>
              <a:rPr lang="en-US" altLang="zh-CN"/>
              <a:t> </a:t>
            </a:r>
            <a:r>
              <a:rPr lang="en-US" altLang="zh-CN">
                <a:solidFill>
                  <a:srgbClr val="F2F2F2"/>
                </a:solidFill>
              </a:rPr>
              <a:t>&amp;</a:t>
            </a:r>
            <a:r>
              <a:rPr lang="en-US" altLang="zh-CN"/>
              <a:t> </a:t>
            </a:r>
            <a:r>
              <a:rPr lang="en-US" altLang="zh-CN">
                <a:solidFill>
                  <a:srgbClr val="F68933"/>
                </a:solidFill>
              </a:rPr>
              <a:t>measurability</a:t>
            </a:r>
            <a:r>
              <a:rPr lang="en-US" altLang="zh-CN"/>
              <a:t> </a:t>
            </a:r>
            <a:r>
              <a:rPr lang="en-US" altLang="zh-CN">
                <a:solidFill>
                  <a:srgbClr val="F2F2F2"/>
                </a:solidFill>
              </a:rPr>
              <a:t>across</a:t>
            </a:r>
            <a:r>
              <a:rPr lang="en-US" altLang="zh-CN">
                <a:solidFill>
                  <a:srgbClr val="7F7F7F"/>
                </a:solidFill>
              </a:rPr>
              <a:t> </a:t>
            </a:r>
            <a:r>
              <a:rPr lang="en-US" altLang="zh-CN">
                <a:solidFill>
                  <a:srgbClr val="F2F2F2"/>
                </a:solidFill>
              </a:rPr>
              <a:t>media to ensure ad expenditure is giving results </a:t>
            </a:r>
            <a:endParaRPr lang="en-US" altLang="zh-CN">
              <a:solidFill>
                <a:srgbClr val="F2F2F2"/>
              </a:solidFill>
            </a:endParaRPr>
          </a:p>
          <a:p>
            <a:pPr eaLnBrk="1" hangingPunct="1">
              <a:lnSpc>
                <a:spcPct val="150000"/>
              </a:lnSpc>
              <a:buClr>
                <a:srgbClr val="F68933"/>
              </a:buClr>
            </a:pPr>
            <a:r>
              <a:rPr lang="en-US" altLang="zh-CN">
                <a:solidFill>
                  <a:srgbClr val="D9D9D9"/>
                </a:solidFill>
              </a:rPr>
              <a:t>Deeper, actionable analysis in less time</a:t>
            </a:r>
            <a:endParaRPr lang="en-US" altLang="zh-CN">
              <a:solidFill>
                <a:srgbClr val="D9D9D9"/>
              </a:solidFill>
            </a:endParaRPr>
          </a:p>
          <a:p>
            <a:pPr eaLnBrk="1" hangingPunct="1">
              <a:lnSpc>
                <a:spcPct val="150000"/>
              </a:lnSpc>
              <a:buClr>
                <a:srgbClr val="F68933"/>
              </a:buClr>
            </a:pPr>
            <a:r>
              <a:rPr lang="en-US" altLang="zh-CN">
                <a:solidFill>
                  <a:srgbClr val="D9D9D9"/>
                </a:solidFill>
              </a:rPr>
              <a:t>More effective campaigns, increased ROI</a:t>
            </a:r>
            <a:endParaRPr lang="en-US" altLang="zh-CN">
              <a:solidFill>
                <a:srgbClr val="D9D9D9"/>
              </a:solidFill>
            </a:endParaRPr>
          </a:p>
          <a:p>
            <a:pPr eaLnBrk="1" hangingPunct="1">
              <a:buClr>
                <a:srgbClr val="F68933"/>
              </a:buClr>
            </a:pPr>
            <a:endParaRPr lang="en-US" altLang="zh-CN">
              <a:solidFill>
                <a:srgbClr val="D9D9D9"/>
              </a:solidFil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4"/>
          <p:cNvSpPr>
            <a:spLocks noGrp="1"/>
          </p:cNvSpPr>
          <p:nvPr>
            <p:ph type="title"/>
          </p:nvPr>
        </p:nvSpPr>
        <p:spPr bwMode="auto">
          <a:xfrm>
            <a:off x="457200" y="2486025"/>
            <a:ext cx="8229600"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ea typeface="宋体" panose="02010600030101010101" pitchFamily="2" charset="-122"/>
              </a:rPr>
              <a:t>Thank you</a:t>
            </a:r>
            <a:endParaRPr lang="en-US" altLang="zh-CN">
              <a:ea typeface="宋体" panose="02010600030101010101" pitchFamily="2" charset="-122"/>
            </a:endParaRPr>
          </a:p>
        </p:txBody>
      </p:sp>
      <p:sp>
        <p:nvSpPr>
          <p:cNvPr id="3" name="Rectangle 2"/>
          <p:cNvSpPr/>
          <p:nvPr/>
        </p:nvSpPr>
        <p:spPr>
          <a:xfrm>
            <a:off x="2411413" y="414338"/>
            <a:ext cx="4465637" cy="1076325"/>
          </a:xfrm>
          <a:prstGeom prst="rect">
            <a:avLst/>
          </a:prstGeom>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15000"/>
              </a:spcBef>
              <a:buClr>
                <a:srgbClr val="747273"/>
              </a:buClr>
            </a:pPr>
            <a:r>
              <a:rPr lang="en-US" altLang="zh-CN" sz="1800">
                <a:solidFill>
                  <a:srgbClr val="D9D9D9"/>
                </a:solidFill>
              </a:rPr>
              <a:t>Rumor has it that competitors consider Eyeblaster Analytics as the golden  standard in the industry. </a:t>
            </a:r>
            <a:r>
              <a:rPr lang="en-US" altLang="zh-CN" sz="1800">
                <a:solidFill>
                  <a:srgbClr val="D9D9D9"/>
                </a:solidFill>
                <a:hlinkClick r:id="rId1"/>
              </a:rPr>
              <a:t>www.1ppt.com</a:t>
            </a:r>
            <a:endParaRPr lang="en-US" altLang="zh-CN" sz="1800">
              <a:solidFill>
                <a:srgbClr val="D9D9D9"/>
              </a:solidFill>
            </a:endParaRPr>
          </a:p>
          <a:p>
            <a:pPr algn="ctr" eaLnBrk="1" hangingPunct="1">
              <a:lnSpc>
                <a:spcPct val="85000"/>
              </a:lnSpc>
              <a:spcBef>
                <a:spcPct val="15000"/>
              </a:spcBef>
              <a:buClr>
                <a:srgbClr val="747273"/>
              </a:buClr>
            </a:pPr>
            <a:r>
              <a:rPr lang="en-US" altLang="zh-CN" sz="1800">
                <a:solidFill>
                  <a:srgbClr val="D9D9D9"/>
                </a:solidFill>
              </a:rPr>
              <a:t>Contact us to find out more.</a:t>
            </a:r>
            <a:endParaRPr lang="en-US" altLang="zh-CN" sz="1800">
              <a:solidFill>
                <a:srgbClr val="D9D9D9"/>
              </a:solidFil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0788" y="4005263"/>
            <a:ext cx="7959725" cy="2663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rgbClr val="EEECE1">
                    <a:lumMod val="25000"/>
                  </a:srgbClr>
                </a:solidFill>
              </a:rPr>
              <a:t>PPT</a:t>
            </a:r>
            <a:r>
              <a:rPr lang="zh-CN" altLang="en-US" sz="1600" dirty="0">
                <a:solidFill>
                  <a:srgbClr val="EEECE1">
                    <a:lumMod val="25000"/>
                  </a:srgbClr>
                </a:solidFill>
              </a:rPr>
              <a:t>模板下载：</a:t>
            </a:r>
            <a:r>
              <a:rPr lang="en-US" altLang="zh-CN" sz="1600" dirty="0">
                <a:solidFill>
                  <a:srgbClr val="EEECE1">
                    <a:lumMod val="25000"/>
                  </a:srgbClr>
                </a:solidFill>
                <a:hlinkClick r:id="rId1"/>
              </a:rPr>
              <a:t>www.1ppt.com/moban/</a:t>
            </a:r>
            <a:r>
              <a:rPr lang="en-US" altLang="zh-CN" sz="1600" dirty="0">
                <a:solidFill>
                  <a:srgbClr val="EEECE1">
                    <a:lumMod val="25000"/>
                  </a:srgbClr>
                </a:solidFill>
              </a:rPr>
              <a:t>     </a:t>
            </a:r>
            <a:r>
              <a:rPr lang="zh-CN" altLang="en-US" sz="1600" dirty="0">
                <a:solidFill>
                  <a:srgbClr val="EEECE1">
                    <a:lumMod val="25000"/>
                  </a:srgbClr>
                </a:solidFill>
              </a:rPr>
              <a:t>行业</a:t>
            </a:r>
            <a:r>
              <a:rPr lang="en-US" altLang="zh-CN" sz="1600" dirty="0">
                <a:solidFill>
                  <a:srgbClr val="EEECE1">
                    <a:lumMod val="25000"/>
                  </a:srgbClr>
                </a:solidFill>
              </a:rPr>
              <a:t>PPT</a:t>
            </a:r>
            <a:r>
              <a:rPr lang="zh-CN" altLang="en-US" sz="1600" dirty="0">
                <a:solidFill>
                  <a:srgbClr val="EEECE1">
                    <a:lumMod val="25000"/>
                  </a:srgbClr>
                </a:solidFill>
              </a:rPr>
              <a:t>模板：</a:t>
            </a:r>
            <a:r>
              <a:rPr lang="en-US" altLang="zh-CN" sz="1600" dirty="0">
                <a:solidFill>
                  <a:srgbClr val="EEECE1">
                    <a:lumMod val="25000"/>
                  </a:srgbClr>
                </a:solidFill>
                <a:hlinkClick r:id="rId2"/>
              </a:rPr>
              <a:t>www.1ppt.com/hangye/</a:t>
            </a:r>
            <a:r>
              <a:rPr lang="en-US" altLang="zh-CN" sz="1600" dirty="0">
                <a:solidFill>
                  <a:srgbClr val="EEECE1">
                    <a:lumMod val="25000"/>
                  </a:srgbClr>
                </a:solidFill>
              </a:rPr>
              <a:t> </a:t>
            </a:r>
            <a:endParaRPr lang="en-US" altLang="zh-CN" sz="1600" dirty="0">
              <a:solidFill>
                <a:srgbClr val="EEECE1">
                  <a:lumMod val="25000"/>
                </a:srgbClr>
              </a:solidFill>
            </a:endParaRPr>
          </a:p>
          <a:p>
            <a:pPr>
              <a:defRPr/>
            </a:pPr>
            <a:r>
              <a:rPr lang="zh-CN" altLang="en-US" sz="1600" dirty="0">
                <a:solidFill>
                  <a:srgbClr val="EEECE1">
                    <a:lumMod val="25000"/>
                  </a:srgbClr>
                </a:solidFill>
              </a:rPr>
              <a:t>节日</a:t>
            </a:r>
            <a:r>
              <a:rPr lang="en-US" altLang="zh-CN" sz="1600" dirty="0">
                <a:solidFill>
                  <a:srgbClr val="EEECE1">
                    <a:lumMod val="25000"/>
                  </a:srgbClr>
                </a:solidFill>
              </a:rPr>
              <a:t>PPT</a:t>
            </a:r>
            <a:r>
              <a:rPr lang="zh-CN" altLang="en-US" sz="1600" dirty="0">
                <a:solidFill>
                  <a:srgbClr val="EEECE1">
                    <a:lumMod val="25000"/>
                  </a:srgbClr>
                </a:solidFill>
              </a:rPr>
              <a:t>模板：</a:t>
            </a:r>
            <a:r>
              <a:rPr lang="en-US" altLang="zh-CN" sz="1600" dirty="0">
                <a:solidFill>
                  <a:srgbClr val="EEECE1">
                    <a:lumMod val="25000"/>
                  </a:srgbClr>
                </a:solidFill>
                <a:hlinkClick r:id="rId3"/>
              </a:rPr>
              <a:t>www.1ppt.com/jieri/</a:t>
            </a:r>
            <a:r>
              <a:rPr lang="en-US" altLang="zh-CN" sz="1600" dirty="0">
                <a:solidFill>
                  <a:srgbClr val="EEECE1">
                    <a:lumMod val="25000"/>
                  </a:srgbClr>
                </a:solidFill>
              </a:rPr>
              <a:t>           PPT</a:t>
            </a:r>
            <a:r>
              <a:rPr lang="zh-CN" altLang="en-US" sz="1600" dirty="0">
                <a:solidFill>
                  <a:srgbClr val="EEECE1">
                    <a:lumMod val="25000"/>
                  </a:srgbClr>
                </a:solidFill>
              </a:rPr>
              <a:t>素材下载：</a:t>
            </a:r>
            <a:r>
              <a:rPr lang="en-US" altLang="zh-CN" sz="1600" dirty="0">
                <a:solidFill>
                  <a:srgbClr val="EEECE1">
                    <a:lumMod val="25000"/>
                  </a:srgbClr>
                </a:solidFill>
                <a:hlinkClick r:id="rId4"/>
              </a:rPr>
              <a:t>www.1ppt.com/sucai/</a:t>
            </a:r>
            <a:endParaRPr lang="en-US" altLang="zh-CN" sz="1600" dirty="0">
              <a:solidFill>
                <a:srgbClr val="EEECE1">
                  <a:lumMod val="25000"/>
                </a:srgbClr>
              </a:solidFill>
            </a:endParaRPr>
          </a:p>
          <a:p>
            <a:pPr>
              <a:defRPr/>
            </a:pPr>
            <a:r>
              <a:rPr lang="en-US" altLang="zh-CN" sz="1600" dirty="0">
                <a:solidFill>
                  <a:srgbClr val="EEECE1">
                    <a:lumMod val="25000"/>
                  </a:srgbClr>
                </a:solidFill>
              </a:rPr>
              <a:t>PPT</a:t>
            </a:r>
            <a:r>
              <a:rPr lang="zh-CN" altLang="en-US" sz="1600" dirty="0">
                <a:solidFill>
                  <a:srgbClr val="EEECE1">
                    <a:lumMod val="25000"/>
                  </a:srgbClr>
                </a:solidFill>
              </a:rPr>
              <a:t>背景图片：</a:t>
            </a:r>
            <a:r>
              <a:rPr lang="en-US" altLang="zh-CN" sz="1600" dirty="0">
                <a:solidFill>
                  <a:srgbClr val="EEECE1">
                    <a:lumMod val="25000"/>
                  </a:srgbClr>
                </a:solidFill>
                <a:hlinkClick r:id="rId5"/>
              </a:rPr>
              <a:t>www.1ppt.com/beijing/</a:t>
            </a:r>
            <a:r>
              <a:rPr lang="en-US" altLang="zh-CN" sz="1600" dirty="0">
                <a:solidFill>
                  <a:srgbClr val="EEECE1">
                    <a:lumMod val="25000"/>
                  </a:srgbClr>
                </a:solidFill>
              </a:rPr>
              <a:t>      PPT</a:t>
            </a:r>
            <a:r>
              <a:rPr lang="zh-CN" altLang="en-US" sz="1600" dirty="0">
                <a:solidFill>
                  <a:srgbClr val="EEECE1">
                    <a:lumMod val="25000"/>
                  </a:srgbClr>
                </a:solidFill>
              </a:rPr>
              <a:t>图表下载：</a:t>
            </a:r>
            <a:r>
              <a:rPr lang="en-US" altLang="zh-CN" sz="1600" dirty="0">
                <a:solidFill>
                  <a:srgbClr val="EEECE1">
                    <a:lumMod val="25000"/>
                  </a:srgbClr>
                </a:solidFill>
                <a:hlinkClick r:id="rId6"/>
              </a:rPr>
              <a:t>www.1ppt.com/tubiao/</a:t>
            </a:r>
            <a:r>
              <a:rPr lang="en-US" altLang="zh-CN" sz="1600" dirty="0">
                <a:solidFill>
                  <a:srgbClr val="EEECE1">
                    <a:lumMod val="25000"/>
                  </a:srgbClr>
                </a:solidFill>
              </a:rPr>
              <a:t>      </a:t>
            </a:r>
            <a:endParaRPr lang="en-US" altLang="zh-CN" sz="1600" dirty="0">
              <a:solidFill>
                <a:srgbClr val="EEECE1">
                  <a:lumMod val="25000"/>
                </a:srgbClr>
              </a:solidFill>
            </a:endParaRPr>
          </a:p>
          <a:p>
            <a:pPr>
              <a:defRPr/>
            </a:pPr>
            <a:r>
              <a:rPr lang="zh-CN" altLang="en-US" sz="1600" dirty="0">
                <a:solidFill>
                  <a:srgbClr val="EEECE1">
                    <a:lumMod val="25000"/>
                  </a:srgbClr>
                </a:solidFill>
              </a:rPr>
              <a:t>优秀</a:t>
            </a:r>
            <a:r>
              <a:rPr lang="en-US" altLang="zh-CN" sz="1600" dirty="0">
                <a:solidFill>
                  <a:srgbClr val="EEECE1">
                    <a:lumMod val="25000"/>
                  </a:srgbClr>
                </a:solidFill>
              </a:rPr>
              <a:t>PPT</a:t>
            </a:r>
            <a:r>
              <a:rPr lang="zh-CN" altLang="en-US" sz="1600" dirty="0">
                <a:solidFill>
                  <a:srgbClr val="EEECE1">
                    <a:lumMod val="25000"/>
                  </a:srgbClr>
                </a:solidFill>
              </a:rPr>
              <a:t>下载：</a:t>
            </a:r>
            <a:r>
              <a:rPr lang="en-US" altLang="zh-CN" sz="1600" dirty="0">
                <a:solidFill>
                  <a:srgbClr val="EEECE1">
                    <a:lumMod val="25000"/>
                  </a:srgbClr>
                </a:solidFill>
                <a:hlinkClick r:id="rId7"/>
              </a:rPr>
              <a:t>www.1ppt.com/xiazai/</a:t>
            </a:r>
            <a:r>
              <a:rPr lang="en-US" altLang="zh-CN" sz="1600" dirty="0">
                <a:solidFill>
                  <a:srgbClr val="EEECE1">
                    <a:lumMod val="25000"/>
                  </a:srgbClr>
                </a:solidFill>
              </a:rPr>
              <a:t>        PPT</a:t>
            </a:r>
            <a:r>
              <a:rPr lang="zh-CN" altLang="en-US" sz="1600" dirty="0">
                <a:solidFill>
                  <a:srgbClr val="EEECE1">
                    <a:lumMod val="25000"/>
                  </a:srgbClr>
                </a:solidFill>
              </a:rPr>
              <a:t>教程：</a:t>
            </a:r>
            <a:r>
              <a:rPr lang="en-US" altLang="zh-CN" sz="1600" dirty="0">
                <a:solidFill>
                  <a:srgbClr val="EEECE1">
                    <a:lumMod val="25000"/>
                  </a:srgbClr>
                </a:solidFill>
                <a:hlinkClick r:id="rId8"/>
              </a:rPr>
              <a:t>www.1ppt.com/powerpoint/</a:t>
            </a:r>
            <a:r>
              <a:rPr lang="en-US" altLang="zh-CN" sz="1600" dirty="0">
                <a:solidFill>
                  <a:srgbClr val="EEECE1">
                    <a:lumMod val="25000"/>
                  </a:srgbClr>
                </a:solidFill>
              </a:rPr>
              <a:t>      </a:t>
            </a:r>
            <a:endParaRPr lang="en-US" altLang="zh-CN" sz="1600" dirty="0">
              <a:solidFill>
                <a:srgbClr val="EEECE1">
                  <a:lumMod val="25000"/>
                </a:srgbClr>
              </a:solidFill>
            </a:endParaRPr>
          </a:p>
          <a:p>
            <a:pPr>
              <a:defRPr/>
            </a:pPr>
            <a:r>
              <a:rPr lang="en-US" altLang="zh-CN" sz="1600" dirty="0">
                <a:solidFill>
                  <a:srgbClr val="EEECE1">
                    <a:lumMod val="25000"/>
                  </a:srgbClr>
                </a:solidFill>
              </a:rPr>
              <a:t>Word</a:t>
            </a:r>
            <a:r>
              <a:rPr lang="zh-CN" altLang="en-US" sz="1600" dirty="0">
                <a:solidFill>
                  <a:srgbClr val="EEECE1">
                    <a:lumMod val="25000"/>
                  </a:srgbClr>
                </a:solidFill>
              </a:rPr>
              <a:t>教程：</a:t>
            </a:r>
            <a:r>
              <a:rPr lang="en-US" altLang="zh-CN" sz="1600" dirty="0">
                <a:solidFill>
                  <a:srgbClr val="EEECE1">
                    <a:lumMod val="25000"/>
                  </a:srgbClr>
                </a:solidFill>
                <a:hlinkClick r:id="rId9"/>
              </a:rPr>
              <a:t>www.1ppt.com/word/</a:t>
            </a:r>
            <a:r>
              <a:rPr lang="en-US" altLang="zh-CN" sz="1600" dirty="0">
                <a:solidFill>
                  <a:srgbClr val="EEECE1">
                    <a:lumMod val="25000"/>
                  </a:srgbClr>
                </a:solidFill>
              </a:rPr>
              <a:t>              Excel</a:t>
            </a:r>
            <a:r>
              <a:rPr lang="zh-CN" altLang="en-US" sz="1600" dirty="0">
                <a:solidFill>
                  <a:srgbClr val="EEECE1">
                    <a:lumMod val="25000"/>
                  </a:srgbClr>
                </a:solidFill>
              </a:rPr>
              <a:t>教程：</a:t>
            </a:r>
            <a:r>
              <a:rPr lang="en-US" altLang="zh-CN" sz="1600" dirty="0">
                <a:solidFill>
                  <a:srgbClr val="EEECE1">
                    <a:lumMod val="25000"/>
                  </a:srgbClr>
                </a:solidFill>
                <a:hlinkClick r:id="rId10"/>
              </a:rPr>
              <a:t>www.1ppt.com/excel/</a:t>
            </a:r>
            <a:r>
              <a:rPr lang="en-US" altLang="zh-CN" sz="1600" dirty="0">
                <a:solidFill>
                  <a:srgbClr val="EEECE1">
                    <a:lumMod val="25000"/>
                  </a:srgbClr>
                </a:solidFill>
              </a:rPr>
              <a:t>  </a:t>
            </a:r>
            <a:endParaRPr lang="zh-CN" altLang="en-US" sz="1600" dirty="0">
              <a:solidFill>
                <a:srgbClr val="EEECE1">
                  <a:lumMod val="25000"/>
                </a:srgbClr>
              </a:solidFill>
            </a:endParaRPr>
          </a:p>
        </p:txBody>
      </p:sp>
      <p:sp>
        <p:nvSpPr>
          <p:cNvPr id="3" name="Rectangle 17"/>
          <p:cNvSpPr>
            <a:spLocks noChangeArrowheads="1"/>
          </p:cNvSpPr>
          <p:nvPr/>
        </p:nvSpPr>
        <p:spPr bwMode="gray">
          <a:xfrm>
            <a:off x="0" y="2286000"/>
            <a:ext cx="9144000" cy="2222500"/>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26980" name="图片 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78013" y="714375"/>
            <a:ext cx="57896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a:spLocks noChangeArrowheads="1"/>
          </p:cNvSpPr>
          <p:nvPr/>
        </p:nvSpPr>
        <p:spPr bwMode="auto">
          <a:xfrm>
            <a:off x="468313" y="2386013"/>
            <a:ext cx="4103687" cy="1979612"/>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2000" b="1"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a:solidFill>
                  <a:prstClr val="white"/>
                </a:solidFill>
                <a:latin typeface="微软雅黑" panose="020B0503020204020204" pitchFamily="34" charset="-122"/>
                <a:ea typeface="微软雅黑" panose="020B0503020204020204" pitchFamily="34" charset="-122"/>
              </a:rPr>
              <a:t>/</a:t>
            </a:r>
            <a:r>
              <a:rPr lang="zh-CN" altLang="en-US" sz="12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修改模板中的内容包括，图片，数据，文本的替换。</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spcBef>
                <a:spcPct val="20000"/>
              </a:spcBef>
              <a:buClr>
                <a:srgbClr val="5B8CC1"/>
              </a:buClr>
              <a:buFont typeface="Wingdings" panose="05000000000000000000" pitchFamily="2" charset="2"/>
              <a:buChar char="n"/>
              <a:defRPr/>
            </a:pPr>
            <a:endParaRPr lang="en-US" altLang="zh-CN" sz="12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2386013"/>
            <a:ext cx="4103688" cy="1979612"/>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2000" b="1"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endParaRPr lang="zh-CN" altLang="en-US" sz="1050" b="1"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收集整理我们发布的免费资源后，打包上传并</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None/>
              <a:defRPr/>
            </a:pPr>
            <a:r>
              <a:rPr lang="zh-CN" altLang="en-US" sz="1200" kern="0" dirty="0">
                <a:solidFill>
                  <a:prstClr val="white"/>
                </a:solidFill>
                <a:latin typeface="微软雅黑" panose="020B0503020204020204" pitchFamily="34" charset="-122"/>
                <a:ea typeface="微软雅黑" panose="020B0503020204020204" pitchFamily="34" charset="-122"/>
              </a:rPr>
              <a:t>   用于各种形式的付费下载。</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a:solidFill>
                <a:prstClr val="white"/>
              </a:solidFill>
              <a:latin typeface="微软雅黑" panose="020B0503020204020204" pitchFamily="34" charset="-122"/>
              <a:ea typeface="微软雅黑" panose="020B0503020204020204" pitchFamily="34" charset="-122"/>
            </a:endParaRPr>
          </a:p>
        </p:txBody>
      </p:sp>
      <p:pic>
        <p:nvPicPr>
          <p:cNvPr id="126983" name="Picture 10" descr="png-06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3638" y="24876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4" name="Picture 11" descr="png-06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45400" y="24876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zh-CN" dirty="0">
                <a:ea typeface="宋体" panose="02010600030101010101" pitchFamily="2" charset="-122"/>
              </a:rPr>
              <a:t>BaaS </a:t>
            </a:r>
            <a:r>
              <a:rPr lang="zh-CN" altLang="en-US" dirty="0">
                <a:ea typeface="宋体" panose="02010600030101010101" pitchFamily="2" charset="-122"/>
              </a:rPr>
              <a:t>的餐厅比喻</a:t>
            </a:r>
            <a:endParaRPr lang="en-US" altLang="zh-CN" dirty="0">
              <a:ea typeface="宋体" panose="02010600030101010101" pitchFamily="2" charset="-122"/>
            </a:endParaRPr>
          </a:p>
        </p:txBody>
      </p:sp>
      <p:sp>
        <p:nvSpPr>
          <p:cNvPr id="29" name="Rounded Rectangle 28">
            <a:hlinkClick r:id="rId1" action="ppaction://hlinksldjump" highlightClick="1"/>
            <a:hlinkHover r:id="" action="ppaction://noaction" highlightClick="1"/>
          </p:cNvPr>
          <p:cNvSpPr/>
          <p:nvPr/>
        </p:nvSpPr>
        <p:spPr bwMode="auto">
          <a:xfrm>
            <a:off x="206188" y="1522133"/>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600" b="1" dirty="0">
                <a:solidFill>
                  <a:srgbClr val="F68933"/>
                </a:solidFill>
                <a:ea typeface="宋体" panose="02010600030101010101" pitchFamily="2" charset="-122"/>
                <a:cs typeface="Arial" panose="020B0604020202020204" pitchFamily="34" charset="0"/>
              </a:rPr>
              <a:t>装修</a:t>
            </a:r>
            <a:endParaRPr lang="en-US" altLang="zh-CN" sz="16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600" b="1" dirty="0">
                <a:solidFill>
                  <a:srgbClr val="F68933"/>
                </a:solidFill>
                <a:ea typeface="宋体" panose="02010600030101010101" pitchFamily="2" charset="-122"/>
                <a:cs typeface="Arial" panose="020B0604020202020204" pitchFamily="34" charset="0"/>
              </a:rPr>
              <a:t>=</a:t>
            </a:r>
            <a:r>
              <a:rPr lang="zh-CN" altLang="en-US" sz="1600" b="1" dirty="0">
                <a:solidFill>
                  <a:srgbClr val="F68933"/>
                </a:solidFill>
                <a:ea typeface="宋体" panose="02010600030101010101" pitchFamily="2" charset="-122"/>
                <a:cs typeface="Arial" panose="020B0604020202020204" pitchFamily="34" charset="0"/>
              </a:rPr>
              <a:t>应用开发</a:t>
            </a:r>
            <a:endParaRPr lang="en-US" altLang="zh-CN" sz="1600" b="1" dirty="0">
              <a:solidFill>
                <a:srgbClr val="F68933"/>
              </a:solidFill>
              <a:ea typeface="宋体" panose="02010600030101010101" pitchFamily="2" charset="-122"/>
              <a:cs typeface="Arial" panose="020B0604020202020204" pitchFamily="34" charset="0"/>
            </a:endParaRPr>
          </a:p>
        </p:txBody>
      </p:sp>
      <p:sp>
        <p:nvSpPr>
          <p:cNvPr id="32" name="Rounded Rectangle 31"/>
          <p:cNvSpPr/>
          <p:nvPr/>
        </p:nvSpPr>
        <p:spPr bwMode="auto">
          <a:xfrm>
            <a:off x="296676" y="2387321"/>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39" name="Rounded Rectangle 38">
            <a:hlinkClick r:id="rId2" action="ppaction://hlinksldjump" highlightClick="1"/>
            <a:hlinkHover r:id="" action="ppaction://noaction" highlightClick="1"/>
          </p:cNvPr>
          <p:cNvSpPr/>
          <p:nvPr/>
        </p:nvSpPr>
        <p:spPr bwMode="auto">
          <a:xfrm>
            <a:off x="6221134" y="4005356"/>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50" b="1" dirty="0">
                <a:solidFill>
                  <a:srgbClr val="FF0000"/>
                </a:solidFill>
                <a:ea typeface="宋体" panose="02010600030101010101" pitchFamily="2" charset="-122"/>
                <a:cs typeface="Arial" panose="020B0604020202020204" pitchFamily="34" charset="0"/>
              </a:rPr>
              <a:t>厨房器件供应商</a:t>
            </a:r>
            <a:endParaRPr lang="en-US" altLang="zh-CN" sz="1350" b="1" dirty="0">
              <a:solidFill>
                <a:srgbClr val="FF0000"/>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50" b="1" dirty="0">
                <a:solidFill>
                  <a:srgbClr val="FF0000"/>
                </a:solidFill>
                <a:ea typeface="宋体" panose="02010600030101010101" pitchFamily="2" charset="-122"/>
                <a:cs typeface="Arial" panose="020B0604020202020204" pitchFamily="34" charset="0"/>
              </a:rPr>
              <a:t>=BaaS</a:t>
            </a:r>
            <a:r>
              <a:rPr lang="zh-CN" altLang="en-US" sz="1350" b="1" dirty="0">
                <a:solidFill>
                  <a:srgbClr val="FF0000"/>
                </a:solidFill>
                <a:ea typeface="宋体" panose="02010600030101010101" pitchFamily="2" charset="-122"/>
                <a:cs typeface="Arial" panose="020B0604020202020204" pitchFamily="34" charset="0"/>
              </a:rPr>
              <a:t>（后端及服务）</a:t>
            </a:r>
            <a:endParaRPr lang="en-US" altLang="zh-CN" sz="1350" b="1" dirty="0">
              <a:solidFill>
                <a:srgbClr val="FF0000"/>
              </a:solidFill>
              <a:ea typeface="宋体" panose="02010600030101010101" pitchFamily="2" charset="-122"/>
              <a:cs typeface="Arial" panose="020B0604020202020204" pitchFamily="34" charset="0"/>
            </a:endParaRPr>
          </a:p>
        </p:txBody>
      </p:sp>
      <p:sp>
        <p:nvSpPr>
          <p:cNvPr id="42" name="Rounded Rectangle 41"/>
          <p:cNvSpPr/>
          <p:nvPr/>
        </p:nvSpPr>
        <p:spPr bwMode="auto">
          <a:xfrm>
            <a:off x="6310034" y="4870544"/>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100373" name="Picture 3" descr="D:\Backup\Presentations\Lianne\repor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763" y="1471333"/>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9803" y="3897967"/>
            <a:ext cx="1164197" cy="77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7001" y="2467604"/>
            <a:ext cx="1980029" cy="523220"/>
          </a:xfrm>
          <a:prstGeom prst="rect">
            <a:avLst/>
          </a:prstGeom>
          <a:noFill/>
        </p:spPr>
        <p:txBody>
          <a:bodyPr wrap="none" rtlCol="0">
            <a:spAutoFit/>
          </a:bodyPr>
          <a:lstStyle/>
          <a:p>
            <a:pPr algn="l"/>
            <a:r>
              <a:rPr lang="zh-CN" altLang="en-US" dirty="0"/>
              <a:t>装修餐厅前场和后厨</a:t>
            </a:r>
            <a:endParaRPr lang="en-US" altLang="zh-CN" dirty="0"/>
          </a:p>
          <a:p>
            <a:pPr algn="l"/>
            <a:r>
              <a:rPr lang="zh-CN" altLang="en-US" dirty="0">
                <a:solidFill>
                  <a:srgbClr val="00B0F0"/>
                </a:solidFill>
              </a:rPr>
              <a:t>开发</a:t>
            </a:r>
            <a:r>
              <a:rPr lang="en-US" altLang="zh-CN" dirty="0">
                <a:solidFill>
                  <a:srgbClr val="00B0F0"/>
                </a:solidFill>
              </a:rPr>
              <a:t>APP</a:t>
            </a:r>
            <a:r>
              <a:rPr lang="zh-CN" altLang="en-US" dirty="0">
                <a:solidFill>
                  <a:srgbClr val="00B0F0"/>
                </a:solidFill>
              </a:rPr>
              <a:t>的前端和后端</a:t>
            </a:r>
            <a:endParaRPr lang="zh-CN" altLang="en-US" dirty="0">
              <a:solidFill>
                <a:srgbClr val="00B0F0"/>
              </a:solidFill>
            </a:endParaRPr>
          </a:p>
        </p:txBody>
      </p:sp>
      <p:sp>
        <p:nvSpPr>
          <p:cNvPr id="38" name="TextBox 37"/>
          <p:cNvSpPr txBox="1"/>
          <p:nvPr/>
        </p:nvSpPr>
        <p:spPr>
          <a:xfrm>
            <a:off x="6395789" y="4945623"/>
            <a:ext cx="1620957" cy="523220"/>
          </a:xfrm>
          <a:prstGeom prst="rect">
            <a:avLst/>
          </a:prstGeom>
          <a:noFill/>
        </p:spPr>
        <p:txBody>
          <a:bodyPr wrap="none" rtlCol="0">
            <a:spAutoFit/>
          </a:bodyPr>
          <a:lstStyle/>
          <a:p>
            <a:pPr algn="l"/>
            <a:r>
              <a:rPr lang="zh-CN" altLang="en-US" dirty="0"/>
              <a:t>水槽、炉灶、冰箱</a:t>
            </a:r>
            <a:endParaRPr lang="en-US" altLang="zh-CN" dirty="0"/>
          </a:p>
          <a:p>
            <a:pPr algn="l"/>
            <a:r>
              <a:rPr lang="zh-CN" altLang="en-US" dirty="0">
                <a:solidFill>
                  <a:srgbClr val="FF0000"/>
                </a:solidFill>
              </a:rPr>
              <a:t>数据处理服务</a:t>
            </a:r>
            <a:endParaRPr lang="en-US" altLang="zh-CN" dirty="0">
              <a:solidFill>
                <a:srgbClr val="FF0000"/>
              </a:solidFill>
            </a:endParaRPr>
          </a:p>
        </p:txBody>
      </p:sp>
      <p:sp>
        <p:nvSpPr>
          <p:cNvPr id="30" name="Rounded Rectangle 60">
            <a:hlinkClick r:id="rId5" action="ppaction://hlinksldjump" highlightClick="1"/>
            <a:hlinkHover r:id="" action="ppaction://noaction" highlightClick="1"/>
          </p:cNvPr>
          <p:cNvSpPr/>
          <p:nvPr/>
        </p:nvSpPr>
        <p:spPr bwMode="auto">
          <a:xfrm>
            <a:off x="3273801" y="2910385"/>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anose="02010600030101010101" pitchFamily="2" charset="-122"/>
                <a:cs typeface="Arial" panose="020B0604020202020204" pitchFamily="34" charset="0"/>
              </a:rPr>
              <a:t>装修过程</a:t>
            </a:r>
            <a:endParaRPr lang="en-US" altLang="zh-CN" sz="1300" b="1" dirty="0">
              <a:solidFill>
                <a:srgbClr val="F68933"/>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r>
              <a:rPr lang="en-US" altLang="zh-CN" sz="1300" b="1" dirty="0">
                <a:solidFill>
                  <a:srgbClr val="F68933"/>
                </a:solidFill>
                <a:ea typeface="宋体" panose="02010600030101010101" pitchFamily="2" charset="-122"/>
                <a:cs typeface="Arial" panose="020B0604020202020204" pitchFamily="34" charset="0"/>
              </a:rPr>
              <a:t>=</a:t>
            </a:r>
            <a:r>
              <a:rPr lang="zh-CN" altLang="en-US" sz="1300" b="1" dirty="0">
                <a:solidFill>
                  <a:srgbClr val="F68933"/>
                </a:solidFill>
                <a:ea typeface="宋体" panose="02010600030101010101" pitchFamily="2" charset="-122"/>
                <a:cs typeface="Arial" panose="020B0604020202020204" pitchFamily="34" charset="0"/>
              </a:rPr>
              <a:t>开发过程</a:t>
            </a:r>
            <a:endParaRPr lang="en-US" altLang="zh-CN" sz="1300" b="1" dirty="0">
              <a:solidFill>
                <a:srgbClr val="F68933"/>
              </a:solidFill>
              <a:ea typeface="宋体" panose="02010600030101010101" pitchFamily="2" charset="-122"/>
              <a:cs typeface="Arial" panose="020B0604020202020204" pitchFamily="34" charset="0"/>
            </a:endParaRPr>
          </a:p>
        </p:txBody>
      </p:sp>
      <p:sp>
        <p:nvSpPr>
          <p:cNvPr id="33" name="Rounded Rectangle 63"/>
          <p:cNvSpPr/>
          <p:nvPr/>
        </p:nvSpPr>
        <p:spPr bwMode="auto">
          <a:xfrm>
            <a:off x="3362701" y="3773985"/>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pic>
        <p:nvPicPr>
          <p:cNvPr id="36" name="Picture 8" descr="D:\Backup\Presentations\Lianne\data-fe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876" y="2624635"/>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3362701" y="3890200"/>
            <a:ext cx="2518638" cy="523220"/>
          </a:xfrm>
          <a:prstGeom prst="rect">
            <a:avLst/>
          </a:prstGeom>
          <a:noFill/>
        </p:spPr>
        <p:txBody>
          <a:bodyPr wrap="none" rtlCol="0">
            <a:spAutoFit/>
          </a:bodyPr>
          <a:lstStyle/>
          <a:p>
            <a:pPr algn="l"/>
            <a:r>
              <a:rPr lang="zh-CN" altLang="en-US" dirty="0"/>
              <a:t>木工、水工、电工、漆工干活</a:t>
            </a:r>
            <a:endParaRPr lang="en-US" altLang="zh-CN" dirty="0"/>
          </a:p>
          <a:p>
            <a:pPr algn="l"/>
            <a:r>
              <a:rPr lang="zh-CN" altLang="en-US" dirty="0">
                <a:solidFill>
                  <a:srgbClr val="00B0F0"/>
                </a:solidFill>
              </a:rPr>
              <a:t>开发，设计，架构研发</a:t>
            </a:r>
            <a:endParaRPr lang="en-US" altLang="zh-CN" dirty="0">
              <a:solidFill>
                <a:srgbClr val="00B0F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hlinkClick r:id="rId1" action="ppaction://hlinksldjump" highlightClick="1"/>
            <a:hlinkHover r:id="" action="ppaction://noaction" highlightClick="1"/>
          </p:cNvPr>
          <p:cNvSpPr/>
          <p:nvPr/>
        </p:nvSpPr>
        <p:spPr bwMode="auto">
          <a:xfrm>
            <a:off x="6289675" y="3551238"/>
            <a:ext cx="2274888"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anose="02010600030101010101" pitchFamily="2" charset="-122"/>
                <a:cs typeface="Arial" panose="020B0604020202020204" pitchFamily="34" charset="0"/>
              </a:rPr>
              <a:t>目标群体</a:t>
            </a:r>
            <a:endParaRPr lang="en-US" altLang="zh-CN" sz="1600" b="1" dirty="0">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dirty="0">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互联网企业</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创业团队</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个人开发工程师</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dirty="0">
              <a:solidFill>
                <a:srgbClr val="FFFFF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sz="1100" dirty="0">
              <a:solidFill>
                <a:srgbClr val="FFFFFF"/>
              </a:solidFill>
              <a:ea typeface="宋体" panose="02010600030101010101" pitchFamily="2" charset="-122"/>
              <a:cs typeface="Arial" panose="020B0604020202020204" pitchFamily="34" charset="0"/>
            </a:endParaRPr>
          </a:p>
        </p:txBody>
      </p:sp>
      <p:sp>
        <p:nvSpPr>
          <p:cNvPr id="101379" name="Rectangle 9"/>
          <p:cNvSpPr>
            <a:spLocks noGrp="1" noChangeArrowheads="1"/>
          </p:cNvSpPr>
          <p:nvPr>
            <p:ph type="title"/>
          </p:nvPr>
        </p:nvSpPr>
        <p:spPr>
          <a:xfrm>
            <a:off x="357188" y="374650"/>
            <a:ext cx="8291512" cy="676275"/>
          </a:xfrm>
        </p:spPr>
        <p:txBody>
          <a:bodyPr/>
          <a:lstStyle/>
          <a:p>
            <a:r>
              <a:rPr lang="en-US" altLang="zh-CN" dirty="0">
                <a:ea typeface="宋体" panose="02010600030101010101" pitchFamily="2" charset="-122"/>
              </a:rPr>
              <a:t>BaaS(</a:t>
            </a:r>
            <a:r>
              <a:rPr lang="zh-CN" altLang="en-US" dirty="0">
                <a:ea typeface="宋体" panose="02010600030101010101" pitchFamily="2" charset="-122"/>
              </a:rPr>
              <a:t>后端即服务</a:t>
            </a:r>
            <a:r>
              <a:rPr lang="en-US" altLang="zh-CN" dirty="0">
                <a:ea typeface="宋体" panose="02010600030101010101" pitchFamily="2" charset="-122"/>
              </a:rPr>
              <a:t>)</a:t>
            </a:r>
            <a:endParaRPr lang="he-IL" altLang="zh-CN" dirty="0"/>
          </a:p>
        </p:txBody>
      </p:sp>
      <p:sp>
        <p:nvSpPr>
          <p:cNvPr id="4" name="Rounded Rectangle 3">
            <a:hlinkClick r:id="rId2" action="ppaction://hlinksldjump" highlightClick="1"/>
            <a:hlinkHover r:id="" action="ppaction://noaction" highlightClick="1"/>
          </p:cNvPr>
          <p:cNvSpPr/>
          <p:nvPr/>
        </p:nvSpPr>
        <p:spPr bwMode="auto">
          <a:xfrm>
            <a:off x="579438" y="3551238"/>
            <a:ext cx="2274887"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anose="02010600030101010101" pitchFamily="2" charset="-122"/>
                <a:cs typeface="Arial" panose="020B0604020202020204" pitchFamily="34" charset="0"/>
              </a:rPr>
              <a:t>应用后端技术整合</a:t>
            </a:r>
            <a:endParaRPr lang="en-US" altLang="zh-CN" sz="1600" b="1" dirty="0">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dirty="0">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数据存储</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统计</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无服务器</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移动技术集成（直播，通知，存储等）</a:t>
            </a:r>
            <a:endParaRPr lang="en-US" altLang="zh-CN" dirty="0">
              <a:solidFill>
                <a:srgbClr val="2C2C2C"/>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endParaRPr lang="en-US" altLang="zh-CN" sz="1100" dirty="0">
              <a:solidFill>
                <a:srgbClr val="FFFFFF"/>
              </a:solidFill>
              <a:ea typeface="宋体" panose="02010600030101010101" pitchFamily="2" charset="-122"/>
              <a:cs typeface="Arial" panose="020B0604020202020204" pitchFamily="34" charset="0"/>
            </a:endParaRPr>
          </a:p>
        </p:txBody>
      </p:sp>
      <p:sp>
        <p:nvSpPr>
          <p:cNvPr id="5" name="Rounded Rectangle 4">
            <a:hlinkClick r:id="rId3" action="ppaction://hlinksldjump" highlightClick="1"/>
            <a:hlinkHover r:id="" action="ppaction://noaction" highlightClick="1"/>
          </p:cNvPr>
          <p:cNvSpPr/>
          <p:nvPr/>
        </p:nvSpPr>
        <p:spPr bwMode="auto">
          <a:xfrm>
            <a:off x="3433763" y="3551238"/>
            <a:ext cx="2276475"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anose="02010600030101010101" pitchFamily="2" charset="-122"/>
                <a:cs typeface="Arial" panose="020B0604020202020204" pitchFamily="34" charset="0"/>
              </a:rPr>
              <a:t>优点</a:t>
            </a:r>
            <a:endParaRPr lang="en-US" altLang="zh-CN" sz="1600" b="1" dirty="0">
              <a:solidFill>
                <a:srgbClr val="F68933"/>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dirty="0">
              <a:solidFill>
                <a:srgbClr val="4F4F4F"/>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效率加快</a:t>
            </a:r>
            <a:r>
              <a:rPr lang="en-US" altLang="zh-CN" dirty="0">
                <a:solidFill>
                  <a:srgbClr val="2C2C2C"/>
                </a:solidFill>
                <a:ea typeface="宋体" panose="02010600030101010101" pitchFamily="2" charset="-122"/>
                <a:cs typeface="Arial" panose="020B0604020202020204" pitchFamily="34" charset="0"/>
              </a:rPr>
              <a:t>60%</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成本降低</a:t>
            </a:r>
            <a:r>
              <a:rPr lang="en-US" altLang="zh-CN" dirty="0">
                <a:solidFill>
                  <a:srgbClr val="2C2C2C"/>
                </a:solidFill>
                <a:ea typeface="宋体" panose="02010600030101010101" pitchFamily="2" charset="-122"/>
                <a:cs typeface="Arial" panose="020B0604020202020204" pitchFamily="34" charset="0"/>
              </a:rPr>
              <a:t>60%</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技术门槛减少</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r>
              <a:rPr lang="zh-CN" altLang="en-US" dirty="0">
                <a:solidFill>
                  <a:srgbClr val="2C2C2C"/>
                </a:solidFill>
                <a:ea typeface="宋体" panose="02010600030101010101" pitchFamily="2" charset="-122"/>
                <a:cs typeface="Arial" panose="020B0604020202020204" pitchFamily="34" charset="0"/>
              </a:rPr>
              <a:t>敏捷迭代</a:t>
            </a:r>
            <a:endParaRPr lang="en-US" altLang="zh-CN" dirty="0">
              <a:solidFill>
                <a:srgbClr val="2C2C2C"/>
              </a:solidFill>
              <a:ea typeface="宋体" panose="02010600030101010101" pitchFamily="2" charset="-122"/>
              <a:cs typeface="Arial" panose="020B0604020202020204" pitchFamily="34" charset="0"/>
            </a:endParaRPr>
          </a:p>
          <a:p>
            <a:pPr marL="113030" lvl="1">
              <a:lnSpc>
                <a:spcPct val="85000"/>
              </a:lnSpc>
              <a:spcBef>
                <a:spcPct val="15000"/>
              </a:spcBef>
              <a:buClr>
                <a:srgbClr val="747273"/>
              </a:buClr>
              <a:defRPr/>
            </a:pPr>
            <a:endParaRPr lang="en-US" altLang="zh-CN" dirty="0">
              <a:solidFill>
                <a:srgbClr val="2C2C2C"/>
              </a:solidFill>
              <a:ea typeface="宋体" panose="02010600030101010101" pitchFamily="2" charset="-122"/>
              <a:cs typeface="Arial" panose="020B0604020202020204" pitchFamily="34" charset="0"/>
            </a:endParaRPr>
          </a:p>
          <a:p>
            <a:pPr>
              <a:lnSpc>
                <a:spcPct val="85000"/>
              </a:lnSpc>
              <a:spcBef>
                <a:spcPct val="15000"/>
              </a:spcBef>
              <a:buClr>
                <a:srgbClr val="747273"/>
              </a:buClr>
              <a:defRPr/>
            </a:pPr>
            <a:endParaRPr lang="en-US" altLang="zh-CN" sz="1100" dirty="0">
              <a:solidFill>
                <a:srgbClr val="FFFFFF"/>
              </a:solidFill>
              <a:ea typeface="宋体" panose="02010600030101010101" pitchFamily="2" charset="-122"/>
              <a:cs typeface="Arial" panose="020B0604020202020204" pitchFamily="34" charset="0"/>
            </a:endParaRPr>
          </a:p>
        </p:txBody>
      </p:sp>
      <p:cxnSp>
        <p:nvCxnSpPr>
          <p:cNvPr id="101382" name="Straight Connector 8"/>
          <p:cNvCxnSpPr>
            <a:cxnSpLocks noChangeShapeType="1"/>
          </p:cNvCxnSpPr>
          <p:nvPr/>
        </p:nvCxnSpPr>
        <p:spPr bwMode="auto">
          <a:xfrm>
            <a:off x="742950" y="4095750"/>
            <a:ext cx="1949450" cy="1588"/>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cxnSp>
        <p:nvCxnSpPr>
          <p:cNvPr id="101383" name="Straight Connector 9"/>
          <p:cNvCxnSpPr>
            <a:cxnSpLocks noChangeShapeType="1"/>
          </p:cNvCxnSpPr>
          <p:nvPr/>
        </p:nvCxnSpPr>
        <p:spPr bwMode="auto">
          <a:xfrm>
            <a:off x="3597275" y="4094163"/>
            <a:ext cx="1949450" cy="1587"/>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cxnSp>
        <p:nvCxnSpPr>
          <p:cNvPr id="101384" name="Straight Connector 10"/>
          <p:cNvCxnSpPr>
            <a:cxnSpLocks noChangeShapeType="1"/>
          </p:cNvCxnSpPr>
          <p:nvPr/>
        </p:nvCxnSpPr>
        <p:spPr bwMode="auto">
          <a:xfrm>
            <a:off x="6453188" y="4094163"/>
            <a:ext cx="1949450" cy="1587"/>
          </a:xfrm>
          <a:prstGeom prst="line">
            <a:avLst/>
          </a:prstGeom>
          <a:noFill/>
          <a:ln w="19050" algn="ctr">
            <a:solidFill>
              <a:schemeClr val="bg1"/>
            </a:solidFill>
            <a:prstDash val="dash"/>
            <a:round/>
            <a:tailEnd type="none" w="lg" len="lg"/>
          </a:ln>
          <a:extLst>
            <a:ext uri="{909E8E84-426E-40DD-AFC4-6F175D3DCCD1}">
              <a14:hiddenFill xmlns:a14="http://schemas.microsoft.com/office/drawing/2010/main">
                <a:noFill/>
              </a14:hiddenFill>
            </a:ext>
          </a:extLst>
        </p:spPr>
      </p:cxnSp>
      <p:pic>
        <p:nvPicPr>
          <p:cNvPr id="18" name="Picture 17" descr="ist2_4990504-forklift2.jpg"/>
          <p:cNvPicPr>
            <a:picLocks noChangeAspect="1"/>
          </p:cNvPicPr>
          <p:nvPr/>
        </p:nvPicPr>
        <p:blipFill>
          <a:blip r:embed="rId4" cstate="screen"/>
          <a:srcRect/>
          <a:stretch>
            <a:fillRect/>
          </a:stretch>
        </p:blipFill>
        <p:spPr>
          <a:xfrm>
            <a:off x="579707" y="1722861"/>
            <a:ext cx="2275058" cy="1718269"/>
          </a:xfrm>
          <a:prstGeom prst="roundRect">
            <a:avLst>
              <a:gd name="adj" fmla="val 7711"/>
            </a:avLst>
          </a:prstGeom>
          <a:noFill/>
          <a:ln w="12700">
            <a:solidFill>
              <a:srgbClr val="F68933"/>
            </a:solidFill>
            <a:miter lim="800000"/>
            <a:headEnd/>
            <a:tailEnd/>
          </a:ln>
          <a:effectLst/>
        </p:spPr>
      </p:pic>
      <p:pic>
        <p:nvPicPr>
          <p:cNvPr id="13" name="Picture 12" descr="ist2_1998213-laptopq.jpg"/>
          <p:cNvPicPr>
            <a:picLocks noChangeAspect="1"/>
          </p:cNvPicPr>
          <p:nvPr/>
        </p:nvPicPr>
        <p:blipFill>
          <a:blip r:embed="rId5" cstate="screen"/>
          <a:srcRect/>
          <a:stretch>
            <a:fillRect/>
          </a:stretch>
        </p:blipFill>
        <p:spPr>
          <a:xfrm>
            <a:off x="3433763" y="1717675"/>
            <a:ext cx="2277892" cy="1735561"/>
          </a:xfrm>
          <a:prstGeom prst="roundRect">
            <a:avLst>
              <a:gd name="adj" fmla="val 4549"/>
            </a:avLst>
          </a:prstGeom>
          <a:noFill/>
          <a:ln w="12700">
            <a:solidFill>
              <a:srgbClr val="F68933"/>
            </a:solidFill>
            <a:miter lim="800000"/>
            <a:headEnd/>
            <a:tailEnd/>
          </a:ln>
          <a:effectLst/>
        </p:spPr>
      </p:pic>
      <p:pic>
        <p:nvPicPr>
          <p:cNvPr id="16" name="Picture 3" descr="D:\Backup\New Year 2009\ist2_614773-life-2.jpg"/>
          <p:cNvPicPr>
            <a:picLocks noChangeAspect="1" noChangeArrowheads="1"/>
          </p:cNvPicPr>
          <p:nvPr/>
        </p:nvPicPr>
        <p:blipFill>
          <a:blip r:embed="rId6"/>
          <a:srcRect t="-24833"/>
          <a:stretch>
            <a:fillRect/>
          </a:stretch>
        </p:blipFill>
        <p:spPr bwMode="auto">
          <a:xfrm>
            <a:off x="6276976" y="1708574"/>
            <a:ext cx="2287322" cy="1744662"/>
          </a:xfrm>
          <a:prstGeom prst="roundRect">
            <a:avLst>
              <a:gd name="adj" fmla="val 4549"/>
            </a:avLst>
          </a:prstGeom>
          <a:noFill/>
          <a:ln w="12700">
            <a:solidFill>
              <a:srgbClr val="F68933"/>
            </a:solidFill>
            <a:miter lim="800000"/>
            <a:headEnd/>
            <a:tailEnd/>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1" descr="ist2_3204437-busy-professional-woman.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37150" y="1331913"/>
            <a:ext cx="400685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9"/>
          <p:cNvSpPr>
            <a:spLocks noGrp="1" noChangeArrowheads="1"/>
          </p:cNvSpPr>
          <p:nvPr>
            <p:ph type="title"/>
          </p:nvPr>
        </p:nvSpPr>
        <p:spPr/>
        <p:txBody>
          <a:bodyPr/>
          <a:lstStyle/>
          <a:p>
            <a:r>
              <a:rPr lang="en-US" altLang="zh-CN">
                <a:ea typeface="宋体" panose="02010600030101010101" pitchFamily="2" charset="-122"/>
              </a:rPr>
              <a:t>BaaS</a:t>
            </a:r>
            <a:r>
              <a:rPr lang="zh-CN" altLang="en-US">
                <a:ea typeface="宋体" panose="02010600030101010101" pitchFamily="2" charset="-122"/>
              </a:rPr>
              <a:t>的用户痛点</a:t>
            </a:r>
            <a:r>
              <a:rPr lang="en-US" altLang="zh-CN">
                <a:ea typeface="宋体" panose="02010600030101010101" pitchFamily="2" charset="-122"/>
              </a:rPr>
              <a:t>——</a:t>
            </a:r>
            <a:r>
              <a:rPr lang="zh-CN" altLang="en-US">
                <a:ea typeface="宋体" panose="02010600030101010101" pitchFamily="2" charset="-122"/>
                <a:cs typeface="Arial" panose="020B0604020202020204" pitchFamily="34" charset="0"/>
                <a:sym typeface="+mn-ea"/>
              </a:rPr>
              <a:t>流于</a:t>
            </a:r>
            <a:r>
              <a:rPr altLang="zh-CN">
                <a:ea typeface="宋体" panose="02010600030101010101" pitchFamily="2" charset="-122"/>
                <a:cs typeface="Arial" panose="020B0604020202020204" pitchFamily="34" charset="0"/>
                <a:sym typeface="+mn-ea"/>
              </a:rPr>
              <a:t>mBaaS</a:t>
            </a:r>
            <a:endParaRPr lang="en-US" altLang="zh-CN">
              <a:ea typeface="宋体" panose="02010600030101010101" pitchFamily="2" charset="-122"/>
            </a:endParaRPr>
          </a:p>
        </p:txBody>
      </p:sp>
      <p:sp>
        <p:nvSpPr>
          <p:cNvPr id="3074" name="Rectangle 3"/>
          <p:cNvSpPr>
            <a:spLocks noGrp="1" noChangeArrowheads="1"/>
          </p:cNvSpPr>
          <p:nvPr>
            <p:ph type="body" idx="4294967295"/>
          </p:nvPr>
        </p:nvSpPr>
        <p:spPr bwMode="auto">
          <a:xfrm>
            <a:off x="371475" y="1328738"/>
            <a:ext cx="616585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sz="2400">
                <a:ea typeface="宋体" panose="02010600030101010101" pitchFamily="2" charset="-122"/>
                <a:cs typeface="Arial" panose="020B0604020202020204" pitchFamily="34" charset="0"/>
              </a:rPr>
              <a:t>流程缺陷</a:t>
            </a:r>
            <a:endParaRPr altLang="zh-CN" sz="24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仅支持移动，不支持整个解决方案</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sz="2400">
                <a:ea typeface="宋体" panose="02010600030101010101" pitchFamily="2" charset="-122"/>
                <a:cs typeface="Arial" panose="020B0604020202020204" pitchFamily="34" charset="0"/>
              </a:rPr>
              <a:t>技术缺陷</a:t>
            </a:r>
            <a:endParaRPr altLang="zh-CN" sz="24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不支持后台管理系统开发</a:t>
            </a:r>
            <a:endParaRPr altLang="zh-CN" sz="18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不支持面向对象</a:t>
            </a:r>
            <a:endParaRPr lang="zh-CN" altLang="en-US" sz="1800">
              <a:ea typeface="宋体" panose="02010600030101010101" pitchFamily="2" charset="-122"/>
              <a:cs typeface="Arial" panose="020B0604020202020204" pitchFamily="34" charset="0"/>
            </a:endParaRPr>
          </a:p>
          <a:p>
            <a:pPr marL="517525" lvl="1" indent="0" eaLnBrk="1" hangingPunct="1">
              <a:lnSpc>
                <a:spcPct val="150000"/>
              </a:lnSpc>
              <a:buFontTx/>
              <a:buNone/>
            </a:pPr>
            <a:r>
              <a:rPr lang="zh-CN" altLang="en-US" sz="1800">
                <a:ea typeface="宋体" panose="02010600030101010101" pitchFamily="2" charset="-122"/>
                <a:cs typeface="Arial" panose="020B0604020202020204" pitchFamily="34" charset="0"/>
              </a:rPr>
              <a:t>无法解决实际业务问题</a:t>
            </a:r>
            <a:endParaRPr lang="zh-CN" altLang="en-US" sz="1800">
              <a:ea typeface="宋体" panose="02010600030101010101" pitchFamily="2" charset="-122"/>
              <a:cs typeface="Arial" panose="020B0604020202020204" pitchFamily="34" charset="0"/>
            </a:endParaRPr>
          </a:p>
          <a:p>
            <a:pPr eaLnBrk="1" hangingPunct="1">
              <a:lnSpc>
                <a:spcPct val="150000"/>
              </a:lnSpc>
            </a:pPr>
            <a:r>
              <a:rPr lang="zh-CN" altLang="en-US" sz="2400">
                <a:ea typeface="宋体" panose="02010600030101010101" pitchFamily="2" charset="-122"/>
                <a:cs typeface="Arial" panose="020B0604020202020204" pitchFamily="34" charset="0"/>
              </a:rPr>
              <a:t>支持缺陷</a:t>
            </a:r>
            <a:endParaRPr altLang="zh-CN" sz="2400">
              <a:ea typeface="宋体" panose="02010600030101010101" pitchFamily="2" charset="-122"/>
              <a:cs typeface="Arial" panose="020B0604020202020204" pitchFamily="34" charset="0"/>
            </a:endParaRPr>
          </a:p>
          <a:p>
            <a:pPr eaLnBrk="1" hangingPunct="1">
              <a:lnSpc>
                <a:spcPct val="150000"/>
              </a:lnSpc>
            </a:pPr>
            <a:r>
              <a:rPr lang="zh-CN" altLang="en-US" sz="2400">
                <a:ea typeface="宋体" panose="02010600030101010101" pitchFamily="2" charset="-122"/>
                <a:cs typeface="Arial" panose="020B0604020202020204" pitchFamily="34" charset="0"/>
              </a:rPr>
              <a:t>价格缺陷</a:t>
            </a:r>
            <a:endParaRPr lang="zh-CN" altLang="en-US" sz="2400">
              <a:ea typeface="宋体" panose="02010600030101010101" pitchFamily="2" charset="-122"/>
              <a:cs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4">
                                            <p:txEl>
                                              <p:pRg st="1" end="1"/>
                                            </p:txEl>
                                          </p:spTgt>
                                        </p:tgtEl>
                                        <p:attrNameLst>
                                          <p:attrName>style.visibility</p:attrName>
                                        </p:attrNameLst>
                                      </p:cBhvr>
                                      <p:to>
                                        <p:strVal val="visible"/>
                                      </p:to>
                                    </p:set>
                                    <p:animEffect transition="in" filter="fade">
                                      <p:cBhvr>
                                        <p:cTn id="10" dur="500"/>
                                        <p:tgtEl>
                                          <p:spTgt spid="30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4">
                                            <p:txEl>
                                              <p:pRg st="2" end="2"/>
                                            </p:txEl>
                                          </p:spTgt>
                                        </p:tgtEl>
                                        <p:attrNameLst>
                                          <p:attrName>style.visibility</p:attrName>
                                        </p:attrNameLst>
                                      </p:cBhvr>
                                      <p:to>
                                        <p:strVal val="visible"/>
                                      </p:to>
                                    </p:set>
                                    <p:animEffect transition="in" filter="fade">
                                      <p:cBhvr>
                                        <p:cTn id="15" dur="500"/>
                                        <p:tgtEl>
                                          <p:spTgt spid="30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4">
                                            <p:txEl>
                                              <p:pRg st="3" end="3"/>
                                            </p:txEl>
                                          </p:spTgt>
                                        </p:tgtEl>
                                        <p:attrNameLst>
                                          <p:attrName>style.visibility</p:attrName>
                                        </p:attrNameLst>
                                      </p:cBhvr>
                                      <p:to>
                                        <p:strVal val="visible"/>
                                      </p:to>
                                    </p:set>
                                    <p:animEffect transition="in" filter="fade">
                                      <p:cBhvr>
                                        <p:cTn id="18" dur="500"/>
                                        <p:tgtEl>
                                          <p:spTgt spid="307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4">
                                            <p:txEl>
                                              <p:pRg st="4" end="4"/>
                                            </p:txEl>
                                          </p:spTgt>
                                        </p:tgtEl>
                                        <p:attrNameLst>
                                          <p:attrName>style.visibility</p:attrName>
                                        </p:attrNameLst>
                                      </p:cBhvr>
                                      <p:to>
                                        <p:strVal val="visible"/>
                                      </p:to>
                                    </p:set>
                                    <p:animEffect transition="in" filter="fade">
                                      <p:cBhvr>
                                        <p:cTn id="21" dur="500"/>
                                        <p:tgtEl>
                                          <p:spTgt spid="307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4">
                                            <p:txEl>
                                              <p:pRg st="5" end="5"/>
                                            </p:txEl>
                                          </p:spTgt>
                                        </p:tgtEl>
                                        <p:attrNameLst>
                                          <p:attrName>style.visibility</p:attrName>
                                        </p:attrNameLst>
                                      </p:cBhvr>
                                      <p:to>
                                        <p:strVal val="visible"/>
                                      </p:to>
                                    </p:set>
                                    <p:animEffect transition="in" filter="fade">
                                      <p:cBhvr>
                                        <p:cTn id="24" dur="500"/>
                                        <p:tgtEl>
                                          <p:spTgt spid="307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74">
                                            <p:txEl>
                                              <p:pRg st="6" end="6"/>
                                            </p:txEl>
                                          </p:spTgt>
                                        </p:tgtEl>
                                        <p:attrNameLst>
                                          <p:attrName>style.visibility</p:attrName>
                                        </p:attrNameLst>
                                      </p:cBhvr>
                                      <p:to>
                                        <p:strVal val="visible"/>
                                      </p:to>
                                    </p:set>
                                    <p:animEffect transition="in" filter="fade">
                                      <p:cBhvr>
                                        <p:cTn id="29" dur="500"/>
                                        <p:tgtEl>
                                          <p:spTgt spid="307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74">
                                            <p:txEl>
                                              <p:pRg st="7" end="7"/>
                                            </p:txEl>
                                          </p:spTgt>
                                        </p:tgtEl>
                                        <p:attrNameLst>
                                          <p:attrName>style.visibility</p:attrName>
                                        </p:attrNameLst>
                                      </p:cBhvr>
                                      <p:to>
                                        <p:strVal val="visible"/>
                                      </p:to>
                                    </p:set>
                                    <p:animEffect transition="in" filter="fade">
                                      <p:cBhvr>
                                        <p:cTn id="34" dur="500"/>
                                        <p:tgtEl>
                                          <p:spTgt spid="30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3"/>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p>
            <a:pPr eaLnBrk="1" hangingPunct="1"/>
            <a:r>
              <a:rPr lang="en-US" altLang="zh-CN"/>
              <a:t>AppLink BaaS</a:t>
            </a:r>
            <a:endParaRPr lang="en-US" altLang="zh-CN"/>
          </a:p>
        </p:txBody>
      </p:sp>
      <p:sp>
        <p:nvSpPr>
          <p:cNvPr id="103427" name="Text Placeholder 5"/>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a:t>完全自主研发</a:t>
            </a:r>
            <a:endParaRPr lang="zh-CN" altLang="en-US"/>
          </a:p>
          <a:p>
            <a:pPr eaLnBrk="1" hangingPunct="1"/>
            <a:r>
              <a:rPr lang="zh-CN" altLang="en-US"/>
              <a:t>创新的开发模式</a:t>
            </a:r>
            <a:r>
              <a:rPr altLang="zh-CN"/>
              <a:t> </a:t>
            </a:r>
            <a:endParaRPr altLang="zh-CN"/>
          </a:p>
          <a:p>
            <a:pPr eaLnBrk="1" hangingPunct="1"/>
            <a:r>
              <a:rPr lang="zh-CN" altLang="en-US"/>
              <a:t>不一样的</a:t>
            </a:r>
            <a:r>
              <a:rPr altLang="zh-CN"/>
              <a:t>BaaS</a:t>
            </a:r>
            <a:endParaRPr altLang="zh-CN"/>
          </a:p>
          <a:p>
            <a:pPr eaLnBrk="1" hangingPunct="1">
              <a:buFont typeface="Arial" panose="020B0604020202020204" pitchFamily="34" charset="0"/>
              <a:buNone/>
            </a:pPr>
            <a:endParaRPr altLang="zh-CN"/>
          </a:p>
        </p:txBody>
      </p:sp>
      <p:pic>
        <p:nvPicPr>
          <p:cNvPr id="103428" name="Picture Placeholder 14" descr="440698504_ad9502ccde_o.jpg"/>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bwMode="auto">
          <a:xfrm>
            <a:off x="2743200" y="1903413"/>
            <a:ext cx="5029200" cy="240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3" descr="CRB screenshot.bmp"/>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67075" y="1214438"/>
            <a:ext cx="58769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Title 17"/>
          <p:cNvSpPr>
            <a:spLocks noGrp="1"/>
          </p:cNvSpPr>
          <p:nvPr>
            <p:ph type="title"/>
          </p:nvPr>
        </p:nvSpPr>
        <p:spPr/>
        <p:txBody>
          <a:bodyPr/>
          <a:lstStyle/>
          <a:p>
            <a:r>
              <a:rPr lang="en-US" altLang="zh-CN">
                <a:ea typeface="宋体" panose="02010600030101010101" pitchFamily="2" charset="-122"/>
              </a:rPr>
              <a:t>4</a:t>
            </a:r>
            <a:r>
              <a:rPr lang="zh-CN" altLang="en-US">
                <a:ea typeface="宋体" panose="02010600030101010101" pitchFamily="2" charset="-122"/>
              </a:rPr>
              <a:t>大技术特性</a:t>
            </a:r>
            <a:endParaRPr lang="zh-CN" altLang="en-US">
              <a:ea typeface="宋体" panose="02010600030101010101" pitchFamily="2" charset="-122"/>
            </a:endParaRPr>
          </a:p>
        </p:txBody>
      </p:sp>
      <p:sp>
        <p:nvSpPr>
          <p:cNvPr id="49" name="Rectangle 48"/>
          <p:cNvSpPr/>
          <p:nvPr/>
        </p:nvSpPr>
        <p:spPr bwMode="auto">
          <a:xfrm>
            <a:off x="0" y="1447800"/>
            <a:ext cx="9144000" cy="268922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anose="02010600030101010101" pitchFamily="2" charset="-122"/>
              <a:cs typeface="Arial" panose="020B0604020202020204" pitchFamily="34" charset="0"/>
            </a:endParaRPr>
          </a:p>
        </p:txBody>
      </p:sp>
      <p:sp>
        <p:nvSpPr>
          <p:cNvPr id="9" name="Rectangle 3"/>
          <p:cNvSpPr txBox="1">
            <a:spLocks noChangeArrowheads="1"/>
          </p:cNvSpPr>
          <p:nvPr/>
        </p:nvSpPr>
        <p:spPr bwMode="auto">
          <a:xfrm>
            <a:off x="457200" y="1589088"/>
            <a:ext cx="8404225"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18B1E"/>
              </a:buClr>
              <a:buSzPct val="125000"/>
              <a:buFont typeface="Arial" panose="020B0604020202020204" pitchFamily="34" charset="0"/>
              <a:buChar char="•"/>
            </a:pPr>
            <a:r>
              <a:rPr lang="en-US" altLang="zh-CN" sz="3000">
                <a:solidFill>
                  <a:srgbClr val="404040"/>
                </a:solidFill>
                <a:ea typeface="宋体" panose="02010600030101010101" pitchFamily="2" charset="-122"/>
              </a:rPr>
              <a:t>基于数据模型驱动的</a:t>
            </a:r>
            <a:r>
              <a:rPr lang="en-US" altLang="zh-CN" sz="3000">
                <a:solidFill>
                  <a:srgbClr val="FF0000"/>
                </a:solidFill>
                <a:ea typeface="宋体" panose="02010600030101010101" pitchFamily="2" charset="-122"/>
              </a:rPr>
              <a:t>敏捷</a:t>
            </a:r>
            <a:r>
              <a:rPr lang="en-US" altLang="zh-CN" sz="3000">
                <a:solidFill>
                  <a:schemeClr val="tx1"/>
                </a:solidFill>
                <a:ea typeface="宋体" panose="02010600030101010101" pitchFamily="2" charset="-122"/>
              </a:rPr>
              <a:t>开发模式</a:t>
            </a:r>
            <a:endParaRPr lang="en-US" altLang="zh-CN" sz="3000">
              <a:solidFill>
                <a:schemeClr val="tx1"/>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3000">
                <a:solidFill>
                  <a:srgbClr val="FF0000"/>
                </a:solidFill>
                <a:ea typeface="宋体" panose="02010600030101010101" pitchFamily="2" charset="-122"/>
              </a:rPr>
              <a:t>自动</a:t>
            </a:r>
            <a:r>
              <a:rPr lang="en-US" altLang="zh-CN" sz="3000">
                <a:solidFill>
                  <a:srgbClr val="404040"/>
                </a:solidFill>
                <a:ea typeface="宋体" panose="02010600030101010101" pitchFamily="2" charset="-122"/>
              </a:rPr>
              <a:t>构建数据管理系统</a:t>
            </a:r>
            <a:endParaRPr lang="en-US" altLang="zh-CN" sz="30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3000">
                <a:solidFill>
                  <a:srgbClr val="FF0000"/>
                </a:solidFill>
                <a:ea typeface="宋体" panose="02010600030101010101" pitchFamily="2" charset="-122"/>
              </a:rPr>
              <a:t>可管理</a:t>
            </a:r>
            <a:r>
              <a:rPr lang="en-US" altLang="zh-CN" sz="3000">
                <a:solidFill>
                  <a:srgbClr val="404040"/>
                </a:solidFill>
                <a:ea typeface="宋体" panose="02010600030101010101" pitchFamily="2" charset="-122"/>
              </a:rPr>
              <a:t>的数据接口访问控制权限</a:t>
            </a:r>
            <a:endParaRPr lang="en-US" altLang="zh-CN" sz="30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US" altLang="zh-CN" sz="3000">
                <a:solidFill>
                  <a:srgbClr val="FF0000"/>
                </a:solidFill>
                <a:ea typeface="宋体" panose="02010600030101010101" pitchFamily="2" charset="-122"/>
              </a:rPr>
              <a:t>跨平台、跨技术</a:t>
            </a:r>
            <a:r>
              <a:rPr lang="zh-CN" altLang="en-US" sz="3000">
                <a:solidFill>
                  <a:srgbClr val="FF0000"/>
                </a:solidFill>
                <a:ea typeface="宋体" panose="02010600030101010101" pitchFamily="2" charset="-122"/>
              </a:rPr>
              <a:t>、跨语言</a:t>
            </a:r>
            <a:r>
              <a:rPr lang="en-US" altLang="zh-CN" sz="3000">
                <a:ea typeface="宋体" panose="02010600030101010101" pitchFamily="2" charset="-122"/>
              </a:rPr>
              <a:t>自动</a:t>
            </a:r>
            <a:r>
              <a:rPr lang="en-US" altLang="zh-CN" sz="3000">
                <a:solidFill>
                  <a:srgbClr val="FF0000"/>
                </a:solidFill>
                <a:ea typeface="宋体" panose="02010600030101010101" pitchFamily="2" charset="-122"/>
              </a:rPr>
              <a:t>生成</a:t>
            </a:r>
            <a:r>
              <a:rPr lang="en-US" altLang="zh-CN" sz="3000">
                <a:ea typeface="宋体" panose="02010600030101010101" pitchFamily="2" charset="-122"/>
              </a:rPr>
              <a:t>应用端接入</a:t>
            </a:r>
            <a:r>
              <a:rPr lang="en-US" altLang="zh-CN" sz="3000">
                <a:solidFill>
                  <a:srgbClr val="FF0000"/>
                </a:solidFill>
                <a:ea typeface="宋体" panose="02010600030101010101" pitchFamily="2" charset="-122"/>
              </a:rPr>
              <a:t>代码</a:t>
            </a:r>
            <a:endParaRPr lang="en-US" altLang="zh-CN" sz="3000">
              <a:solidFill>
                <a:srgbClr val="FF0000"/>
              </a:solidFill>
              <a:ea typeface="宋体" panose="02010600030101010101" pitchFamily="2" charset="-122"/>
            </a:endParaRPr>
          </a:p>
          <a:p>
            <a:pPr>
              <a:lnSpc>
                <a:spcPct val="85000"/>
              </a:lnSpc>
              <a:spcBef>
                <a:spcPct val="20000"/>
              </a:spcBef>
              <a:buClr>
                <a:srgbClr val="FF6600"/>
              </a:buClr>
              <a:buSzPct val="100000"/>
              <a:buFont typeface="Arial" panose="020B0604020202020204" pitchFamily="34" charset="0"/>
              <a:buChar char="•"/>
            </a:pPr>
            <a:endParaRPr lang="en-US" altLang="zh-CN" sz="3000">
              <a:solidFill>
                <a:srgbClr val="FF0000"/>
              </a:solidFill>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2000"/>
                                        <p:tgtEl>
                                          <p:spTgt spid="9">
                                            <p:txEl>
                                              <p:pRg st="1" end="1"/>
                                            </p:txEl>
                                          </p:spTgt>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20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9" grpId="0" build="p"/>
    </p:bldLst>
  </p:timing>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spPr>
      <a:bodyPr vert="horz" wrap="none" lIns="91440" tIns="45720" rIns="91440" bIns="45720" numCol="1" anchor="ctr" anchorCtr="0" compatLnSpc="1"/>
      <a:lstStyle>
        <a:defPPr marL="0" marR="0" indent="0" algn="r" defTabSz="914400" rtl="0" eaLnBrk="1" fontAlgn="base" latinLnBrk="0" hangingPunct="1">
          <a:lnSpc>
            <a:spcPct val="85000"/>
          </a:lnSpc>
          <a:spcBef>
            <a:spcPct val="15000"/>
          </a:spcBef>
          <a:spcAft>
            <a:spcPct val="0"/>
          </a:spcAft>
          <a:buClr>
            <a:srgbClr val="747273"/>
          </a:buClr>
          <a:buSzTx/>
          <a:buFontTx/>
          <a:buNone/>
          <a:defRPr kumimoji="0" lang="en-GB"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spPr>
      <a:bodyPr vert="horz" wrap="none" lIns="91440" tIns="45720" rIns="91440" bIns="45720" numCol="1" anchor="ctr" anchorCtr="0" compatLnSpc="1"/>
      <a:lstStyle>
        <a:defPPr marL="0" marR="0" indent="0" algn="r" defTabSz="914400" rtl="0" eaLnBrk="1" fontAlgn="base" latinLnBrk="0" hangingPunct="1">
          <a:lnSpc>
            <a:spcPct val="85000"/>
          </a:lnSpc>
          <a:spcBef>
            <a:spcPct val="15000"/>
          </a:spcBef>
          <a:spcAft>
            <a:spcPct val="0"/>
          </a:spcAft>
          <a:buClr>
            <a:srgbClr val="747273"/>
          </a:buClr>
          <a:buSzTx/>
          <a:buFontTx/>
          <a:buNone/>
          <a:defRPr kumimoji="0" lang="en-GB"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B Orange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B White">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spPr>
      <a:bodyPr vert="horz" wrap="none" lIns="91440" tIns="45720" rIns="91440" bIns="45720" numCol="1" anchor="ctr" anchorCtr="0" compatLnSpc="1"/>
      <a:lstStyle>
        <a:defPPr marL="0" marR="0" indent="0" algn="r" defTabSz="914400" rtl="0" eaLnBrk="1" fontAlgn="base" latinLnBrk="0" hangingPunct="1">
          <a:lnSpc>
            <a:spcPct val="85000"/>
          </a:lnSpc>
          <a:spcBef>
            <a:spcPct val="15000"/>
          </a:spcBef>
          <a:spcAft>
            <a:spcPct val="0"/>
          </a:spcAft>
          <a:buClr>
            <a:srgbClr val="747273"/>
          </a:buClr>
          <a:buSzTx/>
          <a:buFontTx/>
          <a:buNone/>
          <a:defRPr kumimoji="0" lang="en-GB"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panose="020B0502040204020203"/>
            <a:cs typeface="Segoe UI" panose="020B0502040204020203"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6374</Words>
  <Application>WPS 演示</Application>
  <PresentationFormat>On-screen Show (4:3)</PresentationFormat>
  <Paragraphs>604</Paragraphs>
  <Slides>42</Slides>
  <Notes>33</Notes>
  <HiddenSlides>0</HiddenSlides>
  <MMClips>1</MMClips>
  <ScaleCrop>false</ScaleCrop>
  <HeadingPairs>
    <vt:vector size="8" baseType="variant">
      <vt:variant>
        <vt:lpstr>已用的字体</vt:lpstr>
      </vt:variant>
      <vt:variant>
        <vt:i4>15</vt:i4>
      </vt:variant>
      <vt:variant>
        <vt:lpstr>主题</vt:lpstr>
      </vt:variant>
      <vt:variant>
        <vt:i4>20</vt:i4>
      </vt:variant>
      <vt:variant>
        <vt:lpstr>嵌入 OLE 服务器</vt:lpstr>
      </vt:variant>
      <vt:variant>
        <vt:i4>1</vt:i4>
      </vt:variant>
      <vt:variant>
        <vt:lpstr>幻灯片标题</vt:lpstr>
      </vt:variant>
      <vt:variant>
        <vt:i4>42</vt:i4>
      </vt:variant>
    </vt:vector>
  </HeadingPairs>
  <TitlesOfParts>
    <vt:vector size="78" baseType="lpstr">
      <vt:lpstr>Arial</vt:lpstr>
      <vt:lpstr>宋体</vt:lpstr>
      <vt:lpstr>Wingdings</vt:lpstr>
      <vt:lpstr>HelveticaNeueLT Std Lt</vt:lpstr>
      <vt:lpstr>Segoe UI</vt:lpstr>
      <vt:lpstr>Segoe UI</vt:lpstr>
      <vt:lpstr>Calibri</vt:lpstr>
      <vt:lpstr>HelveticaNeueLT Std Lt</vt:lpstr>
      <vt:lpstr>微软雅黑</vt:lpstr>
      <vt:lpstr>时尚中黑简体</vt:lpstr>
      <vt:lpstr>黑体</vt:lpstr>
      <vt:lpstr>Arial Unicode MS</vt:lpstr>
      <vt:lpstr>Calibri</vt:lpstr>
      <vt:lpstr>Arial</vt:lpstr>
      <vt:lpstr>Segoe Print</vt:lpstr>
      <vt:lpstr>Eyeblaster Presentation Template - Spark v2</vt:lpstr>
      <vt:lpstr>EB Orange Spark</vt:lpstr>
      <vt:lpstr>EB Black Spark</vt:lpstr>
      <vt:lpstr>EB Black</vt:lpstr>
      <vt:lpstr>EB White</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Excel.Chart.8</vt:lpstr>
      <vt:lpstr>AppLink BaaS平台</vt:lpstr>
      <vt:lpstr>目录</vt:lpstr>
      <vt:lpstr>Eyeblaster Analytics</vt:lpstr>
      <vt:lpstr>BaaS 的餐厅比喻</vt:lpstr>
      <vt:lpstr>BaaS 的餐厅比喻</vt:lpstr>
      <vt:lpstr>BaaS(后端即服务)</vt:lpstr>
      <vt:lpstr>Pain Points</vt:lpstr>
      <vt:lpstr>Dwell Time</vt:lpstr>
      <vt:lpstr>Mix &amp; Match</vt:lpstr>
      <vt:lpstr>Stands out in the crowd</vt:lpstr>
      <vt:lpstr>Eyeblaster Analytics</vt:lpstr>
      <vt:lpstr>BaaS的用户痛点——流于mBaaS</vt:lpstr>
      <vt:lpstr>Strength优势</vt:lpstr>
      <vt:lpstr>Weakness劣势</vt:lpstr>
      <vt:lpstr>PowerPoint 演示文稿</vt:lpstr>
      <vt:lpstr>Making Data Actionable</vt:lpstr>
      <vt:lpstr>Metrics for Business Objectives</vt:lpstr>
      <vt:lpstr>Site Overlap</vt:lpstr>
      <vt:lpstr>Dwell Time</vt:lpstr>
      <vt:lpstr>PowerPoint 演示文稿</vt:lpstr>
      <vt:lpstr>How it Works</vt:lpstr>
      <vt:lpstr>Day of the week</vt:lpstr>
      <vt:lpstr>Hewlett Packard: 2008</vt:lpstr>
      <vt:lpstr>Making Data Actionable</vt:lpstr>
      <vt:lpstr>Campaign Monitor</vt:lpstr>
      <vt:lpstr>Campaign Ready, Set, Go</vt:lpstr>
      <vt:lpstr>One-click Reporting</vt:lpstr>
      <vt:lpstr>At the click of a button</vt:lpstr>
      <vt:lpstr>Report Generator</vt:lpstr>
      <vt:lpstr>Made to measure</vt:lpstr>
      <vt:lpstr>Made visual</vt:lpstr>
      <vt:lpstr>Custom Report Builder (CRB)</vt:lpstr>
      <vt:lpstr>Mix &amp; Match</vt:lpstr>
      <vt:lpstr>Stands out in the crowd</vt:lpstr>
      <vt:lpstr>Custom Reporting Service</vt:lpstr>
      <vt:lpstr>Plug-in for Excel</vt:lpstr>
      <vt:lpstr>Slice and Dice</vt:lpstr>
      <vt:lpstr>Data Feeds Service</vt:lpstr>
      <vt:lpstr>Data Feeds Service</vt:lpstr>
      <vt:lpstr>Eyeblaster Analytics</vt:lpstr>
      <vt:lpstr>Thank you</vt:lpstr>
      <vt:lpstr>PowerPoint 演示文稿</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Lianne Schneider</dc:creator>
  <cp:lastModifiedBy>alucard</cp:lastModifiedBy>
  <cp:revision>1134</cp:revision>
  <dcterms:created xsi:type="dcterms:W3CDTF">2008-07-18T07:27:00Z</dcterms:created>
  <dcterms:modified xsi:type="dcterms:W3CDTF">2017-09-07T16:58:19Z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y fmtid="{D5CDD505-2E9C-101B-9397-08002B2CF9AE}" pid="3" name="KSOProductBuildVer">
    <vt:lpwstr>2052-10.1.0.6748</vt:lpwstr>
  </property>
</Properties>
</file>