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321" r:id="rId7"/>
    <p:sldId id="355" r:id="rId8"/>
    <p:sldId id="357" r:id="rId9"/>
    <p:sldId id="358" r:id="rId10"/>
    <p:sldId id="265" r:id="rId11"/>
    <p:sldId id="262" r:id="rId12"/>
    <p:sldId id="281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AE9"/>
    <a:srgbClr val="FCFCFC"/>
    <a:srgbClr val="CCD0D1"/>
    <a:srgbClr val="D7D9E1"/>
    <a:srgbClr val="D5D8E3"/>
    <a:srgbClr val="DADBDE"/>
    <a:srgbClr val="D9DDE7"/>
    <a:srgbClr val="ECECEC"/>
    <a:srgbClr val="E2E2E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006" autoAdjust="0"/>
    <p:restoredTop sz="94660"/>
  </p:normalViewPr>
  <p:slideViewPr>
    <p:cSldViewPr>
      <p:cViewPr>
        <p:scale>
          <a:sx n="120" d="100"/>
          <a:sy n="120" d="100"/>
        </p:scale>
        <p:origin x="-708" y="-270"/>
      </p:cViewPr>
      <p:guideLst>
        <p:guide orient="horz" pos="1574"/>
        <p:guide pos="2902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10" d="100"/>
        <a:sy n="110" d="100"/>
      </p:scale>
      <p:origin x="0" y="3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1.xml"/><Relationship Id="rId17" Type="http://schemas.openxmlformats.org/officeDocument/2006/relationships/customXmlProps" Target="../customXml/itemProps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2741856" cy="277143"/>
          </a:xfrm>
        </p:spPr>
        <p:txBody>
          <a:bodyPr/>
          <a:lstStyle>
            <a:lvl1pPr algn="l"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449610"/>
            <a:ext cx="9144000" cy="4693890"/>
          </a:xfrm>
          <a:prstGeom prst="rect">
            <a:avLst/>
          </a:prstGeom>
          <a:gradFill flip="none" rotWithShape="1">
            <a:gsLst>
              <a:gs pos="0">
                <a:srgbClr val="CCD0D1"/>
              </a:gs>
              <a:gs pos="49200">
                <a:srgbClr val="E8EAE9"/>
              </a:gs>
              <a:gs pos="100000">
                <a:srgbClr val="FCFCFC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离页连接符 20"/>
          <p:cNvSpPr/>
          <p:nvPr userDrawn="1"/>
        </p:nvSpPr>
        <p:spPr>
          <a:xfrm>
            <a:off x="213424" y="-1"/>
            <a:ext cx="381569" cy="5619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18EC-EDEF-4F9C-852D-0A464BD53A70}" type="datetimeFigureOut">
              <a:rPr lang="zh-CN" altLang="en-US"/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5073-A55C-4F3C-8D7B-130473455D17}" type="slidenum">
              <a:rPr lang="zh-CN" altLang="en-US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84" y="2211710"/>
            <a:ext cx="9144000" cy="2931790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7"/>
          <p:cNvSpPr>
            <a:spLocks noChangeArrowheads="1"/>
          </p:cNvSpPr>
          <p:nvPr userDrawn="1"/>
        </p:nvSpPr>
        <p:spPr bwMode="auto">
          <a:xfrm>
            <a:off x="2491740" y="607789"/>
            <a:ext cx="41605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wis721 Th BT" pitchFamily="34" charset="0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rPr>
              <a:t>THE BUSENESS PLAN</a:t>
            </a:r>
            <a:endParaRPr lang="zh-CN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Swis721 Th BT" pitchFamily="34" charset="0"/>
              <a:ea typeface="微软雅黑" panose="020B0503020204020204" pitchFamily="34" charset="-122"/>
              <a:cs typeface="LilyUPC" pitchFamily="34" charset="-34"/>
              <a:sym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71" y="197982"/>
            <a:ext cx="913458" cy="280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hyperlink" Target="http://www.app-link.org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ipia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1" y="0"/>
            <a:ext cx="9274221" cy="514349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0128"/>
            <a:ext cx="9252520" cy="18333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7854"/>
            <a:ext cx="9252520" cy="1636776"/>
          </a:xfrm>
          <a:prstGeom prst="rect">
            <a:avLst/>
          </a:prstGeom>
        </p:spPr>
      </p:pic>
      <p:pic>
        <p:nvPicPr>
          <p:cNvPr id="6" name="图片 5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1" y="3300784"/>
            <a:ext cx="9144000" cy="1833372"/>
          </a:xfrm>
          <a:prstGeom prst="rect">
            <a:avLst/>
          </a:prstGeom>
        </p:spPr>
      </p:pic>
      <p:sp>
        <p:nvSpPr>
          <p:cNvPr id="4" name="TextBox 7"/>
          <p:cNvSpPr>
            <a:spLocks noChangeArrowheads="1"/>
          </p:cNvSpPr>
          <p:nvPr/>
        </p:nvSpPr>
        <p:spPr bwMode="auto">
          <a:xfrm>
            <a:off x="4139952" y="3363838"/>
            <a:ext cx="4392488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共筑创业创新的中国梦 成就下一个摩拜单车传奇</a:t>
            </a:r>
            <a:endParaRPr lang="zh-CN" alt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2555776" y="2355726"/>
            <a:ext cx="4968552" cy="65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移动开发 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 Easy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2555776" y="1707654"/>
            <a:ext cx="4968552" cy="65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ilyUPC" pitchFamily="34" charset="-34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rPr>
              <a:t>商业计划书</a:t>
            </a:r>
            <a:endParaRPr lang="zh-CN" sz="4000" dirty="0">
              <a:solidFill>
                <a:schemeClr val="accent2">
                  <a:lumMod val="60000"/>
                  <a:lumOff val="40000"/>
                </a:schemeClr>
              </a:solidFill>
              <a:latin typeface="LilyUPC" pitchFamily="34" charset="-34"/>
              <a:ea typeface="微软雅黑" panose="020B0503020204020204" pitchFamily="34" charset="-122"/>
              <a:cs typeface="LilyUPC" pitchFamily="34" charset="-34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76056" y="-3085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8520" y="3300784"/>
            <a:ext cx="9144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83772" y="3300784"/>
            <a:ext cx="3819668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450661" y="470202"/>
            <a:ext cx="343825" cy="309997"/>
            <a:chOff x="4634991" y="2138335"/>
            <a:chExt cx="428348" cy="386204"/>
          </a:xfrm>
        </p:grpSpPr>
        <p:sp>
          <p:nvSpPr>
            <p:cNvPr id="25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809900" y="470202"/>
            <a:ext cx="343825" cy="309997"/>
            <a:chOff x="5076056" y="2138335"/>
            <a:chExt cx="428348" cy="386204"/>
          </a:xfrm>
        </p:grpSpPr>
        <p:sp>
          <p:nvSpPr>
            <p:cNvPr id="27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69139" y="470202"/>
            <a:ext cx="343825" cy="309997"/>
            <a:chOff x="5557128" y="2138335"/>
            <a:chExt cx="428348" cy="386204"/>
          </a:xfrm>
        </p:grpSpPr>
        <p:sp>
          <p:nvSpPr>
            <p:cNvPr id="29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KSO_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8378" y="470202"/>
            <a:ext cx="343825" cy="309997"/>
            <a:chOff x="6068610" y="2138335"/>
            <a:chExt cx="428348" cy="386204"/>
          </a:xfrm>
        </p:grpSpPr>
        <p:sp>
          <p:nvSpPr>
            <p:cNvPr id="31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887616" y="470202"/>
            <a:ext cx="343825" cy="309997"/>
            <a:chOff x="6623914" y="2138335"/>
            <a:chExt cx="428348" cy="386204"/>
          </a:xfrm>
        </p:grpSpPr>
        <p:sp>
          <p:nvSpPr>
            <p:cNvPr id="33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99311" y="350297"/>
            <a:ext cx="2059305" cy="5219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后端云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3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8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3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 animBg="1"/>
      <p:bldP spid="2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008"/>
            <a:ext cx="9144000" cy="16367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0128"/>
            <a:ext cx="9144000" cy="1833372"/>
          </a:xfrm>
          <a:prstGeom prst="rect">
            <a:avLst/>
          </a:prstGeom>
        </p:spPr>
      </p:pic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2087724" y="3478453"/>
            <a:ext cx="496855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演示完毕 感谢聆听</a:t>
            </a:r>
            <a:endParaRPr lang="zh-CN" altLang="en-US" sz="4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3300784"/>
            <a:ext cx="9144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3300784"/>
            <a:ext cx="3819668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74955" y="163830"/>
            <a:ext cx="86995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sz="2400" b="1" dirty="0">
                <a:solidFill>
                  <a:schemeClr val="bg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蔡笋</a:t>
            </a:r>
            <a:endParaRPr lang="zh-CN" altLang="en-US" sz="2400" b="1" dirty="0">
              <a:solidFill>
                <a:schemeClr val="bg1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88365" y="923290"/>
            <a:ext cx="371983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联系电话：</a:t>
            </a:r>
            <a:r>
              <a:rPr lang="en-US" b="1" dirty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13751082562</a:t>
            </a:r>
            <a:endParaRPr lang="en-US" b="1" dirty="0">
              <a:solidFill>
                <a:schemeClr val="bg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endParaRPr lang="en-US" b="1" dirty="0">
              <a:solidFill>
                <a:schemeClr val="bg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微信</a:t>
            </a:r>
            <a:r>
              <a:rPr lang="en-US" altLang="zh-CN" b="1">
                <a:solidFill>
                  <a:schemeClr val="bg1"/>
                </a:solidFill>
              </a:rPr>
              <a:t>/QQ</a:t>
            </a:r>
            <a:r>
              <a:rPr lang="zh-CN" altLang="en-US" b="1">
                <a:solidFill>
                  <a:schemeClr val="bg1"/>
                </a:solidFill>
              </a:rPr>
              <a:t>： </a:t>
            </a:r>
            <a:r>
              <a:rPr lang="en-US" altLang="zh-CN" b="1">
                <a:solidFill>
                  <a:schemeClr val="bg1"/>
                </a:solidFill>
              </a:rPr>
              <a:t>359304951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邮箱：</a:t>
            </a:r>
            <a:r>
              <a:rPr lang="en-US" b="1" dirty="0">
                <a:solidFill>
                  <a:schemeClr val="bg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alucard263096@126.com</a:t>
            </a:r>
            <a:endParaRPr lang="en-US" altLang="en-US" b="1" dirty="0">
              <a:solidFill>
                <a:schemeClr val="bg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85518" y="80239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58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0" name="Freeform 18"/>
          <p:cNvSpPr>
            <a:spLocks noEditPoints="1"/>
          </p:cNvSpPr>
          <p:nvPr/>
        </p:nvSpPr>
        <p:spPr bwMode="auto">
          <a:xfrm>
            <a:off x="285598" y="1670704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0"/>
          <p:cNvSpPr>
            <a:spLocks noChangeAspect="1" noEditPoints="1"/>
          </p:cNvSpPr>
          <p:nvPr/>
        </p:nvSpPr>
        <p:spPr bwMode="auto">
          <a:xfrm>
            <a:off x="275048" y="249928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6" name="44B7C0F4-79DB-4F8B-9303-0E098D69D8BE-3" descr="qt_te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525" y="686435"/>
            <a:ext cx="1483995" cy="1483995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5106035" y="2210435"/>
            <a:ext cx="942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联系我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8" name="44B7C0F4-79DB-4F8B-9303-0E098D69D8BE-4" descr="qt_te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590" y="358775"/>
            <a:ext cx="1851660" cy="1851660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7200900" y="2302510"/>
            <a:ext cx="146304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hlinkClick r:id="rId6"/>
              </a:rPr>
              <a:t>访问</a:t>
            </a:r>
            <a:r>
              <a:rPr lang="en-US" altLang="zh-CN" sz="1400">
                <a:hlinkClick r:id="rId6"/>
              </a:rPr>
              <a:t>APP</a:t>
            </a:r>
            <a:r>
              <a:rPr lang="zh-CN" altLang="en-US" sz="1400">
                <a:hlinkClick r:id="rId6"/>
              </a:rPr>
              <a:t>后端云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1" name="文本框 9"/>
          <p:cNvSpPr txBox="1"/>
          <p:nvPr/>
        </p:nvSpPr>
        <p:spPr>
          <a:xfrm>
            <a:off x="843186" y="2982445"/>
            <a:ext cx="1278124" cy="394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8684" y="793673"/>
            <a:ext cx="1046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>
            <a:off x="1025165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KSO_Shape"/>
          <p:cNvSpPr/>
          <p:nvPr/>
        </p:nvSpPr>
        <p:spPr bwMode="auto">
          <a:xfrm>
            <a:off x="1193566" y="2229020"/>
            <a:ext cx="608566" cy="41788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>
            <a:off x="2622644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KSO_Shape"/>
          <p:cNvSpPr/>
          <p:nvPr/>
        </p:nvSpPr>
        <p:spPr bwMode="auto">
          <a:xfrm>
            <a:off x="2848830" y="2233038"/>
            <a:ext cx="506538" cy="43140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>
            <a:off x="4220125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KSO_Shape"/>
          <p:cNvSpPr/>
          <p:nvPr/>
        </p:nvSpPr>
        <p:spPr bwMode="auto">
          <a:xfrm>
            <a:off x="4429776" y="2172795"/>
            <a:ext cx="526068" cy="52080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7" name="Freeform 5"/>
          <p:cNvSpPr/>
          <p:nvPr/>
        </p:nvSpPr>
        <p:spPr bwMode="auto">
          <a:xfrm>
            <a:off x="5817605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KSO_Shape"/>
          <p:cNvSpPr/>
          <p:nvPr/>
        </p:nvSpPr>
        <p:spPr bwMode="auto">
          <a:xfrm>
            <a:off x="6034180" y="2197752"/>
            <a:ext cx="512220" cy="435386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" name="Freeform 5"/>
          <p:cNvSpPr/>
          <p:nvPr/>
        </p:nvSpPr>
        <p:spPr bwMode="auto">
          <a:xfrm>
            <a:off x="7415084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KSO_Shape"/>
          <p:cNvSpPr/>
          <p:nvPr/>
        </p:nvSpPr>
        <p:spPr bwMode="auto">
          <a:xfrm>
            <a:off x="7633681" y="2162208"/>
            <a:ext cx="508174" cy="487848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2" name="文本框 9"/>
          <p:cNvSpPr txBox="1"/>
          <p:nvPr/>
        </p:nvSpPr>
        <p:spPr>
          <a:xfrm>
            <a:off x="843186" y="3356724"/>
            <a:ext cx="1278124" cy="2317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9"/>
          <p:cNvSpPr txBox="1"/>
          <p:nvPr/>
        </p:nvSpPr>
        <p:spPr>
          <a:xfrm>
            <a:off x="2233538" y="2979698"/>
            <a:ext cx="1723583" cy="394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什么好处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9"/>
          <p:cNvSpPr txBox="1"/>
          <p:nvPr/>
        </p:nvSpPr>
        <p:spPr>
          <a:xfrm>
            <a:off x="2573307" y="3353977"/>
            <a:ext cx="1044044" cy="2317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项目的效益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9"/>
          <p:cNvSpPr txBox="1"/>
          <p:nvPr/>
        </p:nvSpPr>
        <p:spPr>
          <a:xfrm>
            <a:off x="3887179" y="2982445"/>
            <a:ext cx="1611262" cy="394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如何盈利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9"/>
          <p:cNvSpPr txBox="1"/>
          <p:nvPr/>
        </p:nvSpPr>
        <p:spPr>
          <a:xfrm>
            <a:off x="4057049" y="3356724"/>
            <a:ext cx="1271522" cy="22313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产品及运营方法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5589291" y="2982445"/>
            <a:ext cx="140199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发展计划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9"/>
          <p:cNvSpPr txBox="1"/>
          <p:nvPr/>
        </p:nvSpPr>
        <p:spPr>
          <a:xfrm>
            <a:off x="5737099" y="3356724"/>
            <a:ext cx="1106382" cy="22313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长期的战略目标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9"/>
          <p:cNvSpPr txBox="1"/>
          <p:nvPr/>
        </p:nvSpPr>
        <p:spPr>
          <a:xfrm>
            <a:off x="7131861" y="2982445"/>
            <a:ext cx="151181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财务与融资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9"/>
          <p:cNvSpPr txBox="1"/>
          <p:nvPr/>
        </p:nvSpPr>
        <p:spPr>
          <a:xfrm>
            <a:off x="7293087" y="3356724"/>
            <a:ext cx="1189364" cy="22313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融资与资本运作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Freeform 5"/>
          <p:cNvSpPr/>
          <p:nvPr/>
        </p:nvSpPr>
        <p:spPr bwMode="auto">
          <a:xfrm>
            <a:off x="3637930" y="0"/>
            <a:ext cx="1870372" cy="791722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70415" y="1896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0" y="5035826"/>
            <a:ext cx="9144000" cy="107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 animBg="1"/>
      <p:bldP spid="25" grpId="0" animBg="1"/>
      <p:bldP spid="27" grpId="0" animBg="1"/>
      <p:bldP spid="29" grpId="0" animBg="1"/>
      <p:bldP spid="30" grpId="0" animBg="1"/>
      <p:bldP spid="36" grpId="0" animBg="1"/>
      <p:bldP spid="37" grpId="0" animBg="1"/>
      <p:bldP spid="40" grpId="0" animBg="1"/>
      <p:bldP spid="41" grpId="0" animBg="1"/>
      <p:bldP spid="50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93065" y="771525"/>
            <a:ext cx="8067675" cy="2743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为移动应用开发者提供软件开发服务的</a:t>
            </a:r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20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目的是大幅度提高软件制作的生产效益！</a:t>
            </a:r>
            <a:endParaRPr lang="en-US" altLang="zh-CN" sz="20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br>
              <a:rPr lang="en-US" altLang="zh-CN" sz="1000" dirty="0">
                <a:solidFill>
                  <a:schemeClr val="accent1"/>
                </a:solidFill>
                <a:latin typeface="方正兰亭纤黑简体" pitchFamily="65" charset="-122"/>
                <a:ea typeface="方正兰亭纤黑简体" pitchFamily="65" charset="-122"/>
              </a:rPr>
            </a:br>
            <a:r>
              <a:rPr 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任何情况下，</a:t>
            </a:r>
            <a:r>
              <a:rPr lang="zh-CN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提高生产效益</a:t>
            </a:r>
            <a:r>
              <a:rPr 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对个人、公司和企业都是必要的，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后端云的存在首先就是</a:t>
            </a:r>
            <a:r>
              <a:rPr lang="zh-CN" altLang="en-US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提高软件制作生产效益</a:t>
            </a:r>
            <a:r>
              <a:rPr lang="en-US" altLang="zh-CN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目的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0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减少开发成本</a:t>
            </a:r>
            <a:r>
              <a:rPr 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后端云平台首先做为一个好用的工具支持开发者进行开发，减少开发过程的各种成本，如时间成本，资源成本等。</a:t>
            </a:r>
            <a:endParaRPr lang="zh-CN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降低生产门槛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，以平台服务的方式为开发者提供技术支持，让低级别的软件开发人员能否获得高级别的技术服务，进行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altLang="zh-CN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知识共享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后端云不仅仅是一个工具，还是一个平台，一个做软件模具的平台，</a:t>
            </a:r>
            <a:r>
              <a:rPr lang="zh-CN" altLang="en-US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别人用</a:t>
            </a:r>
            <a:r>
              <a:rPr lang="en-US" altLang="zh-CN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后端云做好的模具你直接来生成作品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后端云的做什么</a:t>
            </a:r>
            <a:endParaRPr lang="zh-CN" altLang="en-US" dirty="0" smtClean="0"/>
          </a:p>
        </p:txBody>
      </p:sp>
      <p:sp>
        <p:nvSpPr>
          <p:cNvPr id="6" name="KSO_Shape"/>
          <p:cNvSpPr/>
          <p:nvPr/>
        </p:nvSpPr>
        <p:spPr bwMode="auto">
          <a:xfrm>
            <a:off x="264319" y="199473"/>
            <a:ext cx="279778" cy="1921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5790" y="123190"/>
            <a:ext cx="4717415" cy="276860"/>
          </a:xfrm>
        </p:spPr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后端云解决了什么问题，创造了什么价值</a:t>
            </a:r>
            <a:endParaRPr lang="zh-CN" altLang="en-US" dirty="0"/>
          </a:p>
        </p:txBody>
      </p:sp>
      <p:sp>
        <p:nvSpPr>
          <p:cNvPr id="21" name="KSO_Shape"/>
          <p:cNvSpPr/>
          <p:nvPr/>
        </p:nvSpPr>
        <p:spPr bwMode="auto">
          <a:xfrm>
            <a:off x="251520" y="138559"/>
            <a:ext cx="310764" cy="26466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065" y="771525"/>
            <a:ext cx="8582025" cy="2743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为移动应用开发者提供软件开发服务的</a:t>
            </a:r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20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目的是大幅度提高软件制作的生产效益！</a:t>
            </a:r>
            <a:endParaRPr lang="en-US" altLang="zh-CN" sz="20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br>
              <a:rPr lang="en-US" altLang="zh-CN" sz="1000" dirty="0">
                <a:solidFill>
                  <a:schemeClr val="accent1"/>
                </a:solidFill>
                <a:latin typeface="方正兰亭纤黑简体" pitchFamily="65" charset="-122"/>
                <a:ea typeface="方正兰亭纤黑简体" pitchFamily="65" charset="-122"/>
              </a:rPr>
            </a:br>
            <a:r>
              <a:rPr 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好处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提高了生产效益和降低了生产门槛后，原本可能因为时间、资源、资金不够或技术不足的项目都能够接，</a:t>
            </a:r>
            <a:r>
              <a:rPr lang="zh-CN" sz="1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赚原本赚不到的钱</a:t>
            </a:r>
            <a:r>
              <a:rPr 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，创造价值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好处</a:t>
            </a:r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后端云的效率强大到足以支持软件开发者进行业余开发，让闲赋在家的软件开发工艺用起来，</a:t>
            </a:r>
            <a:r>
              <a:rPr lang="zh-CN" altLang="en-US" sz="10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共享你的知识，创造自己的价值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好处</a:t>
            </a:r>
            <a:r>
              <a:rPr lang="en-US" altLang="zh-CN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降低开发者</a:t>
            </a:r>
            <a:r>
              <a:rPr 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等于降低了创新者的成本，</a:t>
            </a:r>
            <a:r>
              <a:rPr lang="zh-CN" sz="10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让有想法的人能否进行更低成本的创新尝试</a:t>
            </a:r>
            <a:r>
              <a:rPr 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，尤其互联网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所带动的无限革新。</a:t>
            </a:r>
            <a:endParaRPr lang="zh-CN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好处</a:t>
            </a:r>
            <a:r>
              <a:rPr lang="en-US" altLang="zh-CN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降低开发需求成本，</a:t>
            </a:r>
            <a:r>
              <a:rPr lang="zh-CN" altLang="en-US" sz="10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让原本</a:t>
            </a:r>
            <a:r>
              <a:rPr lang="en-US" altLang="zh-CN" sz="10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0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个人做一个月的工作量变成</a:t>
            </a:r>
            <a:r>
              <a:rPr lang="en-US" altLang="zh-CN" sz="10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个人做一个星期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后端云如何盈利？</a:t>
            </a:r>
            <a:endParaRPr lang="zh-CN" altLang="en-US" dirty="0" smtClean="0"/>
          </a:p>
        </p:txBody>
      </p:sp>
      <p:sp>
        <p:nvSpPr>
          <p:cNvPr id="3" name="Freeform 5"/>
          <p:cNvSpPr/>
          <p:nvPr/>
        </p:nvSpPr>
        <p:spPr bwMode="auto">
          <a:xfrm>
            <a:off x="1030379" y="1427526"/>
            <a:ext cx="1448034" cy="130556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50643" y="1772530"/>
            <a:ext cx="638454" cy="631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b="1" dirty="0" smtClean="0"/>
              <a:t>商业授权</a:t>
            </a:r>
            <a:endParaRPr lang="zh-CN" altLang="en-US" sz="2000" b="1" dirty="0" smtClean="0"/>
          </a:p>
        </p:txBody>
      </p:sp>
      <p:sp>
        <p:nvSpPr>
          <p:cNvPr id="5" name="矩形 3"/>
          <p:cNvSpPr/>
          <p:nvPr/>
        </p:nvSpPr>
        <p:spPr>
          <a:xfrm>
            <a:off x="2309587" y="874038"/>
            <a:ext cx="6025861" cy="1158747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/>
          <p:nvPr/>
        </p:nvSpPr>
        <p:spPr bwMode="auto">
          <a:xfrm>
            <a:off x="2225767" y="2141901"/>
            <a:ext cx="1448034" cy="130556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/>
        </p:nvSpPr>
        <p:spPr bwMode="auto">
          <a:xfrm>
            <a:off x="1030379" y="2837226"/>
            <a:ext cx="1448034" cy="130556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3"/>
          <p:cNvSpPr/>
          <p:nvPr/>
        </p:nvSpPr>
        <p:spPr>
          <a:xfrm>
            <a:off x="3726907" y="2207538"/>
            <a:ext cx="4608541" cy="1158747"/>
          </a:xfrm>
          <a:custGeom>
            <a:avLst/>
            <a:gdLst/>
            <a:ahLst/>
            <a:cxn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3"/>
          <p:cNvSpPr/>
          <p:nvPr/>
        </p:nvSpPr>
        <p:spPr>
          <a:xfrm>
            <a:off x="2309587" y="3541038"/>
            <a:ext cx="6025861" cy="1158747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5"/>
                  <a:pt x="6019294" y="625800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5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045625" y="1917889"/>
            <a:ext cx="360284" cy="324836"/>
            <a:chOff x="2142410" y="2298139"/>
            <a:chExt cx="360284" cy="324836"/>
          </a:xfrm>
        </p:grpSpPr>
        <p:sp>
          <p:nvSpPr>
            <p:cNvPr id="11" name="Freeform 5"/>
            <p:cNvSpPr/>
            <p:nvPr/>
          </p:nvSpPr>
          <p:spPr bwMode="auto">
            <a:xfrm flipH="1" flipV="1">
              <a:off x="2142410" y="2298139"/>
              <a:ext cx="360284" cy="324836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21796" y="2306669"/>
              <a:ext cx="20151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2000" b="1" dirty="0" smtClean="0">
                  <a:solidFill>
                    <a:schemeClr val="accent1"/>
                  </a:solidFill>
                </a:rPr>
                <a:t>1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34126" y="2487664"/>
            <a:ext cx="638454" cy="631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b="1" dirty="0" smtClean="0"/>
              <a:t>有偿服务</a:t>
            </a:r>
            <a:endParaRPr lang="zh-CN" altLang="en-US" sz="20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229108" y="2633023"/>
            <a:ext cx="360284" cy="324836"/>
            <a:chOff x="2142410" y="2298139"/>
            <a:chExt cx="360284" cy="324836"/>
          </a:xfrm>
        </p:grpSpPr>
        <p:sp>
          <p:nvSpPr>
            <p:cNvPr id="15" name="Freeform 5"/>
            <p:cNvSpPr/>
            <p:nvPr/>
          </p:nvSpPr>
          <p:spPr bwMode="auto">
            <a:xfrm flipH="1" flipV="1">
              <a:off x="2142410" y="2298139"/>
              <a:ext cx="360284" cy="324836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21796" y="2306669"/>
              <a:ext cx="20151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2000" b="1" dirty="0" smtClean="0">
                  <a:solidFill>
                    <a:schemeClr val="accent2"/>
                  </a:solidFill>
                </a:rPr>
                <a:t>2</a:t>
              </a: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50643" y="3182230"/>
            <a:ext cx="638454" cy="631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b="1" dirty="0" smtClean="0"/>
              <a:t>模式复制</a:t>
            </a:r>
            <a:endParaRPr lang="zh-CN" altLang="en-US" sz="2000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045625" y="3327589"/>
            <a:ext cx="360284" cy="324836"/>
            <a:chOff x="2142410" y="2298139"/>
            <a:chExt cx="360284" cy="324836"/>
          </a:xfrm>
        </p:grpSpPr>
        <p:sp>
          <p:nvSpPr>
            <p:cNvPr id="19" name="Freeform 5"/>
            <p:cNvSpPr/>
            <p:nvPr/>
          </p:nvSpPr>
          <p:spPr bwMode="auto">
            <a:xfrm flipH="1" flipV="1">
              <a:off x="2142410" y="2298139"/>
              <a:ext cx="360284" cy="324836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21796" y="2306669"/>
              <a:ext cx="20151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2000" b="1" dirty="0" smtClean="0">
                  <a:solidFill>
                    <a:schemeClr val="accent3"/>
                  </a:solidFill>
                </a:rPr>
                <a:t>3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70530" y="1273810"/>
            <a:ext cx="4855845" cy="549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面向软件开发者免费的服务，对商业应用进行授权付费。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4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目前暂定一个应用上线需要收取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年或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元永久的授权模式。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400"/>
              </a:lnSpc>
            </a:pPr>
            <a:r>
              <a:rPr lang="zh-CN" altLang="en-US" sz="12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软件的成功是我们长期盈利的基础！</a:t>
            </a:r>
            <a:endParaRPr lang="zh-CN" altLang="en-US" sz="12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19837" y="2526136"/>
            <a:ext cx="3289002" cy="372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除了正常的平台服务，我们将会购买或开发其它有偿服务供开发者选购。</a:t>
            </a:r>
            <a:endParaRPr 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0620" y="3940874"/>
            <a:ext cx="4350186" cy="549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后端云以平台授权的方式服务软件开发企业，让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后端云强大的开发模式复制到其它企业。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400"/>
              </a:lnSpc>
            </a:pPr>
            <a:r>
              <a:rPr lang="zh-CN" altLang="en-US" sz="12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我们自己就将会是第一家企业！</a:t>
            </a:r>
            <a:endParaRPr lang="zh-CN" altLang="en-US" sz="12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KSO_Shape"/>
          <p:cNvSpPr/>
          <p:nvPr/>
        </p:nvSpPr>
        <p:spPr bwMode="auto">
          <a:xfrm>
            <a:off x="251520" y="138559"/>
            <a:ext cx="310764" cy="26466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3" grpId="0"/>
      <p:bldP spid="17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平行四边形 37"/>
          <p:cNvSpPr/>
          <p:nvPr/>
        </p:nvSpPr>
        <p:spPr>
          <a:xfrm rot="16200000">
            <a:off x="3765519" y="2616966"/>
            <a:ext cx="1484760" cy="2032027"/>
          </a:xfrm>
          <a:prstGeom prst="parallelogram">
            <a:avLst>
              <a:gd name="adj" fmla="val 532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36"/>
          <p:cNvSpPr/>
          <p:nvPr/>
        </p:nvSpPr>
        <p:spPr>
          <a:xfrm rot="16200000">
            <a:off x="3765517" y="1029210"/>
            <a:ext cx="1484760" cy="2032027"/>
          </a:xfrm>
          <a:prstGeom prst="parallelogram">
            <a:avLst>
              <a:gd name="adj" fmla="val 532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3491880" y="1131589"/>
            <a:ext cx="2646190" cy="1035353"/>
          </a:xfrm>
          <a:prstGeom prst="rightArrow">
            <a:avLst>
              <a:gd name="adj1" fmla="val 6695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我们的雄心壮志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 rot="10800000">
            <a:off x="2877716" y="1923677"/>
            <a:ext cx="2646190" cy="1035353"/>
          </a:xfrm>
          <a:prstGeom prst="rightArrow">
            <a:avLst>
              <a:gd name="adj1" fmla="val 66953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491880" y="2715765"/>
            <a:ext cx="2646190" cy="1035353"/>
          </a:xfrm>
          <a:prstGeom prst="rightArrow">
            <a:avLst>
              <a:gd name="adj1" fmla="val 66953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2877716" y="3507853"/>
            <a:ext cx="2646190" cy="1035353"/>
          </a:xfrm>
          <a:prstGeom prst="rightArrow">
            <a:avLst>
              <a:gd name="adj1" fmla="val 6695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00356" y="1495375"/>
            <a:ext cx="1723550" cy="326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创造产值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184" y="1303016"/>
            <a:ext cx="2088231" cy="914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我们的特点是大幅度提高生产效益，那么创造产值才是我们的首要目的，</a:t>
            </a:r>
            <a:r>
              <a:rPr lang="en-US" altLang="zh-CN" sz="1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17</a:t>
            </a:r>
            <a:r>
              <a:rPr lang="zh-CN" altLang="en-US" sz="1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年目标是让</a:t>
            </a:r>
            <a:r>
              <a:rPr lang="en-US" altLang="zh-CN" sz="1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100</a:t>
            </a:r>
            <a:r>
              <a:rPr lang="zh-CN" altLang="en-US" sz="1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万开发合同在</a:t>
            </a:r>
            <a:r>
              <a:rPr lang="en-US" altLang="zh-CN" sz="1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</a:t>
            </a:r>
            <a:r>
              <a:rPr lang="zh-CN" altLang="en-US" sz="1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后端云完成。</a:t>
            </a:r>
            <a:endParaRPr lang="zh-CN" altLang="en-US" sz="1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2287465"/>
            <a:ext cx="1723550" cy="326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击败外包龙头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00475" y="3079750"/>
            <a:ext cx="1926590" cy="326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软件开发生态圈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1880" y="3871641"/>
            <a:ext cx="1723550" cy="326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帮助用户成功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8" y="2095105"/>
            <a:ext cx="2088231" cy="914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后端云强大的开发支持，我们自己要来做软件外包，</a:t>
            </a:r>
            <a:r>
              <a:rPr lang="zh-CN" altLang="en-US" sz="1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我们有信心用最低的价格，最快速的生产速度和最优质的服务来成为外包龙头！</a:t>
            </a:r>
            <a:endParaRPr lang="zh-CN" altLang="en-US" sz="1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8184" y="2947309"/>
            <a:ext cx="2088231" cy="1600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未来，我们不仅仅是为开发者服务，我们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年的产品将是一个面向整个开发生态圈的产品。</a:t>
            </a:r>
            <a:r>
              <a:rPr lang="zh-CN" altLang="en-US" sz="1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创客</a:t>
            </a:r>
            <a:r>
              <a:rPr lang="zh-CN" sz="1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在这里出想法，产品经理做需求，产品设计师做设计，测试人员保证质量，运维工程师帮上线！</a:t>
            </a: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让项目开发的所有人都能人都能把知识用起来，创造价值！</a:t>
            </a:r>
            <a:endParaRPr 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568" y="3734953"/>
            <a:ext cx="2088231" cy="1143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除了帮开发端的人获益之外，我们也同样要为创客们服务！</a:t>
            </a:r>
            <a:endParaRPr 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早期孵化服务</a:t>
            </a:r>
            <a:endParaRPr lang="zh-CN" altLang="en-US" sz="1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众筹</a:t>
            </a:r>
            <a:endParaRPr lang="zh-CN" altLang="en-US" sz="1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引入天使投资</a:t>
            </a:r>
            <a:endParaRPr lang="zh-CN" altLang="en-US" sz="1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KSO_Shape"/>
          <p:cNvSpPr/>
          <p:nvPr/>
        </p:nvSpPr>
        <p:spPr bwMode="auto">
          <a:xfrm>
            <a:off x="251520" y="138559"/>
            <a:ext cx="310764" cy="26466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7" grpId="0" bldLvl="0" animBg="1"/>
      <p:bldP spid="35" grpId="0" bldLvl="0" animBg="1"/>
      <p:bldP spid="7" grpId="0" bldLvl="0" animBg="1"/>
      <p:bldP spid="8" grpId="0" bldLvl="0" animBg="1"/>
      <p:bldP spid="9" grpId="0" bldLvl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融资计划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2579" y="1487370"/>
            <a:ext cx="3017306" cy="381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5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后端云已经在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月份上线，目前有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万元合同订单开发中。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2579" y="2701064"/>
            <a:ext cx="3017306" cy="190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500"/>
              </a:lnSpc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目前尚无资本介入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2579" y="3913906"/>
            <a:ext cx="3017306" cy="381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500"/>
              </a:lnSpc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我们需要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万元人民币让我们在天使阶段能否快速成长和在市场放开来干！我们愿意稀释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的股份。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 5"/>
          <p:cNvSpPr/>
          <p:nvPr/>
        </p:nvSpPr>
        <p:spPr bwMode="auto">
          <a:xfrm>
            <a:off x="2571750" y="3362325"/>
            <a:ext cx="1217295" cy="1235710"/>
          </a:xfrm>
          <a:custGeom>
            <a:avLst/>
            <a:gdLst>
              <a:gd name="T0" fmla="*/ 3898 w 3898"/>
              <a:gd name="T1" fmla="*/ 944 h 3904"/>
              <a:gd name="T2" fmla="*/ 934 w 3898"/>
              <a:gd name="T3" fmla="*/ 3904 h 3904"/>
              <a:gd name="T4" fmla="*/ 0 w 3898"/>
              <a:gd name="T5" fmla="*/ 1642 h 3904"/>
              <a:gd name="T6" fmla="*/ 1624 w 3898"/>
              <a:gd name="T7" fmla="*/ 0 h 3904"/>
              <a:gd name="T8" fmla="*/ 3898 w 3898"/>
              <a:gd name="T9" fmla="*/ 944 h 3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8" h="3904">
                <a:moveTo>
                  <a:pt x="3898" y="944"/>
                </a:moveTo>
                <a:cubicBezTo>
                  <a:pt x="3316" y="2213"/>
                  <a:pt x="2294" y="3284"/>
                  <a:pt x="934" y="3904"/>
                </a:cubicBezTo>
                <a:lnTo>
                  <a:pt x="0" y="1642"/>
                </a:lnTo>
                <a:cubicBezTo>
                  <a:pt x="734" y="1284"/>
                  <a:pt x="1292" y="696"/>
                  <a:pt x="1624" y="0"/>
                </a:cubicBezTo>
                <a:lnTo>
                  <a:pt x="3898" y="944"/>
                </a:lnTo>
                <a:close/>
              </a:path>
            </a:pathLst>
          </a:custGeom>
          <a:solidFill>
            <a:schemeClr val="accent3"/>
          </a:solidFill>
          <a:ln w="4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6"/>
          <p:cNvSpPr/>
          <p:nvPr/>
        </p:nvSpPr>
        <p:spPr bwMode="auto">
          <a:xfrm>
            <a:off x="3105150" y="2265680"/>
            <a:ext cx="893445" cy="1259205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chemeClr val="accent6"/>
          </a:solidFill>
          <a:ln w="4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7"/>
          <p:cNvSpPr/>
          <p:nvPr/>
        </p:nvSpPr>
        <p:spPr bwMode="auto">
          <a:xfrm>
            <a:off x="2571750" y="1226185"/>
            <a:ext cx="1217295" cy="1201420"/>
          </a:xfrm>
          <a:custGeom>
            <a:avLst/>
            <a:gdLst>
              <a:gd name="T0" fmla="*/ 946 w 3906"/>
              <a:gd name="T1" fmla="*/ 0 h 3912"/>
              <a:gd name="T2" fmla="*/ 3906 w 3906"/>
              <a:gd name="T3" fmla="*/ 2964 h 3912"/>
              <a:gd name="T4" fmla="*/ 1613 w 3906"/>
              <a:gd name="T5" fmla="*/ 3912 h 3912"/>
              <a:gd name="T6" fmla="*/ 0 w 3906"/>
              <a:gd name="T7" fmla="*/ 2278 h 3912"/>
              <a:gd name="T8" fmla="*/ 946 w 3906"/>
              <a:gd name="T9" fmla="*/ 0 h 3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06" h="3912">
                <a:moveTo>
                  <a:pt x="946" y="0"/>
                </a:moveTo>
                <a:cubicBezTo>
                  <a:pt x="2215" y="582"/>
                  <a:pt x="3286" y="1605"/>
                  <a:pt x="3906" y="2964"/>
                </a:cubicBezTo>
                <a:lnTo>
                  <a:pt x="1613" y="3912"/>
                </a:lnTo>
                <a:cubicBezTo>
                  <a:pt x="1257" y="3181"/>
                  <a:pt x="681" y="2620"/>
                  <a:pt x="0" y="2278"/>
                </a:cubicBezTo>
                <a:lnTo>
                  <a:pt x="946" y="0"/>
                </a:lnTo>
                <a:close/>
              </a:path>
            </a:pathLst>
          </a:custGeom>
          <a:solidFill>
            <a:schemeClr val="accent2"/>
          </a:solidFill>
          <a:ln w="4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187624" y="1975056"/>
            <a:ext cx="1831975" cy="1836738"/>
          </a:xfrm>
          <a:prstGeom prst="ellipse">
            <a:avLst/>
          </a:prstGeom>
          <a:solidFill>
            <a:schemeClr val="accent1"/>
          </a:solidFill>
          <a:ln w="4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410411" y="1679731"/>
            <a:ext cx="139506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885121" y="2895013"/>
            <a:ext cx="92035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423726" y="4106267"/>
            <a:ext cx="138174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08010" y="2685675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融资计划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04429" y="1651036"/>
            <a:ext cx="584995" cy="5048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天使阶段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5325" y="2665095"/>
            <a:ext cx="650240" cy="5048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自然人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04429" y="3667684"/>
            <a:ext cx="584995" cy="748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万资金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=20%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7" grpId="0" bldLvl="0" animBg="1"/>
      <p:bldP spid="18" grpId="0" bldLvl="0" animBg="1"/>
      <p:bldP spid="19" grpId="0" bldLvl="0" animBg="1"/>
      <p:bldP spid="21" grpId="0" bldLvl="0" animBg="1"/>
      <p:bldP spid="38" grpId="0"/>
      <p:bldP spid="39" grpId="0"/>
      <p:bldP spid="40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482354" y="987574"/>
            <a:ext cx="2201679" cy="3616312"/>
          </a:xfrm>
          <a:prstGeom prst="roundRect">
            <a:avLst>
              <a:gd name="adj" fmla="val 888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5570586" y="1181785"/>
            <a:ext cx="1008112" cy="576064"/>
          </a:xfrm>
          <a:prstGeom prst="rightArrow">
            <a:avLst>
              <a:gd name="adj1" fmla="val 72792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融资用途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5060" y="1362095"/>
            <a:ext cx="7082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用途六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570586" y="1858060"/>
            <a:ext cx="1008112" cy="576064"/>
          </a:xfrm>
          <a:prstGeom prst="rightArrow">
            <a:avLst>
              <a:gd name="adj1" fmla="val 7279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570586" y="2534335"/>
            <a:ext cx="1008112" cy="576064"/>
          </a:xfrm>
          <a:prstGeom prst="rightArrow">
            <a:avLst>
              <a:gd name="adj1" fmla="val 7279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50707" y="1373637"/>
            <a:ext cx="1656184" cy="197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5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平台维护与运营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8785" y="1547562"/>
            <a:ext cx="12517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资金主要用途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09988" y="2746018"/>
            <a:ext cx="1101790" cy="1371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资金的主要用途是投入平台的研发和面向市场的研发工作，团队目标扩展至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55060" y="2038370"/>
            <a:ext cx="7082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用途七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5060" y="2714645"/>
            <a:ext cx="7082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用途八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右箭头 26"/>
          <p:cNvSpPr/>
          <p:nvPr/>
        </p:nvSpPr>
        <p:spPr>
          <a:xfrm flipH="1">
            <a:off x="2596556" y="1181785"/>
            <a:ext cx="1008112" cy="576064"/>
          </a:xfrm>
          <a:prstGeom prst="rightArrow">
            <a:avLst>
              <a:gd name="adj1" fmla="val 72792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 flipH="1">
            <a:off x="2817554" y="1362095"/>
            <a:ext cx="7082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用途一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 flipH="1">
            <a:off x="2596556" y="1858060"/>
            <a:ext cx="1008112" cy="576064"/>
          </a:xfrm>
          <a:prstGeom prst="rightArrow">
            <a:avLst>
              <a:gd name="adj1" fmla="val 7279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flipH="1">
            <a:off x="2596556" y="2534335"/>
            <a:ext cx="1008112" cy="576064"/>
          </a:xfrm>
          <a:prstGeom prst="rightArrow">
            <a:avLst>
              <a:gd name="adj1" fmla="val 7279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flipH="1">
            <a:off x="2596556" y="3210610"/>
            <a:ext cx="1008112" cy="576064"/>
          </a:xfrm>
          <a:prstGeom prst="rightArrow">
            <a:avLst>
              <a:gd name="adj1" fmla="val 72792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flipH="1">
            <a:off x="2596556" y="3886885"/>
            <a:ext cx="1008112" cy="576064"/>
          </a:xfrm>
          <a:prstGeom prst="rightArrow">
            <a:avLst>
              <a:gd name="adj1" fmla="val 72792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 flipH="1">
            <a:off x="2817554" y="2038370"/>
            <a:ext cx="7082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用途二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2817554" y="2714645"/>
            <a:ext cx="7082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用途三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 flipH="1">
            <a:off x="2817554" y="3390920"/>
            <a:ext cx="7082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用途四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2817554" y="4067195"/>
            <a:ext cx="7082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用途五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50707" y="2049912"/>
            <a:ext cx="1656184" cy="197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5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办公室租赁等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50707" y="2726187"/>
            <a:ext cx="1656184" cy="197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现金储备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0067" y="1373637"/>
            <a:ext cx="1656184" cy="197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团队扩充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0067" y="2049912"/>
            <a:ext cx="1656184" cy="197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平台研发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0067" y="3402462"/>
            <a:ext cx="1656184" cy="197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市场推广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0067" y="4078737"/>
            <a:ext cx="1656184" cy="197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外包行业部初期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TextBox 41"/>
          <p:cNvSpPr txBox="1"/>
          <p:nvPr/>
        </p:nvSpPr>
        <p:spPr>
          <a:xfrm>
            <a:off x="890067" y="2696977"/>
            <a:ext cx="1656184" cy="197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产品研发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5" grpId="0"/>
      <p:bldP spid="12" grpId="0" animBg="1"/>
      <p:bldP spid="14" grpId="0" animBg="1"/>
      <p:bldP spid="20" grpId="0"/>
      <p:bldP spid="21" grpId="0"/>
      <p:bldP spid="22" grpId="0"/>
      <p:bldP spid="23" grpId="0"/>
      <p:bldP spid="24" grpId="0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41" grpId="0"/>
      <p:bldP spid="42" grpId="0"/>
      <p:bldP spid="44" grpId="0"/>
      <p:bldP spid="45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我的介绍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11455" y="709930"/>
            <a:ext cx="8721090" cy="32639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l"/>
            <a:r>
              <a:rPr lang="zh-CN" sz="20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蔡笋，</a:t>
            </a:r>
            <a:r>
              <a:rPr lang="en-US" altLang="zh-CN" sz="20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31</a:t>
            </a:r>
            <a:r>
              <a:rPr lang="zh-CN" alt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岁</a:t>
            </a:r>
            <a:r>
              <a:rPr lang="zh-CN" sz="20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      </a:t>
            </a:r>
            <a:r>
              <a:rPr lang="en-US" altLang="zh-CN" sz="20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| </a:t>
            </a:r>
            <a:r>
              <a:rPr lang="en-US" altLang="zh-CN" sz="2000" b="1" dirty="0" err="1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APP后端云</a:t>
            </a:r>
            <a:r>
              <a:rPr lang="zh-CN" altLang="en-US" sz="20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创始人，深圳大学硕士</a:t>
            </a:r>
            <a:r>
              <a:rPr lang="zh-CN" altLang="en-US" sz="20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PMP</a:t>
            </a:r>
            <a:endParaRPr lang="en-US" altLang="zh-CN" sz="2000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11455" y="1687195"/>
            <a:ext cx="9958070" cy="2621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1"/>
              </a:rPr>
              <a:t>ipiao.com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主要开发者，目前已被星美国际收购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曾就职于金蝶软件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K3Cloud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项目的研发，产品年收益千万人民币以上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就职于晨星资讯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AdvisorWorkstaion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Dev-Ops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，年收益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5000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万美金以上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十年的业务外包生涯，真正明白业余软件外包的需求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2013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年创立深圳市海富特资讯管理有限公司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：WWW.1PPT.COM​">
  <a:themeElements>
    <a:clrScheme name="自定义 2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E647C"/>
      </a:accent1>
      <a:accent2>
        <a:srgbClr val="2DB2A4"/>
      </a:accent2>
      <a:accent3>
        <a:srgbClr val="74AF47"/>
      </a:accent3>
      <a:accent4>
        <a:srgbClr val="755DA1"/>
      </a:accent4>
      <a:accent5>
        <a:srgbClr val="4BACC6"/>
      </a:accent5>
      <a:accent6>
        <a:srgbClr val="F87A08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3">
      <extobjdata type="44B7C0F4-79DB-4F8B-9303-0E098D69D8BE" data="ewogICAiTGFzdFVybCIgOiAiaHR0cDovL3d3dy50b3BzY2FuLmNvbS93cHMvaW5kZXguaHRtbD90ZXh0PUJFR0lOJTNBVkNBUkQlMEQlMEFOJTNBQVBQJUU1JTkwJThFJUU3JUFCJUFGJUU0JUJBJTkxJTIwJUU4JTk0JUExJUU3JUFDJThCJTBEJTBBVEVMJTNCVFlQRSUzRFdPUkslM0ExMzc1MTA4MjU2MiUwRCUwQUVNQUlMJTNBYWx1Y2FyZDI2MzA5NiU0MDEyNi5jb20lMEQlMEFOT1RFJTNBMzU5MzA0OTUxJTBEJTBBRU5EJTNBVkNBUkQmdGV4dFR5cGU9Y2FyZCZyb3VuZD0wJmdyYWRpZW50V2F5PTAiLAogICAiTG9nbyIgOiAiIiwKICAgIk9yaWdpbmFsVXJsIiA6ICJodHRwOi8vd3d3LnRvcHNjYW4uY29tL3dwcy9pbmRleC5odG1sIgp9Cg=="/>
    </extobj>
    <extobj name="44B7C0F4-79DB-4F8B-9303-0E098D69D8BE-4">
      <extobjdata type="44B7C0F4-79DB-4F8B-9303-0E098D69D8BE" data="ewogICAiTGFzdFVybCIgOiAiaHR0cDovL3d3dy50b3BzY2FuLmNvbS93cHMvaW5kZXguaHRtbD90ZXh0PWh0dHAlM0ElMkYlMkZ3d3cuYXBwLWxpbmsub3JnJnRleHRUeXBlPXRleHQmcm91bmQ9MCZncmFkaWVudFdheT0wJmxvZ29UeXBlPWJvcmRlciIsCiAgICJMb2dvIiA6ICJkYXRhOmltYWdlL3BuZztiYXNlNjQsaVZCT1J3MEtHZ29BQUFBTlNVaEVVZ0FBQUZNQUFBQlVDQVlBQUFEK3R3dTRBQUFLWkVsRVFWUjRYdTJkVzI4Y1NSWEgvMVhkTStOY25HeVVaTE9KM1hOcjI0R1ZJQXNJd1FQU3ZxNVl4NTZMSFVYaUlZdjRBdnVFeEtkQWZBSElDOUlTMnpOMkVxSWdIdUNGQjlBK2tBV0p6ZVl5Rjl1N0lFQTR2bnU2dXc2cThZeG5wdDIzOFUzam1Xa2xMNW5xNnFwZm56cm45RG1uS2d3ZGZEM1N2MGFXYWU2Tk1GVjZ5VHA0dU9qWXdUMUl4Q2tzMUJaMkZnT3l4YzRGMnBFd1o0WmlGRkpEamtKb2dEQmRldFdSNCs2NFFlV2pPakhtUGl4dUVTYVcrakI5MWQyY2xpU0ZjODkyeEFqcFloK21KeVEvaWF6ZmJER0JiUEYxeDYwb09iNk9HRlJRa0hMQWZaZ2VNcGtiVGhCWEZGOFYwSmRNSDBTNVdKdzRXdDBmUDZwOXlYUWdOQmNiSTA0V25DeTNZSVJNOFJYN3pmVTRSY0oyWDdPdk0xdHd6c2RHeUUwQ0RTWXdYVE13Y3pjMFVrSVJtK1BlaDdrSHhBc2tXUUxwcFlhbDdzUDBVSHBlSUNFRVVvdXRMazhmcGdQTVQ0SFFVbXlrNHNyWkZFZ3Q3L2NkK3pBZGlIa3ViU2FRZG5IQyt6QnRNRDJYTmdDdnNGb2ZaZzNta3l0WDNxK2NlK3VQYmt1YmlKQXVlMzlqOTJFQ2VESTgvSDVGR1hBRktRRUhDZlQyUE16OE5lMGxqd3pvTXJyamRBV1J5UHA5UFExejRSMnRKQ0xoS0hPSm43UURVZ0x0V1poenNXRXlFVUhFQWFTRXlJU0YxRkt4clNoVlQ4S2N2UkVqUlZYQTJQN0Fyb3dIVldnSDJmSmlXeUI3VWpKeldvdzRkODdYa0NCWWlvV3BZbnNTMlpNNjgzRkNKMU00Q3h3WEFoVXVNRlU2R01pZWtzeW5OMjdTZHNoeXR0Z2doRUFZTHgwdXZkQVRPbk0yRmlmVkk2akxUUk1UeXdlWHlKNVo1dlBET2tGeHR5VmtXbjlKTHhlKzV4Y3hEL0o3VjB0bVRrc1M5MGpGYnU5VXZyejd6L0pRRUZCQjJuUXR6RnppSmpITGRFd3pTRERDdE43TExCZWVCWUVVdEUxWHdwelhSZ25jTmRNQXNiRjFPL09mNWNkQklRVnQxM1V3ODlFeEFwd1RYeExLUm1Ybmd4OTl0Zmk3b0lEYWFkZFZNQisrKzAwU0c1dXU4NWVmaVNhM0VLTGREQ0lmaUlDSEkrQ1JDTlF6QTFET0RFQWRIRVRvM0Rrb1o4OUF2WEFCNGNGQktHZlBZK0RxWlF5OGN3M2hxNWR4NVZ2ZmRyUm83Y0pjK2R2ZnFiSytDbk50QThhYlZaanJhekRYTjFCWldVRmxiUTNtNmlxc3pTMFlLMjhnMnhsYk82RHRiVmlibTZES05nUTVyejZERWU0VUNyNWZjSjROSG1xakpEeVdkek5sWWdBUHFWQUd6cnJEcklGVkJ5OVdZVWJldm9xQnExZHgrVHRIQS9OL3p6NGpZM085Q3JNS2RIVmxGK2FiTjZpc1NzaHJWY2pXeGlhTWpYVlVOalliTUhjcWtNTGhMamxBU0IvNTdZZC9lRHJ1MXNZVDVvS1dJT0xCcWkxT0sweXh0UUVoSmRRUFpvMmdWeHpXVjNTRFZLYko1d1NDZWY0OFF1ZlBvNU1rVTJ5dFFteVpKd056WVhpa3V0UzlhaVlEdzd4d0FhR3paenNNNWliRTF2Ykp3SlNnWnE5SFNRMHBJSGpVVG5MV3VUcXpib0RxT2xQcTBZMDFHSnZiRUZ0YjFiOG5zc3piY1dXT3VtMjcxdnl3ei8vMU5ZM09EYlNXNHpUM0tVZ2dVM1lQM3ZqcXpNTU84REQzbnlUTSthRWtRWFZmZVZ3UUpoYTlzNmw5bUFEeXNYaUpRWTE2dVR5VEFiYk45RHpNZVMxT1FsSEFwVHZpY0hFQlRDd0cyeTdUMHpCbjQzRmlGcUJ3NTRKYlJTSGNmaDE4TTBMUHdweUxKU21raENHc3hnNjRsaTg2QzBndkJaUEkrbjA5Q1hNdW5pQ0ZwTEhaUDMwU0FrUUdNa3Z0WjFON0RtWXVtaVR1a0pLVzBtVUlBYzRxbjJiTFM5ODlpQmZTVXpDOUt2SXNBWnpiM2w3NTROOUxsdzRDVXQ3VE16QTlTeHN0d0xTMi9qejExZkwzRHdxeVoyRDZiZG9LRzVVZi9QREw4cDhPQTdJbllQcUJyRmpidzNlV2xwWVBDN0xyWWZwVkxXK3ZHKy9lL1cvcEgwY0JzcXRoNXFNSllzdzlzQjJrMkxaZHlGMXBnSEpSbmJqSG52WGpBTm1Wa3ZuNHhpaVpJZmRjem5HQjdEcVlDNXBPeE4wWDIzR0M3Q3FZczlGUlVsM3E2RUVDS1krZ2JydTYwU3RVZDFSOUhYay9RWVBEbnB1Mm9DSmQrdnhFYk1PSlBPU2dsSVBBOUFaSlNKL2dTVE9uR3FZM1NJWjA2Y1dKenU5RUg5YXVoRHBKcGl4aHlaUmZNVStRQVhhL3RUdVdJTzFQSGN3Z2t6cHVxMzA2RGRCMWpaU3dlK3JWUGlraEJESzJQZXRCNEI5Vm02NlJUT21tcHdOa0VJOEtuRk0vSFExejlycEdhZ0RKRkthRnpMSi95ZDl4Z3V4NHAxME8wRGZ5d3l1NFd5aDNoRkIweENDOEpHWXVycFBpa3RNV1RDRFRRVWVaZFR4TUNUb1hTMUsxNXJhV0NDTVFJRGpTaXlmclIvcXBpVk1CVTA3aWswdVhpVjk4Q3dvalpBdUgyL25tQitXZ3Y1OGFtQWVkNEVuZTE0ZDVoTFQ3TVBzd2o1REFFWGJWbDh6amhHbDNrdVhoSlpPMlVGWXVxdC9qak4xM0c0ZjlDSEN2M0hWMVk1YktNZjNhMjgyeGo4c3RtT0hXenY3dmxqRHZaeGVMUDY1K0dFVDFYNEd4aityemtTYzRwQmRmc2ZsNGdrQ3RHYzc2YyswblFPenNiSDdTSXBtL3Y1Uzh1SEdCcjlnaDJRZWUwOGZ1Y1ZPNHdwVDNWMURCbmRMdWwwbGVIeVZtZW14WWtydmJxSUtKc3Z1WHpGSERsT05xbmxkei94WUhzb1dYYkM2UkpFVzBsbWJYNzNFYVR3dk1PUzFCaXNNbUtsUGdKMU9MTDMvWkRObnZNNi82cmNvWkpnc3ZXRzVvN0JaWHhWLzlWNVNGVk1uNUc3djVlZVJ4Zmx4UXlheStjR2JnVHJGVVpkQUNrNW5JRm92c1FWU25zQzFsSEJpbUZ5QzdkTnJiM2k0OHh4TnRCSmJhV0JZVlp1Sk9zY2h5UTRsYlhGVmFZTXIyRCtNNkdHdFU3UnJNd0hSdGNuYnd6YzhUQkdUS3pvV285cEpCdDhuWCs3ZUlrTFVGbTJYNTYxUXRBdVgwY25LeEdIRTBEbmxoeERCWmZ0SEFQaFBYSmtNVW1hOCtoS3AvMFB4Uy9HQk9GTDZvM3Zvd01iYkhRU0hDN2ZJcmxrc2tibkhSQ25PODhEaysrK25QVUo3Sjc3VVhqQ0ZUZE5hZCtkZ29zZXFvQUNZRUpsM2lsdlpLRGorWXNyOFFEOFVOWVJUckF6R0pNRlU3cDg0T1U1QUNMbXUzOXk1Q3FwWm4ybHZtODlFUnFoY1lNZ21oK0FKUGhuV1lvVjFKcTZjTDZuM1lIeUxoUE5Wdm92azBtZm9COVkrR0VyY3NtMlRLOW8rVFNZRENnV0RtTkoxNExTZHVjUlBaZ3ZNWklQS1FBUzRha3cwQzA3NEtCSm5JbEhmNzkxTm56VUxXZ05sOERqQ0pLc3pIc1JIc2JVUWxRcXJwVkVHL2grd09VRUdxOUp3NXdYVFNud1FGNmRKelIzY3RyK2trZFhCMTRaQ0ZkTmxadDlxUHZuQ0RhVEtDNmhhTk9nek1tWGp5NXlIaUgzc1pDQm1wYVU2YitzRTBBQXlZMW51M2x3dlBuSFNtL1ZrV0NGbVB0R3d6VE5XME1PNFNEQTVxZ0NUa2hlZ0lPZkgwa2t6NUlwc0x3bFJCR0s5dHRnb2t5azNxQWFtYTR2ZUN5UVNnTW9ZUHk3djZ6dzlteU9BUXpLaUNkM3VoelRBZDIzQVRxVUp4WDliU3kvcktmbVkxblZSYlNVMGQ1aVB0NjJSeEtSYU5TL2JuOXNMYWdtbUJJMXY2Z3MzRzQvZFVVbHY4VE04VFdqMzhOYS9WMFB5YkwwekdrQ3ErYUJ0bVBwNzRGeFA4N1daclc0ZVppNDdzSzExeWdxbVNnZkZ5aWJINW1GNENXR09ybTZDcWYwaFNpY3Y2eGlZTkpyaUNUT0U1eTBYSDduSFc2clI3d1d5MnhIVkE3YVpqL1dDYXpQeDRxbGo4UlR2THZENldYRXduM2pUUk9zeUZtQzdQVjl3bm1VNkdTYzZINWVWcEIyQlFxMzZUd0E0TVRDODJMT1dNbHFBd1o3QkltaE5WTGtkd2MvQWpvYjY1TDdkTVN5ZmZNcjFUclBQYU53aktHb1JVVUFMZ1hCcW05allzUGRDVHBKb01panlzanhPNENBSGMzQjBYNDN2OXpjU1NCTXVDL0F4V21ZSlVUWi9sdFdURFcrRWNLZHYvZUpWTGpCQ0VCU1lJZ3NzVitKb3QzRWdRNHlvc2VTZ1dTUTlCN0JrKytkSUlCa2h3eURhTVRQUC9ZeDY0RzN5Y0Zwa0FBQUFBU1VWT1JLNUNZSUk9IiwKICAgIk9yaWdpbmFsVXJsIiA6ICJodHRwOi8vd3d3LnRvcHNjYW4uY29tL3dwcy9pbmRleC5odG1s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1703</Words>
  <Application>WPS 演示</Application>
  <PresentationFormat>全屏显示(16:9)</PresentationFormat>
  <Paragraphs>185</Paragraphs>
  <Slides>10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Swis721 Th BT</vt:lpstr>
      <vt:lpstr>LilyUPC</vt:lpstr>
      <vt:lpstr>Calibri</vt:lpstr>
      <vt:lpstr>方正兰亭纤黑简体</vt:lpstr>
      <vt:lpstr>方正兰亭特黑_GBK</vt:lpstr>
      <vt:lpstr>Microsoft Sans Serif</vt:lpstr>
      <vt:lpstr>Kozuka Gothic Pr6N M</vt:lpstr>
      <vt:lpstr>微软雅黑 Light</vt:lpstr>
      <vt:lpstr>Swiss911 XCm BT</vt:lpstr>
      <vt:lpstr>Arial Unicode MS</vt:lpstr>
      <vt:lpstr>Arial</vt:lpstr>
      <vt:lpstr>Segoe Print</vt:lpstr>
      <vt:lpstr>黑体</vt:lpstr>
      <vt:lpstr>Yu Gothic</vt:lpstr>
      <vt:lpstr>Cambria</vt:lpstr>
      <vt:lpstr>方正兰亭刊黑_GBK</vt:lpstr>
      <vt:lpstr>第一PPT：WWW.1PPT.COM​</vt:lpstr>
      <vt:lpstr>PowerPoint 演示文稿</vt:lpstr>
      <vt:lpstr>PowerPoint 演示文稿</vt:lpstr>
      <vt:lpstr>APP后端云的做什么</vt:lpstr>
      <vt:lpstr>APP后端云解决了什么问题，创造了什么价值</vt:lpstr>
      <vt:lpstr>行业前景</vt:lpstr>
      <vt:lpstr>竞争对手</vt:lpstr>
      <vt:lpstr>单击此处添加标题文本</vt:lpstr>
      <vt:lpstr>融资用途</vt:lpstr>
      <vt:lpstr>单击此处添加标题文本</vt:lpstr>
      <vt:lpstr>PowerPoint 演示文稿</vt:lpstr>
    </vt:vector>
  </TitlesOfParts>
  <Company>第一PPT模板网-WWW.1PPT.COM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dc:description>第一PPT模板网-WWW.1PPT.COM</dc:description>
  <cp:lastModifiedBy>alucard</cp:lastModifiedBy>
  <cp:revision>337</cp:revision>
  <dcterms:created xsi:type="dcterms:W3CDTF">2015-04-24T01:01:00Z</dcterms:created>
  <dcterms:modified xsi:type="dcterms:W3CDTF">2017-06-12T18:01:00Z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