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6" r:id="rId2"/>
    <p:sldId id="286" r:id="rId3"/>
    <p:sldId id="287" r:id="rId4"/>
    <p:sldId id="297" r:id="rId5"/>
    <p:sldId id="289" r:id="rId6"/>
    <p:sldId id="298" r:id="rId7"/>
    <p:sldId id="290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296" r:id="rId16"/>
    <p:sldId id="277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19"/>
      <p:bold r:id="rId20"/>
    </p:embeddedFont>
    <p:embeddedFont>
      <p:font typeface="方正兰亭刊黑_GBK" panose="02010600030101010101" charset="-122"/>
      <p:regular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等线" panose="02010600030101010101" pitchFamily="2" charset="-122"/>
      <p:regular r:id="rId27"/>
      <p:bold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4883" userDrawn="1">
          <p15:clr>
            <a:srgbClr val="A4A3A4"/>
          </p15:clr>
        </p15:guide>
        <p15:guide id="4" pos="2774" userDrawn="1">
          <p15:clr>
            <a:srgbClr val="A4A3A4"/>
          </p15:clr>
        </p15:guide>
        <p15:guide id="5" orient="horz" pos="206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03F"/>
    <a:srgbClr val="D9D9D9"/>
    <a:srgbClr val="F09801"/>
    <a:srgbClr val="5D6A68"/>
    <a:srgbClr val="0BB7CA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863"/>
        <p:guide pos="4883"/>
        <p:guide pos="2774"/>
        <p:guide orient="horz" pos="2069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8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0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0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0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0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5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2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1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6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2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7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ia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078852" y="3241376"/>
            <a:ext cx="7678384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9984524" y="2345728"/>
            <a:ext cx="165269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打造最强的创业利器，共筑创业商业蓝海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蔡笋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深圳市觅云网络有限公司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>
                    <a:spLocks/>
                  </p:cNvSpPr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>
                    <a:spLocks/>
                  </p:cNvSpPr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>
                    <a:spLocks/>
                  </p:cNvSpPr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>
                    <a:spLocks/>
                  </p:cNvSpPr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>
                    <a:spLocks/>
                  </p:cNvSpPr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我有个想法</a:t>
            </a:r>
          </a:p>
        </p:txBody>
      </p:sp>
      <p:sp>
        <p:nvSpPr>
          <p:cNvPr id="93" name="矩形 92"/>
          <p:cNvSpPr/>
          <p:nvPr/>
        </p:nvSpPr>
        <p:spPr>
          <a:xfrm>
            <a:off x="5105986" y="51518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工具型应用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想法多人，喜欢碰到问题的时候想一下如果有个什么来解决就好了</a:t>
            </a: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面向想法多的人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让想法快速实现，解决实际生活中面向的问题，快速进行推广</a:t>
            </a: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设计出有意思的产品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工具型产品不可能持久，但是确确实实是一个积累用户的最捷径手段</a:t>
            </a: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完成平台化的转型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目的就是获取流量和使用用户</a:t>
            </a: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获取流量和使用用户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068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B7ECA-6B29-4642-B4B4-9D6F00E7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SaaS</a:t>
            </a:r>
            <a:r>
              <a:rPr lang="zh-CN" altLang="en-US" dirty="0"/>
              <a:t>产品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36BE5-3039-4F61-BF3F-E4F4A25E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移动互联网诊所</a:t>
            </a:r>
            <a:r>
              <a:rPr lang="en-US" altLang="zh-CN" dirty="0">
                <a:solidFill>
                  <a:srgbClr val="0070C0"/>
                </a:solidFill>
              </a:rPr>
              <a:t>SaaS</a:t>
            </a:r>
            <a:r>
              <a:rPr lang="zh-CN" altLang="en-US" dirty="0">
                <a:solidFill>
                  <a:srgbClr val="0070C0"/>
                </a:solidFill>
              </a:rPr>
              <a:t>在线问诊系统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即将北京、杭州贝因美、上海创桥、台湾好医友集团和成都华西第二医院上线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预估</a:t>
            </a:r>
            <a:r>
              <a:rPr lang="en-US" altLang="zh-CN" sz="2000" dirty="0"/>
              <a:t>2018</a:t>
            </a:r>
            <a:r>
              <a:rPr lang="zh-CN" altLang="en-US" sz="2000" dirty="0"/>
              <a:t>年流水破</a:t>
            </a:r>
            <a:r>
              <a:rPr lang="en-US" altLang="zh-CN" sz="2000" dirty="0"/>
              <a:t>500</a:t>
            </a:r>
            <a:r>
              <a:rPr lang="zh-CN" altLang="en-US" sz="2000" dirty="0"/>
              <a:t>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目前持股平台运营深圳加州</a:t>
            </a:r>
            <a:r>
              <a:rPr lang="en-US" altLang="zh-CN" sz="2000" dirty="0"/>
              <a:t>30%</a:t>
            </a:r>
            <a:r>
              <a:rPr lang="zh-CN" altLang="en-US" sz="2000" dirty="0"/>
              <a:t>股份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语言培训机构</a:t>
            </a:r>
            <a:r>
              <a:rPr lang="en-US" altLang="zh-CN" dirty="0">
                <a:solidFill>
                  <a:srgbClr val="0070C0"/>
                </a:solidFill>
              </a:rPr>
              <a:t>SaaS</a:t>
            </a:r>
            <a:r>
              <a:rPr lang="zh-CN" altLang="en-US" dirty="0">
                <a:solidFill>
                  <a:srgbClr val="0070C0"/>
                </a:solidFill>
              </a:rPr>
              <a:t>在线学习系统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目前正在找寻运营方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7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E6D1-121A-49F8-93D1-0D562340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O2O/OMO/</a:t>
            </a:r>
            <a:r>
              <a:rPr lang="zh-CN" altLang="en-US" dirty="0"/>
              <a:t>社交应用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7D28-954B-4C1E-B90B-E274A50A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大货车运输载货</a:t>
            </a:r>
            <a:r>
              <a:rPr lang="en-US" altLang="zh-CN" dirty="0">
                <a:solidFill>
                  <a:srgbClr val="0070C0"/>
                </a:solidFill>
              </a:rPr>
              <a:t>O2O</a:t>
            </a:r>
          </a:p>
          <a:p>
            <a:pPr marL="457200" lvl="1" indent="0">
              <a:buNone/>
            </a:pPr>
            <a:r>
              <a:rPr lang="zh-CN" altLang="en-US" sz="2000" dirty="0"/>
              <a:t>运营方：</a:t>
            </a:r>
            <a:r>
              <a:rPr lang="en-US" altLang="zh-CN" sz="2000" dirty="0"/>
              <a:t>3</a:t>
            </a:r>
            <a:r>
              <a:rPr lang="zh-CN" altLang="en-US" sz="2000" dirty="0"/>
              <a:t>个车队的老板，拥有</a:t>
            </a:r>
            <a:r>
              <a:rPr lang="en-US" altLang="zh-CN" sz="2000" dirty="0"/>
              <a:t>60</a:t>
            </a:r>
            <a:r>
              <a:rPr lang="zh-CN" altLang="en-US" sz="2000" dirty="0"/>
              <a:t>部大货车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产品设计阶段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约看球社交应用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筹备中，要在世界杯开始前夕完成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在线答题解答</a:t>
            </a:r>
            <a:r>
              <a:rPr lang="en-US" altLang="zh-CN" dirty="0">
                <a:solidFill>
                  <a:srgbClr val="0070C0"/>
                </a:solidFill>
              </a:rPr>
              <a:t>OMO</a:t>
            </a:r>
          </a:p>
          <a:p>
            <a:pPr marL="457200" lvl="1" indent="0">
              <a:buNone/>
            </a:pPr>
            <a:r>
              <a:rPr lang="zh-CN" altLang="en-US" sz="2000" dirty="0"/>
              <a:t>已完成原型，正在寻找运营方</a:t>
            </a:r>
          </a:p>
        </p:txBody>
      </p:sp>
    </p:spTree>
    <p:extLst>
      <p:ext uri="{BB962C8B-B14F-4D97-AF65-F5344CB8AC3E}">
        <p14:creationId xmlns:p14="http://schemas.microsoft.com/office/powerpoint/2010/main" val="5122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E6D1-121A-49F8-93D1-0D562340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7D28-954B-4C1E-B90B-E274A50A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题库公务员答题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已完成初始版本，准备交付运营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流浪宠物救助系统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系统已完成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已完成运营方的人选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目前与深圳市流浪者协会进行合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预约搬家系统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系统已完成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寻找运营方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5556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月份起，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个月内每月完成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个互联网产品推出市场</a:t>
            </a:r>
          </a:p>
        </p:txBody>
      </p:sp>
      <p:sp>
        <p:nvSpPr>
          <p:cNvPr id="184" name="矩形 183"/>
          <p:cNvSpPr/>
          <p:nvPr/>
        </p:nvSpPr>
        <p:spPr>
          <a:xfrm>
            <a:off x="1371793" y="4439554"/>
            <a:ext cx="27079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个互联网项目推出市场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只有真正的让非互联网的用户使用我们的产品进行创业，才能打响知名度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让市场知道我们能够帮创业者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至少可以保证不错的收入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个项目有人运营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371793" y="1042513"/>
            <a:ext cx="161582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定下目标，奋力向前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321148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年的目标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App-Link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唯一创始人，深圳大学硕士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创立深圳市觅云网络有限公司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96140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>
              <a:spLocks/>
            </p:cNvSpPr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61"/>
            <p:cNvSpPr>
              <a:spLocks/>
            </p:cNvSpPr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Freeform 160"/>
            <p:cNvSpPr>
              <a:spLocks/>
            </p:cNvSpPr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Freeform 156"/>
            <p:cNvSpPr>
              <a:spLocks/>
            </p:cNvSpPr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Freeform 152"/>
            <p:cNvSpPr>
              <a:spLocks/>
            </p:cNvSpPr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Freeform 148"/>
            <p:cNvSpPr>
              <a:spLocks/>
            </p:cNvSpPr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Freeform 136"/>
            <p:cNvSpPr>
              <a:spLocks/>
            </p:cNvSpPr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Freeform 135"/>
            <p:cNvSpPr>
              <a:spLocks/>
            </p:cNvSpPr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Freeform 127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>
              <a:spLocks/>
            </p:cNvSpPr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Freeform 122"/>
            <p:cNvSpPr>
              <a:spLocks/>
            </p:cNvSpPr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>
              <a:spLocks/>
            </p:cNvSpPr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Freeform 90"/>
            <p:cNvSpPr>
              <a:spLocks/>
            </p:cNvSpPr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Freeform 86"/>
            <p:cNvSpPr>
              <a:spLocks/>
            </p:cNvSpPr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77"/>
            <p:cNvSpPr>
              <a:spLocks/>
            </p:cNvSpPr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57"/>
            <p:cNvSpPr>
              <a:spLocks/>
            </p:cNvSpPr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5"/>
            <p:cNvSpPr>
              <a:spLocks/>
            </p:cNvSpPr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73"/>
            <p:cNvSpPr>
              <a:spLocks/>
            </p:cNvSpPr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69"/>
            <p:cNvSpPr>
              <a:spLocks/>
            </p:cNvSpPr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81"/>
            <p:cNvSpPr>
              <a:spLocks/>
            </p:cNvSpPr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82"/>
            <p:cNvSpPr>
              <a:spLocks/>
            </p:cNvSpPr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2"/>
            <p:cNvSpPr>
              <a:spLocks/>
            </p:cNvSpPr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"/>
            <p:cNvSpPr>
              <a:spLocks/>
            </p:cNvSpPr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8"/>
            <p:cNvSpPr>
              <a:spLocks/>
            </p:cNvSpPr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Freeform 144"/>
            <p:cNvSpPr>
              <a:spLocks/>
            </p:cNvSpPr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Freeform 140"/>
            <p:cNvSpPr>
              <a:spLocks/>
            </p:cNvSpPr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Freeform 165"/>
            <p:cNvSpPr>
              <a:spLocks/>
            </p:cNvSpPr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73"/>
            <p:cNvSpPr>
              <a:spLocks/>
            </p:cNvSpPr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自己招聘技术团队，从产品经理、美工，前端、后端、接口、测试到运维，各个都是钱，环境不好别人还不来</a:t>
            </a:r>
          </a:p>
        </p:txBody>
      </p:sp>
      <p:sp>
        <p:nvSpPr>
          <p:cNvPr id="4" name="矩形 3"/>
          <p:cNvSpPr/>
          <p:nvPr/>
        </p:nvSpPr>
        <p:spPr>
          <a:xfrm>
            <a:off x="1742731" y="2230080"/>
            <a:ext cx="27785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动辄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万的技术团队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对于创业者来说，快速试错，不断修正产品方向产品设计结合不断调整的商业模式才是最靠谱的，可是现实中成本则太高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试错成本高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由于软件行业的独特性，大量的技术知识在圈内的人也不一定听说和搞得懂，更不要说非互联网行业的开始创业</a:t>
            </a: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无法清晰定位设计产品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很多人知道互联网产品能够解决他的问题，但是因为缺乏互联网创业经验，往往一个好点子败在一个错误的运营方式和产品设计上。</a:t>
            </a: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758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缺乏互联网经验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213026" y="1068176"/>
            <a:ext cx="376594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有能力、有市场、有资源的人创业中面临的问题</a:t>
            </a:r>
          </a:p>
        </p:txBody>
      </p:sp>
      <p:sp>
        <p:nvSpPr>
          <p:cNvPr id="59" name="矩形 58"/>
          <p:cNvSpPr/>
          <p:nvPr/>
        </p:nvSpPr>
        <p:spPr>
          <a:xfrm>
            <a:off x="5329180" y="51518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创业维坚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674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" fmla="*/ 2889 w 12333"/>
                  <a:gd name="connsiteY0" fmla="*/ 0 h 10050"/>
                  <a:gd name="connsiteX1" fmla="*/ 12333 w 12333"/>
                  <a:gd name="connsiteY1" fmla="*/ 7934 h 10050"/>
                  <a:gd name="connsiteX2" fmla="*/ 10000 w 12333"/>
                  <a:gd name="connsiteY2" fmla="*/ 10050 h 10050"/>
                  <a:gd name="connsiteX3" fmla="*/ 0 w 12333"/>
                  <a:gd name="connsiteY3" fmla="*/ 3575 h 10050"/>
                  <a:gd name="connsiteX4" fmla="*/ 2889 w 12333"/>
                  <a:gd name="connsiteY4" fmla="*/ 0 h 1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>
                <a:spLocks/>
              </p:cNvSpPr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>
                <a:spLocks/>
              </p:cNvSpPr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" fmla="*/ 5155 w 10438"/>
                  <a:gd name="connsiteY0" fmla="*/ 369 h 10000"/>
                  <a:gd name="connsiteX1" fmla="*/ 4783 w 10438"/>
                  <a:gd name="connsiteY1" fmla="*/ 199 h 10000"/>
                  <a:gd name="connsiteX2" fmla="*/ 4388 w 10438"/>
                  <a:gd name="connsiteY2" fmla="*/ 0 h 10000"/>
                  <a:gd name="connsiteX3" fmla="*/ 0 w 10438"/>
                  <a:gd name="connsiteY3" fmla="*/ 5860 h 10000"/>
                  <a:gd name="connsiteX4" fmla="*/ 1388 w 10438"/>
                  <a:gd name="connsiteY4" fmla="*/ 6335 h 10000"/>
                  <a:gd name="connsiteX5" fmla="*/ 1923 w 10438"/>
                  <a:gd name="connsiteY5" fmla="*/ 6563 h 10000"/>
                  <a:gd name="connsiteX6" fmla="*/ 10016 w 10438"/>
                  <a:gd name="connsiteY6" fmla="*/ 10000 h 10000"/>
                  <a:gd name="connsiteX7" fmla="*/ 10438 w 10438"/>
                  <a:gd name="connsiteY7" fmla="*/ 2641 h 10000"/>
                  <a:gd name="connsiteX8" fmla="*/ 5155 w 10438"/>
                  <a:gd name="connsiteY8" fmla="*/ 369 h 10000"/>
                  <a:gd name="connsiteX0" fmla="*/ 5155 w 10407"/>
                  <a:gd name="connsiteY0" fmla="*/ 369 h 10000"/>
                  <a:gd name="connsiteX1" fmla="*/ 4783 w 10407"/>
                  <a:gd name="connsiteY1" fmla="*/ 199 h 10000"/>
                  <a:gd name="connsiteX2" fmla="*/ 4388 w 10407"/>
                  <a:gd name="connsiteY2" fmla="*/ 0 h 10000"/>
                  <a:gd name="connsiteX3" fmla="*/ 0 w 10407"/>
                  <a:gd name="connsiteY3" fmla="*/ 5860 h 10000"/>
                  <a:gd name="connsiteX4" fmla="*/ 1388 w 10407"/>
                  <a:gd name="connsiteY4" fmla="*/ 6335 h 10000"/>
                  <a:gd name="connsiteX5" fmla="*/ 1923 w 10407"/>
                  <a:gd name="connsiteY5" fmla="*/ 6563 h 10000"/>
                  <a:gd name="connsiteX6" fmla="*/ 10016 w 10407"/>
                  <a:gd name="connsiteY6" fmla="*/ 10000 h 10000"/>
                  <a:gd name="connsiteX7" fmla="*/ 10407 w 10407"/>
                  <a:gd name="connsiteY7" fmla="*/ 2564 h 10000"/>
                  <a:gd name="connsiteX8" fmla="*/ 5155 w 10407"/>
                  <a:gd name="connsiteY8" fmla="*/ 3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>
                <a:spLocks/>
              </p:cNvSpPr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" fmla="*/ 9781 w 9781"/>
                  <a:gd name="connsiteY0" fmla="*/ 0 h 9965"/>
                  <a:gd name="connsiteX1" fmla="*/ 5551 w 9781"/>
                  <a:gd name="connsiteY1" fmla="*/ 8595 h 9965"/>
                  <a:gd name="connsiteX2" fmla="*/ 0 w 9781"/>
                  <a:gd name="connsiteY2" fmla="*/ 9965 h 9965"/>
                  <a:gd name="connsiteX3" fmla="*/ 793 w 9781"/>
                  <a:gd name="connsiteY3" fmla="*/ 2213 h 9965"/>
                  <a:gd name="connsiteX4" fmla="*/ 9781 w 9781"/>
                  <a:gd name="connsiteY4" fmla="*/ 0 h 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>
                <a:spLocks/>
              </p:cNvSpPr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>
                <a:spLocks/>
              </p:cNvSpPr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>
                <a:spLocks/>
              </p:cNvSpPr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119975" y="1042513"/>
            <a:ext cx="197490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往事不可追，来世不可待</a:t>
            </a:r>
          </a:p>
        </p:txBody>
      </p:sp>
      <p:sp>
        <p:nvSpPr>
          <p:cNvPr id="68" name="矩形 67"/>
          <p:cNvSpPr/>
          <p:nvPr/>
        </p:nvSpPr>
        <p:spPr>
          <a:xfrm>
            <a:off x="4948198" y="51518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再艰难也要做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人脉关系决定了一个人的圈子，如何将圈子中的人脉变现是最大的价值</a:t>
            </a:r>
          </a:p>
        </p:txBody>
      </p:sp>
      <p:sp>
        <p:nvSpPr>
          <p:cNvPr id="72" name="矩形 71"/>
          <p:cNvSpPr/>
          <p:nvPr/>
        </p:nvSpPr>
        <p:spPr>
          <a:xfrm>
            <a:off x="1893000" y="2230080"/>
            <a:ext cx="26282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一辈子的人脉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工作多年，各种资源唾手可得，互联网的年代，就是讲究资源整合的年代。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69" y="2230080"/>
            <a:ext cx="259921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唾手可得的资源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有创业意愿的人，往往看到了市场的趋势和敏锐的潮流触觉，只有重新设计一个新产品，才能够活出自我</a:t>
            </a:r>
          </a:p>
        </p:txBody>
      </p:sp>
      <p:sp>
        <p:nvSpPr>
          <p:cNvPr id="84" name="矩形 83"/>
          <p:cNvSpPr/>
          <p:nvPr/>
        </p:nvSpPr>
        <p:spPr>
          <a:xfrm>
            <a:off x="1814627" y="4667835"/>
            <a:ext cx="2706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独特的市场解析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拥有决心的人，才能坚持不懈的开创市场，冲破市场禁锢，走上人生巅峰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颠覆行业的决心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4850671" y="1042513"/>
            <a:ext cx="25135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一个开发移动互联网软件的软件</a:t>
            </a:r>
          </a:p>
        </p:txBody>
      </p:sp>
      <p:sp>
        <p:nvSpPr>
          <p:cNvPr id="68" name="矩形 67"/>
          <p:cNvSpPr/>
          <p:nvPr/>
        </p:nvSpPr>
        <p:spPr>
          <a:xfrm>
            <a:off x="4659656" y="515185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面向软件开发人员提供软件开发服务，减轻他们的开发效率和成本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面向软件开发人员使用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通过提供技术人员开发服务，让他们能够快速地开发出移动互联网产品，帮助甲方快速获得产品并投入市场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69" y="2230080"/>
            <a:ext cx="259921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快速开发移动互联网产品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专注于让开发者可以利用平台开发不同类型产品的设计，让开发人员能够尽可能解决其甲方的商业需求</a:t>
            </a:r>
          </a:p>
        </p:txBody>
      </p:sp>
      <p:sp>
        <p:nvSpPr>
          <p:cNvPr id="84" name="矩形 83"/>
          <p:cNvSpPr/>
          <p:nvPr/>
        </p:nvSpPr>
        <p:spPr>
          <a:xfrm>
            <a:off x="1814627" y="4667835"/>
            <a:ext cx="2706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专注于开发的产品多样性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当开发者完成开发后，可以将其产品在解决方案商城中购买，实现技术共享，也让更多同类型需求的商业订单能够更快速实现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解决方案商城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ECC7C0EA-86B2-41D6-B45F-633C4BE67065}"/>
              </a:ext>
            </a:extLst>
          </p:cNvPr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3EAEAA29-F1E5-4478-B3B0-9EF391B57EB1}"/>
                </a:ext>
              </a:extLst>
            </p:cNvPr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70FBB2AE-C8DD-4B81-B2FF-6597982F3E96}"/>
                </a:ext>
              </a:extLst>
            </p:cNvPr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9B8AB5BE-1E30-4C81-866B-379F66337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54">
                <a:extLst>
                  <a:ext uri="{FF2B5EF4-FFF2-40B4-BE49-F238E27FC236}">
                    <a16:creationId xmlns:a16="http://schemas.microsoft.com/office/drawing/2014/main" id="{FF0AAAE4-CF7E-49BE-B266-52C182811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5" name="Freeform 50">
                <a:extLst>
                  <a:ext uri="{FF2B5EF4-FFF2-40B4-BE49-F238E27FC236}">
                    <a16:creationId xmlns:a16="http://schemas.microsoft.com/office/drawing/2014/main" id="{20A95BD0-6D66-4E9B-83B7-9218F7521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2">
                <a:extLst>
                  <a:ext uri="{FF2B5EF4-FFF2-40B4-BE49-F238E27FC236}">
                    <a16:creationId xmlns:a16="http://schemas.microsoft.com/office/drawing/2014/main" id="{98AA8B69-350C-4C27-8BAE-86BFFDD7D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09D50C45-023C-439C-B3E9-1E44A46ACB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8" name="Freeform 12">
                <a:extLst>
                  <a:ext uri="{FF2B5EF4-FFF2-40B4-BE49-F238E27FC236}">
                    <a16:creationId xmlns:a16="http://schemas.microsoft.com/office/drawing/2014/main" id="{27B09F71-B312-42AD-ADCC-896FA1BDF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3">
                <a:extLst>
                  <a:ext uri="{FF2B5EF4-FFF2-40B4-BE49-F238E27FC236}">
                    <a16:creationId xmlns:a16="http://schemas.microsoft.com/office/drawing/2014/main" id="{EFB604F4-C3A6-4115-9D53-6C00179F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00" name="梯形 27">
                <a:extLst>
                  <a:ext uri="{FF2B5EF4-FFF2-40B4-BE49-F238E27FC236}">
                    <a16:creationId xmlns:a16="http://schemas.microsoft.com/office/drawing/2014/main" id="{CD695692-DFA4-45EF-9E4A-9EF540A824A3}"/>
                  </a:ext>
                </a:extLst>
              </p:cNvPr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51434 h 51434"/>
                  <a:gd name="connsiteX1" fmla="*/ 57487 w 1100061"/>
                  <a:gd name="connsiteY1" fmla="*/ 17145 h 51434"/>
                  <a:gd name="connsiteX2" fmla="*/ 899699 w 1100061"/>
                  <a:gd name="connsiteY2" fmla="*/ 0 h 51434"/>
                  <a:gd name="connsiteX3" fmla="*/ 1100061 w 1100061"/>
                  <a:gd name="connsiteY3" fmla="*/ 51434 h 51434"/>
                  <a:gd name="connsiteX4" fmla="*/ 0 w 1100061"/>
                  <a:gd name="connsiteY4" fmla="*/ 51434 h 51434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34289 h 45719"/>
                  <a:gd name="connsiteX4" fmla="*/ 0 w 1100061"/>
                  <a:gd name="connsiteY4" fmla="*/ 45719 h 45719"/>
                  <a:gd name="connsiteX0" fmla="*/ 0 w 1111491"/>
                  <a:gd name="connsiteY0" fmla="*/ 45719 h 45719"/>
                  <a:gd name="connsiteX1" fmla="*/ 57487 w 1111491"/>
                  <a:gd name="connsiteY1" fmla="*/ 11430 h 45719"/>
                  <a:gd name="connsiteX2" fmla="*/ 903511 w 1111491"/>
                  <a:gd name="connsiteY2" fmla="*/ 0 h 45719"/>
                  <a:gd name="connsiteX3" fmla="*/ 1111491 w 1111491"/>
                  <a:gd name="connsiteY3" fmla="*/ 40004 h 45719"/>
                  <a:gd name="connsiteX4" fmla="*/ 0 w 1111491"/>
                  <a:gd name="connsiteY4" fmla="*/ 45719 h 45719"/>
                  <a:gd name="connsiteX0" fmla="*/ 0 w 1092441"/>
                  <a:gd name="connsiteY0" fmla="*/ 45719 h 45719"/>
                  <a:gd name="connsiteX1" fmla="*/ 57487 w 1092441"/>
                  <a:gd name="connsiteY1" fmla="*/ 11430 h 45719"/>
                  <a:gd name="connsiteX2" fmla="*/ 903511 w 1092441"/>
                  <a:gd name="connsiteY2" fmla="*/ 0 h 45719"/>
                  <a:gd name="connsiteX3" fmla="*/ 1092441 w 1092441"/>
                  <a:gd name="connsiteY3" fmla="*/ 40004 h 45719"/>
                  <a:gd name="connsiteX4" fmla="*/ 0 w 1092441"/>
                  <a:gd name="connsiteY4" fmla="*/ 45719 h 45719"/>
                  <a:gd name="connsiteX0" fmla="*/ 0 w 1090536"/>
                  <a:gd name="connsiteY0" fmla="*/ 45719 h 45719"/>
                  <a:gd name="connsiteX1" fmla="*/ 57487 w 1090536"/>
                  <a:gd name="connsiteY1" fmla="*/ 11430 h 45719"/>
                  <a:gd name="connsiteX2" fmla="*/ 903511 w 1090536"/>
                  <a:gd name="connsiteY2" fmla="*/ 0 h 45719"/>
                  <a:gd name="connsiteX3" fmla="*/ 1090536 w 1090536"/>
                  <a:gd name="connsiteY3" fmla="*/ 30479 h 45719"/>
                  <a:gd name="connsiteX4" fmla="*/ 0 w 1090536"/>
                  <a:gd name="connsiteY4" fmla="*/ 45719 h 45719"/>
                  <a:gd name="connsiteX0" fmla="*/ 0 w 1092443"/>
                  <a:gd name="connsiteY0" fmla="*/ 45719 h 45719"/>
                  <a:gd name="connsiteX1" fmla="*/ 57487 w 1092443"/>
                  <a:gd name="connsiteY1" fmla="*/ 11430 h 45719"/>
                  <a:gd name="connsiteX2" fmla="*/ 903511 w 1092443"/>
                  <a:gd name="connsiteY2" fmla="*/ 0 h 45719"/>
                  <a:gd name="connsiteX3" fmla="*/ 1092443 w 1092443"/>
                  <a:gd name="connsiteY3" fmla="*/ 38099 h 45719"/>
                  <a:gd name="connsiteX4" fmla="*/ 0 w 1092443"/>
                  <a:gd name="connsiteY4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Freeform 32">
                <a:extLst>
                  <a:ext uri="{FF2B5EF4-FFF2-40B4-BE49-F238E27FC236}">
                    <a16:creationId xmlns:a16="http://schemas.microsoft.com/office/drawing/2014/main" id="{C3748582-1C4E-4BF5-8160-F350D3F89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1">
                <a:extLst>
                  <a:ext uri="{FF2B5EF4-FFF2-40B4-BE49-F238E27FC236}">
                    <a16:creationId xmlns:a16="http://schemas.microsoft.com/office/drawing/2014/main" id="{E92CD383-6742-456E-9C9D-08E8E488C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4">
                <a:extLst>
                  <a:ext uri="{FF2B5EF4-FFF2-40B4-BE49-F238E27FC236}">
                    <a16:creationId xmlns:a16="http://schemas.microsoft.com/office/drawing/2014/main" id="{8304E9D3-1527-4DF4-9B22-DB930FE79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3">
                <a:extLst>
                  <a:ext uri="{FF2B5EF4-FFF2-40B4-BE49-F238E27FC236}">
                    <a16:creationId xmlns:a16="http://schemas.microsoft.com/office/drawing/2014/main" id="{59F2091D-E2BE-4EBB-99A6-19463C0E4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5">
                <a:extLst>
                  <a:ext uri="{FF2B5EF4-FFF2-40B4-BE49-F238E27FC236}">
                    <a16:creationId xmlns:a16="http://schemas.microsoft.com/office/drawing/2014/main" id="{4B108F5F-852A-4EE2-B4D1-C665B79F1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6">
                <a:extLst>
                  <a:ext uri="{FF2B5EF4-FFF2-40B4-BE49-F238E27FC236}">
                    <a16:creationId xmlns:a16="http://schemas.microsoft.com/office/drawing/2014/main" id="{FC1C8555-0408-41A4-A0B9-0FACC6EED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0">
                <a:extLst>
                  <a:ext uri="{FF2B5EF4-FFF2-40B4-BE49-F238E27FC236}">
                    <a16:creationId xmlns:a16="http://schemas.microsoft.com/office/drawing/2014/main" id="{F3E10313-7F08-499C-8E42-D2A5A2A60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4">
                <a:extLst>
                  <a:ext uri="{FF2B5EF4-FFF2-40B4-BE49-F238E27FC236}">
                    <a16:creationId xmlns:a16="http://schemas.microsoft.com/office/drawing/2014/main" id="{F7BCEB94-CF90-4935-A3FF-C45268BC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8">
                <a:extLst>
                  <a:ext uri="{FF2B5EF4-FFF2-40B4-BE49-F238E27FC236}">
                    <a16:creationId xmlns:a16="http://schemas.microsoft.com/office/drawing/2014/main" id="{65637FC5-484E-4F77-A96D-C542A39FC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9">
                <a:extLst>
                  <a:ext uri="{FF2B5EF4-FFF2-40B4-BE49-F238E27FC236}">
                    <a16:creationId xmlns:a16="http://schemas.microsoft.com/office/drawing/2014/main" id="{89AF7C86-183F-438D-A853-0C264B1F6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11" name="Freeform 30">
                <a:extLst>
                  <a:ext uri="{FF2B5EF4-FFF2-40B4-BE49-F238E27FC236}">
                    <a16:creationId xmlns:a16="http://schemas.microsoft.com/office/drawing/2014/main" id="{81C8FCEC-7B64-4AC1-A1F7-DB62B5AA4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66FA1C9B-F19D-43A3-B874-0D637B9C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37">
                <a:extLst>
                  <a:ext uri="{FF2B5EF4-FFF2-40B4-BE49-F238E27FC236}">
                    <a16:creationId xmlns:a16="http://schemas.microsoft.com/office/drawing/2014/main" id="{C9BCCF6E-623F-44D2-BB84-163FA5540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38">
                <a:extLst>
                  <a:ext uri="{FF2B5EF4-FFF2-40B4-BE49-F238E27FC236}">
                    <a16:creationId xmlns:a16="http://schemas.microsoft.com/office/drawing/2014/main" id="{5D653120-8433-4004-87F5-1E2204CFF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15" name="Freeform 55">
                <a:extLst>
                  <a:ext uri="{FF2B5EF4-FFF2-40B4-BE49-F238E27FC236}">
                    <a16:creationId xmlns:a16="http://schemas.microsoft.com/office/drawing/2014/main" id="{A1E0D812-F579-47E8-B229-E524EA101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6">
                <a:extLst>
                  <a:ext uri="{FF2B5EF4-FFF2-40B4-BE49-F238E27FC236}">
                    <a16:creationId xmlns:a16="http://schemas.microsoft.com/office/drawing/2014/main" id="{13A387BF-D2EE-499D-B061-13BB53E05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60">
                <a:extLst>
                  <a:ext uri="{FF2B5EF4-FFF2-40B4-BE49-F238E27FC236}">
                    <a16:creationId xmlns:a16="http://schemas.microsoft.com/office/drawing/2014/main" id="{5D868CC1-E2CC-48A7-80EE-57736BDBA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61">
                <a:extLst>
                  <a:ext uri="{FF2B5EF4-FFF2-40B4-BE49-F238E27FC236}">
                    <a16:creationId xmlns:a16="http://schemas.microsoft.com/office/drawing/2014/main" id="{65458817-E1A4-441B-98BD-32016089B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8A244B1-39AD-4016-9F8C-1A3274F899E1}"/>
                  </a:ext>
                </a:extLst>
              </p:cNvPr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E07B29F9-74E9-4693-ACBC-8916AFEF0533}"/>
                  </a:ext>
                </a:extLst>
              </p:cNvPr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9E707FEC-BEAA-46C7-87A5-D84CC3EFCCE3}"/>
                  </a:ext>
                </a:extLst>
              </p:cNvPr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7D5DA8E5-C61F-4E1F-B4B8-281187F36C56}"/>
                  </a:ext>
                </a:extLst>
              </p:cNvPr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4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如何在软件开发过程中扮演重要角色</a:t>
            </a:r>
          </a:p>
        </p:txBody>
      </p:sp>
      <p:sp>
        <p:nvSpPr>
          <p:cNvPr id="65" name="矩形 64"/>
          <p:cNvSpPr/>
          <p:nvPr/>
        </p:nvSpPr>
        <p:spPr>
          <a:xfrm>
            <a:off x="4676434" y="515185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通过模型设计和自动生成等开发技术，开发者可以不需要写代码即完成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不用写代码的高效率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通过自动生成后台管理系统和接口的技术，开发团队不再需要后台系统开发、数据库管理员和接口开发，有效降低人员成本和技术成本。</a:t>
            </a: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30260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自动生成管理后台的成本节约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713754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通过其相关敏捷开发思想，开发者可以随意修改数据结构而不会有牵一发而动全身的顾虑，允许其甲方快速试错，而不会像普通的外包，必须根据初始需求无法修改</a:t>
            </a:r>
          </a:p>
        </p:txBody>
      </p:sp>
      <p:sp>
        <p:nvSpPr>
          <p:cNvPr id="82" name="矩形 81"/>
          <p:cNvSpPr/>
          <p:nvPr/>
        </p:nvSpPr>
        <p:spPr>
          <a:xfrm>
            <a:off x="1745833" y="4667835"/>
            <a:ext cx="27754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随意改数据结构的快速试错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通过快速添加系统的数据对象，就可以添加产品的功能模块，可以以另一种敏捷开发的方式允许甲方快速迭代，产品设计更加符合其用户需求</a:t>
            </a:r>
          </a:p>
        </p:txBody>
      </p:sp>
      <p:sp>
        <p:nvSpPr>
          <p:cNvPr id="85" name="矩形 84"/>
          <p:cNvSpPr/>
          <p:nvPr/>
        </p:nvSpPr>
        <p:spPr>
          <a:xfrm>
            <a:off x="7661569" y="4667835"/>
            <a:ext cx="31350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快速添加数据对象的快速迭代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828252" y="4591147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5D25EF0-081D-4D43-860F-3756789D7462}"/>
              </a:ext>
            </a:extLst>
          </p:cNvPr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21AAA7C-76CC-4465-8E1C-8FDBB2CEF56B}"/>
                </a:ext>
              </a:extLst>
            </p:cNvPr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0798483-8D5D-4171-B3A9-598AC3A3EEB6}"/>
                </a:ext>
              </a:extLst>
            </p:cNvPr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2" name="Freeform 65">
                <a:extLst>
                  <a:ext uri="{FF2B5EF4-FFF2-40B4-BE49-F238E27FC236}">
                    <a16:creationId xmlns:a16="http://schemas.microsoft.com/office/drawing/2014/main" id="{BCCA7C2E-57BC-4AA8-A223-14E72CA71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4">
                <a:extLst>
                  <a:ext uri="{FF2B5EF4-FFF2-40B4-BE49-F238E27FC236}">
                    <a16:creationId xmlns:a16="http://schemas.microsoft.com/office/drawing/2014/main" id="{CB79628D-7943-49C2-96AD-4E7C89D7C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2BD73EA6-2167-407B-86B6-0CFC8EDEC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0">
                <a:extLst>
                  <a:ext uri="{FF2B5EF4-FFF2-40B4-BE49-F238E27FC236}">
                    <a16:creationId xmlns:a16="http://schemas.microsoft.com/office/drawing/2014/main" id="{17342DEC-AA2A-4E62-A391-4E1CA65A4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9">
                <a:extLst>
                  <a:ext uri="{FF2B5EF4-FFF2-40B4-BE49-F238E27FC236}">
                    <a16:creationId xmlns:a16="http://schemas.microsoft.com/office/drawing/2014/main" id="{052A7040-E7D6-403D-B0CD-DE601A4BC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71">
                <a:extLst>
                  <a:ext uri="{FF2B5EF4-FFF2-40B4-BE49-F238E27FC236}">
                    <a16:creationId xmlns:a16="http://schemas.microsoft.com/office/drawing/2014/main" id="{5E5A477F-0AA8-431D-92AA-5AE48D079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4" name="Freeform 63">
                <a:extLst>
                  <a:ext uri="{FF2B5EF4-FFF2-40B4-BE49-F238E27FC236}">
                    <a16:creationId xmlns:a16="http://schemas.microsoft.com/office/drawing/2014/main" id="{22E3E3FC-BB1D-45C8-8A05-B7878A640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23950E2D-2392-417F-A972-DE9E651E5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75552CED-CF3B-46AA-BBE7-C568E0F89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4">
                <a:extLst>
                  <a:ext uri="{FF2B5EF4-FFF2-40B4-BE49-F238E27FC236}">
                    <a16:creationId xmlns:a16="http://schemas.microsoft.com/office/drawing/2014/main" id="{4A424740-A6BA-41DD-958B-4118879E1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id="{D0A2EEBB-29A2-4A64-99AA-35D12F67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1AB2AE8E-C64C-4E02-9403-344EB403A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2">
                <a:extLst>
                  <a:ext uri="{FF2B5EF4-FFF2-40B4-BE49-F238E27FC236}">
                    <a16:creationId xmlns:a16="http://schemas.microsoft.com/office/drawing/2014/main" id="{31D09D10-7C98-48B4-8AC0-C1400C8C7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9">
                <a:extLst>
                  <a:ext uri="{FF2B5EF4-FFF2-40B4-BE49-F238E27FC236}">
                    <a16:creationId xmlns:a16="http://schemas.microsoft.com/office/drawing/2014/main" id="{D8895CC5-BA5F-4569-9F30-2F72DAFF6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3">
                <a:extLst>
                  <a:ext uri="{FF2B5EF4-FFF2-40B4-BE49-F238E27FC236}">
                    <a16:creationId xmlns:a16="http://schemas.microsoft.com/office/drawing/2014/main" id="{96D24D09-DAB0-4E26-8324-6272F5D4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4">
                <a:extLst>
                  <a:ext uri="{FF2B5EF4-FFF2-40B4-BE49-F238E27FC236}">
                    <a16:creationId xmlns:a16="http://schemas.microsoft.com/office/drawing/2014/main" id="{341CDECF-FBED-4916-B12E-E909C2AC7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7792D5D8-CBBB-42E1-ACAD-00524BDAC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4CAF2500-7830-4418-9210-C9E622DBD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49D605A5-85F8-429B-9344-63422D820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83AF4C64-2C5A-4B94-AD4A-F686903CF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5">
                <a:extLst>
                  <a:ext uri="{FF2B5EF4-FFF2-40B4-BE49-F238E27FC236}">
                    <a16:creationId xmlns:a16="http://schemas.microsoft.com/office/drawing/2014/main" id="{A725D7C1-3DE1-4ADF-A64B-2B6882621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519D798B-71C4-4269-A21B-3279D7C99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7">
                <a:extLst>
                  <a:ext uri="{FF2B5EF4-FFF2-40B4-BE49-F238E27FC236}">
                    <a16:creationId xmlns:a16="http://schemas.microsoft.com/office/drawing/2014/main" id="{F67B519F-FB0E-46BB-A241-9753A66AC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">
                <a:extLst>
                  <a:ext uri="{FF2B5EF4-FFF2-40B4-BE49-F238E27FC236}">
                    <a16:creationId xmlns:a16="http://schemas.microsoft.com/office/drawing/2014/main" id="{D12D744B-1A33-4723-9FEA-10A535FF8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>
                <a:extLst>
                  <a:ext uri="{FF2B5EF4-FFF2-40B4-BE49-F238E27FC236}">
                    <a16:creationId xmlns:a16="http://schemas.microsoft.com/office/drawing/2014/main" id="{11EB05E5-7877-4101-A637-B2D9D4FE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1">
                <a:extLst>
                  <a:ext uri="{FF2B5EF4-FFF2-40B4-BE49-F238E27FC236}">
                    <a16:creationId xmlns:a16="http://schemas.microsoft.com/office/drawing/2014/main" id="{49401979-E43D-421C-8009-DD3B30BFA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">
                <a:extLst>
                  <a:ext uri="{FF2B5EF4-FFF2-40B4-BE49-F238E27FC236}">
                    <a16:creationId xmlns:a16="http://schemas.microsoft.com/office/drawing/2014/main" id="{052E67F2-B434-4EE2-B738-D90137A91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C24B91A4-1016-46D3-9A53-4048F228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9B5D92CF-ACFD-40BC-B179-2AE2A5815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2F4E6F02-A8E8-4ED6-B0E1-E4E5D9BC1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48">
                <a:extLst>
                  <a:ext uri="{FF2B5EF4-FFF2-40B4-BE49-F238E27FC236}">
                    <a16:creationId xmlns:a16="http://schemas.microsoft.com/office/drawing/2014/main" id="{1D1E118D-894A-4CD1-88E9-ED869BD2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19" name="Freeform 50">
                <a:extLst>
                  <a:ext uri="{FF2B5EF4-FFF2-40B4-BE49-F238E27FC236}">
                    <a16:creationId xmlns:a16="http://schemas.microsoft.com/office/drawing/2014/main" id="{53E0504A-234C-467E-BF3E-86835705D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9EAE9BD-3D85-4B3C-8E43-77072A17ED50}"/>
                  </a:ext>
                </a:extLst>
              </p:cNvPr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A129CA7-F80E-48F9-8843-CA128703652F}"/>
                  </a:ext>
                </a:extLst>
              </p:cNvPr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9A76792-2031-479E-9629-FFA4B7062BAA}"/>
                  </a:ext>
                </a:extLst>
              </p:cNvPr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B801E02-E9EB-4853-A101-89B15AA4D134}"/>
                  </a:ext>
                </a:extLst>
              </p:cNvPr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850671" y="1042513"/>
            <a:ext cx="25135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如何来解决创业人士遇到的问题</a:t>
            </a:r>
          </a:p>
        </p:txBody>
      </p:sp>
      <p:sp>
        <p:nvSpPr>
          <p:cNvPr id="61" name="矩形 60"/>
          <p:cNvSpPr/>
          <p:nvPr/>
        </p:nvSpPr>
        <p:spPr>
          <a:xfrm>
            <a:off x="4407733" y="480413"/>
            <a:ext cx="3634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专业与生产快速迭代和试错的产品，用于结合创业人员真正的创业需求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743024" y="2230080"/>
            <a:ext cx="2778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快速迭代快速试错的产品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在开发成本节约上有一定的特殊性，因此可以在最短时间内结合创业者的需要快速推出创业起步产品，再根据市场话语进行持续迭代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665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低成本开发创业起步产品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生产的互联网产品不是纯粹的外包项目，天生带有互联网产品的属性，不同阶段使用最流行的技术去设计，目前会让所有的创业产品使用微服务架构</a:t>
            </a:r>
          </a:p>
        </p:txBody>
      </p:sp>
      <p:sp>
        <p:nvSpPr>
          <p:cNvPr id="83" name="矩形 82"/>
          <p:cNvSpPr/>
          <p:nvPr/>
        </p:nvSpPr>
        <p:spPr>
          <a:xfrm>
            <a:off x="1735480" y="4667835"/>
            <a:ext cx="278580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紧跟技术潮流的技术架构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本身是面向软件开发工程师而使用的软件开发平台，因此，我们致力于在持续维护和产品迭代的过程中提供技术人员的培训，快速融入开发体系。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69" y="4667835"/>
            <a:ext cx="2605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低廉的研发人力成本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6083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对行业有特殊理解的人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，通过设计工具型应用，为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端客户提供服务的同时，积累用户，向前发展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工具性应用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管理平台，</a:t>
            </a:r>
            <a:r>
              <a:rPr lang="zh-CN" altLang="en-US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企业家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将自身企业发展的需求拓展到圈子的同属性圈子中，获得发展商机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管理平台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端资源丰富的人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，可以设计一个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O2O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平台，解决生活中各种各样无形的需求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O2O/OMO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5" y="1042513"/>
            <a:ext cx="395538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针对目前创业者最需要的事物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73151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5389278" y="1042513"/>
            <a:ext cx="143629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企业家的制胜法宝</a:t>
            </a:r>
          </a:p>
        </p:txBody>
      </p:sp>
      <p:sp>
        <p:nvSpPr>
          <p:cNvPr id="94" name="矩形 93"/>
          <p:cNvSpPr/>
          <p:nvPr/>
        </p:nvSpPr>
        <p:spPr>
          <a:xfrm>
            <a:off x="4873753" y="464967"/>
            <a:ext cx="2467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只有企业主自己，才知道自己在所在的行业碰到什么问题，如何通过应用来解决。找外包只能解决问题，不能发展成为一个商业模式。</a:t>
            </a:r>
          </a:p>
        </p:txBody>
      </p:sp>
      <p:sp>
        <p:nvSpPr>
          <p:cNvPr id="70" name="矩形 69"/>
          <p:cNvSpPr/>
          <p:nvPr/>
        </p:nvSpPr>
        <p:spPr>
          <a:xfrm>
            <a:off x="1747500" y="2230080"/>
            <a:ext cx="27737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面向企业主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不同企业都会在发到变大的时候遇到不同的问题，如何通过软件来解决效率等问题是企业发展的重中之重</a:t>
            </a: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663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解决企业的管理问题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只要解决了自己企业面向的问题，可以认为解决了整个行业的问题，在中国，没有价值小的方案</a:t>
            </a: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引出商业计划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比起普通外包，我们会设计为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模式，用于将企业主面临的问题扩展到其它企业</a:t>
            </a: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同时解决行业的问题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9982"/>
      </p:ext>
    </p:extLst>
  </p:cSld>
  <p:clrMapOvr>
    <a:masterClrMapping/>
  </p:clrMapOvr>
  <p:transition spd="slow"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19976" y="1042513"/>
            <a:ext cx="197490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资源丰富的市场人士最爱</a:t>
            </a:r>
          </a:p>
        </p:txBody>
      </p:sp>
      <p:sp>
        <p:nvSpPr>
          <p:cNvPr id="48" name="矩形 47"/>
          <p:cNvSpPr/>
          <p:nvPr/>
        </p:nvSpPr>
        <p:spPr>
          <a:xfrm>
            <a:off x="4179559" y="431341"/>
            <a:ext cx="3870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O2O/OMO/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社交应用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将自身拥有的资源导入到市场，让他们服务更多的人。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720301" y="2230080"/>
            <a:ext cx="28009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面向资源丰富的市场人士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通过以解决实际问题的模式，快速推出平台产品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快速推出线上线下模式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通过为线上线下提供解决方案，解决问题，获得流量和资金，成为真正的商业模式</a:t>
            </a: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成为真正的商业模式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此类人士最需要的实际是不停的结合自己的人际关系围绕着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端的需求客户不断风度自己的产品需求和需要</a:t>
            </a: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不断的资源整合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4860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A6B770-CAD8-4E76-BD7A-15EE21B3BC6E"/>
  <p:tag name="ISPRING_SCORM_RATE_SLIDES" val="1"/>
  <p:tag name="ISPRINGONLINEFOLDERID" val="0"/>
  <p:tag name="ISPRINGONLINEFOLDERPATH" val="内容列表"/>
  <p:tag name="ISPRINGCLOUDFOLDERID" val="0"/>
  <p:tag name="ISPRINGCLOUDFOLDERPATH" val="ISPRING_CLOUD_DEFAULT_ROOT_FOLDER"/>
  <p:tag name="ISPRING_PLAYERS_CUSTOMIZATION" val="UEsDBBQAAgAIAPeSU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PeSU0cNwDEewAEAANoDAAAPAAAAAAAAAAEAAAAAAAAAAABub25lL3BsYXllci54bWxQSwUGAAAAAAEAAQA9AAAA7QEAAAAA"/>
  <p:tag name="ISPRING_PRESENTATION_TITLE" val="【雪原PPT】扁平化立体风创意纯图表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2709</Words>
  <Application>Microsoft Office PowerPoint</Application>
  <PresentationFormat>Widescreen</PresentationFormat>
  <Paragraphs>206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微软雅黑</vt:lpstr>
      <vt:lpstr>方正兰亭刊黑_GBK</vt:lpstr>
      <vt:lpstr>Cambria</vt:lpstr>
      <vt:lpstr>Impact</vt:lpstr>
      <vt:lpstr>Arial</vt:lpstr>
      <vt:lpstr>等线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SaaS产品</vt:lpstr>
      <vt:lpstr>O2O/OMO/社交应用</vt:lpstr>
      <vt:lpstr>工具型应用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245</cp:revision>
  <dcterms:created xsi:type="dcterms:W3CDTF">2016-11-12T06:35:14Z</dcterms:created>
  <dcterms:modified xsi:type="dcterms:W3CDTF">2018-03-29T05:25:48Z</dcterms:modified>
  <cp:category>第一PPT模板网：www.1ppt.com</cp:category>
</cp:coreProperties>
</file>