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.jpeg"/><Relationship Id="rId3" Type="http://schemas.openxmlformats.org/officeDocument/2006/relationships/image" Target="../media/image5.png"/><Relationship Id="rId2" Type="http://schemas.openxmlformats.org/officeDocument/2006/relationships/hyperlink" Target="http://www.helpfooter.com/" TargetMode="External"/><Relationship Id="rId1" Type="http://schemas.openxmlformats.org/officeDocument/2006/relationships/hyperlink" Target="mailto:alucard263096@126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5675" y="1338739"/>
            <a:ext cx="3415614" cy="3415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开发合作建议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8524" y="4804850"/>
            <a:ext cx="5284876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深圳市海富特资讯管理有限公司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技术总监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蔡笋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http://www.helpfooter.com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2017.8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8965" y="497863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合作共赢 迈向成功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需求一方的合作基础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天时：自身的</a:t>
            </a:r>
            <a:r>
              <a:rPr lang="zh-CN" altLang="en-US" dirty="0">
                <a:solidFill>
                  <a:srgbClr val="FF0000"/>
                </a:solidFill>
              </a:rPr>
              <a:t>业务</a:t>
            </a:r>
            <a:r>
              <a:rPr lang="zh-CN" altLang="en-US" dirty="0"/>
              <a:t>已经到达了</a:t>
            </a:r>
            <a:r>
              <a:rPr lang="zh-CN" altLang="en-US" dirty="0">
                <a:solidFill>
                  <a:srgbClr val="FF0000"/>
                </a:solidFill>
              </a:rPr>
              <a:t>瓶颈</a:t>
            </a:r>
            <a:r>
              <a:rPr lang="zh-CN" altLang="en-US" dirty="0"/>
              <a:t>，需要一个改变</a:t>
            </a:r>
            <a:endParaRPr lang="en-US" altLang="zh-CN" dirty="0"/>
          </a:p>
          <a:p>
            <a:r>
              <a:rPr lang="zh-CN" altLang="en-US" dirty="0"/>
              <a:t>地利：</a:t>
            </a:r>
            <a:r>
              <a:rPr lang="zh-CN" altLang="en-US" dirty="0">
                <a:solidFill>
                  <a:srgbClr val="FF0000"/>
                </a:solidFill>
              </a:rPr>
              <a:t>市场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趋势</a:t>
            </a:r>
            <a:r>
              <a:rPr lang="zh-CN" altLang="en-US" dirty="0"/>
              <a:t>对自身的业务有个巨大的优势</a:t>
            </a:r>
            <a:endParaRPr lang="en-US" altLang="zh-CN" dirty="0"/>
          </a:p>
          <a:p>
            <a:r>
              <a:rPr lang="zh-CN" altLang="en-US" dirty="0"/>
              <a:t>人和：</a:t>
            </a:r>
            <a:r>
              <a:rPr lang="zh-CN" altLang="en-US" dirty="0">
                <a:solidFill>
                  <a:srgbClr val="FF0000"/>
                </a:solidFill>
              </a:rPr>
              <a:t>核心</a:t>
            </a:r>
            <a:r>
              <a:rPr lang="zh-CN" altLang="en-US" dirty="0"/>
              <a:t>团队对</a:t>
            </a:r>
            <a:r>
              <a:rPr lang="zh-CN" altLang="en-US" dirty="0">
                <a:solidFill>
                  <a:srgbClr val="FF0000"/>
                </a:solidFill>
              </a:rPr>
              <a:t>业务</a:t>
            </a:r>
            <a:r>
              <a:rPr lang="zh-CN" altLang="en-US" dirty="0"/>
              <a:t>是有着特殊的诠释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稳健而有价值的商业模式</a:t>
            </a:r>
            <a:endParaRPr lang="en-US" altLang="zh-CN" dirty="0"/>
          </a:p>
          <a:p>
            <a:r>
              <a:rPr lang="zh-CN" altLang="en-US" dirty="0"/>
              <a:t>成熟且互相信任的目标客户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08934697389&amp;di=83c9cbc8cffa36ea0a215464dd6d47c3&amp;imgtype=0&amp;src=http%3A%2F%2Fimg02.tooopen.com%2Fimages%2F20150524%2Ftooopen_sy_12596988671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6" r="1" b="1"/>
          <a:stretch>
            <a:fillRect/>
          </a:stretch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 title="Side bar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en-US">
                <a:solidFill>
                  <a:schemeClr val="bg2"/>
                </a:solidFill>
              </a:rPr>
              <a:t>年的三个阶段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一般来说，再简单的项目，再牛的团队，要把一个项目做好，都要至少</a:t>
            </a:r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en-US">
                <a:solidFill>
                  <a:schemeClr val="bg2"/>
                </a:solidFill>
              </a:rPr>
              <a:t>年！</a:t>
            </a:r>
            <a:endParaRPr lang="en-US" altLang="zh-CN">
              <a:solidFill>
                <a:schemeClr val="bg2"/>
              </a:solidFill>
            </a:endParaRPr>
          </a:p>
          <a:p>
            <a:endParaRPr lang="en-US" altLang="zh-CN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第一阶段：</a:t>
            </a:r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en-US">
                <a:solidFill>
                  <a:schemeClr val="bg2"/>
                </a:solidFill>
              </a:rPr>
              <a:t>个月，立项和商业模型的确立。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第二阶段：</a:t>
            </a:r>
            <a:r>
              <a:rPr lang="en-US" altLang="zh-CN">
                <a:solidFill>
                  <a:schemeClr val="bg2"/>
                </a:solidFill>
              </a:rPr>
              <a:t>3-6</a:t>
            </a:r>
            <a:r>
              <a:rPr lang="zh-CN" altLang="en-US">
                <a:solidFill>
                  <a:schemeClr val="bg2"/>
                </a:solidFill>
              </a:rPr>
              <a:t>个月，项目初始版本的研发阶段。</a:t>
            </a:r>
            <a:endParaRPr lang="en-US" altLang="zh-CN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第三阶段：剩余时间至</a:t>
            </a:r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en-US">
                <a:solidFill>
                  <a:schemeClr val="bg2"/>
                </a:solidFill>
              </a:rPr>
              <a:t>年。</a:t>
            </a:r>
            <a:endParaRPr lang="en-US" altLang="zh-CN">
              <a:solidFill>
                <a:schemeClr val="bg2"/>
              </a:solidFill>
            </a:endParaRPr>
          </a:p>
          <a:p>
            <a:endParaRPr lang="en-US" altLang="zh-CN">
              <a:solidFill>
                <a:schemeClr val="bg2"/>
              </a:solidFill>
            </a:endParaRPr>
          </a:p>
          <a:p>
            <a:endParaRPr lang="en-US" altLang="zh-CN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2"/>
                </a:solidFill>
              </a:rPr>
              <a:t>希望做好打两年硬仗的准备</a:t>
            </a:r>
            <a:endParaRPr lang="zh-CN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 title="Side bar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timgsa.baidu.com/timg?image&amp;quality=80&amp;size=b9999_10000&amp;sec=1508934974535&amp;di=cffa2ce98cb45577bc2c51e52bee296c&amp;imgtype=0&amp;src=http%3A%2F%2Ffile06.16sucai.com%2F2016%2F0521%2F88d0ae68479f76b5b17176b6cfe1b820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8" r="21837" b="1"/>
          <a:stretch>
            <a:fillRect/>
          </a:stretch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zh-CN" altLang="en-US" dirty="0"/>
              <a:t>团队的三个目标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把该赚的钱先赚了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（对应产品初级版本，有针对性的为某部分用户的提供服务）</a:t>
            </a:r>
            <a:endParaRPr lang="en-US" altLang="zh-CN" dirty="0"/>
          </a:p>
          <a:p>
            <a:r>
              <a:rPr lang="zh-CN" altLang="en-US" b="1" dirty="0"/>
              <a:t>把能赚的钱也赚了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（对应</a:t>
            </a:r>
            <a:r>
              <a:rPr lang="en-US" altLang="zh-CN" dirty="0"/>
              <a:t>2</a:t>
            </a:r>
            <a:r>
              <a:rPr lang="zh-CN" altLang="en-US" dirty="0"/>
              <a:t>年阶段，扩大功能，让其他同样需求的人也可以使用服务，去无存青）</a:t>
            </a:r>
            <a:endParaRPr lang="en-US" altLang="zh-CN" dirty="0"/>
          </a:p>
          <a:p>
            <a:r>
              <a:rPr lang="zh-CN" altLang="en-US" b="1" dirty="0"/>
              <a:t>把别人的正在赚的钱都赚了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年后，站稳脚跟再来想怎么跟对手竞争吧）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imgsa.baidu.com/timg?image&amp;quality=80&amp;size=b9999_10000&amp;sec=1508935232687&amp;di=bdf9ee2ae72a4c33b50f017a346d2ce0&amp;imgtype=0&amp;src=http%3A%2F%2Fimgsrc.baidu.com%2Fimgad%2Fpic%2Fitem%2Fd1a20cf431adcbefb749e31ba6af2edda3cc9faa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8" r="1" b="11643"/>
          <a:stretch>
            <a:fillRect/>
          </a:stretch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 title="Side bar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dirty="0"/>
              <a:t>合作计划</a:t>
            </a:r>
            <a:r>
              <a:rPr lang="en-US" altLang="zh-CN" dirty="0"/>
              <a:t>——</a:t>
            </a:r>
            <a:r>
              <a:rPr lang="zh-CN" altLang="en-US" dirty="0"/>
              <a:t>慢！慢！慢！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1700"/>
              <a:t>我方将会以产品经理，技术顾问，系统架构师的身份一起理清需求，完成需求说明书及产品说明书。</a:t>
            </a:r>
            <a:r>
              <a:rPr lang="zh-CN" altLang="en-US" sz="1700" b="1"/>
              <a:t>（第一阶段）</a:t>
            </a:r>
            <a:endParaRPr lang="zh-CN" altLang="en-US" sz="1700" b="1"/>
          </a:p>
          <a:p>
            <a:r>
              <a:rPr lang="zh-CN" altLang="en-US" sz="1700"/>
              <a:t>由我方主力完成产品初级阶段，同时帮助需求方组建开发团队，尽可能让需求方的人员参与项目的进度和产品的管控。</a:t>
            </a:r>
            <a:r>
              <a:rPr lang="zh-CN" altLang="en-US" sz="1700" b="1"/>
              <a:t>（第二阶段）</a:t>
            </a:r>
            <a:endParaRPr lang="en-US" altLang="zh-CN" sz="1700" b="1"/>
          </a:p>
          <a:p>
            <a:pPr marL="530225" lvl="1" indent="0">
              <a:buNone/>
            </a:pPr>
            <a:r>
              <a:rPr lang="zh-CN" altLang="en-US" sz="1700"/>
              <a:t>事实上，</a:t>
            </a:r>
            <a:endParaRPr lang="zh-CN" altLang="en-US" sz="1700"/>
          </a:p>
          <a:p>
            <a:pPr marL="987425" lvl="2" indent="0">
              <a:buNone/>
            </a:pPr>
            <a:r>
              <a:rPr lang="en-US" altLang="zh-CN" sz="1700"/>
              <a:t>1</a:t>
            </a:r>
            <a:r>
              <a:rPr lang="zh-CN" altLang="en-US" sz="1700"/>
              <a:t>个月应该完成产品</a:t>
            </a:r>
            <a:endParaRPr lang="zh-CN" altLang="en-US" sz="1700"/>
          </a:p>
          <a:p>
            <a:pPr marL="987425" lvl="2" indent="0">
              <a:buNone/>
            </a:pPr>
            <a:r>
              <a:rPr lang="en-US" altLang="zh-CN" sz="1700"/>
              <a:t>1</a:t>
            </a:r>
            <a:r>
              <a:rPr lang="zh-CN" altLang="en-US" sz="1700"/>
              <a:t>个月交付需求方进行需求和功能，设计上的调整</a:t>
            </a:r>
            <a:endParaRPr lang="zh-CN" altLang="en-US" sz="1700"/>
          </a:p>
          <a:p>
            <a:pPr marL="987425" lvl="2" indent="0">
              <a:buNone/>
            </a:pPr>
            <a:r>
              <a:rPr lang="en-US" altLang="zh-CN" sz="1700"/>
              <a:t>1</a:t>
            </a:r>
            <a:r>
              <a:rPr lang="zh-CN" altLang="en-US" sz="1700"/>
              <a:t>个月进行目标客户内测，产品上架</a:t>
            </a:r>
            <a:endParaRPr lang="en-US" altLang="zh-CN" sz="1700"/>
          </a:p>
          <a:p>
            <a:r>
              <a:rPr lang="zh-CN" altLang="en-US" sz="1700"/>
              <a:t>逐渐退出，协助需求方完成产品团队的建设，并将产品的开发相关交付需求方，让需求方可以自主研发，我方以技术顾问的建设协助需求方，至少</a:t>
            </a:r>
            <a:r>
              <a:rPr lang="en-US" altLang="zh-CN" sz="1700"/>
              <a:t>2</a:t>
            </a:r>
            <a:r>
              <a:rPr lang="zh-CN" altLang="en-US" sz="1700"/>
              <a:t>年。</a:t>
            </a:r>
            <a:r>
              <a:rPr lang="zh-CN" altLang="en-US" sz="1700" b="1"/>
              <a:t> （第三阶段）</a:t>
            </a:r>
            <a:endParaRPr lang="zh-CN" altLang="en-US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感谢观看！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1"/>
          <p:cNvSpPr/>
          <p:nvPr/>
        </p:nvSpPr>
        <p:spPr>
          <a:xfrm>
            <a:off x="1371600" y="1884680"/>
            <a:ext cx="43332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latin typeface="Cambria" panose="02040503050406030204" pitchFamily="18" charset="0"/>
                <a:ea typeface="微软雅黑" panose="020B0503020204020204" pitchFamily="34" charset="-122"/>
              </a:rPr>
              <a:t>蔡笋</a:t>
            </a:r>
            <a:r>
              <a:rPr lang="en-US" altLang="zh-CN" sz="2400" b="1" dirty="0">
                <a:latin typeface="Cambria" panose="02040503050406030204" pitchFamily="18" charset="0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Cambria" panose="02040503050406030204" pitchFamily="18" charset="0"/>
                <a:ea typeface="微软雅黑" panose="020B0503020204020204" pitchFamily="34" charset="-122"/>
              </a:rPr>
              <a:t>技术总监</a:t>
            </a:r>
            <a:endParaRPr lang="zh-CN" altLang="en-US" sz="2400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矩形 12"/>
          <p:cNvSpPr/>
          <p:nvPr/>
        </p:nvSpPr>
        <p:spPr>
          <a:xfrm>
            <a:off x="1985010" y="2644140"/>
            <a:ext cx="3719830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  <a:endParaRPr lang="en-US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微信</a:t>
            </a:r>
            <a:r>
              <a:rPr lang="en-US" altLang="zh-CN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/QQ</a:t>
            </a:r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： </a:t>
            </a:r>
            <a:r>
              <a:rPr lang="en-US" altLang="zh-CN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359304951</a:t>
            </a:r>
            <a:endParaRPr lang="en-US" altLang="zh-CN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邮箱：</a:t>
            </a:r>
            <a:r>
              <a:rPr 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  <a:hlinkClick r:id="rId1"/>
              </a:rPr>
              <a:t>alucard263096@126.com</a:t>
            </a:r>
            <a:endParaRPr 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en-US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  <a:hlinkClick r:id="rId2"/>
              </a:rPr>
              <a:t>http://www.helpfooter</a:t>
            </a:r>
            <a:r>
              <a:rPr lang="en-US" altLang="en-US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  <a:hlinkClick r:id="rId2"/>
              </a:rPr>
              <a:t>.com</a:t>
            </a:r>
            <a:r>
              <a:rPr lang="en-US" altLang="en-US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 </a:t>
            </a:r>
            <a:endParaRPr lang="en-US" alt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</p:txBody>
      </p:sp>
      <p:grpSp>
        <p:nvGrpSpPr>
          <p:cNvPr id="7" name="组合 13"/>
          <p:cNvGrpSpPr/>
          <p:nvPr/>
        </p:nvGrpSpPr>
        <p:grpSpPr>
          <a:xfrm>
            <a:off x="1382163" y="252324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8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18"/>
          <p:cNvSpPr>
            <a:spLocks noEditPoints="1"/>
          </p:cNvSpPr>
          <p:nvPr/>
        </p:nvSpPr>
        <p:spPr bwMode="auto">
          <a:xfrm>
            <a:off x="1382243" y="339155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0"/>
          <p:cNvSpPr>
            <a:spLocks noChangeAspect="1" noEditPoints="1"/>
          </p:cNvSpPr>
          <p:nvPr/>
        </p:nvSpPr>
        <p:spPr bwMode="auto">
          <a:xfrm>
            <a:off x="1371693" y="422013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2" name="44B7C0F4-79DB-4F8B-9303-0E098D69D8BE-1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603" y="719256"/>
            <a:ext cx="1483995" cy="1483995"/>
          </a:xfrm>
          <a:prstGeom prst="rect">
            <a:avLst/>
          </a:prstGeom>
        </p:spPr>
      </p:pic>
      <p:sp>
        <p:nvSpPr>
          <p:cNvPr id="13" name="文本框 5"/>
          <p:cNvSpPr txBox="1"/>
          <p:nvPr/>
        </p:nvSpPr>
        <p:spPr>
          <a:xfrm>
            <a:off x="10525113" y="2243256"/>
            <a:ext cx="13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微信加我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0"/>
          <p:cNvSpPr>
            <a:spLocks noChangeAspect="1" noEditPoints="1"/>
          </p:cNvSpPr>
          <p:nvPr/>
        </p:nvSpPr>
        <p:spPr bwMode="auto">
          <a:xfrm>
            <a:off x="1382163" y="5007715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112" y="4296696"/>
            <a:ext cx="1384486" cy="13844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733</Words>
  <Application>WPS 演示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Franklin Gothic Book</vt:lpstr>
      <vt:lpstr>微软雅黑</vt:lpstr>
      <vt:lpstr>Cambria</vt:lpstr>
      <vt:lpstr>方正兰亭刊黑_GBK</vt:lpstr>
      <vt:lpstr>Arial Unicode MS</vt:lpstr>
      <vt:lpstr>华文楷体</vt:lpstr>
      <vt:lpstr>Calibri</vt:lpstr>
      <vt:lpstr>黑体</vt:lpstr>
      <vt:lpstr>Crop</vt:lpstr>
      <vt:lpstr>开发合作建议</vt:lpstr>
      <vt:lpstr>需求一方的合作基础</vt:lpstr>
      <vt:lpstr>2年的三个阶段</vt:lpstr>
      <vt:lpstr>团队的三个目标</vt:lpstr>
      <vt:lpstr>合作计划——慢！慢！慢！</vt:lpstr>
      <vt:lpstr>感谢观看！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软件开发合作建议</dc:title>
  <dc:creator>Steve Cai</dc:creator>
  <cp:lastModifiedBy>steve</cp:lastModifiedBy>
  <cp:revision>18</cp:revision>
  <dcterms:created xsi:type="dcterms:W3CDTF">2017-10-25T09:20:00Z</dcterms:created>
  <dcterms:modified xsi:type="dcterms:W3CDTF">2017-10-26T15:59:23Z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