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7DE6118-2437-4B30-8E3C-4D2BE6020583}" type="datetimeFigureOut">
              <a:rPr lang="en-US" smtClean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footer.com/" TargetMode="External"/><Relationship Id="rId2" Type="http://schemas.openxmlformats.org/officeDocument/2006/relationships/hyperlink" Target="mailto:alucard263096@126.com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BBA042D-D00A-4007-B52F-16888EAE5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675" y="1338739"/>
            <a:ext cx="3415614" cy="3415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164614-7A3A-4542-B5D1-150D1C43B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522" y="1480930"/>
            <a:ext cx="5301138" cy="3254321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开发合作建议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C6AE6-8C08-4533-92D2-6168E96EA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8524" y="4804850"/>
            <a:ext cx="5284876" cy="1086237"/>
          </a:xfrm>
        </p:spPr>
        <p:txBody>
          <a:bodyPr>
            <a:normAutofit/>
          </a:bodyPr>
          <a:lstStyle/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深圳市海富特资讯管理有限公司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技术总监</a:t>
            </a: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蔡笋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http://www.helpfooter.com</a:t>
            </a:r>
          </a:p>
          <a:p>
            <a:pPr algn="l">
              <a:lnSpc>
                <a:spcPct val="102000"/>
              </a:lnSpc>
              <a:spcAft>
                <a:spcPts val="600"/>
              </a:spcAft>
            </a:pPr>
            <a:r>
              <a:rPr lang="en-US" altLang="zh-CN" sz="1100">
                <a:latin typeface="微软雅黑" panose="020B0503020204020204" pitchFamily="34" charset="-122"/>
                <a:ea typeface="微软雅黑" panose="020B0503020204020204" pitchFamily="34" charset="-122"/>
              </a:rPr>
              <a:t>2017.8</a:t>
            </a:r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92BAA-90FE-4D24-8ADB-069043361404}"/>
              </a:ext>
            </a:extLst>
          </p:cNvPr>
          <p:cNvSpPr txBox="1"/>
          <p:nvPr/>
        </p:nvSpPr>
        <p:spPr>
          <a:xfrm>
            <a:off x="7968965" y="4978636"/>
            <a:ext cx="208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合作共赢 迈向成功</a:t>
            </a:r>
          </a:p>
        </p:txBody>
      </p:sp>
    </p:spTree>
    <p:extLst>
      <p:ext uri="{BB962C8B-B14F-4D97-AF65-F5344CB8AC3E}">
        <p14:creationId xmlns:p14="http://schemas.microsoft.com/office/powerpoint/2010/main" val="68576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879D-97D6-4857-9CF6-7F490F2D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需求一方的合作基础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C11D1-BD72-42C8-B49A-29B07741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天时：自身的业务已经到达了瓶颈，需要一个改变</a:t>
            </a:r>
            <a:endParaRPr lang="en-US" altLang="zh-CN" dirty="0"/>
          </a:p>
          <a:p>
            <a:r>
              <a:rPr lang="zh-CN" altLang="en-US" dirty="0"/>
              <a:t>地利：市场的趋势对自身的业务有个巨大的优势</a:t>
            </a:r>
            <a:endParaRPr lang="en-US" altLang="zh-CN" dirty="0"/>
          </a:p>
          <a:p>
            <a:r>
              <a:rPr lang="zh-CN" altLang="en-US" dirty="0"/>
              <a:t>人和：核心团队对业务是有着特殊的诠释</a:t>
            </a:r>
            <a:endParaRPr lang="en-US" altLang="zh-CN" dirty="0"/>
          </a:p>
          <a:p>
            <a:r>
              <a:rPr lang="zh-CN" altLang="en-US" dirty="0"/>
              <a:t>稳健而有价值的商业模式</a:t>
            </a:r>
            <a:endParaRPr lang="en-US" altLang="zh-CN" dirty="0"/>
          </a:p>
          <a:p>
            <a:r>
              <a:rPr lang="zh-CN" altLang="en-US" dirty="0"/>
              <a:t>成熟且互相信任的目标客户</a:t>
            </a:r>
          </a:p>
        </p:txBody>
      </p:sp>
    </p:spTree>
    <p:extLst>
      <p:ext uri="{BB962C8B-B14F-4D97-AF65-F5344CB8AC3E}">
        <p14:creationId xmlns:p14="http://schemas.microsoft.com/office/powerpoint/2010/main" val="77672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mgsa.baidu.com/timg?image&amp;quality=80&amp;size=b9999_10000&amp;sec=1508934697389&amp;di=83c9cbc8cffa36ea0a215464dd6d47c3&amp;imgtype=0&amp;src=http%3A%2F%2Fimg02.tooopen.com%2Fimages%2F20150524%2Ftooopen_sy_125969886711.jpg">
            <a:extLst>
              <a:ext uri="{FF2B5EF4-FFF2-40B4-BE49-F238E27FC236}">
                <a16:creationId xmlns:a16="http://schemas.microsoft.com/office/drawing/2014/main" id="{013F54C3-DFBB-456D-89EF-AF5F467915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6" r="1" b="1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70">
            <a:extLst>
              <a:ext uri="{FF2B5EF4-FFF2-40B4-BE49-F238E27FC236}">
                <a16:creationId xmlns:a16="http://schemas.microsoft.com/office/drawing/2014/main" id="{2078F889-8780-48D5-8B9E-DF8B130637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20000">
                <a:schemeClr val="tx2">
                  <a:alpha val="70000"/>
                </a:schemeClr>
              </a:gs>
              <a:gs pos="10000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>
            <a:extLst>
              <a:ext uri="{FF2B5EF4-FFF2-40B4-BE49-F238E27FC236}">
                <a16:creationId xmlns:a16="http://schemas.microsoft.com/office/drawing/2014/main" id="{3A4CABA2-22A0-44B2-BD92-28FF73FCEA2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152A20-A40B-4FF6-BD98-03CD12A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年的三个阶段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EDEA-A4D2-4666-9FA4-2BFDF4E0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bg2"/>
                </a:solidFill>
              </a:rPr>
              <a:t>一般来说，再简单的项目，再牛的团队，要把一个项目做好，都要至少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年！</a:t>
            </a:r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第一阶段：</a:t>
            </a:r>
            <a:r>
              <a:rPr lang="en-US" altLang="zh-CN">
                <a:solidFill>
                  <a:schemeClr val="bg2"/>
                </a:solidFill>
              </a:rPr>
              <a:t>1</a:t>
            </a:r>
            <a:r>
              <a:rPr lang="zh-CN" altLang="en-US">
                <a:solidFill>
                  <a:schemeClr val="bg2"/>
                </a:solidFill>
              </a:rPr>
              <a:t>个月，立项和商业模型的确立。</a:t>
            </a:r>
          </a:p>
          <a:p>
            <a:r>
              <a:rPr lang="zh-CN" altLang="en-US">
                <a:solidFill>
                  <a:schemeClr val="bg2"/>
                </a:solidFill>
              </a:rPr>
              <a:t>第二阶段：</a:t>
            </a:r>
            <a:r>
              <a:rPr lang="en-US" altLang="zh-CN">
                <a:solidFill>
                  <a:schemeClr val="bg2"/>
                </a:solidFill>
              </a:rPr>
              <a:t>3-6</a:t>
            </a:r>
            <a:r>
              <a:rPr lang="zh-CN" altLang="en-US">
                <a:solidFill>
                  <a:schemeClr val="bg2"/>
                </a:solidFill>
              </a:rPr>
              <a:t>个月，项目初始版本的研发阶段。</a:t>
            </a:r>
            <a:endParaRPr lang="en-US" altLang="zh-CN">
              <a:solidFill>
                <a:schemeClr val="bg2"/>
              </a:solidFill>
            </a:endParaRPr>
          </a:p>
          <a:p>
            <a:r>
              <a:rPr lang="zh-CN" altLang="en-US">
                <a:solidFill>
                  <a:schemeClr val="bg2"/>
                </a:solidFill>
              </a:rPr>
              <a:t>第三阶段：剩余时间至</a:t>
            </a:r>
            <a:r>
              <a:rPr lang="en-US" altLang="zh-CN">
                <a:solidFill>
                  <a:schemeClr val="bg2"/>
                </a:solidFill>
              </a:rPr>
              <a:t>2</a:t>
            </a:r>
            <a:r>
              <a:rPr lang="zh-CN" altLang="en-US">
                <a:solidFill>
                  <a:schemeClr val="bg2"/>
                </a:solidFill>
              </a:rPr>
              <a:t>年。</a:t>
            </a:r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endParaRPr lang="en-US" altLang="zh-CN">
              <a:solidFill>
                <a:schemeClr val="bg2"/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2"/>
                </a:solidFill>
              </a:rPr>
              <a:t>希望做好打两年硬仗的准备</a:t>
            </a:r>
          </a:p>
        </p:txBody>
      </p:sp>
    </p:spTree>
    <p:extLst>
      <p:ext uri="{BB962C8B-B14F-4D97-AF65-F5344CB8AC3E}">
        <p14:creationId xmlns:p14="http://schemas.microsoft.com/office/powerpoint/2010/main" val="135943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61D8973-EAA9-459A-AF59-BBB4233D6C7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>
            <a:extLst>
              <a:ext uri="{FF2B5EF4-FFF2-40B4-BE49-F238E27FC236}">
                <a16:creationId xmlns:a16="http://schemas.microsoft.com/office/drawing/2014/main" id="{FBEA8A33-C0D0-416D-8359-724B8828C7C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0" name="Picture 2" descr="https://timgsa.baidu.com/timg?image&amp;quality=80&amp;size=b9999_10000&amp;sec=1508934974535&amp;di=cffa2ce98cb45577bc2c51e52bee296c&amp;imgtype=0&amp;src=http%3A%2F%2Ffile06.16sucai.com%2F2016%2F0521%2F88d0ae68479f76b5b17176b6cfe1b820.jpg">
            <a:extLst>
              <a:ext uri="{FF2B5EF4-FFF2-40B4-BE49-F238E27FC236}">
                <a16:creationId xmlns:a16="http://schemas.microsoft.com/office/drawing/2014/main" id="{EC389C90-DAFB-4BB6-AFFA-F27486476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18" r="21837" b="1"/>
          <a:stretch/>
        </p:blipFill>
        <p:spPr bwMode="auto">
          <a:xfrm>
            <a:off x="7612260" y="10"/>
            <a:ext cx="457973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0D318-F4D8-43F3-BB4A-1E49EDCA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团队的三个目标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22433-4A08-4983-A74F-C7987CC1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2286000"/>
            <a:ext cx="5793475" cy="3581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把该赚的钱先赚了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（对应产品初级版本，有针对性的为某部分用户的提供服务）</a:t>
            </a:r>
            <a:endParaRPr lang="en-US" altLang="zh-CN" dirty="0"/>
          </a:p>
          <a:p>
            <a:r>
              <a:rPr lang="zh-CN" altLang="en-US" b="1" dirty="0"/>
              <a:t>把能赚的钱也赚了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（对应</a:t>
            </a:r>
            <a:r>
              <a:rPr lang="en-US" altLang="zh-CN" dirty="0"/>
              <a:t>2</a:t>
            </a:r>
            <a:r>
              <a:rPr lang="zh-CN" altLang="en-US" dirty="0"/>
              <a:t>年阶段，扩大功能，让其他同样需求的人也可以使用服务，去无存青）</a:t>
            </a:r>
            <a:endParaRPr lang="en-US" altLang="zh-CN" dirty="0"/>
          </a:p>
          <a:p>
            <a:r>
              <a:rPr lang="zh-CN" altLang="en-US" b="1" dirty="0"/>
              <a:t>把别人的正在赚的钱都赚了</a:t>
            </a:r>
            <a:endParaRPr lang="en-US" altLang="zh-CN" b="1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年后，站稳脚跟再来想怎么跟对手竞争吧）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89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timgsa.baidu.com/timg?image&amp;quality=80&amp;size=b9999_10000&amp;sec=1508935232687&amp;di=bdf9ee2ae72a4c33b50f017a346d2ce0&amp;imgtype=0&amp;src=http%3A%2F%2Fimgsrc.baidu.com%2Fimgad%2Fpic%2Fitem%2Fd1a20cf431adcbefb749e31ba6af2edda3cc9faa.jpg">
            <a:extLst>
              <a:ext uri="{FF2B5EF4-FFF2-40B4-BE49-F238E27FC236}">
                <a16:creationId xmlns:a16="http://schemas.microsoft.com/office/drawing/2014/main" id="{1B332C9A-6E3A-40E3-A9E8-A6BCF8D11E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8" r="1" b="11643"/>
          <a:stretch/>
        </p:blipFill>
        <p:spPr bwMode="auto">
          <a:xfrm>
            <a:off x="-1" y="10"/>
            <a:ext cx="1218865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BC46CD03-D076-40A3-9AA4-2B7BB288B1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 title="Side bar">
            <a:extLst>
              <a:ext uri="{FF2B5EF4-FFF2-40B4-BE49-F238E27FC236}">
                <a16:creationId xmlns:a16="http://schemas.microsoft.com/office/drawing/2014/main" id="{88D28697-83F7-4C09-A9B2-6CAA588556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578DD-C353-4797-8312-6D21C28E7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合作计划</a:t>
            </a:r>
            <a:r>
              <a:rPr lang="en-US" altLang="zh-CN" dirty="0"/>
              <a:t>——</a:t>
            </a:r>
            <a:r>
              <a:rPr lang="zh-CN" altLang="en-US" dirty="0"/>
              <a:t>慢！慢！慢！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F6D0B-4DDD-4E9F-85DC-746497A1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>
            <a:normAutofit/>
          </a:bodyPr>
          <a:lstStyle/>
          <a:p>
            <a:r>
              <a:rPr lang="zh-CN" altLang="en-US" sz="1700"/>
              <a:t>我方将会以产品经理，技术顾问，系统架构师的身份一起理清需求，完成需求说明书及产品说明书。</a:t>
            </a:r>
            <a:r>
              <a:rPr lang="zh-CN" altLang="en-US" sz="1700" b="1"/>
              <a:t>（第一阶段）</a:t>
            </a:r>
          </a:p>
          <a:p>
            <a:r>
              <a:rPr lang="zh-CN" altLang="en-US" sz="1700"/>
              <a:t>由我方主力完成产品初级阶段，同时帮助需求方组建开发团队，尽可能让需求方的人员参与项目的进度和产品的管控。</a:t>
            </a:r>
            <a:r>
              <a:rPr lang="zh-CN" altLang="en-US" sz="1700" b="1"/>
              <a:t>（第二阶段）</a:t>
            </a:r>
            <a:endParaRPr lang="en-US" altLang="zh-CN" sz="1700" b="1"/>
          </a:p>
          <a:p>
            <a:pPr marL="530352" lvl="1" indent="0">
              <a:buNone/>
            </a:pPr>
            <a:r>
              <a:rPr lang="zh-CN" altLang="en-US" sz="1700"/>
              <a:t>事实上，</a:t>
            </a:r>
          </a:p>
          <a:p>
            <a:pPr marL="987552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个月应该完成产品</a:t>
            </a:r>
          </a:p>
          <a:p>
            <a:pPr marL="987552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个月交付需求方进行需求和功能，设计上的调整</a:t>
            </a:r>
          </a:p>
          <a:p>
            <a:pPr marL="987552" lvl="2" indent="0">
              <a:buNone/>
            </a:pPr>
            <a:r>
              <a:rPr lang="en-US" altLang="zh-CN" sz="1700"/>
              <a:t>1</a:t>
            </a:r>
            <a:r>
              <a:rPr lang="zh-CN" altLang="en-US" sz="1700"/>
              <a:t>个月进行目标客户内测，产品上架</a:t>
            </a:r>
            <a:endParaRPr lang="en-US" altLang="zh-CN" sz="1700"/>
          </a:p>
          <a:p>
            <a:r>
              <a:rPr lang="zh-CN" altLang="en-US" sz="1700"/>
              <a:t>逐渐退出，协助需求方完成产品团队的建设，并将产品的开发相关交付需求方，让需求方可以自主研发，我方以技术顾问的建设协助需求方，至少</a:t>
            </a:r>
            <a:r>
              <a:rPr lang="en-US" altLang="zh-CN" sz="1700"/>
              <a:t>2</a:t>
            </a:r>
            <a:r>
              <a:rPr lang="zh-CN" altLang="en-US" sz="1700"/>
              <a:t>年。</a:t>
            </a:r>
            <a:r>
              <a:rPr lang="zh-CN" altLang="en-US" sz="1700" b="1"/>
              <a:t> （第三阶段）</a:t>
            </a:r>
            <a:endParaRPr lang="zh-CN" altLang="en-US" sz="1700"/>
          </a:p>
        </p:txBody>
      </p:sp>
    </p:spTree>
    <p:extLst>
      <p:ext uri="{BB962C8B-B14F-4D97-AF65-F5344CB8AC3E}">
        <p14:creationId xmlns:p14="http://schemas.microsoft.com/office/powerpoint/2010/main" val="229991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C2E5C4-7A42-4B06-870A-D9D2C8DF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感谢观看！</a:t>
            </a:r>
          </a:p>
        </p:txBody>
      </p:sp>
      <p:sp>
        <p:nvSpPr>
          <p:cNvPr id="5" name="矩形 11">
            <a:extLst>
              <a:ext uri="{FF2B5EF4-FFF2-40B4-BE49-F238E27FC236}">
                <a16:creationId xmlns:a16="http://schemas.microsoft.com/office/drawing/2014/main" id="{143147D3-FA1A-40CF-A41A-8BA36BA4F173}"/>
              </a:ext>
            </a:extLst>
          </p:cNvPr>
          <p:cNvSpPr/>
          <p:nvPr/>
        </p:nvSpPr>
        <p:spPr>
          <a:xfrm>
            <a:off x="1371600" y="1884680"/>
            <a:ext cx="43332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蔡笋</a:t>
            </a:r>
            <a:r>
              <a:rPr lang="en-US" altLang="zh-CN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    </a:t>
            </a:r>
            <a:r>
              <a:rPr lang="zh-CN" altLang="en-US" sz="2400" b="1" dirty="0">
                <a:latin typeface="Cambria" panose="02040503050406030204" pitchFamily="18" charset="0"/>
                <a:ea typeface="微软雅黑" panose="020B0503020204020204" pitchFamily="34" charset="-122"/>
              </a:rPr>
              <a:t>技术总监</a:t>
            </a:r>
          </a:p>
        </p:txBody>
      </p:sp>
      <p:sp>
        <p:nvSpPr>
          <p:cNvPr id="6" name="矩形 12">
            <a:extLst>
              <a:ext uri="{FF2B5EF4-FFF2-40B4-BE49-F238E27FC236}">
                <a16:creationId xmlns:a16="http://schemas.microsoft.com/office/drawing/2014/main" id="{3882529B-51E3-41CB-A324-818D17785F6C}"/>
              </a:ext>
            </a:extLst>
          </p:cNvPr>
          <p:cNvSpPr/>
          <p:nvPr/>
        </p:nvSpPr>
        <p:spPr>
          <a:xfrm>
            <a:off x="1985010" y="2644140"/>
            <a:ext cx="3719830" cy="2769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联系电话：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</a:rPr>
              <a:t>13751082562</a:t>
            </a: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微信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/QQ</a:t>
            </a:r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： </a:t>
            </a:r>
            <a:r>
              <a:rPr lang="en-US" altLang="zh-CN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359304951</a:t>
            </a: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zh-CN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zh-CN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邮箱：</a:t>
            </a:r>
            <a:r>
              <a:rPr 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2"/>
              </a:rPr>
              <a:t>alucard263096@126.com</a:t>
            </a:r>
            <a:endParaRPr 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  <a:p>
            <a:pPr algn="l"/>
            <a:r>
              <a:rPr lang="en-US" altLang="en-US" dirty="0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3"/>
              </a:rPr>
              <a:t>http://www.helpfooter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  <a:hlinkClick r:id="rId3"/>
              </a:rPr>
              <a:t>.com</a:t>
            </a:r>
            <a:r>
              <a:rPr lang="en-US" altLang="en-US">
                <a:latin typeface="方正兰亭刊黑_GBK" panose="02000000000000000000" pitchFamily="2" charset="-122"/>
                <a:ea typeface="方正兰亭刊黑_GBK" panose="02000000000000000000" pitchFamily="2" charset="-122"/>
                <a:sym typeface="+mn-ea"/>
              </a:rPr>
              <a:t> </a:t>
            </a:r>
            <a:endParaRPr lang="en-US" altLang="en-US" dirty="0">
              <a:latin typeface="方正兰亭刊黑_GBK" panose="02000000000000000000" pitchFamily="2" charset="-122"/>
              <a:ea typeface="方正兰亭刊黑_GBK" panose="02000000000000000000" pitchFamily="2" charset="-122"/>
              <a:sym typeface="+mn-ea"/>
            </a:endParaRPr>
          </a:p>
        </p:txBody>
      </p:sp>
      <p:grpSp>
        <p:nvGrpSpPr>
          <p:cNvPr id="7" name="组合 13">
            <a:extLst>
              <a:ext uri="{FF2B5EF4-FFF2-40B4-BE49-F238E27FC236}">
                <a16:creationId xmlns:a16="http://schemas.microsoft.com/office/drawing/2014/main" id="{776BEA7F-3716-45C8-B17D-59A86995D533}"/>
              </a:ext>
            </a:extLst>
          </p:cNvPr>
          <p:cNvGrpSpPr/>
          <p:nvPr/>
        </p:nvGrpSpPr>
        <p:grpSpPr>
          <a:xfrm>
            <a:off x="1382163" y="2523244"/>
            <a:ext cx="419992" cy="422190"/>
            <a:chOff x="8153944" y="1640106"/>
            <a:chExt cx="1516063" cy="1524000"/>
          </a:xfrm>
          <a:solidFill>
            <a:schemeClr val="accent4"/>
          </a:solidFill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705D9437-DF0D-43D3-9779-3435C59C184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153944" y="1640106"/>
              <a:ext cx="1516063" cy="1524000"/>
            </a:xfrm>
            <a:custGeom>
              <a:avLst/>
              <a:gdLst>
                <a:gd name="T0" fmla="*/ 703 w 703"/>
                <a:gd name="T1" fmla="*/ 364 h 703"/>
                <a:gd name="T2" fmla="*/ 701 w 703"/>
                <a:gd name="T3" fmla="*/ 381 h 703"/>
                <a:gd name="T4" fmla="*/ 682 w 703"/>
                <a:gd name="T5" fmla="*/ 470 h 703"/>
                <a:gd name="T6" fmla="*/ 637 w 703"/>
                <a:gd name="T7" fmla="*/ 555 h 703"/>
                <a:gd name="T8" fmla="*/ 585 w 703"/>
                <a:gd name="T9" fmla="*/ 614 h 703"/>
                <a:gd name="T10" fmla="*/ 490 w 703"/>
                <a:gd name="T11" fmla="*/ 674 h 703"/>
                <a:gd name="T12" fmla="*/ 371 w 703"/>
                <a:gd name="T13" fmla="*/ 703 h 703"/>
                <a:gd name="T14" fmla="*/ 330 w 703"/>
                <a:gd name="T15" fmla="*/ 702 h 703"/>
                <a:gd name="T16" fmla="*/ 202 w 703"/>
                <a:gd name="T17" fmla="*/ 669 h 703"/>
                <a:gd name="T18" fmla="*/ 103 w 703"/>
                <a:gd name="T19" fmla="*/ 600 h 703"/>
                <a:gd name="T20" fmla="*/ 41 w 703"/>
                <a:gd name="T21" fmla="*/ 517 h 703"/>
                <a:gd name="T22" fmla="*/ 5 w 703"/>
                <a:gd name="T23" fmla="*/ 405 h 703"/>
                <a:gd name="T24" fmla="*/ 0 w 703"/>
                <a:gd name="T25" fmla="*/ 368 h 703"/>
                <a:gd name="T26" fmla="*/ 1 w 703"/>
                <a:gd name="T27" fmla="*/ 333 h 703"/>
                <a:gd name="T28" fmla="*/ 19 w 703"/>
                <a:gd name="T29" fmla="*/ 239 h 703"/>
                <a:gd name="T30" fmla="*/ 100 w 703"/>
                <a:gd name="T31" fmla="*/ 107 h 703"/>
                <a:gd name="T32" fmla="*/ 188 w 703"/>
                <a:gd name="T33" fmla="*/ 41 h 703"/>
                <a:gd name="T34" fmla="*/ 341 w 703"/>
                <a:gd name="T35" fmla="*/ 1 h 703"/>
                <a:gd name="T36" fmla="*/ 357 w 703"/>
                <a:gd name="T37" fmla="*/ 0 h 703"/>
                <a:gd name="T38" fmla="*/ 401 w 703"/>
                <a:gd name="T39" fmla="*/ 5 h 703"/>
                <a:gd name="T40" fmla="*/ 531 w 703"/>
                <a:gd name="T41" fmla="*/ 50 h 703"/>
                <a:gd name="T42" fmla="*/ 648 w 703"/>
                <a:gd name="T43" fmla="*/ 164 h 703"/>
                <a:gd name="T44" fmla="*/ 694 w 703"/>
                <a:gd name="T45" fmla="*/ 278 h 703"/>
                <a:gd name="T46" fmla="*/ 702 w 703"/>
                <a:gd name="T47" fmla="*/ 337 h 703"/>
                <a:gd name="T48" fmla="*/ 313 w 703"/>
                <a:gd name="T49" fmla="*/ 260 h 703"/>
                <a:gd name="T50" fmla="*/ 302 w 703"/>
                <a:gd name="T51" fmla="*/ 224 h 703"/>
                <a:gd name="T52" fmla="*/ 230 w 703"/>
                <a:gd name="T53" fmla="*/ 173 h 703"/>
                <a:gd name="T54" fmla="*/ 174 w 703"/>
                <a:gd name="T55" fmla="*/ 212 h 703"/>
                <a:gd name="T56" fmla="*/ 161 w 703"/>
                <a:gd name="T57" fmla="*/ 269 h 703"/>
                <a:gd name="T58" fmla="*/ 224 w 703"/>
                <a:gd name="T59" fmla="*/ 399 h 703"/>
                <a:gd name="T60" fmla="*/ 288 w 703"/>
                <a:gd name="T61" fmla="*/ 468 h 703"/>
                <a:gd name="T62" fmla="*/ 358 w 703"/>
                <a:gd name="T63" fmla="*/ 520 h 703"/>
                <a:gd name="T64" fmla="*/ 453 w 703"/>
                <a:gd name="T65" fmla="*/ 554 h 703"/>
                <a:gd name="T66" fmla="*/ 513 w 703"/>
                <a:gd name="T67" fmla="*/ 531 h 703"/>
                <a:gd name="T68" fmla="*/ 534 w 703"/>
                <a:gd name="T69" fmla="*/ 452 h 703"/>
                <a:gd name="T70" fmla="*/ 470 w 703"/>
                <a:gd name="T71" fmla="*/ 403 h 703"/>
                <a:gd name="T72" fmla="*/ 407 w 703"/>
                <a:gd name="T73" fmla="*/ 429 h 703"/>
                <a:gd name="T74" fmla="*/ 384 w 703"/>
                <a:gd name="T75" fmla="*/ 421 h 703"/>
                <a:gd name="T76" fmla="*/ 303 w 703"/>
                <a:gd name="T77" fmla="*/ 343 h 703"/>
                <a:gd name="T78" fmla="*/ 286 w 703"/>
                <a:gd name="T79" fmla="*/ 308 h 703"/>
                <a:gd name="T80" fmla="*/ 313 w 703"/>
                <a:gd name="T81" fmla="*/ 260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03" h="703">
                  <a:moveTo>
                    <a:pt x="703" y="340"/>
                  </a:moveTo>
                  <a:cubicBezTo>
                    <a:pt x="703" y="348"/>
                    <a:pt x="703" y="356"/>
                    <a:pt x="703" y="364"/>
                  </a:cubicBezTo>
                  <a:cubicBezTo>
                    <a:pt x="702" y="365"/>
                    <a:pt x="702" y="365"/>
                    <a:pt x="702" y="366"/>
                  </a:cubicBezTo>
                  <a:cubicBezTo>
                    <a:pt x="701" y="371"/>
                    <a:pt x="701" y="376"/>
                    <a:pt x="701" y="381"/>
                  </a:cubicBezTo>
                  <a:cubicBezTo>
                    <a:pt x="700" y="392"/>
                    <a:pt x="699" y="404"/>
                    <a:pt x="697" y="415"/>
                  </a:cubicBezTo>
                  <a:cubicBezTo>
                    <a:pt x="693" y="434"/>
                    <a:pt x="689" y="452"/>
                    <a:pt x="682" y="470"/>
                  </a:cubicBezTo>
                  <a:cubicBezTo>
                    <a:pt x="676" y="484"/>
                    <a:pt x="671" y="498"/>
                    <a:pt x="664" y="511"/>
                  </a:cubicBezTo>
                  <a:cubicBezTo>
                    <a:pt x="656" y="526"/>
                    <a:pt x="647" y="541"/>
                    <a:pt x="637" y="555"/>
                  </a:cubicBezTo>
                  <a:cubicBezTo>
                    <a:pt x="629" y="567"/>
                    <a:pt x="619" y="578"/>
                    <a:pt x="610" y="589"/>
                  </a:cubicBezTo>
                  <a:cubicBezTo>
                    <a:pt x="602" y="598"/>
                    <a:pt x="594" y="606"/>
                    <a:pt x="585" y="614"/>
                  </a:cubicBezTo>
                  <a:cubicBezTo>
                    <a:pt x="574" y="623"/>
                    <a:pt x="563" y="632"/>
                    <a:pt x="551" y="640"/>
                  </a:cubicBezTo>
                  <a:cubicBezTo>
                    <a:pt x="532" y="654"/>
                    <a:pt x="511" y="665"/>
                    <a:pt x="490" y="674"/>
                  </a:cubicBezTo>
                  <a:cubicBezTo>
                    <a:pt x="452" y="690"/>
                    <a:pt x="414" y="700"/>
                    <a:pt x="374" y="702"/>
                  </a:cubicBezTo>
                  <a:cubicBezTo>
                    <a:pt x="373" y="702"/>
                    <a:pt x="372" y="703"/>
                    <a:pt x="371" y="703"/>
                  </a:cubicBezTo>
                  <a:cubicBezTo>
                    <a:pt x="358" y="703"/>
                    <a:pt x="345" y="703"/>
                    <a:pt x="332" y="703"/>
                  </a:cubicBezTo>
                  <a:cubicBezTo>
                    <a:pt x="331" y="703"/>
                    <a:pt x="331" y="702"/>
                    <a:pt x="330" y="702"/>
                  </a:cubicBezTo>
                  <a:cubicBezTo>
                    <a:pt x="315" y="700"/>
                    <a:pt x="299" y="699"/>
                    <a:pt x="284" y="696"/>
                  </a:cubicBezTo>
                  <a:cubicBezTo>
                    <a:pt x="256" y="691"/>
                    <a:pt x="228" y="682"/>
                    <a:pt x="202" y="669"/>
                  </a:cubicBezTo>
                  <a:cubicBezTo>
                    <a:pt x="184" y="661"/>
                    <a:pt x="167" y="651"/>
                    <a:pt x="151" y="640"/>
                  </a:cubicBezTo>
                  <a:cubicBezTo>
                    <a:pt x="134" y="628"/>
                    <a:pt x="118" y="614"/>
                    <a:pt x="103" y="600"/>
                  </a:cubicBezTo>
                  <a:cubicBezTo>
                    <a:pt x="94" y="591"/>
                    <a:pt x="87" y="582"/>
                    <a:pt x="79" y="573"/>
                  </a:cubicBezTo>
                  <a:cubicBezTo>
                    <a:pt x="64" y="555"/>
                    <a:pt x="52" y="536"/>
                    <a:pt x="41" y="517"/>
                  </a:cubicBezTo>
                  <a:cubicBezTo>
                    <a:pt x="28" y="491"/>
                    <a:pt x="17" y="463"/>
                    <a:pt x="10" y="434"/>
                  </a:cubicBezTo>
                  <a:cubicBezTo>
                    <a:pt x="8" y="425"/>
                    <a:pt x="6" y="415"/>
                    <a:pt x="5" y="405"/>
                  </a:cubicBezTo>
                  <a:cubicBezTo>
                    <a:pt x="3" y="393"/>
                    <a:pt x="2" y="382"/>
                    <a:pt x="1" y="370"/>
                  </a:cubicBezTo>
                  <a:cubicBezTo>
                    <a:pt x="1" y="369"/>
                    <a:pt x="0" y="369"/>
                    <a:pt x="0" y="368"/>
                  </a:cubicBezTo>
                  <a:cubicBezTo>
                    <a:pt x="0" y="357"/>
                    <a:pt x="0" y="347"/>
                    <a:pt x="0" y="336"/>
                  </a:cubicBezTo>
                  <a:cubicBezTo>
                    <a:pt x="1" y="335"/>
                    <a:pt x="1" y="334"/>
                    <a:pt x="1" y="333"/>
                  </a:cubicBezTo>
                  <a:cubicBezTo>
                    <a:pt x="2" y="323"/>
                    <a:pt x="3" y="312"/>
                    <a:pt x="4" y="301"/>
                  </a:cubicBezTo>
                  <a:cubicBezTo>
                    <a:pt x="7" y="280"/>
                    <a:pt x="12" y="259"/>
                    <a:pt x="19" y="239"/>
                  </a:cubicBezTo>
                  <a:cubicBezTo>
                    <a:pt x="27" y="216"/>
                    <a:pt x="37" y="194"/>
                    <a:pt x="49" y="173"/>
                  </a:cubicBezTo>
                  <a:cubicBezTo>
                    <a:pt x="63" y="149"/>
                    <a:pt x="80" y="127"/>
                    <a:pt x="100" y="107"/>
                  </a:cubicBezTo>
                  <a:cubicBezTo>
                    <a:pt x="110" y="97"/>
                    <a:pt x="121" y="87"/>
                    <a:pt x="132" y="78"/>
                  </a:cubicBezTo>
                  <a:cubicBezTo>
                    <a:pt x="149" y="64"/>
                    <a:pt x="168" y="52"/>
                    <a:pt x="188" y="41"/>
                  </a:cubicBezTo>
                  <a:cubicBezTo>
                    <a:pt x="215" y="27"/>
                    <a:pt x="243" y="16"/>
                    <a:pt x="273" y="10"/>
                  </a:cubicBezTo>
                  <a:cubicBezTo>
                    <a:pt x="296" y="5"/>
                    <a:pt x="318" y="1"/>
                    <a:pt x="341" y="1"/>
                  </a:cubicBezTo>
                  <a:cubicBezTo>
                    <a:pt x="343" y="1"/>
                    <a:pt x="344" y="1"/>
                    <a:pt x="345" y="0"/>
                  </a:cubicBezTo>
                  <a:cubicBezTo>
                    <a:pt x="349" y="0"/>
                    <a:pt x="353" y="0"/>
                    <a:pt x="357" y="0"/>
                  </a:cubicBezTo>
                  <a:cubicBezTo>
                    <a:pt x="359" y="1"/>
                    <a:pt x="360" y="1"/>
                    <a:pt x="361" y="1"/>
                  </a:cubicBezTo>
                  <a:cubicBezTo>
                    <a:pt x="374" y="2"/>
                    <a:pt x="387" y="3"/>
                    <a:pt x="401" y="5"/>
                  </a:cubicBezTo>
                  <a:cubicBezTo>
                    <a:pt x="422" y="7"/>
                    <a:pt x="442" y="12"/>
                    <a:pt x="462" y="19"/>
                  </a:cubicBezTo>
                  <a:cubicBezTo>
                    <a:pt x="486" y="27"/>
                    <a:pt x="509" y="37"/>
                    <a:pt x="531" y="50"/>
                  </a:cubicBezTo>
                  <a:cubicBezTo>
                    <a:pt x="559" y="67"/>
                    <a:pt x="585" y="88"/>
                    <a:pt x="608" y="112"/>
                  </a:cubicBezTo>
                  <a:cubicBezTo>
                    <a:pt x="623" y="128"/>
                    <a:pt x="636" y="145"/>
                    <a:pt x="648" y="164"/>
                  </a:cubicBezTo>
                  <a:cubicBezTo>
                    <a:pt x="659" y="181"/>
                    <a:pt x="668" y="200"/>
                    <a:pt x="676" y="219"/>
                  </a:cubicBezTo>
                  <a:cubicBezTo>
                    <a:pt x="684" y="238"/>
                    <a:pt x="690" y="258"/>
                    <a:pt x="694" y="278"/>
                  </a:cubicBezTo>
                  <a:cubicBezTo>
                    <a:pt x="697" y="289"/>
                    <a:pt x="699" y="300"/>
                    <a:pt x="700" y="311"/>
                  </a:cubicBezTo>
                  <a:cubicBezTo>
                    <a:pt x="701" y="320"/>
                    <a:pt x="701" y="329"/>
                    <a:pt x="702" y="337"/>
                  </a:cubicBezTo>
                  <a:cubicBezTo>
                    <a:pt x="702" y="338"/>
                    <a:pt x="702" y="339"/>
                    <a:pt x="703" y="340"/>
                  </a:cubicBezTo>
                  <a:close/>
                  <a:moveTo>
                    <a:pt x="313" y="260"/>
                  </a:moveTo>
                  <a:cubicBezTo>
                    <a:pt x="313" y="257"/>
                    <a:pt x="313" y="254"/>
                    <a:pt x="313" y="251"/>
                  </a:cubicBezTo>
                  <a:cubicBezTo>
                    <a:pt x="311" y="241"/>
                    <a:pt x="307" y="233"/>
                    <a:pt x="302" y="224"/>
                  </a:cubicBezTo>
                  <a:cubicBezTo>
                    <a:pt x="293" y="209"/>
                    <a:pt x="282" y="195"/>
                    <a:pt x="268" y="184"/>
                  </a:cubicBezTo>
                  <a:cubicBezTo>
                    <a:pt x="257" y="175"/>
                    <a:pt x="244" y="171"/>
                    <a:pt x="230" y="173"/>
                  </a:cubicBezTo>
                  <a:cubicBezTo>
                    <a:pt x="216" y="175"/>
                    <a:pt x="205" y="181"/>
                    <a:pt x="195" y="191"/>
                  </a:cubicBezTo>
                  <a:cubicBezTo>
                    <a:pt x="188" y="198"/>
                    <a:pt x="181" y="205"/>
                    <a:pt x="174" y="212"/>
                  </a:cubicBezTo>
                  <a:cubicBezTo>
                    <a:pt x="170" y="217"/>
                    <a:pt x="167" y="222"/>
                    <a:pt x="165" y="228"/>
                  </a:cubicBezTo>
                  <a:cubicBezTo>
                    <a:pt x="159" y="241"/>
                    <a:pt x="160" y="255"/>
                    <a:pt x="161" y="269"/>
                  </a:cubicBezTo>
                  <a:cubicBezTo>
                    <a:pt x="164" y="291"/>
                    <a:pt x="172" y="312"/>
                    <a:pt x="182" y="332"/>
                  </a:cubicBezTo>
                  <a:cubicBezTo>
                    <a:pt x="193" y="356"/>
                    <a:pt x="207" y="379"/>
                    <a:pt x="224" y="399"/>
                  </a:cubicBezTo>
                  <a:cubicBezTo>
                    <a:pt x="237" y="415"/>
                    <a:pt x="250" y="430"/>
                    <a:pt x="264" y="445"/>
                  </a:cubicBezTo>
                  <a:cubicBezTo>
                    <a:pt x="271" y="454"/>
                    <a:pt x="280" y="461"/>
                    <a:pt x="288" y="468"/>
                  </a:cubicBezTo>
                  <a:cubicBezTo>
                    <a:pt x="298" y="477"/>
                    <a:pt x="309" y="486"/>
                    <a:pt x="319" y="494"/>
                  </a:cubicBezTo>
                  <a:cubicBezTo>
                    <a:pt x="332" y="503"/>
                    <a:pt x="345" y="512"/>
                    <a:pt x="358" y="520"/>
                  </a:cubicBezTo>
                  <a:cubicBezTo>
                    <a:pt x="375" y="530"/>
                    <a:pt x="393" y="539"/>
                    <a:pt x="412" y="545"/>
                  </a:cubicBezTo>
                  <a:cubicBezTo>
                    <a:pt x="425" y="550"/>
                    <a:pt x="439" y="553"/>
                    <a:pt x="453" y="554"/>
                  </a:cubicBezTo>
                  <a:cubicBezTo>
                    <a:pt x="466" y="555"/>
                    <a:pt x="479" y="554"/>
                    <a:pt x="491" y="549"/>
                  </a:cubicBezTo>
                  <a:cubicBezTo>
                    <a:pt x="500" y="545"/>
                    <a:pt x="506" y="538"/>
                    <a:pt x="513" y="531"/>
                  </a:cubicBezTo>
                  <a:cubicBezTo>
                    <a:pt x="521" y="523"/>
                    <a:pt x="529" y="515"/>
                    <a:pt x="535" y="505"/>
                  </a:cubicBezTo>
                  <a:cubicBezTo>
                    <a:pt x="545" y="487"/>
                    <a:pt x="545" y="469"/>
                    <a:pt x="534" y="452"/>
                  </a:cubicBezTo>
                  <a:cubicBezTo>
                    <a:pt x="528" y="442"/>
                    <a:pt x="520" y="434"/>
                    <a:pt x="512" y="428"/>
                  </a:cubicBezTo>
                  <a:cubicBezTo>
                    <a:pt x="499" y="417"/>
                    <a:pt x="486" y="408"/>
                    <a:pt x="470" y="403"/>
                  </a:cubicBezTo>
                  <a:cubicBezTo>
                    <a:pt x="455" y="399"/>
                    <a:pt x="441" y="401"/>
                    <a:pt x="429" y="409"/>
                  </a:cubicBezTo>
                  <a:cubicBezTo>
                    <a:pt x="421" y="415"/>
                    <a:pt x="414" y="422"/>
                    <a:pt x="407" y="429"/>
                  </a:cubicBezTo>
                  <a:cubicBezTo>
                    <a:pt x="405" y="430"/>
                    <a:pt x="403" y="431"/>
                    <a:pt x="401" y="430"/>
                  </a:cubicBezTo>
                  <a:cubicBezTo>
                    <a:pt x="395" y="427"/>
                    <a:pt x="389" y="425"/>
                    <a:pt x="384" y="421"/>
                  </a:cubicBezTo>
                  <a:cubicBezTo>
                    <a:pt x="369" y="409"/>
                    <a:pt x="355" y="397"/>
                    <a:pt x="341" y="384"/>
                  </a:cubicBezTo>
                  <a:cubicBezTo>
                    <a:pt x="328" y="372"/>
                    <a:pt x="315" y="357"/>
                    <a:pt x="303" y="343"/>
                  </a:cubicBezTo>
                  <a:cubicBezTo>
                    <a:pt x="296" y="335"/>
                    <a:pt x="289" y="326"/>
                    <a:pt x="285" y="315"/>
                  </a:cubicBezTo>
                  <a:cubicBezTo>
                    <a:pt x="284" y="312"/>
                    <a:pt x="284" y="310"/>
                    <a:pt x="286" y="308"/>
                  </a:cubicBezTo>
                  <a:cubicBezTo>
                    <a:pt x="291" y="304"/>
                    <a:pt x="295" y="299"/>
                    <a:pt x="300" y="294"/>
                  </a:cubicBezTo>
                  <a:cubicBezTo>
                    <a:pt x="308" y="284"/>
                    <a:pt x="314" y="274"/>
                    <a:pt x="313" y="2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DE831453-EAF7-4237-915B-B12FC0514D41}"/>
                </a:ext>
              </a:extLst>
            </p:cNvPr>
            <p:cNvSpPr/>
            <p:nvPr/>
          </p:nvSpPr>
          <p:spPr bwMode="auto">
            <a:xfrm>
              <a:off x="8563523" y="2076668"/>
              <a:ext cx="701675" cy="698500"/>
            </a:xfrm>
            <a:custGeom>
              <a:avLst/>
              <a:gdLst>
                <a:gd name="T0" fmla="*/ 215 w 325"/>
                <a:gd name="T1" fmla="*/ 261 h 323"/>
                <a:gd name="T2" fmla="*/ 238 w 325"/>
                <a:gd name="T3" fmla="*/ 251 h 323"/>
                <a:gd name="T4" fmla="*/ 252 w 325"/>
                <a:gd name="T5" fmla="*/ 237 h 323"/>
                <a:gd name="T6" fmla="*/ 273 w 325"/>
                <a:gd name="T7" fmla="*/ 233 h 323"/>
                <a:gd name="T8" fmla="*/ 315 w 325"/>
                <a:gd name="T9" fmla="*/ 264 h 323"/>
                <a:gd name="T10" fmla="*/ 314 w 325"/>
                <a:gd name="T11" fmla="*/ 294 h 323"/>
                <a:gd name="T12" fmla="*/ 289 w 325"/>
                <a:gd name="T13" fmla="*/ 318 h 323"/>
                <a:gd name="T14" fmla="*/ 273 w 325"/>
                <a:gd name="T15" fmla="*/ 322 h 323"/>
                <a:gd name="T16" fmla="*/ 231 w 325"/>
                <a:gd name="T17" fmla="*/ 314 h 323"/>
                <a:gd name="T18" fmla="*/ 164 w 325"/>
                <a:gd name="T19" fmla="*/ 279 h 323"/>
                <a:gd name="T20" fmla="*/ 125 w 325"/>
                <a:gd name="T21" fmla="*/ 249 h 323"/>
                <a:gd name="T22" fmla="*/ 84 w 325"/>
                <a:gd name="T23" fmla="*/ 209 h 323"/>
                <a:gd name="T24" fmla="*/ 27 w 325"/>
                <a:gd name="T25" fmla="*/ 131 h 323"/>
                <a:gd name="T26" fmla="*/ 4 w 325"/>
                <a:gd name="T27" fmla="*/ 71 h 323"/>
                <a:gd name="T28" fmla="*/ 3 w 325"/>
                <a:gd name="T29" fmla="*/ 40 h 323"/>
                <a:gd name="T30" fmla="*/ 6 w 325"/>
                <a:gd name="T31" fmla="*/ 34 h 323"/>
                <a:gd name="T32" fmla="*/ 32 w 325"/>
                <a:gd name="T33" fmla="*/ 9 h 323"/>
                <a:gd name="T34" fmla="*/ 61 w 325"/>
                <a:gd name="T35" fmla="*/ 10 h 323"/>
                <a:gd name="T36" fmla="*/ 90 w 325"/>
                <a:gd name="T37" fmla="*/ 50 h 323"/>
                <a:gd name="T38" fmla="*/ 85 w 325"/>
                <a:gd name="T39" fmla="*/ 73 h 323"/>
                <a:gd name="T40" fmla="*/ 69 w 325"/>
                <a:gd name="T41" fmla="*/ 91 h 323"/>
                <a:gd name="T42" fmla="*/ 63 w 325"/>
                <a:gd name="T43" fmla="*/ 110 h 323"/>
                <a:gd name="T44" fmla="*/ 86 w 325"/>
                <a:gd name="T45" fmla="*/ 159 h 323"/>
                <a:gd name="T46" fmla="*/ 137 w 325"/>
                <a:gd name="T47" fmla="*/ 214 h 323"/>
                <a:gd name="T48" fmla="*/ 183 w 325"/>
                <a:gd name="T49" fmla="*/ 250 h 323"/>
                <a:gd name="T50" fmla="*/ 215 w 325"/>
                <a:gd name="T51" fmla="*/ 261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25" h="323">
                  <a:moveTo>
                    <a:pt x="215" y="261"/>
                  </a:moveTo>
                  <a:cubicBezTo>
                    <a:pt x="224" y="261"/>
                    <a:pt x="231" y="258"/>
                    <a:pt x="238" y="251"/>
                  </a:cubicBezTo>
                  <a:cubicBezTo>
                    <a:pt x="242" y="247"/>
                    <a:pt x="247" y="242"/>
                    <a:pt x="252" y="237"/>
                  </a:cubicBezTo>
                  <a:cubicBezTo>
                    <a:pt x="258" y="232"/>
                    <a:pt x="265" y="230"/>
                    <a:pt x="273" y="233"/>
                  </a:cubicBezTo>
                  <a:cubicBezTo>
                    <a:pt x="289" y="240"/>
                    <a:pt x="304" y="250"/>
                    <a:pt x="315" y="264"/>
                  </a:cubicBezTo>
                  <a:cubicBezTo>
                    <a:pt x="325" y="276"/>
                    <a:pt x="323" y="282"/>
                    <a:pt x="314" y="294"/>
                  </a:cubicBezTo>
                  <a:cubicBezTo>
                    <a:pt x="306" y="302"/>
                    <a:pt x="298" y="310"/>
                    <a:pt x="289" y="318"/>
                  </a:cubicBezTo>
                  <a:cubicBezTo>
                    <a:pt x="285" y="322"/>
                    <a:pt x="279" y="322"/>
                    <a:pt x="273" y="322"/>
                  </a:cubicBezTo>
                  <a:cubicBezTo>
                    <a:pt x="259" y="323"/>
                    <a:pt x="245" y="319"/>
                    <a:pt x="231" y="314"/>
                  </a:cubicBezTo>
                  <a:cubicBezTo>
                    <a:pt x="207" y="305"/>
                    <a:pt x="185" y="293"/>
                    <a:pt x="164" y="279"/>
                  </a:cubicBezTo>
                  <a:cubicBezTo>
                    <a:pt x="150" y="269"/>
                    <a:pt x="137" y="260"/>
                    <a:pt x="125" y="249"/>
                  </a:cubicBezTo>
                  <a:cubicBezTo>
                    <a:pt x="111" y="236"/>
                    <a:pt x="97" y="223"/>
                    <a:pt x="84" y="209"/>
                  </a:cubicBezTo>
                  <a:cubicBezTo>
                    <a:pt x="62" y="186"/>
                    <a:pt x="43" y="160"/>
                    <a:pt x="27" y="131"/>
                  </a:cubicBezTo>
                  <a:cubicBezTo>
                    <a:pt x="17" y="112"/>
                    <a:pt x="8" y="92"/>
                    <a:pt x="4" y="71"/>
                  </a:cubicBezTo>
                  <a:cubicBezTo>
                    <a:pt x="1" y="61"/>
                    <a:pt x="0" y="50"/>
                    <a:pt x="3" y="40"/>
                  </a:cubicBezTo>
                  <a:cubicBezTo>
                    <a:pt x="4" y="38"/>
                    <a:pt x="5" y="35"/>
                    <a:pt x="6" y="34"/>
                  </a:cubicBezTo>
                  <a:cubicBezTo>
                    <a:pt x="15" y="25"/>
                    <a:pt x="23" y="16"/>
                    <a:pt x="32" y="9"/>
                  </a:cubicBezTo>
                  <a:cubicBezTo>
                    <a:pt x="43" y="0"/>
                    <a:pt x="50" y="0"/>
                    <a:pt x="61" y="10"/>
                  </a:cubicBezTo>
                  <a:cubicBezTo>
                    <a:pt x="74" y="21"/>
                    <a:pt x="84" y="34"/>
                    <a:pt x="90" y="50"/>
                  </a:cubicBezTo>
                  <a:cubicBezTo>
                    <a:pt x="94" y="59"/>
                    <a:pt x="92" y="67"/>
                    <a:pt x="85" y="73"/>
                  </a:cubicBezTo>
                  <a:cubicBezTo>
                    <a:pt x="80" y="79"/>
                    <a:pt x="74" y="85"/>
                    <a:pt x="69" y="91"/>
                  </a:cubicBezTo>
                  <a:cubicBezTo>
                    <a:pt x="64" y="96"/>
                    <a:pt x="63" y="103"/>
                    <a:pt x="63" y="110"/>
                  </a:cubicBezTo>
                  <a:cubicBezTo>
                    <a:pt x="64" y="130"/>
                    <a:pt x="75" y="144"/>
                    <a:pt x="86" y="159"/>
                  </a:cubicBezTo>
                  <a:cubicBezTo>
                    <a:pt x="101" y="179"/>
                    <a:pt x="119" y="197"/>
                    <a:pt x="137" y="214"/>
                  </a:cubicBezTo>
                  <a:cubicBezTo>
                    <a:pt x="151" y="227"/>
                    <a:pt x="166" y="240"/>
                    <a:pt x="183" y="250"/>
                  </a:cubicBezTo>
                  <a:cubicBezTo>
                    <a:pt x="193" y="256"/>
                    <a:pt x="203" y="261"/>
                    <a:pt x="215" y="2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Freeform 18">
            <a:extLst>
              <a:ext uri="{FF2B5EF4-FFF2-40B4-BE49-F238E27FC236}">
                <a16:creationId xmlns:a16="http://schemas.microsoft.com/office/drawing/2014/main" id="{95089EC9-7D4A-4E98-9944-2A029B2BB8D3}"/>
              </a:ext>
            </a:extLst>
          </p:cNvPr>
          <p:cNvSpPr>
            <a:spLocks noEditPoints="1"/>
          </p:cNvSpPr>
          <p:nvPr/>
        </p:nvSpPr>
        <p:spPr bwMode="auto">
          <a:xfrm>
            <a:off x="1382243" y="3391554"/>
            <a:ext cx="424564" cy="426148"/>
          </a:xfrm>
          <a:custGeom>
            <a:avLst/>
            <a:gdLst>
              <a:gd name="T0" fmla="*/ 394 w 789"/>
              <a:gd name="T1" fmla="*/ 0 h 789"/>
              <a:gd name="T2" fmla="*/ 0 w 789"/>
              <a:gd name="T3" fmla="*/ 395 h 789"/>
              <a:gd name="T4" fmla="*/ 394 w 789"/>
              <a:gd name="T5" fmla="*/ 789 h 789"/>
              <a:gd name="T6" fmla="*/ 789 w 789"/>
              <a:gd name="T7" fmla="*/ 395 h 789"/>
              <a:gd name="T8" fmla="*/ 394 w 789"/>
              <a:gd name="T9" fmla="*/ 0 h 789"/>
              <a:gd name="T10" fmla="*/ 151 w 789"/>
              <a:gd name="T11" fmla="*/ 583 h 789"/>
              <a:gd name="T12" fmla="*/ 161 w 789"/>
              <a:gd name="T13" fmla="*/ 519 h 789"/>
              <a:gd name="T14" fmla="*/ 238 w 789"/>
              <a:gd name="T15" fmla="*/ 479 h 789"/>
              <a:gd name="T16" fmla="*/ 295 w 789"/>
              <a:gd name="T17" fmla="*/ 439 h 789"/>
              <a:gd name="T18" fmla="*/ 293 w 789"/>
              <a:gd name="T19" fmla="*/ 409 h 789"/>
              <a:gd name="T20" fmla="*/ 252 w 789"/>
              <a:gd name="T21" fmla="*/ 368 h 789"/>
              <a:gd name="T22" fmla="*/ 233 w 789"/>
              <a:gd name="T23" fmla="*/ 345 h 789"/>
              <a:gd name="T24" fmla="*/ 240 w 789"/>
              <a:gd name="T25" fmla="*/ 304 h 789"/>
              <a:gd name="T26" fmla="*/ 247 w 789"/>
              <a:gd name="T27" fmla="*/ 295 h 789"/>
              <a:gd name="T28" fmla="*/ 247 w 789"/>
              <a:gd name="T29" fmla="*/ 237 h 789"/>
              <a:gd name="T30" fmla="*/ 278 w 789"/>
              <a:gd name="T31" fmla="*/ 193 h 789"/>
              <a:gd name="T32" fmla="*/ 299 w 789"/>
              <a:gd name="T33" fmla="*/ 190 h 789"/>
              <a:gd name="T34" fmla="*/ 318 w 789"/>
              <a:gd name="T35" fmla="*/ 185 h 789"/>
              <a:gd name="T36" fmla="*/ 346 w 789"/>
              <a:gd name="T37" fmla="*/ 179 h 789"/>
              <a:gd name="T38" fmla="*/ 376 w 789"/>
              <a:gd name="T39" fmla="*/ 203 h 789"/>
              <a:gd name="T40" fmla="*/ 400 w 789"/>
              <a:gd name="T41" fmla="*/ 202 h 789"/>
              <a:gd name="T42" fmla="*/ 420 w 789"/>
              <a:gd name="T43" fmla="*/ 248 h 789"/>
              <a:gd name="T44" fmla="*/ 421 w 789"/>
              <a:gd name="T45" fmla="*/ 297 h 789"/>
              <a:gd name="T46" fmla="*/ 425 w 789"/>
              <a:gd name="T47" fmla="*/ 305 h 789"/>
              <a:gd name="T48" fmla="*/ 436 w 789"/>
              <a:gd name="T49" fmla="*/ 346 h 789"/>
              <a:gd name="T50" fmla="*/ 412 w 789"/>
              <a:gd name="T51" fmla="*/ 368 h 789"/>
              <a:gd name="T52" fmla="*/ 373 w 789"/>
              <a:gd name="T53" fmla="*/ 414 h 789"/>
              <a:gd name="T54" fmla="*/ 373 w 789"/>
              <a:gd name="T55" fmla="*/ 442 h 789"/>
              <a:gd name="T56" fmla="*/ 421 w 789"/>
              <a:gd name="T57" fmla="*/ 479 h 789"/>
              <a:gd name="T58" fmla="*/ 504 w 789"/>
              <a:gd name="T59" fmla="*/ 519 h 789"/>
              <a:gd name="T60" fmla="*/ 517 w 789"/>
              <a:gd name="T61" fmla="*/ 583 h 789"/>
              <a:gd name="T62" fmla="*/ 151 w 789"/>
              <a:gd name="T63" fmla="*/ 583 h 789"/>
              <a:gd name="T64" fmla="*/ 533 w 789"/>
              <a:gd name="T65" fmla="*/ 582 h 789"/>
              <a:gd name="T66" fmla="*/ 521 w 789"/>
              <a:gd name="T67" fmla="*/ 513 h 789"/>
              <a:gd name="T68" fmla="*/ 478 w 789"/>
              <a:gd name="T69" fmla="*/ 476 h 789"/>
              <a:gd name="T70" fmla="*/ 480 w 789"/>
              <a:gd name="T71" fmla="*/ 452 h 789"/>
              <a:gd name="T72" fmla="*/ 453 w 789"/>
              <a:gd name="T73" fmla="*/ 421 h 789"/>
              <a:gd name="T74" fmla="*/ 438 w 789"/>
              <a:gd name="T75" fmla="*/ 403 h 789"/>
              <a:gd name="T76" fmla="*/ 446 w 789"/>
              <a:gd name="T77" fmla="*/ 372 h 789"/>
              <a:gd name="T78" fmla="*/ 453 w 789"/>
              <a:gd name="T79" fmla="*/ 365 h 789"/>
              <a:gd name="T80" fmla="*/ 454 w 789"/>
              <a:gd name="T81" fmla="*/ 320 h 789"/>
              <a:gd name="T82" fmla="*/ 474 w 789"/>
              <a:gd name="T83" fmla="*/ 287 h 789"/>
              <a:gd name="T84" fmla="*/ 487 w 789"/>
              <a:gd name="T85" fmla="*/ 284 h 789"/>
              <a:gd name="T86" fmla="*/ 501 w 789"/>
              <a:gd name="T87" fmla="*/ 280 h 789"/>
              <a:gd name="T88" fmla="*/ 523 w 789"/>
              <a:gd name="T89" fmla="*/ 276 h 789"/>
              <a:gd name="T90" fmla="*/ 545 w 789"/>
              <a:gd name="T91" fmla="*/ 292 h 789"/>
              <a:gd name="T92" fmla="*/ 557 w 789"/>
              <a:gd name="T93" fmla="*/ 292 h 789"/>
              <a:gd name="T94" fmla="*/ 572 w 789"/>
              <a:gd name="T95" fmla="*/ 327 h 789"/>
              <a:gd name="T96" fmla="*/ 572 w 789"/>
              <a:gd name="T97" fmla="*/ 366 h 789"/>
              <a:gd name="T98" fmla="*/ 576 w 789"/>
              <a:gd name="T99" fmla="*/ 373 h 789"/>
              <a:gd name="T100" fmla="*/ 587 w 789"/>
              <a:gd name="T101" fmla="*/ 404 h 789"/>
              <a:gd name="T102" fmla="*/ 573 w 789"/>
              <a:gd name="T103" fmla="*/ 421 h 789"/>
              <a:gd name="T104" fmla="*/ 541 w 789"/>
              <a:gd name="T105" fmla="*/ 454 h 789"/>
              <a:gd name="T106" fmla="*/ 540 w 789"/>
              <a:gd name="T107" fmla="*/ 473 h 789"/>
              <a:gd name="T108" fmla="*/ 583 w 789"/>
              <a:gd name="T109" fmla="*/ 506 h 789"/>
              <a:gd name="T110" fmla="*/ 647 w 789"/>
              <a:gd name="T111" fmla="*/ 537 h 789"/>
              <a:gd name="T112" fmla="*/ 657 w 789"/>
              <a:gd name="T113" fmla="*/ 582 h 789"/>
              <a:gd name="T114" fmla="*/ 533 w 789"/>
              <a:gd name="T115" fmla="*/ 582 h 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89" h="789">
                <a:moveTo>
                  <a:pt x="394" y="0"/>
                </a:moveTo>
                <a:cubicBezTo>
                  <a:pt x="176" y="0"/>
                  <a:pt x="0" y="177"/>
                  <a:pt x="0" y="395"/>
                </a:cubicBezTo>
                <a:cubicBezTo>
                  <a:pt x="0" y="613"/>
                  <a:pt x="176" y="789"/>
                  <a:pt x="394" y="789"/>
                </a:cubicBezTo>
                <a:cubicBezTo>
                  <a:pt x="612" y="789"/>
                  <a:pt x="789" y="613"/>
                  <a:pt x="789" y="395"/>
                </a:cubicBezTo>
                <a:cubicBezTo>
                  <a:pt x="789" y="177"/>
                  <a:pt x="612" y="0"/>
                  <a:pt x="394" y="0"/>
                </a:cubicBezTo>
                <a:close/>
                <a:moveTo>
                  <a:pt x="151" y="583"/>
                </a:moveTo>
                <a:cubicBezTo>
                  <a:pt x="151" y="583"/>
                  <a:pt x="150" y="530"/>
                  <a:pt x="161" y="519"/>
                </a:cubicBezTo>
                <a:cubicBezTo>
                  <a:pt x="173" y="508"/>
                  <a:pt x="177" y="488"/>
                  <a:pt x="238" y="479"/>
                </a:cubicBezTo>
                <a:cubicBezTo>
                  <a:pt x="299" y="470"/>
                  <a:pt x="293" y="438"/>
                  <a:pt x="295" y="439"/>
                </a:cubicBezTo>
                <a:cubicBezTo>
                  <a:pt x="294" y="426"/>
                  <a:pt x="293" y="409"/>
                  <a:pt x="293" y="409"/>
                </a:cubicBezTo>
                <a:cubicBezTo>
                  <a:pt x="293" y="409"/>
                  <a:pt x="261" y="395"/>
                  <a:pt x="252" y="368"/>
                </a:cubicBezTo>
                <a:cubicBezTo>
                  <a:pt x="233" y="361"/>
                  <a:pt x="235" y="355"/>
                  <a:pt x="233" y="345"/>
                </a:cubicBezTo>
                <a:cubicBezTo>
                  <a:pt x="233" y="345"/>
                  <a:pt x="227" y="303"/>
                  <a:pt x="240" y="304"/>
                </a:cubicBezTo>
                <a:cubicBezTo>
                  <a:pt x="240" y="304"/>
                  <a:pt x="249" y="304"/>
                  <a:pt x="247" y="295"/>
                </a:cubicBezTo>
                <a:cubicBezTo>
                  <a:pt x="246" y="279"/>
                  <a:pt x="246" y="248"/>
                  <a:pt x="247" y="237"/>
                </a:cubicBezTo>
                <a:cubicBezTo>
                  <a:pt x="248" y="226"/>
                  <a:pt x="256" y="198"/>
                  <a:pt x="278" y="193"/>
                </a:cubicBezTo>
                <a:cubicBezTo>
                  <a:pt x="300" y="189"/>
                  <a:pt x="291" y="191"/>
                  <a:pt x="299" y="190"/>
                </a:cubicBezTo>
                <a:cubicBezTo>
                  <a:pt x="306" y="189"/>
                  <a:pt x="304" y="185"/>
                  <a:pt x="318" y="185"/>
                </a:cubicBezTo>
                <a:cubicBezTo>
                  <a:pt x="346" y="179"/>
                  <a:pt x="346" y="179"/>
                  <a:pt x="346" y="179"/>
                </a:cubicBezTo>
                <a:cubicBezTo>
                  <a:pt x="360" y="179"/>
                  <a:pt x="368" y="201"/>
                  <a:pt x="376" y="203"/>
                </a:cubicBezTo>
                <a:cubicBezTo>
                  <a:pt x="383" y="204"/>
                  <a:pt x="385" y="199"/>
                  <a:pt x="400" y="202"/>
                </a:cubicBezTo>
                <a:cubicBezTo>
                  <a:pt x="422" y="206"/>
                  <a:pt x="419" y="237"/>
                  <a:pt x="420" y="248"/>
                </a:cubicBezTo>
                <a:cubicBezTo>
                  <a:pt x="421" y="258"/>
                  <a:pt x="423" y="287"/>
                  <a:pt x="421" y="297"/>
                </a:cubicBezTo>
                <a:cubicBezTo>
                  <a:pt x="419" y="306"/>
                  <a:pt x="425" y="305"/>
                  <a:pt x="425" y="305"/>
                </a:cubicBezTo>
                <a:cubicBezTo>
                  <a:pt x="441" y="305"/>
                  <a:pt x="436" y="346"/>
                  <a:pt x="436" y="346"/>
                </a:cubicBezTo>
                <a:cubicBezTo>
                  <a:pt x="434" y="357"/>
                  <a:pt x="427" y="358"/>
                  <a:pt x="412" y="368"/>
                </a:cubicBezTo>
                <a:cubicBezTo>
                  <a:pt x="403" y="395"/>
                  <a:pt x="373" y="414"/>
                  <a:pt x="373" y="414"/>
                </a:cubicBezTo>
                <a:cubicBezTo>
                  <a:pt x="373" y="414"/>
                  <a:pt x="373" y="437"/>
                  <a:pt x="373" y="442"/>
                </a:cubicBezTo>
                <a:cubicBezTo>
                  <a:pt x="373" y="444"/>
                  <a:pt x="370" y="471"/>
                  <a:pt x="421" y="479"/>
                </a:cubicBezTo>
                <a:cubicBezTo>
                  <a:pt x="482" y="488"/>
                  <a:pt x="493" y="508"/>
                  <a:pt x="504" y="519"/>
                </a:cubicBezTo>
                <a:cubicBezTo>
                  <a:pt x="515" y="530"/>
                  <a:pt x="517" y="583"/>
                  <a:pt x="517" y="583"/>
                </a:cubicBezTo>
                <a:cubicBezTo>
                  <a:pt x="151" y="583"/>
                  <a:pt x="151" y="583"/>
                  <a:pt x="151" y="583"/>
                </a:cubicBezTo>
                <a:close/>
                <a:moveTo>
                  <a:pt x="533" y="582"/>
                </a:moveTo>
                <a:cubicBezTo>
                  <a:pt x="533" y="582"/>
                  <a:pt x="534" y="549"/>
                  <a:pt x="521" y="513"/>
                </a:cubicBezTo>
                <a:cubicBezTo>
                  <a:pt x="510" y="492"/>
                  <a:pt x="496" y="487"/>
                  <a:pt x="478" y="476"/>
                </a:cubicBezTo>
                <a:cubicBezTo>
                  <a:pt x="478" y="466"/>
                  <a:pt x="480" y="452"/>
                  <a:pt x="480" y="452"/>
                </a:cubicBezTo>
                <a:cubicBezTo>
                  <a:pt x="480" y="452"/>
                  <a:pt x="460" y="442"/>
                  <a:pt x="453" y="421"/>
                </a:cubicBezTo>
                <a:cubicBezTo>
                  <a:pt x="438" y="415"/>
                  <a:pt x="440" y="411"/>
                  <a:pt x="438" y="403"/>
                </a:cubicBezTo>
                <a:cubicBezTo>
                  <a:pt x="438" y="403"/>
                  <a:pt x="436" y="371"/>
                  <a:pt x="446" y="372"/>
                </a:cubicBezTo>
                <a:cubicBezTo>
                  <a:pt x="446" y="372"/>
                  <a:pt x="455" y="372"/>
                  <a:pt x="453" y="365"/>
                </a:cubicBezTo>
                <a:cubicBezTo>
                  <a:pt x="453" y="352"/>
                  <a:pt x="453" y="329"/>
                  <a:pt x="454" y="320"/>
                </a:cubicBezTo>
                <a:cubicBezTo>
                  <a:pt x="455" y="312"/>
                  <a:pt x="457" y="290"/>
                  <a:pt x="474" y="287"/>
                </a:cubicBezTo>
                <a:cubicBezTo>
                  <a:pt x="491" y="284"/>
                  <a:pt x="481" y="285"/>
                  <a:pt x="487" y="284"/>
                </a:cubicBezTo>
                <a:cubicBezTo>
                  <a:pt x="492" y="284"/>
                  <a:pt x="491" y="280"/>
                  <a:pt x="501" y="280"/>
                </a:cubicBezTo>
                <a:cubicBezTo>
                  <a:pt x="523" y="276"/>
                  <a:pt x="523" y="276"/>
                  <a:pt x="523" y="276"/>
                </a:cubicBezTo>
                <a:cubicBezTo>
                  <a:pt x="533" y="276"/>
                  <a:pt x="540" y="292"/>
                  <a:pt x="545" y="292"/>
                </a:cubicBezTo>
                <a:cubicBezTo>
                  <a:pt x="551" y="293"/>
                  <a:pt x="546" y="290"/>
                  <a:pt x="557" y="292"/>
                </a:cubicBezTo>
                <a:cubicBezTo>
                  <a:pt x="574" y="295"/>
                  <a:pt x="571" y="319"/>
                  <a:pt x="572" y="327"/>
                </a:cubicBezTo>
                <a:cubicBezTo>
                  <a:pt x="573" y="335"/>
                  <a:pt x="573" y="355"/>
                  <a:pt x="572" y="366"/>
                </a:cubicBezTo>
                <a:cubicBezTo>
                  <a:pt x="571" y="374"/>
                  <a:pt x="576" y="373"/>
                  <a:pt x="576" y="373"/>
                </a:cubicBezTo>
                <a:cubicBezTo>
                  <a:pt x="588" y="373"/>
                  <a:pt x="587" y="404"/>
                  <a:pt x="587" y="404"/>
                </a:cubicBezTo>
                <a:cubicBezTo>
                  <a:pt x="585" y="412"/>
                  <a:pt x="585" y="413"/>
                  <a:pt x="573" y="421"/>
                </a:cubicBezTo>
                <a:cubicBezTo>
                  <a:pt x="566" y="441"/>
                  <a:pt x="541" y="454"/>
                  <a:pt x="541" y="454"/>
                </a:cubicBezTo>
                <a:cubicBezTo>
                  <a:pt x="541" y="454"/>
                  <a:pt x="540" y="470"/>
                  <a:pt x="540" y="473"/>
                </a:cubicBezTo>
                <a:cubicBezTo>
                  <a:pt x="541" y="475"/>
                  <a:pt x="546" y="501"/>
                  <a:pt x="583" y="506"/>
                </a:cubicBezTo>
                <a:cubicBezTo>
                  <a:pt x="630" y="513"/>
                  <a:pt x="638" y="528"/>
                  <a:pt x="647" y="537"/>
                </a:cubicBezTo>
                <a:cubicBezTo>
                  <a:pt x="655" y="545"/>
                  <a:pt x="657" y="582"/>
                  <a:pt x="657" y="582"/>
                </a:cubicBezTo>
                <a:cubicBezTo>
                  <a:pt x="533" y="582"/>
                  <a:pt x="533" y="582"/>
                  <a:pt x="533" y="5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87AEF5-6B02-4A9F-BAF4-68538BB86F3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71693" y="4220139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2" name="44B7C0F4-79DB-4F8B-9303-0E098D69D8BE-1" descr="qt_temp">
            <a:extLst>
              <a:ext uri="{FF2B5EF4-FFF2-40B4-BE49-F238E27FC236}">
                <a16:creationId xmlns:a16="http://schemas.microsoft.com/office/drawing/2014/main" id="{77D70A8A-D919-4B5F-B200-29F5E0DCD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4603" y="719256"/>
            <a:ext cx="1483995" cy="1483995"/>
          </a:xfrm>
          <a:prstGeom prst="rect">
            <a:avLst/>
          </a:prstGeom>
        </p:spPr>
      </p:pic>
      <p:sp>
        <p:nvSpPr>
          <p:cNvPr id="13" name="文本框 5">
            <a:extLst>
              <a:ext uri="{FF2B5EF4-FFF2-40B4-BE49-F238E27FC236}">
                <a16:creationId xmlns:a16="http://schemas.microsoft.com/office/drawing/2014/main" id="{57915308-84D9-4440-BA7C-9EBCA255617B}"/>
              </a:ext>
            </a:extLst>
          </p:cNvPr>
          <p:cNvSpPr txBox="1"/>
          <p:nvPr/>
        </p:nvSpPr>
        <p:spPr>
          <a:xfrm>
            <a:off x="10525113" y="2243256"/>
            <a:ext cx="13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微信加我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EFAD77D9-24BB-4954-B325-D028AF3FF20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382163" y="5007715"/>
            <a:ext cx="430416" cy="432000"/>
          </a:xfrm>
          <a:custGeom>
            <a:avLst/>
            <a:gdLst>
              <a:gd name="T0" fmla="*/ 592 w 800"/>
              <a:gd name="T1" fmla="*/ 436 h 800"/>
              <a:gd name="T2" fmla="*/ 545 w 800"/>
              <a:gd name="T3" fmla="*/ 436 h 800"/>
              <a:gd name="T4" fmla="*/ 545 w 800"/>
              <a:gd name="T5" fmla="*/ 541 h 800"/>
              <a:gd name="T6" fmla="*/ 531 w 800"/>
              <a:gd name="T7" fmla="*/ 554 h 800"/>
              <a:gd name="T8" fmla="*/ 438 w 800"/>
              <a:gd name="T9" fmla="*/ 554 h 800"/>
              <a:gd name="T10" fmla="*/ 426 w 800"/>
              <a:gd name="T11" fmla="*/ 543 h 800"/>
              <a:gd name="T12" fmla="*/ 426 w 800"/>
              <a:gd name="T13" fmla="*/ 497 h 800"/>
              <a:gd name="T14" fmla="*/ 415 w 800"/>
              <a:gd name="T15" fmla="*/ 483 h 800"/>
              <a:gd name="T16" fmla="*/ 390 w 800"/>
              <a:gd name="T17" fmla="*/ 483 h 800"/>
              <a:gd name="T18" fmla="*/ 379 w 800"/>
              <a:gd name="T19" fmla="*/ 495 h 800"/>
              <a:gd name="T20" fmla="*/ 379 w 800"/>
              <a:gd name="T21" fmla="*/ 541 h 800"/>
              <a:gd name="T22" fmla="*/ 362 w 800"/>
              <a:gd name="T23" fmla="*/ 554 h 800"/>
              <a:gd name="T24" fmla="*/ 274 w 800"/>
              <a:gd name="T25" fmla="*/ 554 h 800"/>
              <a:gd name="T26" fmla="*/ 261 w 800"/>
              <a:gd name="T27" fmla="*/ 541 h 800"/>
              <a:gd name="T28" fmla="*/ 261 w 800"/>
              <a:gd name="T29" fmla="*/ 436 h 800"/>
              <a:gd name="T30" fmla="*/ 213 w 800"/>
              <a:gd name="T31" fmla="*/ 436 h 800"/>
              <a:gd name="T32" fmla="*/ 213 w 800"/>
              <a:gd name="T33" fmla="*/ 424 h 800"/>
              <a:gd name="T34" fmla="*/ 385 w 800"/>
              <a:gd name="T35" fmla="*/ 252 h 800"/>
              <a:gd name="T36" fmla="*/ 420 w 800"/>
              <a:gd name="T37" fmla="*/ 252 h 800"/>
              <a:gd name="T38" fmla="*/ 474 w 800"/>
              <a:gd name="T39" fmla="*/ 306 h 800"/>
              <a:gd name="T40" fmla="*/ 474 w 800"/>
              <a:gd name="T41" fmla="*/ 260 h 800"/>
              <a:gd name="T42" fmla="*/ 484 w 800"/>
              <a:gd name="T43" fmla="*/ 247 h 800"/>
              <a:gd name="T44" fmla="*/ 509 w 800"/>
              <a:gd name="T45" fmla="*/ 247 h 800"/>
              <a:gd name="T46" fmla="*/ 521 w 800"/>
              <a:gd name="T47" fmla="*/ 257 h 800"/>
              <a:gd name="T48" fmla="*/ 521 w 800"/>
              <a:gd name="T49" fmla="*/ 353 h 800"/>
              <a:gd name="T50" fmla="*/ 592 w 800"/>
              <a:gd name="T51" fmla="*/ 424 h 800"/>
              <a:gd name="T52" fmla="*/ 592 w 800"/>
              <a:gd name="T53" fmla="*/ 436 h 800"/>
              <a:gd name="T54" fmla="*/ 400 w 800"/>
              <a:gd name="T55" fmla="*/ 0 h 800"/>
              <a:gd name="T56" fmla="*/ 0 w 800"/>
              <a:gd name="T57" fmla="*/ 400 h 800"/>
              <a:gd name="T58" fmla="*/ 400 w 800"/>
              <a:gd name="T59" fmla="*/ 800 h 800"/>
              <a:gd name="T60" fmla="*/ 800 w 800"/>
              <a:gd name="T61" fmla="*/ 400 h 800"/>
              <a:gd name="T62" fmla="*/ 400 w 800"/>
              <a:gd name="T63" fmla="*/ 0 h 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00" h="800">
                <a:moveTo>
                  <a:pt x="592" y="436"/>
                </a:moveTo>
                <a:cubicBezTo>
                  <a:pt x="545" y="436"/>
                  <a:pt x="545" y="436"/>
                  <a:pt x="545" y="436"/>
                </a:cubicBezTo>
                <a:cubicBezTo>
                  <a:pt x="545" y="541"/>
                  <a:pt x="545" y="541"/>
                  <a:pt x="545" y="541"/>
                </a:cubicBezTo>
                <a:cubicBezTo>
                  <a:pt x="545" y="541"/>
                  <a:pt x="543" y="554"/>
                  <a:pt x="531" y="554"/>
                </a:cubicBezTo>
                <a:cubicBezTo>
                  <a:pt x="438" y="554"/>
                  <a:pt x="438" y="554"/>
                  <a:pt x="438" y="554"/>
                </a:cubicBezTo>
                <a:cubicBezTo>
                  <a:pt x="438" y="554"/>
                  <a:pt x="428" y="553"/>
                  <a:pt x="426" y="543"/>
                </a:cubicBezTo>
                <a:cubicBezTo>
                  <a:pt x="426" y="497"/>
                  <a:pt x="426" y="497"/>
                  <a:pt x="426" y="497"/>
                </a:cubicBezTo>
                <a:cubicBezTo>
                  <a:pt x="426" y="497"/>
                  <a:pt x="427" y="485"/>
                  <a:pt x="415" y="483"/>
                </a:cubicBezTo>
                <a:cubicBezTo>
                  <a:pt x="390" y="483"/>
                  <a:pt x="390" y="483"/>
                  <a:pt x="390" y="483"/>
                </a:cubicBezTo>
                <a:cubicBezTo>
                  <a:pt x="390" y="483"/>
                  <a:pt x="381" y="484"/>
                  <a:pt x="379" y="495"/>
                </a:cubicBezTo>
                <a:cubicBezTo>
                  <a:pt x="379" y="541"/>
                  <a:pt x="379" y="541"/>
                  <a:pt x="379" y="541"/>
                </a:cubicBezTo>
                <a:cubicBezTo>
                  <a:pt x="379" y="541"/>
                  <a:pt x="379" y="554"/>
                  <a:pt x="362" y="554"/>
                </a:cubicBezTo>
                <a:cubicBezTo>
                  <a:pt x="274" y="554"/>
                  <a:pt x="274" y="554"/>
                  <a:pt x="274" y="554"/>
                </a:cubicBezTo>
                <a:cubicBezTo>
                  <a:pt x="274" y="554"/>
                  <a:pt x="261" y="553"/>
                  <a:pt x="261" y="541"/>
                </a:cubicBezTo>
                <a:cubicBezTo>
                  <a:pt x="261" y="436"/>
                  <a:pt x="261" y="436"/>
                  <a:pt x="261" y="436"/>
                </a:cubicBezTo>
                <a:cubicBezTo>
                  <a:pt x="213" y="436"/>
                  <a:pt x="213" y="436"/>
                  <a:pt x="213" y="436"/>
                </a:cubicBezTo>
                <a:cubicBezTo>
                  <a:pt x="213" y="436"/>
                  <a:pt x="207" y="431"/>
                  <a:pt x="213" y="424"/>
                </a:cubicBezTo>
                <a:cubicBezTo>
                  <a:pt x="385" y="252"/>
                  <a:pt x="385" y="252"/>
                  <a:pt x="385" y="252"/>
                </a:cubicBezTo>
                <a:cubicBezTo>
                  <a:pt x="385" y="252"/>
                  <a:pt x="400" y="239"/>
                  <a:pt x="420" y="252"/>
                </a:cubicBezTo>
                <a:cubicBezTo>
                  <a:pt x="474" y="306"/>
                  <a:pt x="474" y="306"/>
                  <a:pt x="474" y="306"/>
                </a:cubicBezTo>
                <a:cubicBezTo>
                  <a:pt x="474" y="260"/>
                  <a:pt x="474" y="260"/>
                  <a:pt x="474" y="260"/>
                </a:cubicBezTo>
                <a:cubicBezTo>
                  <a:pt x="474" y="260"/>
                  <a:pt x="474" y="249"/>
                  <a:pt x="484" y="247"/>
                </a:cubicBezTo>
                <a:cubicBezTo>
                  <a:pt x="509" y="247"/>
                  <a:pt x="509" y="247"/>
                  <a:pt x="509" y="247"/>
                </a:cubicBezTo>
                <a:cubicBezTo>
                  <a:pt x="509" y="247"/>
                  <a:pt x="517" y="246"/>
                  <a:pt x="521" y="257"/>
                </a:cubicBezTo>
                <a:cubicBezTo>
                  <a:pt x="521" y="353"/>
                  <a:pt x="521" y="353"/>
                  <a:pt x="521" y="353"/>
                </a:cubicBezTo>
                <a:cubicBezTo>
                  <a:pt x="592" y="424"/>
                  <a:pt x="592" y="424"/>
                  <a:pt x="592" y="424"/>
                </a:cubicBezTo>
                <a:cubicBezTo>
                  <a:pt x="592" y="424"/>
                  <a:pt x="598" y="431"/>
                  <a:pt x="592" y="436"/>
                </a:cubicBezTo>
                <a:moveTo>
                  <a:pt x="400" y="0"/>
                </a:moveTo>
                <a:cubicBezTo>
                  <a:pt x="179" y="0"/>
                  <a:pt x="0" y="179"/>
                  <a:pt x="0" y="400"/>
                </a:cubicBezTo>
                <a:cubicBezTo>
                  <a:pt x="0" y="621"/>
                  <a:pt x="179" y="800"/>
                  <a:pt x="400" y="800"/>
                </a:cubicBezTo>
                <a:cubicBezTo>
                  <a:pt x="621" y="800"/>
                  <a:pt x="800" y="621"/>
                  <a:pt x="800" y="400"/>
                </a:cubicBezTo>
                <a:cubicBezTo>
                  <a:pt x="800" y="179"/>
                  <a:pt x="621" y="0"/>
                  <a:pt x="400" y="0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CD22C0-F8BC-4AE9-BA68-C688E83C1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4112" y="4296696"/>
            <a:ext cx="1384486" cy="138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1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33</TotalTime>
  <Words>643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方正兰亭刊黑_GBK</vt:lpstr>
      <vt:lpstr>华文楷体</vt:lpstr>
      <vt:lpstr>微软雅黑</vt:lpstr>
      <vt:lpstr>Arial</vt:lpstr>
      <vt:lpstr>Cambria</vt:lpstr>
      <vt:lpstr>Franklin Gothic Book</vt:lpstr>
      <vt:lpstr>Crop</vt:lpstr>
      <vt:lpstr>开发合作建议</vt:lpstr>
      <vt:lpstr>需求一方的合作基础</vt:lpstr>
      <vt:lpstr>2年的三个阶段</vt:lpstr>
      <vt:lpstr>团队的三个目标</vt:lpstr>
      <vt:lpstr>合作计划——慢！慢！慢！</vt:lpstr>
      <vt:lpstr>感谢观看！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软件开发合作建议</dc:title>
  <dc:creator>Steve Cai</dc:creator>
  <cp:lastModifiedBy>Steve Cai</cp:lastModifiedBy>
  <cp:revision>16</cp:revision>
  <dcterms:created xsi:type="dcterms:W3CDTF">2017-10-25T09:20:59Z</dcterms:created>
  <dcterms:modified xsi:type="dcterms:W3CDTF">2017-10-25T09:54:48Z</dcterms:modified>
</cp:coreProperties>
</file>