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72" r:id="rId5"/>
    <p:sldId id="258" r:id="rId6"/>
    <p:sldId id="273" r:id="rId7"/>
    <p:sldId id="274" r:id="rId8"/>
    <p:sldId id="259" r:id="rId9"/>
    <p:sldId id="275" r:id="rId10"/>
    <p:sldId id="276" r:id="rId11"/>
    <p:sldId id="277" r:id="rId12"/>
    <p:sldId id="278" r:id="rId13"/>
    <p:sldId id="27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2016/9/2</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作者：蔡笋</a:t>
            </a:r>
            <a:endParaRPr lang="en-US" altLang="zh-CN" dirty="0" smtClean="0"/>
          </a:p>
          <a:p>
            <a:r>
              <a:rPr lang="zh-CN" altLang="en-US" dirty="0" smtClean="0"/>
              <a:t>学号：</a:t>
            </a:r>
            <a:r>
              <a:rPr lang="en-US" altLang="zh-CN" dirty="0" smtClean="0"/>
              <a:t>2012431301</a:t>
            </a:r>
          </a:p>
          <a:p>
            <a:r>
              <a:rPr lang="zh-CN" altLang="en-US" dirty="0" smtClean="0"/>
              <a:t>导师：朱映映副教授</a:t>
            </a:r>
            <a:endParaRPr lang="zh-CN" altLang="en-US" dirty="0"/>
          </a:p>
        </p:txBody>
      </p:sp>
      <p:sp>
        <p:nvSpPr>
          <p:cNvPr id="2" name="标题 1"/>
          <p:cNvSpPr>
            <a:spLocks noGrp="1"/>
          </p:cNvSpPr>
          <p:nvPr>
            <p:ph type="ctrTitle"/>
          </p:nvPr>
        </p:nvSpPr>
        <p:spPr/>
        <p:txBody>
          <a:bodyPr/>
          <a:lstStyle/>
          <a:p>
            <a:r>
              <a:rPr lang="zh-CN" altLang="en-US" dirty="0" smtClean="0"/>
              <a:t>面向移动应用开发的数据交互服务框架的研发</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a:t>
            </a:r>
            <a:r>
              <a:rPr lang="zh-CN" altLang="en-US" dirty="0" smtClean="0"/>
              <a:t>新闻发布客户端</a:t>
            </a:r>
            <a:endParaRPr lang="zh-CN" altLang="en-US" dirty="0"/>
          </a:p>
        </p:txBody>
      </p:sp>
      <p:sp>
        <p:nvSpPr>
          <p:cNvPr id="3" name="内容占位符 2"/>
          <p:cNvSpPr>
            <a:spLocks noGrp="1"/>
          </p:cNvSpPr>
          <p:nvPr>
            <p:ph sz="quarter" idx="1"/>
          </p:nvPr>
        </p:nvSpPr>
        <p:spPr/>
        <p:txBody>
          <a:bodyPr/>
          <a:lstStyle/>
          <a:p>
            <a:r>
              <a:rPr lang="zh-CN" altLang="en-US" dirty="0" smtClean="0"/>
              <a:t>调用并显示到相关的</a:t>
            </a:r>
            <a:r>
              <a:rPr lang="zh-CN" altLang="en-US" dirty="0" smtClean="0"/>
              <a:t>移动应用中</a:t>
            </a:r>
            <a:r>
              <a:rPr lang="zh-CN" altLang="en-US" dirty="0" smtClean="0"/>
              <a:t>。</a:t>
            </a:r>
            <a:endParaRPr lang="zh-CN" altLang="en-US" dirty="0"/>
          </a:p>
        </p:txBody>
      </p:sp>
      <p:pic>
        <p:nvPicPr>
          <p:cNvPr id="30722" name="Picture 1"/>
          <p:cNvPicPr>
            <a:picLocks noChangeAspect="1" noChangeArrowheads="1"/>
          </p:cNvPicPr>
          <p:nvPr/>
        </p:nvPicPr>
        <p:blipFill>
          <a:blip r:embed="rId2" cstate="print"/>
          <a:srcRect/>
          <a:stretch>
            <a:fillRect/>
          </a:stretch>
        </p:blipFill>
        <p:spPr bwMode="auto">
          <a:xfrm>
            <a:off x="755576" y="1916832"/>
            <a:ext cx="8155331"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a:t>
            </a:r>
            <a:r>
              <a:rPr lang="zh-CN" altLang="en-US" dirty="0" smtClean="0"/>
              <a:t>新闻发布客户端</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31746" name="图片 4" descr="IMG_0158.JPG"/>
          <p:cNvPicPr>
            <a:picLocks noChangeAspect="1" noChangeArrowheads="1"/>
          </p:cNvPicPr>
          <p:nvPr/>
        </p:nvPicPr>
        <p:blipFill>
          <a:blip r:embed="rId2" cstate="print"/>
          <a:srcRect/>
          <a:stretch>
            <a:fillRect/>
          </a:stretch>
        </p:blipFill>
        <p:spPr bwMode="auto">
          <a:xfrm>
            <a:off x="1259632" y="1556792"/>
            <a:ext cx="2440692" cy="4320480"/>
          </a:xfrm>
          <a:prstGeom prst="rect">
            <a:avLst/>
          </a:prstGeom>
          <a:noFill/>
          <a:ln w="9525">
            <a:noFill/>
            <a:miter lim="800000"/>
            <a:headEnd/>
            <a:tailEnd/>
          </a:ln>
        </p:spPr>
      </p:pic>
      <p:pic>
        <p:nvPicPr>
          <p:cNvPr id="31747" name="内容占位符 3" descr="IMG_0157.JPG"/>
          <p:cNvPicPr>
            <a:picLocks noGrp="1" noChangeAspect="1" noChangeArrowheads="1"/>
          </p:cNvPicPr>
          <p:nvPr/>
        </p:nvPicPr>
        <p:blipFill>
          <a:blip r:embed="rId3" cstate="print"/>
          <a:srcRect/>
          <a:stretch>
            <a:fillRect/>
          </a:stretch>
        </p:blipFill>
        <p:spPr bwMode="auto">
          <a:xfrm>
            <a:off x="5436096" y="1556792"/>
            <a:ext cx="2736304" cy="48707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sz="quarter" idx="1"/>
          </p:nvPr>
        </p:nvSpPr>
        <p:spPr/>
        <p:txBody>
          <a:bodyPr/>
          <a:lstStyle/>
          <a:p>
            <a:r>
              <a:rPr lang="zh-CN" altLang="en-US" dirty="0" smtClean="0"/>
              <a:t>直接以公有云的数据交互服务平台的方式为各种需要数据交互服务的</a:t>
            </a:r>
            <a:r>
              <a:rPr lang="en-US" altLang="zh-CN" dirty="0" smtClean="0"/>
              <a:t>APP</a:t>
            </a:r>
            <a:r>
              <a:rPr lang="zh-CN" altLang="en-US" dirty="0" smtClean="0"/>
              <a:t>以建立商业模式。</a:t>
            </a:r>
            <a:endParaRPr lang="en-US" altLang="zh-CN" dirty="0" smtClean="0"/>
          </a:p>
          <a:p>
            <a:r>
              <a:rPr lang="zh-CN" altLang="en-US" dirty="0" smtClean="0"/>
              <a:t>一</a:t>
            </a:r>
            <a:r>
              <a:rPr lang="zh-CN" altLang="en-US" dirty="0" smtClean="0"/>
              <a:t>键生成</a:t>
            </a:r>
            <a:r>
              <a:rPr lang="en-US" altLang="zh-CN" dirty="0" smtClean="0"/>
              <a:t>APP</a:t>
            </a:r>
            <a:r>
              <a:rPr lang="zh-CN" altLang="en-US" dirty="0" smtClean="0"/>
              <a:t>，为非技术的移动应用创业者提供支持，只需要设计业务对象和录入数据即可。</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smtClean="0"/>
              <a:t>谢谢</a:t>
            </a:r>
            <a:endParaRPr lang="zh-CN" altLang="en-US" dirty="0"/>
          </a:p>
        </p:txBody>
      </p:sp>
      <p:sp>
        <p:nvSpPr>
          <p:cNvPr id="3" name="内容占位符 2"/>
          <p:cNvSpPr>
            <a:spLocks noGrp="1"/>
          </p:cNvSpPr>
          <p:nvPr>
            <p:ph sz="quarter" idx="1"/>
          </p:nvPr>
        </p:nvSpPr>
        <p:spPr>
          <a:xfrm>
            <a:off x="928662" y="3214686"/>
            <a:ext cx="7772400" cy="3071834"/>
          </a:xfrm>
        </p:spPr>
        <p:txBody>
          <a:bodyPr/>
          <a:lstStyle/>
          <a:p>
            <a:r>
              <a:rPr lang="zh-CN" altLang="en-US" dirty="0" smtClean="0"/>
              <a:t>感谢朱映映导师</a:t>
            </a:r>
            <a:endParaRPr lang="en-US" altLang="zh-CN" dirty="0" smtClean="0"/>
          </a:p>
          <a:p>
            <a:r>
              <a:rPr lang="zh-CN" altLang="en-US" dirty="0" smtClean="0"/>
              <a:t>感谢使用此系统开发者提供的建议</a:t>
            </a:r>
            <a:endParaRPr lang="en-US" altLang="zh-CN" dirty="0" smtClean="0"/>
          </a:p>
          <a:p>
            <a:r>
              <a:rPr lang="zh-CN" altLang="en-US" dirty="0" smtClean="0"/>
              <a:t>感谢使用此系统的用户提出的宝贵建议和测试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课题背景</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国家互联网</a:t>
            </a:r>
            <a:r>
              <a:rPr lang="en-US" altLang="zh-CN" dirty="0" smtClean="0"/>
              <a:t>+</a:t>
            </a:r>
            <a:r>
              <a:rPr lang="zh-CN" altLang="en-US" dirty="0" smtClean="0"/>
              <a:t>概念的提出</a:t>
            </a:r>
            <a:endParaRPr lang="en-US" altLang="zh-CN" dirty="0" smtClean="0"/>
          </a:p>
          <a:p>
            <a:r>
              <a:rPr lang="zh-CN" altLang="en-US" dirty="0" smtClean="0"/>
              <a:t>移动应用</a:t>
            </a:r>
            <a:r>
              <a:rPr lang="zh-CN" altLang="en-US" dirty="0" smtClean="0"/>
              <a:t>淘汰</a:t>
            </a:r>
            <a:r>
              <a:rPr lang="zh-CN" altLang="en-US" dirty="0" smtClean="0"/>
              <a:t>速度和生产速度太</a:t>
            </a:r>
            <a:r>
              <a:rPr lang="zh-CN" altLang="en-US" dirty="0" smtClean="0"/>
              <a:t>快</a:t>
            </a:r>
            <a:endParaRPr lang="en-US" altLang="zh-CN" dirty="0" smtClean="0"/>
          </a:p>
          <a:p>
            <a:r>
              <a:rPr lang="zh-CN" altLang="en-US" dirty="0" smtClean="0"/>
              <a:t>热门时事话题更新速度快</a:t>
            </a:r>
            <a:endParaRPr lang="en-US" altLang="zh-CN" dirty="0" smtClean="0"/>
          </a:p>
          <a:p>
            <a:r>
              <a:rPr lang="zh-CN" altLang="en-US" dirty="0" smtClean="0"/>
              <a:t>为移动应用提供公有性的数据交互服务</a:t>
            </a:r>
            <a:endParaRPr lang="en-US" altLang="zh-CN" dirty="0" smtClean="0"/>
          </a:p>
          <a:p>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a:t>
            </a:r>
            <a:r>
              <a:rPr lang="zh-CN" altLang="en-US" dirty="0" smtClean="0"/>
              <a:t>目的</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dirty="0" smtClean="0"/>
              <a:t>为移动应用</a:t>
            </a:r>
            <a:r>
              <a:rPr lang="zh-CN" altLang="en-US" b="1" dirty="0" smtClean="0">
                <a:solidFill>
                  <a:srgbClr val="FF0000"/>
                </a:solidFill>
              </a:rPr>
              <a:t>快速</a:t>
            </a:r>
            <a:r>
              <a:rPr lang="zh-CN" altLang="en-US" dirty="0" smtClean="0"/>
              <a:t>解决数据交互的解决方案</a:t>
            </a:r>
            <a:endParaRPr lang="en-US" altLang="zh-CN" dirty="0" smtClean="0"/>
          </a:p>
          <a:p>
            <a:r>
              <a:rPr lang="zh-CN" altLang="en-US" dirty="0" smtClean="0"/>
              <a:t>移动应用开发者可以</a:t>
            </a:r>
            <a:r>
              <a:rPr lang="zh-CN" altLang="en-US" b="1" dirty="0" smtClean="0">
                <a:solidFill>
                  <a:srgbClr val="FF0000"/>
                </a:solidFill>
              </a:rPr>
              <a:t>不需要写代码</a:t>
            </a:r>
            <a:r>
              <a:rPr lang="zh-CN" altLang="en-US" dirty="0" smtClean="0"/>
              <a:t>，快速生成</a:t>
            </a:r>
            <a:r>
              <a:rPr lang="zh-CN" altLang="en-US" dirty="0" smtClean="0"/>
              <a:t>数据交互接口</a:t>
            </a:r>
            <a:endParaRPr lang="en-US" altLang="zh-CN" dirty="0" smtClean="0"/>
          </a:p>
          <a:p>
            <a:r>
              <a:rPr lang="zh-CN" altLang="en-US" dirty="0" smtClean="0"/>
              <a:t>快速集成到主流移动终端平台</a:t>
            </a:r>
            <a:endParaRPr lang="en-US" altLang="zh-CN" dirty="0" smtClean="0"/>
          </a:p>
          <a:p>
            <a:r>
              <a:rPr lang="zh-CN" altLang="en-US" dirty="0" smtClean="0"/>
              <a:t>快速集成到主流移动开发模式</a:t>
            </a:r>
            <a:endParaRPr lang="en-US" altLang="zh-CN" dirty="0" smtClean="0"/>
          </a:p>
          <a:p>
            <a:r>
              <a:rPr lang="zh-CN" altLang="en-US" dirty="0" smtClean="0"/>
              <a:t>低成本</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框架模块</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数据交互服务接口</a:t>
            </a:r>
            <a:endParaRPr lang="en-US" altLang="zh-CN" dirty="0" smtClean="0"/>
          </a:p>
          <a:p>
            <a:pPr lvl="1">
              <a:buNone/>
            </a:pPr>
            <a:r>
              <a:rPr lang="zh-CN" altLang="en-US" sz="1800" b="1" dirty="0" smtClean="0">
                <a:solidFill>
                  <a:srgbClr val="0070C0"/>
                </a:solidFill>
              </a:rPr>
              <a:t>以</a:t>
            </a:r>
            <a:r>
              <a:rPr lang="en-US" altLang="zh-CN" sz="1800" b="1" dirty="0" smtClean="0">
                <a:solidFill>
                  <a:srgbClr val="0070C0"/>
                </a:solidFill>
              </a:rPr>
              <a:t>Soap</a:t>
            </a:r>
            <a:r>
              <a:rPr lang="zh-CN" altLang="en-US" sz="1800" b="1" dirty="0" smtClean="0">
                <a:solidFill>
                  <a:srgbClr val="0070C0"/>
                </a:solidFill>
              </a:rPr>
              <a:t>的形式传输</a:t>
            </a:r>
            <a:r>
              <a:rPr lang="en-US" altLang="zh-CN" sz="1800" b="1" dirty="0" smtClean="0">
                <a:solidFill>
                  <a:srgbClr val="0070C0"/>
                </a:solidFill>
              </a:rPr>
              <a:t>Xml</a:t>
            </a:r>
            <a:r>
              <a:rPr lang="zh-CN" altLang="en-US" sz="1800" b="1" dirty="0" smtClean="0">
                <a:solidFill>
                  <a:srgbClr val="0070C0"/>
                </a:solidFill>
              </a:rPr>
              <a:t>或者</a:t>
            </a:r>
            <a:r>
              <a:rPr lang="en-US" altLang="zh-CN" sz="1800" b="1" dirty="0" err="1" smtClean="0">
                <a:solidFill>
                  <a:srgbClr val="0070C0"/>
                </a:solidFill>
              </a:rPr>
              <a:t>Json</a:t>
            </a:r>
            <a:r>
              <a:rPr lang="zh-CN" altLang="en-US" sz="1800" b="1" dirty="0" smtClean="0">
                <a:solidFill>
                  <a:srgbClr val="0070C0"/>
                </a:solidFill>
              </a:rPr>
              <a:t>格式的数据</a:t>
            </a:r>
            <a:endParaRPr lang="en-US" altLang="zh-CN" sz="1800" b="1" dirty="0" smtClean="0">
              <a:solidFill>
                <a:srgbClr val="0070C0"/>
              </a:solidFill>
            </a:endParaRPr>
          </a:p>
          <a:p>
            <a:pPr lvl="1">
              <a:buNone/>
            </a:pPr>
            <a:endParaRPr lang="en-US" altLang="zh-CN" sz="1800" b="1" dirty="0" smtClean="0">
              <a:solidFill>
                <a:srgbClr val="0070C0"/>
              </a:solidFill>
            </a:endParaRPr>
          </a:p>
          <a:p>
            <a:pPr lvl="1">
              <a:buNone/>
            </a:pPr>
            <a:endParaRPr lang="en-US" altLang="zh-CN" sz="1800" b="1" dirty="0" smtClean="0">
              <a:solidFill>
                <a:srgbClr val="0070C0"/>
              </a:solidFill>
            </a:endParaRPr>
          </a:p>
          <a:p>
            <a:pPr lvl="1">
              <a:buNone/>
            </a:pPr>
            <a:endParaRPr lang="en-US" altLang="zh-CN" b="1" dirty="0" smtClean="0">
              <a:solidFill>
                <a:srgbClr val="0070C0"/>
              </a:solidFill>
            </a:endParaRPr>
          </a:p>
          <a:p>
            <a:r>
              <a:rPr lang="zh-CN" altLang="en-US" dirty="0" smtClean="0"/>
              <a:t>移动应用数据交互组件</a:t>
            </a:r>
            <a:endParaRPr lang="en-US" altLang="zh-CN" dirty="0" smtClean="0"/>
          </a:p>
          <a:p>
            <a:pPr lvl="1">
              <a:buNone/>
            </a:pPr>
            <a:r>
              <a:rPr lang="zh-CN" altLang="en-US" sz="1800" b="1" dirty="0" smtClean="0">
                <a:solidFill>
                  <a:srgbClr val="0070C0"/>
                </a:solidFill>
              </a:rPr>
              <a:t>支持</a:t>
            </a:r>
            <a:r>
              <a:rPr lang="en-US" altLang="zh-CN" sz="1800" b="1" dirty="0" smtClean="0">
                <a:solidFill>
                  <a:srgbClr val="0070C0"/>
                </a:solidFill>
              </a:rPr>
              <a:t>Android</a:t>
            </a:r>
            <a:r>
              <a:rPr lang="zh-CN" altLang="en-US" sz="1800" b="1" dirty="0" smtClean="0">
                <a:solidFill>
                  <a:srgbClr val="0070C0"/>
                </a:solidFill>
              </a:rPr>
              <a:t>原生开发模式的</a:t>
            </a:r>
            <a:r>
              <a:rPr lang="en-US" altLang="zh-CN" sz="1800" b="1" dirty="0" smtClean="0">
                <a:solidFill>
                  <a:srgbClr val="0070C0"/>
                </a:solidFill>
              </a:rPr>
              <a:t>Jar</a:t>
            </a:r>
            <a:r>
              <a:rPr lang="zh-CN" altLang="en-US" sz="1800" b="1" dirty="0" smtClean="0">
                <a:solidFill>
                  <a:srgbClr val="0070C0"/>
                </a:solidFill>
              </a:rPr>
              <a:t>包引入</a:t>
            </a:r>
            <a:endParaRPr lang="en-US" altLang="zh-CN" sz="1800" b="1" dirty="0" smtClean="0">
              <a:solidFill>
                <a:srgbClr val="0070C0"/>
              </a:solidFill>
            </a:endParaRPr>
          </a:p>
          <a:p>
            <a:pPr lvl="1">
              <a:buNone/>
            </a:pPr>
            <a:r>
              <a:rPr lang="zh-CN" altLang="en-US" sz="1800" b="1" dirty="0" smtClean="0">
                <a:solidFill>
                  <a:srgbClr val="0070C0"/>
                </a:solidFill>
              </a:rPr>
              <a:t>支持</a:t>
            </a:r>
            <a:r>
              <a:rPr lang="en-US" altLang="zh-CN" sz="1800" b="1" dirty="0" smtClean="0">
                <a:solidFill>
                  <a:srgbClr val="0070C0"/>
                </a:solidFill>
              </a:rPr>
              <a:t>Cordova</a:t>
            </a:r>
            <a:r>
              <a:rPr lang="zh-CN" altLang="en-US" sz="1800" b="1" dirty="0" smtClean="0">
                <a:solidFill>
                  <a:srgbClr val="0070C0"/>
                </a:solidFill>
              </a:rPr>
              <a:t>混合开发模式的</a:t>
            </a:r>
            <a:r>
              <a:rPr lang="en-US" altLang="zh-CN" sz="1800" b="1" dirty="0" smtClean="0">
                <a:solidFill>
                  <a:srgbClr val="0070C0"/>
                </a:solidFill>
              </a:rPr>
              <a:t>JS</a:t>
            </a:r>
            <a:r>
              <a:rPr lang="zh-CN" altLang="en-US" sz="1800" b="1" dirty="0" smtClean="0">
                <a:solidFill>
                  <a:srgbClr val="0070C0"/>
                </a:solidFill>
              </a:rPr>
              <a:t>组件引入</a:t>
            </a:r>
            <a:endParaRPr lang="en-US" altLang="zh-CN" sz="1800" b="1" dirty="0" smtClean="0">
              <a:solidFill>
                <a:srgbClr val="0070C0"/>
              </a:solidFill>
            </a:endParaRPr>
          </a:p>
          <a:p>
            <a:endParaRPr lang="en-US" altLang="zh-CN" dirty="0" smtClean="0"/>
          </a:p>
          <a:p>
            <a:endParaRPr lang="en-US" altLang="zh-CN" dirty="0" smtClean="0"/>
          </a:p>
          <a:p>
            <a:r>
              <a:rPr lang="zh-CN" altLang="en-US" dirty="0" smtClean="0"/>
              <a:t>辅助管理工具</a:t>
            </a:r>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数据交互服务</a:t>
            </a:r>
            <a:r>
              <a:rPr lang="zh-CN" altLang="en-US" dirty="0" smtClean="0"/>
              <a:t>接口</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smtClean="0"/>
              <a:t>数据管理中心</a:t>
            </a:r>
            <a:endParaRPr lang="en-US" altLang="zh-CN" dirty="0" smtClean="0"/>
          </a:p>
          <a:p>
            <a:r>
              <a:rPr lang="zh-CN" altLang="en-US" dirty="0" smtClean="0"/>
              <a:t>数据交互接口</a:t>
            </a:r>
            <a:endParaRPr lang="en-US" altLang="zh-CN" dirty="0" smtClean="0"/>
          </a:p>
          <a:p>
            <a:r>
              <a:rPr lang="zh-CN" altLang="en-US" dirty="0" smtClean="0"/>
              <a:t>安全校验机制</a:t>
            </a:r>
            <a:endParaRPr lang="en-US" altLang="zh-CN" dirty="0" smtClean="0"/>
          </a:p>
          <a:p>
            <a:r>
              <a:rPr lang="zh-CN" altLang="en-US" dirty="0" smtClean="0"/>
              <a:t>性能需求</a:t>
            </a:r>
            <a:endParaRPr lang="en-US" altLang="zh-CN" dirty="0" smtClean="0"/>
          </a:p>
          <a:p>
            <a:r>
              <a:rPr lang="zh-CN" altLang="en-US" dirty="0" smtClean="0"/>
              <a:t>业务模型管理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实现技术：</a:t>
            </a:r>
            <a:r>
              <a:rPr lang="en-US" altLang="zh-CN" dirty="0" smtClean="0"/>
              <a:t>PHP+JQUERY+BOOSTRAP+SOAP</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1" name="Picture 1"/>
          <p:cNvPicPr>
            <a:picLocks noChangeAspect="1" noChangeArrowheads="1"/>
          </p:cNvPicPr>
          <p:nvPr/>
        </p:nvPicPr>
        <p:blipFill>
          <a:blip r:embed="rId2" cstate="print"/>
          <a:srcRect/>
          <a:stretch>
            <a:fillRect/>
          </a:stretch>
        </p:blipFill>
        <p:spPr bwMode="auto">
          <a:xfrm>
            <a:off x="3275856" y="1340768"/>
            <a:ext cx="3148461" cy="1728192"/>
          </a:xfrm>
          <a:prstGeom prst="rect">
            <a:avLst/>
          </a:prstGeom>
          <a:noFill/>
          <a:ln w="9525">
            <a:noFill/>
            <a:miter lim="800000"/>
            <a:headEnd/>
            <a:tailEnd/>
          </a:ln>
        </p:spPr>
      </p:pic>
      <p:pic>
        <p:nvPicPr>
          <p:cNvPr id="7172" name="Picture 1"/>
          <p:cNvPicPr>
            <a:picLocks noChangeAspect="1" noChangeArrowheads="1"/>
          </p:cNvPicPr>
          <p:nvPr/>
        </p:nvPicPr>
        <p:blipFill>
          <a:blip r:embed="rId3" cstate="print"/>
          <a:srcRect/>
          <a:stretch>
            <a:fillRect/>
          </a:stretch>
        </p:blipFill>
        <p:spPr bwMode="auto">
          <a:xfrm>
            <a:off x="3347864" y="3212976"/>
            <a:ext cx="5486400" cy="2012950"/>
          </a:xfrm>
          <a:prstGeom prst="rect">
            <a:avLst/>
          </a:prstGeom>
          <a:noFill/>
          <a:ln w="9525">
            <a:noFill/>
            <a:miter lim="800000"/>
            <a:headEnd/>
            <a:tailEnd/>
          </a:ln>
        </p:spPr>
      </p:pic>
      <p:pic>
        <p:nvPicPr>
          <p:cNvPr id="7173" name="Picture 2"/>
          <p:cNvPicPr>
            <a:picLocks noChangeAspect="1" noChangeArrowheads="1"/>
          </p:cNvPicPr>
          <p:nvPr/>
        </p:nvPicPr>
        <p:blipFill>
          <a:blip r:embed="rId4" cstate="print"/>
          <a:srcRect/>
          <a:stretch>
            <a:fillRect/>
          </a:stretch>
        </p:blipFill>
        <p:spPr bwMode="auto">
          <a:xfrm>
            <a:off x="3347864" y="1340768"/>
            <a:ext cx="7396178" cy="3672408"/>
          </a:xfrm>
          <a:prstGeom prst="rect">
            <a:avLst/>
          </a:prstGeom>
          <a:noFill/>
          <a:ln w="9525">
            <a:noFill/>
            <a:miter lim="800000"/>
            <a:headEnd/>
            <a:tailEnd/>
          </a:ln>
        </p:spPr>
      </p:pic>
      <p:pic>
        <p:nvPicPr>
          <p:cNvPr id="7174" name="Picture 2"/>
          <p:cNvPicPr>
            <a:picLocks noChangeAspect="1" noChangeArrowheads="1"/>
          </p:cNvPicPr>
          <p:nvPr/>
        </p:nvPicPr>
        <p:blipFill>
          <a:blip r:embed="rId5" cstate="print"/>
          <a:srcRect/>
          <a:stretch>
            <a:fillRect/>
          </a:stretch>
        </p:blipFill>
        <p:spPr bwMode="auto">
          <a:xfrm>
            <a:off x="3275856" y="1412776"/>
            <a:ext cx="7416824" cy="34723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anim calcmode="lin" valueType="num">
                                      <p:cBhvr additive="base">
                                        <p:cTn id="12" dur="500" fill="hold"/>
                                        <p:tgtEl>
                                          <p:spTgt spid="7174"/>
                                        </p:tgtEl>
                                        <p:attrNameLst>
                                          <p:attrName>ppt_x</p:attrName>
                                        </p:attrNameLst>
                                      </p:cBhvr>
                                      <p:tavLst>
                                        <p:tav tm="0">
                                          <p:val>
                                            <p:strVal val="#ppt_x"/>
                                          </p:val>
                                        </p:tav>
                                        <p:tav tm="100000">
                                          <p:val>
                                            <p:strVal val="#ppt_x"/>
                                          </p:val>
                                        </p:tav>
                                      </p:tavLst>
                                    </p:anim>
                                    <p:anim calcmode="lin" valueType="num">
                                      <p:cBhvr additive="base">
                                        <p:cTn id="13"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移动应用数据交互组件</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b="1" dirty="0" smtClean="0">
                <a:solidFill>
                  <a:srgbClr val="FF0000"/>
                </a:solidFill>
              </a:rPr>
              <a:t>本地化存储</a:t>
            </a:r>
            <a:r>
              <a:rPr lang="zh-CN" altLang="en-US" dirty="0" smtClean="0"/>
              <a:t>到手机的</a:t>
            </a:r>
            <a:r>
              <a:rPr lang="en-US" altLang="zh-CN" dirty="0" err="1" smtClean="0"/>
              <a:t>Sqlite</a:t>
            </a:r>
            <a:r>
              <a:rPr lang="zh-CN" altLang="en-US" dirty="0" smtClean="0"/>
              <a:t>或者</a:t>
            </a:r>
            <a:r>
              <a:rPr lang="en-US" altLang="zh-CN" dirty="0" smtClean="0"/>
              <a:t>HTML5</a:t>
            </a:r>
            <a:r>
              <a:rPr lang="zh-CN" altLang="en-US" dirty="0" smtClean="0"/>
              <a:t>的</a:t>
            </a:r>
            <a:r>
              <a:rPr lang="en-US" altLang="zh-CN" dirty="0" err="1" smtClean="0"/>
              <a:t>LocalStorage</a:t>
            </a:r>
            <a:endParaRPr lang="en-US" altLang="zh-CN" dirty="0" smtClean="0"/>
          </a:p>
          <a:p>
            <a:r>
              <a:rPr lang="zh-CN" altLang="en-US" dirty="0" smtClean="0"/>
              <a:t>安全稳定的远程</a:t>
            </a:r>
            <a:r>
              <a:rPr lang="zh-CN" altLang="en-US" b="1" dirty="0" smtClean="0">
                <a:solidFill>
                  <a:srgbClr val="FF0000"/>
                </a:solidFill>
              </a:rPr>
              <a:t>网络请求</a:t>
            </a:r>
            <a:r>
              <a:rPr lang="zh-CN" altLang="en-US" dirty="0" smtClean="0"/>
              <a:t>并解析为数据对象</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业务数据对象</a:t>
            </a:r>
            <a:r>
              <a:rPr lang="zh-CN" altLang="en-US" dirty="0" smtClean="0"/>
              <a:t>，便于开发者基于面向对象进行核心代码的研发</a:t>
            </a:r>
            <a:endParaRPr lang="en-US" altLang="zh-CN" dirty="0" smtClean="0"/>
          </a:p>
          <a:p>
            <a:r>
              <a:rPr lang="zh-CN" altLang="en-US" dirty="0" smtClean="0">
                <a:solidFill>
                  <a:srgbClr val="0070C0"/>
                </a:solidFill>
              </a:rPr>
              <a:t>自动生成</a:t>
            </a:r>
            <a:r>
              <a:rPr lang="zh-CN" altLang="en-US" dirty="0" smtClean="0"/>
              <a:t>相关字段</a:t>
            </a:r>
            <a:r>
              <a:rPr lang="zh-CN" altLang="en-US" dirty="0" smtClean="0"/>
              <a:t>的</a:t>
            </a:r>
            <a:r>
              <a:rPr lang="zh-CN" altLang="en-US" dirty="0" smtClean="0">
                <a:solidFill>
                  <a:srgbClr val="0070C0"/>
                </a:solidFill>
              </a:rPr>
              <a:t>数据访问对象</a:t>
            </a:r>
            <a:r>
              <a:rPr lang="zh-CN" altLang="en-US" dirty="0" smtClean="0"/>
              <a:t>以及数据库表，便于直接获取相关数据</a:t>
            </a:r>
            <a:endParaRPr lang="en-US" altLang="zh-CN" dirty="0" smtClean="0"/>
          </a:p>
          <a:p>
            <a:r>
              <a:rPr lang="zh-CN" altLang="en-US" dirty="0" smtClean="0">
                <a:solidFill>
                  <a:srgbClr val="0070C0"/>
                </a:solidFill>
              </a:rPr>
              <a:t>自动生成</a:t>
            </a:r>
            <a:r>
              <a:rPr lang="zh-CN" altLang="en-US" dirty="0" smtClean="0"/>
              <a:t>相关的</a:t>
            </a:r>
            <a:r>
              <a:rPr lang="zh-CN" altLang="en-US" dirty="0" smtClean="0">
                <a:solidFill>
                  <a:srgbClr val="0070C0"/>
                </a:solidFill>
              </a:rPr>
              <a:t>远程数据加载对象</a:t>
            </a:r>
            <a:endParaRPr lang="en-US" altLang="zh-CN" dirty="0" smtClean="0">
              <a:solidFill>
                <a:srgbClr val="0070C0"/>
              </a:solidFill>
            </a:endParaRPr>
          </a:p>
          <a:p>
            <a:r>
              <a:rPr lang="zh-CN" altLang="en-US" dirty="0" smtClean="0"/>
              <a:t>基于可继承性和可二次开发的原则</a:t>
            </a:r>
            <a:endParaRPr lang="en-US" altLang="zh-CN" dirty="0" smtClean="0"/>
          </a:p>
          <a:p>
            <a:endParaRPr lang="en-US" altLang="zh-CN" dirty="0" smtClean="0"/>
          </a:p>
          <a:p>
            <a:r>
              <a:rPr lang="zh-CN" altLang="en-US" dirty="0" smtClean="0"/>
              <a:t>相关技术：</a:t>
            </a:r>
            <a:r>
              <a:rPr lang="en-US" altLang="zh-CN" dirty="0" smtClean="0"/>
              <a:t>Android</a:t>
            </a:r>
            <a:r>
              <a:rPr lang="zh-CN" altLang="en-US" dirty="0" smtClean="0"/>
              <a:t>，</a:t>
            </a:r>
            <a:r>
              <a:rPr lang="en-US" altLang="zh-CN" dirty="0" err="1" smtClean="0"/>
              <a:t>Javascript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移动应用数据交互组件</a:t>
            </a:r>
            <a:endParaRPr lang="zh-CN" altLang="en-US" dirty="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9698" name="Picture 1"/>
          <p:cNvPicPr>
            <a:picLocks noChangeAspect="1" noChangeArrowheads="1"/>
          </p:cNvPicPr>
          <p:nvPr/>
        </p:nvPicPr>
        <p:blipFill>
          <a:blip r:embed="rId2" cstate="print"/>
          <a:srcRect/>
          <a:stretch>
            <a:fillRect/>
          </a:stretch>
        </p:blipFill>
        <p:spPr bwMode="auto">
          <a:xfrm>
            <a:off x="1043608" y="1556792"/>
            <a:ext cx="3186479" cy="4509120"/>
          </a:xfrm>
          <a:prstGeom prst="rect">
            <a:avLst/>
          </a:prstGeom>
          <a:noFill/>
          <a:ln w="9525">
            <a:noFill/>
            <a:miter lim="800000"/>
            <a:headEnd/>
            <a:tailEnd/>
          </a:ln>
        </p:spPr>
      </p:pic>
      <p:pic>
        <p:nvPicPr>
          <p:cNvPr id="29699" name="Picture 1"/>
          <p:cNvPicPr>
            <a:picLocks noChangeAspect="1" noChangeArrowheads="1"/>
          </p:cNvPicPr>
          <p:nvPr/>
        </p:nvPicPr>
        <p:blipFill>
          <a:blip r:embed="rId3" cstate="print"/>
          <a:srcRect/>
          <a:stretch>
            <a:fillRect/>
          </a:stretch>
        </p:blipFill>
        <p:spPr bwMode="auto">
          <a:xfrm>
            <a:off x="4788024" y="1340768"/>
            <a:ext cx="3530694" cy="2780928"/>
          </a:xfrm>
          <a:prstGeom prst="rect">
            <a:avLst/>
          </a:prstGeom>
          <a:noFill/>
          <a:ln w="9525">
            <a:noFill/>
            <a:miter lim="800000"/>
            <a:headEnd/>
            <a:tailEnd/>
          </a:ln>
        </p:spPr>
      </p:pic>
      <p:pic>
        <p:nvPicPr>
          <p:cNvPr id="29700" name="Picture 1"/>
          <p:cNvPicPr>
            <a:picLocks noChangeAspect="1" noChangeArrowheads="1"/>
          </p:cNvPicPr>
          <p:nvPr/>
        </p:nvPicPr>
        <p:blipFill>
          <a:blip r:embed="rId4" cstate="print"/>
          <a:srcRect/>
          <a:stretch>
            <a:fillRect/>
          </a:stretch>
        </p:blipFill>
        <p:spPr bwMode="auto">
          <a:xfrm>
            <a:off x="4788024" y="4149080"/>
            <a:ext cx="3925888" cy="232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a:t>
            </a:r>
            <a:r>
              <a:rPr lang="zh-CN" altLang="en-US" dirty="0" smtClean="0"/>
              <a:t>新闻发布客户端</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如果有需要</a:t>
            </a:r>
            <a:r>
              <a:rPr lang="zh-CN" altLang="en-US" dirty="0" smtClean="0"/>
              <a:t>，可以重写控制器或者业务模型对象和前端交互。</a:t>
            </a:r>
            <a:endParaRPr lang="zh-CN" altLang="en-US" dirty="0"/>
          </a:p>
        </p:txBody>
      </p:sp>
      <p:pic>
        <p:nvPicPr>
          <p:cNvPr id="6147" name="Picture 1"/>
          <p:cNvPicPr>
            <a:picLocks noChangeAspect="1" noChangeArrowheads="1"/>
          </p:cNvPicPr>
          <p:nvPr/>
        </p:nvPicPr>
        <p:blipFill>
          <a:blip r:embed="rId2" cstate="print"/>
          <a:srcRect/>
          <a:stretch>
            <a:fillRect/>
          </a:stretch>
        </p:blipFill>
        <p:spPr bwMode="auto">
          <a:xfrm>
            <a:off x="1043608" y="2348880"/>
            <a:ext cx="4784725" cy="1597025"/>
          </a:xfrm>
          <a:prstGeom prst="rect">
            <a:avLst/>
          </a:prstGeom>
          <a:noFill/>
          <a:ln w="9525">
            <a:noFill/>
            <a:miter lim="800000"/>
            <a:headEnd/>
            <a:tailEnd/>
          </a:ln>
        </p:spPr>
      </p:pic>
      <p:pic>
        <p:nvPicPr>
          <p:cNvPr id="6148" name="Picture 1"/>
          <p:cNvPicPr>
            <a:picLocks noChangeAspect="1" noChangeArrowheads="1"/>
          </p:cNvPicPr>
          <p:nvPr/>
        </p:nvPicPr>
        <p:blipFill>
          <a:blip r:embed="rId3" cstate="print"/>
          <a:srcRect/>
          <a:stretch>
            <a:fillRect/>
          </a:stretch>
        </p:blipFill>
        <p:spPr bwMode="auto">
          <a:xfrm>
            <a:off x="4283968" y="4077072"/>
            <a:ext cx="4118248" cy="2578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r>
              <a:rPr lang="en-US" altLang="zh-CN" dirty="0" smtClean="0"/>
              <a:t>-</a:t>
            </a:r>
            <a:r>
              <a:rPr lang="zh-CN" altLang="en-US" dirty="0" smtClean="0"/>
              <a:t>新闻发布客户端</a:t>
            </a:r>
            <a:endParaRPr lang="zh-CN" altLang="en-US" dirty="0"/>
          </a:p>
        </p:txBody>
      </p:sp>
      <p:sp>
        <p:nvSpPr>
          <p:cNvPr id="3" name="内容占位符 2"/>
          <p:cNvSpPr>
            <a:spLocks noGrp="1"/>
          </p:cNvSpPr>
          <p:nvPr>
            <p:ph sz="quarter" idx="1"/>
          </p:nvPr>
        </p:nvSpPr>
        <p:spPr/>
        <p:txBody>
          <a:bodyPr/>
          <a:lstStyle/>
          <a:p>
            <a:r>
              <a:rPr lang="zh-CN" altLang="en-US" dirty="0" smtClean="0"/>
              <a:t>下载自动生成的源代码和</a:t>
            </a:r>
            <a:r>
              <a:rPr lang="en-US" altLang="zh-CN" dirty="0" smtClean="0"/>
              <a:t>JAR</a:t>
            </a:r>
            <a:r>
              <a:rPr lang="zh-CN" altLang="en-US" dirty="0" smtClean="0"/>
              <a:t>包，在自己的</a:t>
            </a:r>
            <a:r>
              <a:rPr lang="en-US" altLang="zh-CN" dirty="0" smtClean="0"/>
              <a:t>APP</a:t>
            </a:r>
            <a:r>
              <a:rPr lang="zh-CN" altLang="en-US" dirty="0" smtClean="0"/>
              <a:t>中添加引用并</a:t>
            </a:r>
            <a:r>
              <a:rPr lang="en-US" altLang="zh-CN" dirty="0" smtClean="0"/>
              <a:t>Copy</a:t>
            </a:r>
            <a:r>
              <a:rPr lang="zh-CN" altLang="en-US" dirty="0" smtClean="0"/>
              <a:t>生成的源代码，如有需要，可重写。</a:t>
            </a:r>
            <a:endParaRPr lang="zh-CN" altLang="en-US" dirty="0"/>
          </a:p>
        </p:txBody>
      </p:sp>
      <p:pic>
        <p:nvPicPr>
          <p:cNvPr id="5" name="Picture 1"/>
          <p:cNvPicPr>
            <a:picLocks noChangeAspect="1" noChangeArrowheads="1"/>
          </p:cNvPicPr>
          <p:nvPr/>
        </p:nvPicPr>
        <p:blipFill>
          <a:blip r:embed="rId2" cstate="print"/>
          <a:srcRect/>
          <a:stretch>
            <a:fillRect/>
          </a:stretch>
        </p:blipFill>
        <p:spPr bwMode="auto">
          <a:xfrm>
            <a:off x="1171681" y="2718444"/>
            <a:ext cx="2372300" cy="3356992"/>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3851920" y="2420888"/>
            <a:ext cx="2628564" cy="2070371"/>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3851920" y="4725144"/>
            <a:ext cx="2922783" cy="1732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171</TotalTime>
  <Words>402</Words>
  <Application>Microsoft Office PowerPoint</Application>
  <PresentationFormat>全屏显示(4:3)</PresentationFormat>
  <Paragraphs>67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平衡</vt:lpstr>
      <vt:lpstr>面向移动应用开发的数据交互服务框架的研发</vt:lpstr>
      <vt:lpstr>课题背景</vt:lpstr>
      <vt:lpstr>课题目的</vt:lpstr>
      <vt:lpstr>框架模块</vt:lpstr>
      <vt:lpstr>数据交互服务接口</vt:lpstr>
      <vt:lpstr>移动应用数据交互组件</vt:lpstr>
      <vt:lpstr>移动应用数据交互组件</vt:lpstr>
      <vt:lpstr>应用-新闻发布客户端</vt:lpstr>
      <vt:lpstr>应用-新闻发布客户端</vt:lpstr>
      <vt:lpstr>应用-新闻发布客户端</vt:lpstr>
      <vt:lpstr>应用-新闻发布客户端</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48</cp:revision>
  <dcterms:created xsi:type="dcterms:W3CDTF">2015-09-17T22:39:53Z</dcterms:created>
  <dcterms:modified xsi:type="dcterms:W3CDTF">2016-09-02T16:24:00Z</dcterms:modified>
</cp:coreProperties>
</file>