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bin" ContentType="application/vnd.openxmlformats-officedocument.oleObject"/>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72" r:id="rId4"/>
    <p:sldId id="279" r:id="rId5"/>
    <p:sldId id="281" r:id="rId6"/>
    <p:sldId id="280" r:id="rId7"/>
    <p:sldId id="282" r:id="rId8"/>
    <p:sldId id="283" r:id="rId9"/>
    <p:sldId id="284" r:id="rId10"/>
    <p:sldId id="285" r:id="rId11"/>
    <p:sldId id="286" r:id="rId12"/>
    <p:sldId id="287" r:id="rId13"/>
    <p:sldId id="288" r:id="rId14"/>
    <p:sldId id="289" r:id="rId15"/>
    <p:sldId id="274" r:id="rId16"/>
    <p:sldId id="259" r:id="rId17"/>
    <p:sldId id="292" r:id="rId18"/>
    <p:sldId id="293" r:id="rId19"/>
    <p:sldId id="290" r:id="rId20"/>
    <p:sldId id="291" r:id="rId21"/>
    <p:sldId id="278" r:id="rId22"/>
    <p:sldId id="270" r:id="rId2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8" d="100"/>
          <a:sy n="108" d="100"/>
        </p:scale>
        <p:origin x="-1116"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1.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3">
        <a:schemeClr val="bg1"/>
      </p:bgRef>
    </p:bg>
    <p:spTree>
      <p:nvGrpSpPr>
        <p:cNvPr id="1" name=""/>
        <p:cNvGrpSpPr/>
        <p:nvPr/>
      </p:nvGrpSpPr>
      <p:grpSpPr>
        <a:xfrm>
          <a:off x="0" y="0"/>
          <a:ext cx="0" cy="0"/>
          <a:chOff x="0" y="0"/>
          <a:chExt cx="0" cy="0"/>
        </a:xfrm>
      </p:grpSpPr>
      <p:sp>
        <p:nvSpPr>
          <p:cNvPr id="12" name="矩形 11"/>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3" name="圆角矩形 12"/>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9" name="副标题 8"/>
          <p:cNvSpPr>
            <a:spLocks noGrp="1"/>
          </p:cNvSpPr>
          <p:nvPr>
            <p:ph type="subTitle" idx="1"/>
          </p:nvPr>
        </p:nvSpPr>
        <p:spPr>
          <a:xfrm>
            <a:off x="1295400" y="3200400"/>
            <a:ext cx="64008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pPr/>
              <a:t>2016/10/19</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29" name="灯片编号占位符 28"/>
          <p:cNvSpPr>
            <a:spLocks noGrp="1"/>
          </p:cNvSpPr>
          <p:nvPr>
            <p:ph type="sldNum" sz="quarter" idx="12"/>
          </p:nvPr>
        </p:nvSpPr>
        <p:spPr/>
        <p:txBody>
          <a:bodyPr lIns="0" tIns="0" rIns="0" bIns="0">
            <a:noAutofit/>
          </a:bodyPr>
          <a:lstStyle>
            <a:lvl1pPr>
              <a:defRPr sz="1400">
                <a:solidFill>
                  <a:srgbClr val="FFFFFF"/>
                </a:solidFill>
              </a:defRPr>
            </a:lvl1pPr>
          </a:lstStyle>
          <a:p>
            <a:fld id="{0C913308-F349-4B6D-A68A-DD1791B4A57B}" type="slidenum">
              <a:rPr lang="zh-CN" altLang="en-US" smtClean="0"/>
              <a:pPr/>
              <a:t>‹#›</a:t>
            </a:fld>
            <a:endParaRPr lang="zh-CN" altLang="en-US"/>
          </a:p>
        </p:txBody>
      </p:sp>
      <p:sp>
        <p:nvSpPr>
          <p:cNvPr id="7" name="矩形 6"/>
          <p:cNvSpPr/>
          <p:nvPr/>
        </p:nvSpPr>
        <p:spPr>
          <a:xfrm>
            <a:off x="62931" y="1449303"/>
            <a:ext cx="9021537"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62931" y="1396720"/>
            <a:ext cx="9021537"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a:off x="62931" y="2976649"/>
            <a:ext cx="9021537"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1505930"/>
            <a:ext cx="8229600" cy="1470025"/>
          </a:xfrm>
        </p:spPr>
        <p:txBody>
          <a:bodyPr anchor="ctr"/>
          <a:lstStyle>
            <a:lvl1pPr algn="ctr">
              <a:defRPr lang="en-US" dirty="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1"/>
            <a:ext cx="2011680" cy="5851525"/>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914400" y="274640"/>
            <a:ext cx="5562600" cy="5851525"/>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8" name="内容占位符 7"/>
          <p:cNvSpPr>
            <a:spLocks noGrp="1"/>
          </p:cNvSpPr>
          <p:nvPr>
            <p:ph sz="quarter" idx="1"/>
          </p:nvPr>
        </p:nvSpPr>
        <p:spPr>
          <a:xfrm>
            <a:off x="914400" y="1447800"/>
            <a:ext cx="777240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3">
        <a:schemeClr val="bg1"/>
      </p:bgRef>
    </p:bg>
    <p:spTree>
      <p:nvGrpSpPr>
        <p:cNvPr id="1" name=""/>
        <p:cNvGrpSpPr/>
        <p:nvPr/>
      </p:nvGrpSpPr>
      <p:grpSpPr>
        <a:xfrm>
          <a:off x="0" y="0"/>
          <a:ext cx="0" cy="0"/>
          <a:chOff x="0" y="0"/>
          <a:chExt cx="0" cy="0"/>
        </a:xfrm>
      </p:grpSpPr>
      <p:sp>
        <p:nvSpPr>
          <p:cNvPr id="11" name="矩形 10"/>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10" name="圆角矩形 9"/>
          <p:cNvSpPr/>
          <p:nvPr/>
        </p:nvSpPr>
        <p:spPr>
          <a:xfrm>
            <a:off x="65313" y="69755"/>
            <a:ext cx="9013372"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722313" y="952500"/>
            <a:ext cx="7772400" cy="1362075"/>
          </a:xfrm>
        </p:spPr>
        <p:txBody>
          <a:bodyPr anchor="b" anchorCtr="0"/>
          <a:lstStyle>
            <a:lvl1pPr algn="l">
              <a:buNone/>
              <a:defRPr sz="4000" b="0" cap="none"/>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2547938"/>
            <a:ext cx="77724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2016/10/19</a:t>
            </a:fld>
            <a:endParaRPr lang="zh-CN" altLang="en-US"/>
          </a:p>
        </p:txBody>
      </p:sp>
      <p:sp>
        <p:nvSpPr>
          <p:cNvPr id="5" name="页脚占位符 4"/>
          <p:cNvSpPr>
            <a:spLocks noGrp="1"/>
          </p:cNvSpPr>
          <p:nvPr>
            <p:ph type="ftr" sz="quarter" idx="11"/>
          </p:nvPr>
        </p:nvSpPr>
        <p:spPr>
          <a:xfrm>
            <a:off x="800100" y="6172200"/>
            <a:ext cx="4000500" cy="457200"/>
          </a:xfrm>
        </p:spPr>
        <p:txBody>
          <a:bodyPr/>
          <a:lstStyle/>
          <a:p>
            <a:endParaRPr lang="zh-CN" altLang="en-US"/>
          </a:p>
        </p:txBody>
      </p:sp>
      <p:sp>
        <p:nvSpPr>
          <p:cNvPr id="7" name="矩形 6"/>
          <p:cNvSpPr/>
          <p:nvPr/>
        </p:nvSpPr>
        <p:spPr>
          <a:xfrm flipV="1">
            <a:off x="69412" y="2376830"/>
            <a:ext cx="9013515"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矩形 7"/>
          <p:cNvSpPr/>
          <p:nvPr/>
        </p:nvSpPr>
        <p:spPr>
          <a:xfrm>
            <a:off x="69146" y="2341475"/>
            <a:ext cx="9013781"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矩形 8"/>
          <p:cNvSpPr/>
          <p:nvPr/>
        </p:nvSpPr>
        <p:spPr>
          <a:xfrm>
            <a:off x="68306" y="2468880"/>
            <a:ext cx="9014621"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9" name="内容占位符 8"/>
          <p:cNvSpPr>
            <a:spLocks noGrp="1"/>
          </p:cNvSpPr>
          <p:nvPr>
            <p:ph sz="quarter" idx="1"/>
          </p:nvPr>
        </p:nvSpPr>
        <p:spPr>
          <a:xfrm>
            <a:off x="91440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1" name="内容占位符 10"/>
          <p:cNvSpPr>
            <a:spLocks noGrp="1"/>
          </p:cNvSpPr>
          <p:nvPr>
            <p:ph sz="quarter" idx="2"/>
          </p:nvPr>
        </p:nvSpPr>
        <p:spPr>
          <a:xfrm>
            <a:off x="4933950" y="1447800"/>
            <a:ext cx="3749040" cy="45720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914400" y="273050"/>
            <a:ext cx="7772400" cy="1143000"/>
          </a:xfrm>
        </p:spPr>
        <p:txBody>
          <a:bodyPr anchor="b" anchorCtr="0"/>
          <a:lstStyle>
            <a:lvl1pPr>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9144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953000" y="1447800"/>
            <a:ext cx="37338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2016/10/19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half" idx="2"/>
          </p:nvPr>
        </p:nvSpPr>
        <p:spPr>
          <a:xfrm>
            <a:off x="9144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3" name="内容占位符 12"/>
          <p:cNvSpPr>
            <a:spLocks noGrp="1"/>
          </p:cNvSpPr>
          <p:nvPr>
            <p:ph sz="half" idx="4"/>
          </p:nvPr>
        </p:nvSpPr>
        <p:spPr>
          <a:xfrm>
            <a:off x="4953000" y="2247900"/>
            <a:ext cx="3733800" cy="38862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2016/10/19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2016/10/19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8" name="矩形 7"/>
          <p:cNvSpPr/>
          <p:nvPr/>
        </p:nvSpPr>
        <p:spPr>
          <a:xfrm>
            <a:off x="0" y="0"/>
            <a:ext cx="9144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9" name="圆角矩形 8"/>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914400" y="273050"/>
            <a:ext cx="7772400" cy="1143000"/>
          </a:xfrm>
        </p:spPr>
        <p:txBody>
          <a:bodyPr anchor="b" anchorCtr="0"/>
          <a:lstStyle>
            <a:lvl1pPr algn="l">
              <a:buNone/>
              <a:defRPr sz="4000" b="0"/>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914400" y="1600200"/>
            <a:ext cx="1905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
        <p:nvSpPr>
          <p:cNvPr id="11" name="内容占位符 10"/>
          <p:cNvSpPr>
            <a:spLocks noGrp="1"/>
          </p:cNvSpPr>
          <p:nvPr>
            <p:ph sz="quarter" idx="1"/>
          </p:nvPr>
        </p:nvSpPr>
        <p:spPr>
          <a:xfrm>
            <a:off x="2971800" y="1600200"/>
            <a:ext cx="5715000" cy="4495800"/>
          </a:xfrm>
        </p:spPr>
        <p:txBody>
          <a:bodyPr vert="horz"/>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914400" y="4900550"/>
            <a:ext cx="7315200" cy="522288"/>
          </a:xfrm>
        </p:spPr>
        <p:txBody>
          <a:bodyPr anchor="ctr">
            <a:noAutofit/>
          </a:bodyPr>
          <a:lstStyle>
            <a:lvl1pPr algn="l">
              <a:buNone/>
              <a:defRPr sz="2800" b="0"/>
            </a:lvl1pPr>
          </a:lstStyle>
          <a:p>
            <a:r>
              <a:rPr kumimoji="0" lang="zh-CN" altLang="en-US" smtClean="0"/>
              <a:t>单击此处编辑母版标题样式</a:t>
            </a:r>
            <a:endParaRPr kumimoji="0" lang="en-US"/>
          </a:p>
        </p:txBody>
      </p:sp>
      <p:sp>
        <p:nvSpPr>
          <p:cNvPr id="4" name="文本占位符 3"/>
          <p:cNvSpPr>
            <a:spLocks noGrp="1"/>
          </p:cNvSpPr>
          <p:nvPr>
            <p:ph type="body" sz="half" idx="2"/>
          </p:nvPr>
        </p:nvSpPr>
        <p:spPr>
          <a:xfrm>
            <a:off x="914400" y="5445825"/>
            <a:ext cx="73152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2016/10/19</a:t>
            </a:fld>
            <a:endParaRPr lang="zh-CN" altLang="en-US"/>
          </a:p>
        </p:txBody>
      </p:sp>
      <p:sp>
        <p:nvSpPr>
          <p:cNvPr id="6" name="页脚占位符 5"/>
          <p:cNvSpPr>
            <a:spLocks noGrp="1"/>
          </p:cNvSpPr>
          <p:nvPr>
            <p:ph type="ftr" sz="quarter" idx="11"/>
          </p:nvPr>
        </p:nvSpPr>
        <p:spPr>
          <a:xfrm>
            <a:off x="914400" y="6172200"/>
            <a:ext cx="3886200" cy="457200"/>
          </a:xfrm>
        </p:spPr>
        <p:txBody>
          <a:bodyPr/>
          <a:lstStyle/>
          <a:p>
            <a:endParaRPr lang="zh-CN" altLang="en-US"/>
          </a:p>
        </p:txBody>
      </p:sp>
      <p:sp>
        <p:nvSpPr>
          <p:cNvPr id="7" name="灯片编号占位符 6"/>
          <p:cNvSpPr>
            <a:spLocks noGrp="1"/>
          </p:cNvSpPr>
          <p:nvPr>
            <p:ph type="sldNum" sz="quarter" idx="12"/>
          </p:nvPr>
        </p:nvSpPr>
        <p:spPr>
          <a:xfrm>
            <a:off x="146304" y="6208776"/>
            <a:ext cx="457200" cy="457200"/>
          </a:xfrm>
        </p:spPr>
        <p:txBody>
          <a:bodyPr/>
          <a:lstStyle/>
          <a:p>
            <a:fld id="{0C913308-F349-4B6D-A68A-DD1791B4A57B}" type="slidenum">
              <a:rPr lang="zh-CN" altLang="en-US" smtClean="0"/>
              <a:pPr/>
              <a:t>‹#›</a:t>
            </a:fld>
            <a:endParaRPr lang="zh-CN" altLang="en-US"/>
          </a:p>
        </p:txBody>
      </p:sp>
      <p:sp>
        <p:nvSpPr>
          <p:cNvPr id="11" name="矩形 10"/>
          <p:cNvSpPr/>
          <p:nvPr/>
        </p:nvSpPr>
        <p:spPr>
          <a:xfrm flipV="1">
            <a:off x="68307" y="4683555"/>
            <a:ext cx="900684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68508" y="4650474"/>
            <a:ext cx="9006639"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p:nvPr/>
        </p:nvSpPr>
        <p:spPr>
          <a:xfrm>
            <a:off x="68510" y="4773224"/>
            <a:ext cx="9006637"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图片占位符 2"/>
          <p:cNvSpPr>
            <a:spLocks noGrp="1"/>
          </p:cNvSpPr>
          <p:nvPr>
            <p:ph type="pic" idx="1"/>
          </p:nvPr>
        </p:nvSpPr>
        <p:spPr>
          <a:xfrm>
            <a:off x="68308" y="66675"/>
            <a:ext cx="9001873"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zh-CN" altLang="en-US" smtClean="0"/>
              <a:t>单击图标添加图片</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a:off x="0" y="0"/>
            <a:ext cx="9144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useBgFill="1">
        <p:nvSpPr>
          <p:cNvPr id="8" name="圆角矩形 7"/>
          <p:cNvSpPr/>
          <p:nvPr/>
        </p:nvSpPr>
        <p:spPr>
          <a:xfrm>
            <a:off x="64008" y="69755"/>
            <a:ext cx="9013372"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a:p>
        </p:txBody>
      </p:sp>
      <p:sp>
        <p:nvSpPr>
          <p:cNvPr id="22" name="标题占位符 21"/>
          <p:cNvSpPr>
            <a:spLocks noGrp="1"/>
          </p:cNvSpPr>
          <p:nvPr>
            <p:ph type="title"/>
          </p:nvPr>
        </p:nvSpPr>
        <p:spPr>
          <a:xfrm>
            <a:off x="914400" y="274638"/>
            <a:ext cx="7772400" cy="1143000"/>
          </a:xfrm>
          <a:prstGeom prst="rect">
            <a:avLst/>
          </a:prstGeom>
        </p:spPr>
        <p:txBody>
          <a:bodyPr bIns="91440" anchor="b" anchorCtr="0">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914400" y="1447800"/>
            <a:ext cx="7772400" cy="4572000"/>
          </a:xfrm>
          <a:prstGeom prst="rect">
            <a:avLst/>
          </a:prstGeom>
        </p:spPr>
        <p:txBody>
          <a:bodyPr>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172200" y="6191250"/>
            <a:ext cx="2476500" cy="476250"/>
          </a:xfrm>
          <a:prstGeom prst="rect">
            <a:avLst/>
          </a:prstGeom>
        </p:spPr>
        <p:txBody>
          <a:bodyPr anchor="ctr" anchorCtr="0"/>
          <a:lstStyle>
            <a:lvl1pPr algn="r" eaLnBrk="1" latinLnBrk="0" hangingPunct="1">
              <a:defRPr kumimoji="0" sz="1400">
                <a:solidFill>
                  <a:schemeClr val="tx2"/>
                </a:solidFill>
              </a:defRPr>
            </a:lvl1pPr>
          </a:lstStyle>
          <a:p>
            <a:fld id="{530820CF-B880-4189-942D-D702A7CBA730}" type="datetimeFigureOut">
              <a:rPr lang="zh-CN" altLang="en-US" smtClean="0"/>
              <a:pPr/>
              <a:t>2016/10/19</a:t>
            </a:fld>
            <a:endParaRPr lang="zh-CN" altLang="en-US"/>
          </a:p>
        </p:txBody>
      </p:sp>
      <p:sp>
        <p:nvSpPr>
          <p:cNvPr id="3" name="页脚占位符 2"/>
          <p:cNvSpPr>
            <a:spLocks noGrp="1"/>
          </p:cNvSpPr>
          <p:nvPr>
            <p:ph type="ftr" sz="quarter" idx="3"/>
          </p:nvPr>
        </p:nvSpPr>
        <p:spPr>
          <a:xfrm>
            <a:off x="914400" y="6172200"/>
            <a:ext cx="3962400" cy="457200"/>
          </a:xfrm>
          <a:prstGeom prst="rect">
            <a:avLst/>
          </a:prstGeom>
        </p:spPr>
        <p:txBody>
          <a:bodyPr anchor="ctr" anchorCtr="0"/>
          <a:lstStyle>
            <a:lvl1pPr eaLnBrk="1" latinLnBrk="0" hangingPunct="1">
              <a:defRPr kumimoji="0" sz="1400">
                <a:solidFill>
                  <a:schemeClr val="tx2"/>
                </a:solidFill>
              </a:defRPr>
            </a:lvl1pPr>
          </a:lstStyle>
          <a:p>
            <a:endParaRPr lang="zh-CN" altLang="en-US"/>
          </a:p>
        </p:txBody>
      </p:sp>
      <p:sp>
        <p:nvSpPr>
          <p:cNvPr id="23" name="灯片编号占位符 22"/>
          <p:cNvSpPr>
            <a:spLocks noGrp="1"/>
          </p:cNvSpPr>
          <p:nvPr>
            <p:ph type="sldNum" sz="quarter" idx="4"/>
          </p:nvPr>
        </p:nvSpPr>
        <p:spPr>
          <a:xfrm>
            <a:off x="146304" y="6210300"/>
            <a:ext cx="4572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2.xml"/><Relationship Id="rId1" Type="http://schemas.openxmlformats.org/officeDocument/2006/relationships/vmlDrawing" Target="../drawings/vmlDrawing6.vml"/></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Layout" Target="../slideLayouts/slideLayout2.xml"/><Relationship Id="rId1" Type="http://schemas.openxmlformats.org/officeDocument/2006/relationships/vmlDrawing" Target="../drawings/vmlDrawing7.v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15.png"/><Relationship Id="rId7"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 Id="rId9"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2.xml"/><Relationship Id="rId1" Type="http://schemas.openxmlformats.org/officeDocument/2006/relationships/vmlDrawing" Target="../drawings/vmlDrawing4.vml"/><Relationship Id="rId4" Type="http://schemas.openxmlformats.org/officeDocument/2006/relationships/oleObject" Target="../embeddings/oleObject5.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2.xml"/><Relationship Id="rId1" Type="http://schemas.openxmlformats.org/officeDocument/2006/relationships/vmlDrawing" Target="../drawings/vmlDrawing5.v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标题 2"/>
          <p:cNvSpPr>
            <a:spLocks noGrp="1"/>
          </p:cNvSpPr>
          <p:nvPr>
            <p:ph type="subTitle" idx="1"/>
          </p:nvPr>
        </p:nvSpPr>
        <p:spPr/>
        <p:txBody>
          <a:bodyPr/>
          <a:lstStyle/>
          <a:p>
            <a:r>
              <a:rPr lang="zh-CN" altLang="en-US" dirty="0" smtClean="0"/>
              <a:t>作者：蔡笋</a:t>
            </a:r>
            <a:endParaRPr lang="en-US" altLang="zh-CN" dirty="0" smtClean="0"/>
          </a:p>
          <a:p>
            <a:r>
              <a:rPr lang="zh-CN" altLang="en-US" dirty="0" smtClean="0"/>
              <a:t>学号：</a:t>
            </a:r>
            <a:r>
              <a:rPr lang="en-US" altLang="zh-CN" dirty="0" smtClean="0"/>
              <a:t>2012431301</a:t>
            </a:r>
          </a:p>
          <a:p>
            <a:r>
              <a:rPr lang="zh-CN" altLang="en-US" dirty="0" smtClean="0"/>
              <a:t>导师：朱映映副教授</a:t>
            </a:r>
            <a:endParaRPr lang="zh-CN" altLang="en-US" dirty="0"/>
          </a:p>
        </p:txBody>
      </p:sp>
      <p:sp>
        <p:nvSpPr>
          <p:cNvPr id="2" name="标题 1"/>
          <p:cNvSpPr>
            <a:spLocks noGrp="1"/>
          </p:cNvSpPr>
          <p:nvPr>
            <p:ph type="ctrTitle"/>
          </p:nvPr>
        </p:nvSpPr>
        <p:spPr/>
        <p:txBody>
          <a:bodyPr/>
          <a:lstStyle/>
          <a:p>
            <a:r>
              <a:rPr lang="zh-CN" altLang="en-US" dirty="0" smtClean="0"/>
              <a:t>面向移动应用开发的数据交互服务框架的研发</a:t>
            </a:r>
            <a:endParaRPr lang="zh-CN"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移动应用数据交互组件</a:t>
            </a:r>
            <a:endParaRPr lang="en-US" altLang="zh-CN" dirty="0" smtClean="0"/>
          </a:p>
        </p:txBody>
      </p:sp>
      <p:sp>
        <p:nvSpPr>
          <p:cNvPr id="3" name="内容占位符 2"/>
          <p:cNvSpPr>
            <a:spLocks noGrp="1"/>
          </p:cNvSpPr>
          <p:nvPr>
            <p:ph sz="quarter" idx="1"/>
          </p:nvPr>
        </p:nvSpPr>
        <p:spPr/>
        <p:txBody>
          <a:bodyPr>
            <a:normAutofit/>
          </a:bodyPr>
          <a:lstStyle/>
          <a:p>
            <a:r>
              <a:rPr lang="en-US" altLang="zh-CN" dirty="0" err="1" smtClean="0"/>
              <a:t>WebLoader</a:t>
            </a:r>
            <a:r>
              <a:rPr lang="zh-CN" altLang="en-US" dirty="0" smtClean="0"/>
              <a:t>对象，远程加载数据交互接口的数据转换为</a:t>
            </a:r>
            <a:r>
              <a:rPr lang="en-US" altLang="zh-CN" dirty="0" smtClean="0"/>
              <a:t>DO</a:t>
            </a:r>
          </a:p>
          <a:p>
            <a:r>
              <a:rPr lang="en-US" altLang="zh-CN" dirty="0" smtClean="0"/>
              <a:t>DO</a:t>
            </a:r>
            <a:r>
              <a:rPr lang="zh-CN" altLang="en-US" dirty="0" smtClean="0"/>
              <a:t>（</a:t>
            </a:r>
            <a:r>
              <a:rPr lang="en-US" altLang="zh-CN" dirty="0" smtClean="0"/>
              <a:t>Data Object</a:t>
            </a:r>
            <a:r>
              <a:rPr lang="zh-CN" altLang="en-US" dirty="0" smtClean="0"/>
              <a:t>），数据对象，以装在远程加载的数据为主以便开发者使用，相关属性为</a:t>
            </a:r>
            <a:r>
              <a:rPr lang="en-US" altLang="zh-CN" dirty="0" smtClean="0"/>
              <a:t>XML</a:t>
            </a:r>
            <a:r>
              <a:rPr lang="zh-CN" altLang="en-US" dirty="0" smtClean="0"/>
              <a:t>模型的字段。</a:t>
            </a:r>
            <a:endParaRPr lang="en-US" altLang="zh-CN" dirty="0" smtClean="0"/>
          </a:p>
          <a:p>
            <a:r>
              <a:rPr lang="en-US" altLang="zh-CN" dirty="0" smtClean="0"/>
              <a:t>DAO</a:t>
            </a:r>
            <a:r>
              <a:rPr lang="zh-CN" altLang="en-US" dirty="0" smtClean="0"/>
              <a:t>（</a:t>
            </a:r>
            <a:r>
              <a:rPr lang="en-US" altLang="zh-CN" dirty="0" smtClean="0"/>
              <a:t>Data Access Object</a:t>
            </a:r>
            <a:r>
              <a:rPr lang="zh-CN" altLang="en-US" dirty="0" smtClean="0"/>
              <a:t>），数据访问对象，主要提供本地存储的方法把</a:t>
            </a:r>
            <a:r>
              <a:rPr lang="en-US" altLang="zh-CN" dirty="0" err="1" smtClean="0"/>
              <a:t>WebLoader</a:t>
            </a:r>
            <a:r>
              <a:rPr lang="zh-CN" altLang="en-US" dirty="0" smtClean="0"/>
              <a:t>对象生成的</a:t>
            </a:r>
            <a:r>
              <a:rPr lang="en-US" altLang="zh-CN" dirty="0" smtClean="0"/>
              <a:t>DO</a:t>
            </a:r>
            <a:r>
              <a:rPr lang="zh-CN" altLang="en-US" dirty="0" smtClean="0"/>
              <a:t>对象有选择性的存储到本地</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移动应用数据交互组件解决的问题</a:t>
            </a:r>
            <a:endParaRPr lang="en-US" altLang="zh-CN" dirty="0" smtClean="0"/>
          </a:p>
        </p:txBody>
      </p:sp>
      <p:sp>
        <p:nvSpPr>
          <p:cNvPr id="3" name="内容占位符 2"/>
          <p:cNvSpPr>
            <a:spLocks noGrp="1"/>
          </p:cNvSpPr>
          <p:nvPr>
            <p:ph sz="quarter" idx="1"/>
          </p:nvPr>
        </p:nvSpPr>
        <p:spPr/>
        <p:txBody>
          <a:bodyPr>
            <a:normAutofit/>
          </a:bodyPr>
          <a:lstStyle/>
          <a:p>
            <a:r>
              <a:rPr lang="zh-CN" altLang="en-US" dirty="0" smtClean="0"/>
              <a:t>远程数据访问</a:t>
            </a:r>
            <a:endParaRPr lang="en-US" altLang="zh-CN" dirty="0" smtClean="0"/>
          </a:p>
          <a:p>
            <a:r>
              <a:rPr lang="zh-CN" altLang="en-US" dirty="0" smtClean="0"/>
              <a:t>本地数据存储和离线数据读取</a:t>
            </a:r>
            <a:endParaRPr lang="en-US" altLang="zh-CN" dirty="0" smtClean="0"/>
          </a:p>
          <a:p>
            <a:r>
              <a:rPr lang="zh-CN" altLang="en-US" dirty="0" smtClean="0"/>
              <a:t>组件代码自动生成</a:t>
            </a:r>
            <a:endParaRPr lang="en-US" altLang="zh-CN" dirty="0" smtClean="0"/>
          </a:p>
          <a:p>
            <a:r>
              <a:rPr lang="zh-CN" altLang="en-US" dirty="0" smtClean="0"/>
              <a:t>快速集成</a:t>
            </a:r>
            <a:endParaRPr lang="en-US" altLang="zh-CN" dirty="0" smtClean="0"/>
          </a:p>
          <a:p>
            <a:r>
              <a:rPr lang="zh-CN" altLang="en-US" dirty="0" smtClean="0"/>
              <a:t>容易进行二次开发</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7772400" cy="1143000"/>
          </a:xfrm>
        </p:spPr>
        <p:txBody>
          <a:bodyPr>
            <a:normAutofit fontScale="90000"/>
          </a:bodyPr>
          <a:lstStyle/>
          <a:p>
            <a:r>
              <a:rPr lang="zh-CN" altLang="en-US" dirty="0" smtClean="0"/>
              <a:t>移动应用数据交互组件代码生成过程</a:t>
            </a:r>
            <a:endParaRPr lang="en-US" altLang="zh-CN" dirty="0" smtClean="0"/>
          </a:p>
        </p:txBody>
      </p:sp>
      <p:sp>
        <p:nvSpPr>
          <p:cNvPr id="3" name="内容占位符 2"/>
          <p:cNvSpPr>
            <a:spLocks noGrp="1"/>
          </p:cNvSpPr>
          <p:nvPr>
            <p:ph sz="quarter" idx="1"/>
          </p:nvPr>
        </p:nvSpPr>
        <p:spPr/>
        <p:txBody>
          <a:bodyPr>
            <a:norm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37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3793" name="Object 1"/>
          <p:cNvGraphicFramePr>
            <a:graphicFrameLocks noChangeAspect="1"/>
          </p:cNvGraphicFramePr>
          <p:nvPr/>
        </p:nvGraphicFramePr>
        <p:xfrm>
          <a:off x="899592" y="1196752"/>
          <a:ext cx="6408712" cy="5098137"/>
        </p:xfrm>
        <a:graphic>
          <a:graphicData uri="http://schemas.openxmlformats.org/presentationml/2006/ole">
            <p:oleObj spid="_x0000_s33793" name="Visio" r:id="rId3" imgW="4660743" imgH="3706638" progId="Visio.Drawing.11">
              <p:embed/>
            </p:oleObj>
          </a:graphicData>
        </a:graphic>
      </p:graphicFrame>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7772400" cy="1143000"/>
          </a:xfrm>
        </p:spPr>
        <p:txBody>
          <a:bodyPr>
            <a:normAutofit/>
          </a:bodyPr>
          <a:lstStyle/>
          <a:p>
            <a:r>
              <a:rPr lang="zh-CN" altLang="en-US" dirty="0" smtClean="0"/>
              <a:t>远程数据交互访问流程图</a:t>
            </a:r>
            <a:endParaRPr lang="en-US" altLang="zh-CN" dirty="0" smtClean="0"/>
          </a:p>
        </p:txBody>
      </p:sp>
      <p:sp>
        <p:nvSpPr>
          <p:cNvPr id="3" name="内容占位符 2"/>
          <p:cNvSpPr>
            <a:spLocks noGrp="1"/>
          </p:cNvSpPr>
          <p:nvPr>
            <p:ph sz="quarter" idx="1"/>
          </p:nvPr>
        </p:nvSpPr>
        <p:spPr/>
        <p:txBody>
          <a:bodyPr>
            <a:norm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37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36867" name="Object 3"/>
          <p:cNvGraphicFramePr>
            <a:graphicFrameLocks noChangeAspect="1"/>
          </p:cNvGraphicFramePr>
          <p:nvPr/>
        </p:nvGraphicFramePr>
        <p:xfrm>
          <a:off x="395536" y="1412776"/>
          <a:ext cx="8522995" cy="4896544"/>
        </p:xfrm>
        <a:graphic>
          <a:graphicData uri="http://schemas.openxmlformats.org/presentationml/2006/ole">
            <p:oleObj spid="_x0000_s36867" name="Visio" r:id="rId3" imgW="4858728" imgH="2788557" progId="Visio.Drawing.11">
              <p:embed/>
            </p:oleObj>
          </a:graphicData>
        </a:graphic>
      </p:graphicFrame>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67544" y="116632"/>
            <a:ext cx="7772400" cy="1143000"/>
          </a:xfrm>
        </p:spPr>
        <p:txBody>
          <a:bodyPr>
            <a:normAutofit/>
          </a:bodyPr>
          <a:lstStyle/>
          <a:p>
            <a:r>
              <a:rPr lang="zh-CN" altLang="en-US" dirty="0" smtClean="0"/>
              <a:t>简要代码如下</a:t>
            </a:r>
            <a:endParaRPr lang="en-US" altLang="zh-CN" dirty="0" smtClean="0"/>
          </a:p>
        </p:txBody>
      </p:sp>
      <p:sp>
        <p:nvSpPr>
          <p:cNvPr id="3" name="内容占位符 2"/>
          <p:cNvSpPr>
            <a:spLocks noGrp="1"/>
          </p:cNvSpPr>
          <p:nvPr>
            <p:ph sz="quarter" idx="1"/>
          </p:nvPr>
        </p:nvSpPr>
        <p:spPr/>
        <p:txBody>
          <a:bodyPr>
            <a:normAutofit/>
          </a:bodyPr>
          <a:lstStyle/>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3794"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3686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8" name="Picture 1"/>
          <p:cNvPicPr>
            <a:picLocks noChangeAspect="1" noChangeArrowheads="1"/>
          </p:cNvPicPr>
          <p:nvPr/>
        </p:nvPicPr>
        <p:blipFill>
          <a:blip r:embed="rId2" cstate="print"/>
          <a:srcRect/>
          <a:stretch>
            <a:fillRect/>
          </a:stretch>
        </p:blipFill>
        <p:spPr bwMode="auto">
          <a:xfrm>
            <a:off x="467544" y="1340768"/>
            <a:ext cx="8468998" cy="3888432"/>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a:t>
            </a:r>
            <a:r>
              <a:rPr lang="zh-CN" altLang="en-US" dirty="0" smtClean="0"/>
              <a:t>验证</a:t>
            </a:r>
            <a:endParaRPr lang="zh-CN" altLang="en-US" dirty="0"/>
          </a:p>
        </p:txBody>
      </p:sp>
      <p:sp>
        <p:nvSpPr>
          <p:cNvPr id="3" name="内容占位符 2"/>
          <p:cNvSpPr>
            <a:spLocks noGrp="1"/>
          </p:cNvSpPr>
          <p:nvPr>
            <p:ph sz="quarter" idx="1"/>
          </p:nvPr>
        </p:nvSpPr>
        <p:spPr/>
        <p:txBody>
          <a:bodyPr>
            <a:normAutofit/>
          </a:bodyPr>
          <a:lstStyle/>
          <a:p>
            <a:endParaRPr lang="en-US" altLang="zh-CN" dirty="0" smtClean="0"/>
          </a:p>
          <a:p>
            <a:r>
              <a:rPr lang="zh-CN" altLang="en-US" dirty="0" smtClean="0"/>
              <a:t>本课题以完成一个安卓版的新闻客户端来验证开发过程的简单，高效和低成本和简要二次开发</a:t>
            </a:r>
            <a:endParaRPr lang="en-US" altLang="zh-CN" dirty="0" smtClean="0"/>
          </a:p>
          <a:p>
            <a:endParaRPr lang="en-US" altLang="zh-CN" dirty="0" smtClean="0"/>
          </a:p>
          <a:p>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a:t>
            </a:r>
            <a:r>
              <a:rPr lang="zh-CN" altLang="en-US" dirty="0" smtClean="0"/>
              <a:t>、设计新闻业务</a:t>
            </a:r>
            <a:r>
              <a:rPr lang="en-US" altLang="zh-CN" dirty="0" smtClean="0"/>
              <a:t>XML</a:t>
            </a:r>
            <a:r>
              <a:rPr lang="zh-CN" altLang="en-US" dirty="0" smtClean="0"/>
              <a:t>模型</a:t>
            </a:r>
            <a:endParaRPr lang="zh-CN" altLang="en-US" dirty="0"/>
          </a:p>
        </p:txBody>
      </p:sp>
      <p:pic>
        <p:nvPicPr>
          <p:cNvPr id="7169" name="Picture 1"/>
          <p:cNvPicPr>
            <a:picLocks noChangeAspect="1" noChangeArrowheads="1"/>
          </p:cNvPicPr>
          <p:nvPr/>
        </p:nvPicPr>
        <p:blipFill>
          <a:blip r:embed="rId2" cstate="print"/>
          <a:srcRect/>
          <a:stretch>
            <a:fillRect/>
          </a:stretch>
        </p:blipFill>
        <p:spPr bwMode="auto">
          <a:xfrm>
            <a:off x="323529" y="1340768"/>
            <a:ext cx="5130570" cy="4104456"/>
          </a:xfrm>
          <a:prstGeom prst="rect">
            <a:avLst/>
          </a:prstGeom>
          <a:noFill/>
          <a:ln w="9525">
            <a:noFill/>
            <a:miter lim="800000"/>
            <a:headEnd/>
            <a:tailEnd/>
          </a:ln>
        </p:spPr>
      </p:pic>
      <p:pic>
        <p:nvPicPr>
          <p:cNvPr id="7170" name="Picture 2"/>
          <p:cNvPicPr>
            <a:picLocks noChangeAspect="1" noChangeArrowheads="1"/>
          </p:cNvPicPr>
          <p:nvPr/>
        </p:nvPicPr>
        <p:blipFill>
          <a:blip r:embed="rId3" cstate="print"/>
          <a:srcRect/>
          <a:stretch>
            <a:fillRect/>
          </a:stretch>
        </p:blipFill>
        <p:spPr bwMode="auto">
          <a:xfrm>
            <a:off x="4788024" y="2348880"/>
            <a:ext cx="3998086" cy="4418087"/>
          </a:xfrm>
          <a:prstGeom prst="rect">
            <a:avLst/>
          </a:prstGeom>
          <a:noFill/>
          <a:ln w="9525">
            <a:noFill/>
            <a:miter lim="800000"/>
            <a:headEnd/>
            <a:tailEnd/>
          </a:ln>
        </p:spPr>
      </p:pic>
      <p:pic>
        <p:nvPicPr>
          <p:cNvPr id="7171" name="Picture 1"/>
          <p:cNvPicPr>
            <a:picLocks noChangeAspect="1" noChangeArrowheads="1"/>
          </p:cNvPicPr>
          <p:nvPr/>
        </p:nvPicPr>
        <p:blipFill>
          <a:blip r:embed="rId4" cstate="print"/>
          <a:srcRect/>
          <a:stretch>
            <a:fillRect/>
          </a:stretch>
        </p:blipFill>
        <p:spPr bwMode="auto">
          <a:xfrm>
            <a:off x="3131840" y="2204864"/>
            <a:ext cx="2482850" cy="2860675"/>
          </a:xfrm>
          <a:prstGeom prst="rect">
            <a:avLst/>
          </a:prstGeom>
          <a:noFill/>
          <a:ln w="9525">
            <a:noFill/>
            <a:miter lim="800000"/>
            <a:headEnd/>
            <a:tailEnd/>
          </a:ln>
        </p:spPr>
      </p:pic>
      <p:pic>
        <p:nvPicPr>
          <p:cNvPr id="7172" name="Picture 1"/>
          <p:cNvPicPr>
            <a:picLocks noChangeAspect="1" noChangeArrowheads="1"/>
          </p:cNvPicPr>
          <p:nvPr/>
        </p:nvPicPr>
        <p:blipFill>
          <a:blip r:embed="rId5" cstate="print"/>
          <a:srcRect/>
          <a:stretch>
            <a:fillRect/>
          </a:stretch>
        </p:blipFill>
        <p:spPr bwMode="auto">
          <a:xfrm>
            <a:off x="1835696" y="1772816"/>
            <a:ext cx="5646460" cy="3744416"/>
          </a:xfrm>
          <a:prstGeom prst="rect">
            <a:avLst/>
          </a:prstGeom>
          <a:noFill/>
          <a:ln w="9525">
            <a:noFill/>
            <a:miter lim="800000"/>
            <a:headEnd/>
            <a:tailEnd/>
          </a:ln>
        </p:spPr>
      </p:pic>
      <p:pic>
        <p:nvPicPr>
          <p:cNvPr id="7173" name="Picture 1"/>
          <p:cNvPicPr>
            <a:picLocks noChangeAspect="1" noChangeArrowheads="1"/>
          </p:cNvPicPr>
          <p:nvPr/>
        </p:nvPicPr>
        <p:blipFill>
          <a:blip r:embed="rId6" cstate="print"/>
          <a:srcRect/>
          <a:stretch>
            <a:fillRect/>
          </a:stretch>
        </p:blipFill>
        <p:spPr bwMode="auto">
          <a:xfrm>
            <a:off x="1979712" y="1556792"/>
            <a:ext cx="5256584" cy="4414957"/>
          </a:xfrm>
          <a:prstGeom prst="rect">
            <a:avLst/>
          </a:prstGeom>
          <a:noFill/>
          <a:ln w="9525">
            <a:noFill/>
            <a:miter lim="800000"/>
            <a:headEnd/>
            <a:tailEnd/>
          </a:ln>
        </p:spPr>
      </p:pic>
      <p:pic>
        <p:nvPicPr>
          <p:cNvPr id="7174" name="Picture 1"/>
          <p:cNvPicPr>
            <a:picLocks noChangeAspect="1" noChangeArrowheads="1"/>
          </p:cNvPicPr>
          <p:nvPr/>
        </p:nvPicPr>
        <p:blipFill>
          <a:blip r:embed="rId7" cstate="print"/>
          <a:srcRect/>
          <a:stretch>
            <a:fillRect/>
          </a:stretch>
        </p:blipFill>
        <p:spPr bwMode="auto">
          <a:xfrm>
            <a:off x="1259632" y="1484784"/>
            <a:ext cx="6971227" cy="3816424"/>
          </a:xfrm>
          <a:prstGeom prst="rect">
            <a:avLst/>
          </a:prstGeom>
          <a:noFill/>
          <a:ln w="9525">
            <a:noFill/>
            <a:miter lim="800000"/>
            <a:headEnd/>
            <a:tailEnd/>
          </a:ln>
        </p:spPr>
      </p:pic>
      <p:pic>
        <p:nvPicPr>
          <p:cNvPr id="7175" name="Picture 1"/>
          <p:cNvPicPr>
            <a:picLocks noChangeAspect="1" noChangeArrowheads="1"/>
          </p:cNvPicPr>
          <p:nvPr/>
        </p:nvPicPr>
        <p:blipFill>
          <a:blip r:embed="rId8" cstate="print"/>
          <a:srcRect/>
          <a:stretch>
            <a:fillRect/>
          </a:stretch>
        </p:blipFill>
        <p:spPr bwMode="auto">
          <a:xfrm>
            <a:off x="1187624" y="2060848"/>
            <a:ext cx="7267407" cy="2664296"/>
          </a:xfrm>
          <a:prstGeom prst="rect">
            <a:avLst/>
          </a:prstGeom>
          <a:noFill/>
          <a:ln w="9525">
            <a:noFill/>
            <a:miter lim="800000"/>
            <a:headEnd/>
            <a:tailEnd/>
          </a:ln>
        </p:spPr>
      </p:pic>
      <p:pic>
        <p:nvPicPr>
          <p:cNvPr id="7176" name="Picture 2"/>
          <p:cNvPicPr>
            <a:picLocks noChangeAspect="1" noChangeArrowheads="1"/>
          </p:cNvPicPr>
          <p:nvPr/>
        </p:nvPicPr>
        <p:blipFill>
          <a:blip r:embed="rId9" cstate="print"/>
          <a:srcRect/>
          <a:stretch>
            <a:fillRect/>
          </a:stretch>
        </p:blipFill>
        <p:spPr bwMode="auto">
          <a:xfrm>
            <a:off x="1187624" y="1700808"/>
            <a:ext cx="7224953" cy="3384376"/>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 calcmode="lin" valueType="num">
                                      <p:cBhvr additive="base">
                                        <p:cTn id="7" dur="500" fill="hold"/>
                                        <p:tgtEl>
                                          <p:spTgt spid="7171"/>
                                        </p:tgtEl>
                                        <p:attrNameLst>
                                          <p:attrName>ppt_x</p:attrName>
                                        </p:attrNameLst>
                                      </p:cBhvr>
                                      <p:tavLst>
                                        <p:tav tm="0">
                                          <p:val>
                                            <p:strVal val="#ppt_x"/>
                                          </p:val>
                                        </p:tav>
                                        <p:tav tm="100000">
                                          <p:val>
                                            <p:strVal val="#ppt_x"/>
                                          </p:val>
                                        </p:tav>
                                      </p:tavLst>
                                    </p:anim>
                                    <p:anim calcmode="lin" valueType="num">
                                      <p:cBhvr additive="base">
                                        <p:cTn id="8" dur="500" fill="hold"/>
                                        <p:tgtEl>
                                          <p:spTgt spid="717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7172"/>
                                        </p:tgtEl>
                                        <p:attrNameLst>
                                          <p:attrName>style.visibility</p:attrName>
                                        </p:attrNameLst>
                                      </p:cBhvr>
                                      <p:to>
                                        <p:strVal val="visible"/>
                                      </p:to>
                                    </p:set>
                                    <p:anim calcmode="lin" valueType="num">
                                      <p:cBhvr additive="base">
                                        <p:cTn id="13" dur="500" fill="hold"/>
                                        <p:tgtEl>
                                          <p:spTgt spid="7172"/>
                                        </p:tgtEl>
                                        <p:attrNameLst>
                                          <p:attrName>ppt_x</p:attrName>
                                        </p:attrNameLst>
                                      </p:cBhvr>
                                      <p:tavLst>
                                        <p:tav tm="0">
                                          <p:val>
                                            <p:strVal val="#ppt_x"/>
                                          </p:val>
                                        </p:tav>
                                        <p:tav tm="100000">
                                          <p:val>
                                            <p:strVal val="#ppt_x"/>
                                          </p:val>
                                        </p:tav>
                                      </p:tavLst>
                                    </p:anim>
                                    <p:anim calcmode="lin" valueType="num">
                                      <p:cBhvr additive="base">
                                        <p:cTn id="14" dur="500" fill="hold"/>
                                        <p:tgtEl>
                                          <p:spTgt spid="717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173"/>
                                        </p:tgtEl>
                                        <p:attrNameLst>
                                          <p:attrName>style.visibility</p:attrName>
                                        </p:attrNameLst>
                                      </p:cBhvr>
                                      <p:to>
                                        <p:strVal val="visible"/>
                                      </p:to>
                                    </p:set>
                                    <p:anim calcmode="lin" valueType="num">
                                      <p:cBhvr additive="base">
                                        <p:cTn id="19" dur="500" fill="hold"/>
                                        <p:tgtEl>
                                          <p:spTgt spid="7173"/>
                                        </p:tgtEl>
                                        <p:attrNameLst>
                                          <p:attrName>ppt_x</p:attrName>
                                        </p:attrNameLst>
                                      </p:cBhvr>
                                      <p:tavLst>
                                        <p:tav tm="0">
                                          <p:val>
                                            <p:strVal val="#ppt_x"/>
                                          </p:val>
                                        </p:tav>
                                        <p:tav tm="100000">
                                          <p:val>
                                            <p:strVal val="#ppt_x"/>
                                          </p:val>
                                        </p:tav>
                                      </p:tavLst>
                                    </p:anim>
                                    <p:anim calcmode="lin" valueType="num">
                                      <p:cBhvr additive="base">
                                        <p:cTn id="20" dur="500" fill="hold"/>
                                        <p:tgtEl>
                                          <p:spTgt spid="717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174"/>
                                        </p:tgtEl>
                                        <p:attrNameLst>
                                          <p:attrName>style.visibility</p:attrName>
                                        </p:attrNameLst>
                                      </p:cBhvr>
                                      <p:to>
                                        <p:strVal val="visible"/>
                                      </p:to>
                                    </p:set>
                                    <p:anim calcmode="lin" valueType="num">
                                      <p:cBhvr additive="base">
                                        <p:cTn id="25" dur="500" fill="hold"/>
                                        <p:tgtEl>
                                          <p:spTgt spid="7174"/>
                                        </p:tgtEl>
                                        <p:attrNameLst>
                                          <p:attrName>ppt_x</p:attrName>
                                        </p:attrNameLst>
                                      </p:cBhvr>
                                      <p:tavLst>
                                        <p:tav tm="0">
                                          <p:val>
                                            <p:strVal val="#ppt_x"/>
                                          </p:val>
                                        </p:tav>
                                        <p:tav tm="100000">
                                          <p:val>
                                            <p:strVal val="#ppt_x"/>
                                          </p:val>
                                        </p:tav>
                                      </p:tavLst>
                                    </p:anim>
                                    <p:anim calcmode="lin" valueType="num">
                                      <p:cBhvr additive="base">
                                        <p:cTn id="26" dur="500" fill="hold"/>
                                        <p:tgtEl>
                                          <p:spTgt spid="7174"/>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7175"/>
                                        </p:tgtEl>
                                        <p:attrNameLst>
                                          <p:attrName>style.visibility</p:attrName>
                                        </p:attrNameLst>
                                      </p:cBhvr>
                                      <p:to>
                                        <p:strVal val="visible"/>
                                      </p:to>
                                    </p:set>
                                    <p:anim calcmode="lin" valueType="num">
                                      <p:cBhvr additive="base">
                                        <p:cTn id="31" dur="500" fill="hold"/>
                                        <p:tgtEl>
                                          <p:spTgt spid="7175"/>
                                        </p:tgtEl>
                                        <p:attrNameLst>
                                          <p:attrName>ppt_x</p:attrName>
                                        </p:attrNameLst>
                                      </p:cBhvr>
                                      <p:tavLst>
                                        <p:tav tm="0">
                                          <p:val>
                                            <p:strVal val="#ppt_x"/>
                                          </p:val>
                                        </p:tav>
                                        <p:tav tm="100000">
                                          <p:val>
                                            <p:strVal val="#ppt_x"/>
                                          </p:val>
                                        </p:tav>
                                      </p:tavLst>
                                    </p:anim>
                                    <p:anim calcmode="lin" valueType="num">
                                      <p:cBhvr additive="base">
                                        <p:cTn id="32" dur="500" fill="hold"/>
                                        <p:tgtEl>
                                          <p:spTgt spid="717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176"/>
                                        </p:tgtEl>
                                        <p:attrNameLst>
                                          <p:attrName>style.visibility</p:attrName>
                                        </p:attrNameLst>
                                      </p:cBhvr>
                                      <p:to>
                                        <p:strVal val="visible"/>
                                      </p:to>
                                    </p:set>
                                    <p:anim calcmode="lin" valueType="num">
                                      <p:cBhvr additive="base">
                                        <p:cTn id="37" dur="500" fill="hold"/>
                                        <p:tgtEl>
                                          <p:spTgt spid="7176"/>
                                        </p:tgtEl>
                                        <p:attrNameLst>
                                          <p:attrName>ppt_x</p:attrName>
                                        </p:attrNameLst>
                                      </p:cBhvr>
                                      <p:tavLst>
                                        <p:tav tm="0">
                                          <p:val>
                                            <p:strVal val="#ppt_x"/>
                                          </p:val>
                                        </p:tav>
                                        <p:tav tm="100000">
                                          <p:val>
                                            <p:strVal val="#ppt_x"/>
                                          </p:val>
                                        </p:tav>
                                      </p:tavLst>
                                    </p:anim>
                                    <p:anim calcmode="lin" valueType="num">
                                      <p:cBhvr additive="base">
                                        <p:cTn id="38" dur="500" fill="hold"/>
                                        <p:tgtEl>
                                          <p:spTgt spid="717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a:t>
            </a:r>
            <a:r>
              <a:rPr lang="zh-CN" altLang="en-US" dirty="0" smtClean="0"/>
              <a:t>、</a:t>
            </a:r>
            <a:r>
              <a:rPr lang="zh-CN" altLang="en-US" dirty="0" smtClean="0"/>
              <a:t>进行一些二次开发的业务逻辑</a:t>
            </a:r>
            <a:endParaRPr lang="zh-CN" altLang="en-US" dirty="0"/>
          </a:p>
        </p:txBody>
      </p:sp>
      <p:pic>
        <p:nvPicPr>
          <p:cNvPr id="38914" name="Picture 1"/>
          <p:cNvPicPr>
            <a:picLocks noChangeAspect="1" noChangeArrowheads="1"/>
          </p:cNvPicPr>
          <p:nvPr/>
        </p:nvPicPr>
        <p:blipFill>
          <a:blip r:embed="rId2" cstate="print"/>
          <a:srcRect/>
          <a:stretch>
            <a:fillRect/>
          </a:stretch>
        </p:blipFill>
        <p:spPr bwMode="auto">
          <a:xfrm>
            <a:off x="683568" y="1700808"/>
            <a:ext cx="5486400" cy="3435350"/>
          </a:xfrm>
          <a:prstGeom prst="rect">
            <a:avLst/>
          </a:prstGeom>
          <a:noFill/>
          <a:ln w="9525">
            <a:noFill/>
            <a:miter lim="800000"/>
            <a:headEnd/>
            <a:tailEnd/>
          </a:ln>
        </p:spPr>
      </p:pic>
      <p:pic>
        <p:nvPicPr>
          <p:cNvPr id="38915" name="Picture 1"/>
          <p:cNvPicPr>
            <a:picLocks noChangeAspect="1" noChangeArrowheads="1"/>
          </p:cNvPicPr>
          <p:nvPr/>
        </p:nvPicPr>
        <p:blipFill>
          <a:blip r:embed="rId3" cstate="print"/>
          <a:srcRect/>
          <a:stretch>
            <a:fillRect/>
          </a:stretch>
        </p:blipFill>
        <p:spPr bwMode="auto">
          <a:xfrm>
            <a:off x="3203848" y="2060848"/>
            <a:ext cx="5486400" cy="4049713"/>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8915"/>
                                        </p:tgtEl>
                                        <p:attrNameLst>
                                          <p:attrName>style.visibility</p:attrName>
                                        </p:attrNameLst>
                                      </p:cBhvr>
                                      <p:to>
                                        <p:strVal val="visible"/>
                                      </p:to>
                                    </p:set>
                                    <p:anim calcmode="lin" valueType="num">
                                      <p:cBhvr additive="base">
                                        <p:cTn id="7" dur="500" fill="hold"/>
                                        <p:tgtEl>
                                          <p:spTgt spid="38915"/>
                                        </p:tgtEl>
                                        <p:attrNameLst>
                                          <p:attrName>ppt_x</p:attrName>
                                        </p:attrNameLst>
                                      </p:cBhvr>
                                      <p:tavLst>
                                        <p:tav tm="0">
                                          <p:val>
                                            <p:strVal val="#ppt_x"/>
                                          </p:val>
                                        </p:tav>
                                        <p:tav tm="100000">
                                          <p:val>
                                            <p:strVal val="#ppt_x"/>
                                          </p:val>
                                        </p:tav>
                                      </p:tavLst>
                                    </p:anim>
                                    <p:anim calcmode="lin" valueType="num">
                                      <p:cBhvr additive="base">
                                        <p:cTn id="8" dur="500" fill="hold"/>
                                        <p:tgtEl>
                                          <p:spTgt spid="389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a:t>
            </a:r>
            <a:r>
              <a:rPr lang="zh-CN" altLang="en-US" dirty="0" smtClean="0"/>
              <a:t>、移动应用中获取远程数据</a:t>
            </a:r>
            <a:endParaRPr lang="zh-CN" altLang="en-US" dirty="0"/>
          </a:p>
        </p:txBody>
      </p:sp>
      <p:pic>
        <p:nvPicPr>
          <p:cNvPr id="5" name="Picture 1"/>
          <p:cNvPicPr>
            <a:picLocks noChangeAspect="1" noChangeArrowheads="1"/>
          </p:cNvPicPr>
          <p:nvPr/>
        </p:nvPicPr>
        <p:blipFill>
          <a:blip r:embed="rId2" cstate="print"/>
          <a:srcRect/>
          <a:stretch>
            <a:fillRect/>
          </a:stretch>
        </p:blipFill>
        <p:spPr bwMode="auto">
          <a:xfrm>
            <a:off x="467544" y="1340768"/>
            <a:ext cx="8468998" cy="3888432"/>
          </a:xfrm>
          <a:prstGeom prst="rect">
            <a:avLst/>
          </a:prstGeom>
          <a:noFill/>
          <a:ln w="9525">
            <a:noFill/>
            <a:miter lim="800000"/>
            <a:headEnd/>
            <a:tailEnd/>
          </a:ln>
        </p:spPr>
      </p:pic>
      <p:pic>
        <p:nvPicPr>
          <p:cNvPr id="39938" name="图片 4" descr="IMG_0158.JPG"/>
          <p:cNvPicPr>
            <a:picLocks noChangeAspect="1" noChangeArrowheads="1"/>
          </p:cNvPicPr>
          <p:nvPr/>
        </p:nvPicPr>
        <p:blipFill>
          <a:blip r:embed="rId3" cstate="print"/>
          <a:srcRect/>
          <a:stretch>
            <a:fillRect/>
          </a:stretch>
        </p:blipFill>
        <p:spPr bwMode="auto">
          <a:xfrm>
            <a:off x="1187624" y="1628800"/>
            <a:ext cx="2376264" cy="4214258"/>
          </a:xfrm>
          <a:prstGeom prst="rect">
            <a:avLst/>
          </a:prstGeom>
          <a:noFill/>
          <a:ln w="9525">
            <a:noFill/>
            <a:miter lim="800000"/>
            <a:headEnd/>
            <a:tailEnd/>
          </a:ln>
        </p:spPr>
      </p:pic>
      <p:pic>
        <p:nvPicPr>
          <p:cNvPr id="39939" name="内容占位符 3" descr="IMG_0157.JPG"/>
          <p:cNvPicPr>
            <a:picLocks noGrp="1" noChangeAspect="1" noChangeArrowheads="1"/>
          </p:cNvPicPr>
          <p:nvPr/>
        </p:nvPicPr>
        <p:blipFill>
          <a:blip r:embed="rId4" cstate="print"/>
          <a:srcRect/>
          <a:stretch>
            <a:fillRect/>
          </a:stretch>
        </p:blipFill>
        <p:spPr bwMode="auto">
          <a:xfrm>
            <a:off x="4499992" y="1700808"/>
            <a:ext cx="2376264" cy="4214258"/>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9938"/>
                                        </p:tgtEl>
                                        <p:attrNameLst>
                                          <p:attrName>style.visibility</p:attrName>
                                        </p:attrNameLst>
                                      </p:cBhvr>
                                      <p:to>
                                        <p:strVal val="visible"/>
                                      </p:to>
                                    </p:set>
                                    <p:anim calcmode="lin" valueType="num">
                                      <p:cBhvr additive="base">
                                        <p:cTn id="7" dur="500" fill="hold"/>
                                        <p:tgtEl>
                                          <p:spTgt spid="39938"/>
                                        </p:tgtEl>
                                        <p:attrNameLst>
                                          <p:attrName>ppt_x</p:attrName>
                                        </p:attrNameLst>
                                      </p:cBhvr>
                                      <p:tavLst>
                                        <p:tav tm="0">
                                          <p:val>
                                            <p:strVal val="#ppt_x"/>
                                          </p:val>
                                        </p:tav>
                                        <p:tav tm="100000">
                                          <p:val>
                                            <p:strVal val="#ppt_x"/>
                                          </p:val>
                                        </p:tav>
                                      </p:tavLst>
                                    </p:anim>
                                    <p:anim calcmode="lin" valueType="num">
                                      <p:cBhvr additive="base">
                                        <p:cTn id="8" dur="500" fill="hold"/>
                                        <p:tgtEl>
                                          <p:spTgt spid="3993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9939"/>
                                        </p:tgtEl>
                                        <p:attrNameLst>
                                          <p:attrName>style.visibility</p:attrName>
                                        </p:attrNameLst>
                                      </p:cBhvr>
                                      <p:to>
                                        <p:strVal val="visible"/>
                                      </p:to>
                                    </p:set>
                                    <p:anim calcmode="lin" valueType="num">
                                      <p:cBhvr additive="base">
                                        <p:cTn id="13" dur="500" fill="hold"/>
                                        <p:tgtEl>
                                          <p:spTgt spid="39939"/>
                                        </p:tgtEl>
                                        <p:attrNameLst>
                                          <p:attrName>ppt_x</p:attrName>
                                        </p:attrNameLst>
                                      </p:cBhvr>
                                      <p:tavLst>
                                        <p:tav tm="0">
                                          <p:val>
                                            <p:strVal val="#ppt_x"/>
                                          </p:val>
                                        </p:tav>
                                        <p:tav tm="100000">
                                          <p:val>
                                            <p:strVal val="#ppt_x"/>
                                          </p:val>
                                        </p:tav>
                                      </p:tavLst>
                                    </p:anim>
                                    <p:anim calcmode="lin" valueType="num">
                                      <p:cBhvr additive="base">
                                        <p:cTn id="14" dur="500" fill="hold"/>
                                        <p:tgtEl>
                                          <p:spTgt spid="399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smtClean="0"/>
              <a:t>总结</a:t>
            </a:r>
            <a:r>
              <a:rPr lang="en-US" altLang="zh-CN" dirty="0" smtClean="0"/>
              <a:t>-</a:t>
            </a:r>
            <a:r>
              <a:rPr lang="zh-CN" altLang="en-US" dirty="0" smtClean="0"/>
              <a:t>数据</a:t>
            </a:r>
            <a:r>
              <a:rPr lang="zh-CN" altLang="en-US" dirty="0" smtClean="0"/>
              <a:t>交互服务</a:t>
            </a:r>
            <a:r>
              <a:rPr lang="zh-CN" altLang="en-US" dirty="0" smtClean="0"/>
              <a:t>管理系统</a:t>
            </a:r>
            <a:r>
              <a:rPr lang="zh-CN" altLang="en-US" dirty="0" smtClean="0"/>
              <a:t>优点</a:t>
            </a:r>
            <a:endParaRPr lang="en-US" altLang="zh-CN" dirty="0" smtClean="0"/>
          </a:p>
        </p:txBody>
      </p:sp>
      <p:sp>
        <p:nvSpPr>
          <p:cNvPr id="3" name="内容占位符 2"/>
          <p:cNvSpPr>
            <a:spLocks noGrp="1"/>
          </p:cNvSpPr>
          <p:nvPr>
            <p:ph sz="quarter" idx="1"/>
          </p:nvPr>
        </p:nvSpPr>
        <p:spPr/>
        <p:txBody>
          <a:bodyPr>
            <a:normAutofit/>
          </a:bodyPr>
          <a:lstStyle/>
          <a:p>
            <a:r>
              <a:rPr lang="zh-CN" altLang="en-US" dirty="0" smtClean="0"/>
              <a:t>直接通过设计模板自动生成基于</a:t>
            </a:r>
            <a:r>
              <a:rPr lang="en-US" altLang="zh-CN" dirty="0" smtClean="0"/>
              <a:t>MVVM</a:t>
            </a:r>
            <a:r>
              <a:rPr lang="zh-CN" altLang="en-US" dirty="0" smtClean="0"/>
              <a:t>（</a:t>
            </a:r>
            <a:r>
              <a:rPr lang="en-US" altLang="zh-CN" dirty="0" smtClean="0"/>
              <a:t>Model-View-</a:t>
            </a:r>
            <a:r>
              <a:rPr lang="en-US" altLang="zh-CN" dirty="0" err="1" smtClean="0"/>
              <a:t>ViewModel</a:t>
            </a:r>
            <a:r>
              <a:rPr lang="zh-CN" altLang="en-US" dirty="0" smtClean="0"/>
              <a:t>）的数据交互服务系统的数据录入系统及数据接口服务</a:t>
            </a:r>
            <a:endParaRPr lang="en-US" altLang="zh-CN" dirty="0" smtClean="0"/>
          </a:p>
          <a:p>
            <a:r>
              <a:rPr lang="zh-CN" altLang="en-US" dirty="0" smtClean="0"/>
              <a:t>自动生成移动应用开发包</a:t>
            </a:r>
            <a:endParaRPr lang="en-US" altLang="zh-CN" dirty="0" smtClean="0"/>
          </a:p>
          <a:p>
            <a:r>
              <a:rPr lang="zh-CN" altLang="en-US" dirty="0" smtClean="0"/>
              <a:t>面向不同数据库</a:t>
            </a:r>
            <a:endParaRPr lang="en-US" altLang="zh-CN" dirty="0" smtClean="0"/>
          </a:p>
          <a:p>
            <a:r>
              <a:rPr lang="zh-CN" altLang="en-US" dirty="0" smtClean="0"/>
              <a:t>灵活简单的二次开发</a:t>
            </a:r>
            <a:endParaRPr lang="en-US" altLang="zh-CN" dirty="0" smtClean="0"/>
          </a:p>
          <a:p>
            <a:r>
              <a:rPr lang="zh-CN" altLang="en-US" dirty="0" smtClean="0"/>
              <a:t>升级系统修改容易</a:t>
            </a:r>
            <a:endParaRPr lang="en-US" altLang="zh-CN" dirty="0" smtClean="0"/>
          </a:p>
          <a:p>
            <a:r>
              <a:rPr lang="zh-CN" altLang="en-US" dirty="0" smtClean="0"/>
              <a:t>部署简单便捷</a:t>
            </a:r>
            <a:endParaRPr lang="en-US" altLang="zh-CN" dirty="0" smtClean="0"/>
          </a:p>
          <a:p>
            <a:r>
              <a:rPr lang="zh-CN" altLang="en-US" dirty="0" smtClean="0"/>
              <a:t>成本低</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课题</a:t>
            </a:r>
            <a:r>
              <a:rPr lang="zh-CN" altLang="en-US" dirty="0" smtClean="0"/>
              <a:t>研究背景及</a:t>
            </a:r>
            <a:r>
              <a:rPr lang="zh-CN" altLang="en-US" dirty="0" smtClean="0"/>
              <a:t>意义</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国家互联网</a:t>
            </a:r>
            <a:r>
              <a:rPr lang="en-US" altLang="zh-CN" dirty="0" smtClean="0"/>
              <a:t>+</a:t>
            </a:r>
            <a:r>
              <a:rPr lang="zh-CN" altLang="en-US" dirty="0" smtClean="0"/>
              <a:t>概念的提出</a:t>
            </a:r>
            <a:endParaRPr lang="en-US" altLang="zh-CN" dirty="0" smtClean="0"/>
          </a:p>
          <a:p>
            <a:r>
              <a:rPr lang="zh-CN" altLang="en-US" dirty="0" smtClean="0"/>
              <a:t>移动应用淘汰速度和生产速度太快</a:t>
            </a:r>
            <a:endParaRPr lang="en-US" altLang="zh-CN" dirty="0" smtClean="0"/>
          </a:p>
          <a:p>
            <a:r>
              <a:rPr lang="zh-CN" altLang="en-US" dirty="0" smtClean="0"/>
              <a:t>热门时事话题更新速度快</a:t>
            </a:r>
            <a:endParaRPr lang="en-US" altLang="zh-CN" dirty="0" smtClean="0"/>
          </a:p>
          <a:p>
            <a:r>
              <a:rPr lang="zh-CN" altLang="en-US" dirty="0" smtClean="0"/>
              <a:t>为移动应用提供公有性的数据交互服务</a:t>
            </a:r>
            <a:endParaRPr lang="en-US" altLang="zh-CN" dirty="0" smtClean="0"/>
          </a:p>
          <a:p>
            <a:endParaRPr lang="en-US" altLang="zh-CN" dirty="0" smtClean="0"/>
          </a:p>
        </p:txBody>
      </p:sp>
      <p:sp>
        <p:nvSpPr>
          <p:cNvPr id="4" name="内容占位符 2"/>
          <p:cNvSpPr txBox="1">
            <a:spLocks/>
          </p:cNvSpPr>
          <p:nvPr/>
        </p:nvSpPr>
        <p:spPr>
          <a:xfrm>
            <a:off x="755576" y="3429000"/>
            <a:ext cx="7772400" cy="2845296"/>
          </a:xfrm>
          <a:prstGeom prst="rect">
            <a:avLst/>
          </a:prstGeom>
        </p:spPr>
        <p:txBody>
          <a:bodyPr vert="horz">
            <a:normAutofit/>
          </a:bodyPr>
          <a:lstStyle/>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None/>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为移动应用</a:t>
            </a:r>
            <a:r>
              <a:rPr kumimoji="0" lang="zh-CN" altLang="en-US" sz="2600" b="1" i="0" u="none" strike="noStrike" kern="1200" cap="none" spc="0" normalizeH="0" baseline="0" noProof="0" dirty="0" smtClean="0">
                <a:ln>
                  <a:noFill/>
                </a:ln>
                <a:solidFill>
                  <a:srgbClr val="FF0000"/>
                </a:solidFill>
                <a:effectLst/>
                <a:uLnTx/>
                <a:uFillTx/>
                <a:latin typeface="+mn-lt"/>
                <a:ea typeface="+mn-ea"/>
                <a:cs typeface="+mn-cs"/>
              </a:rPr>
              <a:t>快速</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解决数据交互的解决方案</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移动应用开发者可以</a:t>
            </a:r>
            <a:r>
              <a:rPr kumimoji="0" lang="zh-CN" altLang="en-US" sz="2600" b="1" i="0" u="none" strike="noStrike" kern="1200" cap="none" spc="0" normalizeH="0" baseline="0" noProof="0" dirty="0" smtClean="0">
                <a:ln>
                  <a:noFill/>
                </a:ln>
                <a:solidFill>
                  <a:srgbClr val="FF0000"/>
                </a:solidFill>
                <a:effectLst/>
                <a:uLnTx/>
                <a:uFillTx/>
                <a:latin typeface="+mn-lt"/>
                <a:ea typeface="+mn-ea"/>
                <a:cs typeface="+mn-cs"/>
              </a:rPr>
              <a:t>不需要写代码</a:t>
            </a: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，快速生成数据交互接口</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快速集成到主流移动终端平台</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快速集成到主流移动开发模式</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a:p>
            <a:pPr marL="274320" marR="0" lvl="0" indent="-274320" algn="l" defTabSz="914400" rtl="0" eaLnBrk="1" fontAlgn="auto" latinLnBrk="0" hangingPunct="1">
              <a:lnSpc>
                <a:spcPct val="100000"/>
              </a:lnSpc>
              <a:spcBef>
                <a:spcPts val="580"/>
              </a:spcBef>
              <a:spcAft>
                <a:spcPts val="0"/>
              </a:spcAft>
              <a:buClr>
                <a:schemeClr val="accent1"/>
              </a:buClr>
              <a:buSzPct val="85000"/>
              <a:buFont typeface="Wingdings 2"/>
              <a:buChar char=""/>
              <a:tabLst/>
              <a:defRPr/>
            </a:pPr>
            <a:r>
              <a:rPr kumimoji="0" lang="zh-CN" altLang="en-US" sz="2600" b="0" i="0" u="none" strike="noStrike" kern="1200" cap="none" spc="0" normalizeH="0" baseline="0" noProof="0" dirty="0" smtClean="0">
                <a:ln>
                  <a:noFill/>
                </a:ln>
                <a:solidFill>
                  <a:schemeClr val="tx1"/>
                </a:solidFill>
                <a:effectLst/>
                <a:uLnTx/>
                <a:uFillTx/>
                <a:latin typeface="+mn-lt"/>
                <a:ea typeface="+mn-ea"/>
                <a:cs typeface="+mn-cs"/>
              </a:rPr>
              <a:t>低成本</a:t>
            </a:r>
            <a:endParaRPr kumimoji="0" lang="en-US" altLang="zh-CN" sz="2600" b="0" i="0" u="none" strike="noStrike" kern="1200" cap="none" spc="0" normalizeH="0" baseline="0" noProof="0" dirty="0" smtClean="0">
              <a:ln>
                <a:noFill/>
              </a:ln>
              <a:solidFill>
                <a:schemeClr val="tx1"/>
              </a:solidFill>
              <a:effectLst/>
              <a:uLnTx/>
              <a:uFillTx/>
              <a:latin typeface="+mn-lt"/>
              <a:ea typeface="+mn-ea"/>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fontScale="90000"/>
          </a:bodyPr>
          <a:lstStyle/>
          <a:p>
            <a:r>
              <a:rPr lang="zh-CN" altLang="en-US" dirty="0" smtClean="0"/>
              <a:t>总结</a:t>
            </a:r>
            <a:r>
              <a:rPr lang="en-US" altLang="zh-CN" dirty="0" smtClean="0"/>
              <a:t>-</a:t>
            </a:r>
            <a:r>
              <a:rPr lang="zh-CN" altLang="en-US" dirty="0" smtClean="0"/>
              <a:t>移动</a:t>
            </a:r>
            <a:r>
              <a:rPr lang="zh-CN" altLang="en-US" dirty="0" smtClean="0"/>
              <a:t>应用数据交互</a:t>
            </a:r>
            <a:r>
              <a:rPr lang="zh-CN" altLang="en-US" dirty="0" smtClean="0"/>
              <a:t>组件的优点</a:t>
            </a:r>
            <a:endParaRPr lang="zh-CN" altLang="en-US" dirty="0"/>
          </a:p>
        </p:txBody>
      </p:sp>
      <p:sp>
        <p:nvSpPr>
          <p:cNvPr id="3" name="内容占位符 2"/>
          <p:cNvSpPr>
            <a:spLocks noGrp="1"/>
          </p:cNvSpPr>
          <p:nvPr>
            <p:ph sz="quarter" idx="1"/>
          </p:nvPr>
        </p:nvSpPr>
        <p:spPr/>
        <p:txBody>
          <a:bodyPr>
            <a:normAutofit/>
          </a:bodyPr>
          <a:lstStyle/>
          <a:p>
            <a:r>
              <a:rPr lang="zh-CN" altLang="en-US" b="1" dirty="0" smtClean="0">
                <a:solidFill>
                  <a:srgbClr val="FF0000"/>
                </a:solidFill>
              </a:rPr>
              <a:t>本地化存储</a:t>
            </a:r>
            <a:r>
              <a:rPr lang="zh-CN" altLang="en-US" dirty="0" smtClean="0"/>
              <a:t>到手机的</a:t>
            </a:r>
            <a:r>
              <a:rPr lang="en-US" altLang="zh-CN" dirty="0" err="1" smtClean="0"/>
              <a:t>Sqlite</a:t>
            </a:r>
            <a:r>
              <a:rPr lang="zh-CN" altLang="en-US" dirty="0" smtClean="0"/>
              <a:t>或者</a:t>
            </a:r>
            <a:r>
              <a:rPr lang="en-US" altLang="zh-CN" dirty="0" smtClean="0"/>
              <a:t>HTML5</a:t>
            </a:r>
            <a:r>
              <a:rPr lang="zh-CN" altLang="en-US" dirty="0" smtClean="0"/>
              <a:t>的</a:t>
            </a:r>
            <a:r>
              <a:rPr lang="en-US" altLang="zh-CN" dirty="0" err="1" smtClean="0"/>
              <a:t>LocalStorage</a:t>
            </a:r>
            <a:endParaRPr lang="en-US" altLang="zh-CN" dirty="0" smtClean="0"/>
          </a:p>
          <a:p>
            <a:r>
              <a:rPr lang="zh-CN" altLang="en-US" dirty="0" smtClean="0"/>
              <a:t>安全稳定的远程</a:t>
            </a:r>
            <a:r>
              <a:rPr lang="zh-CN" altLang="en-US" b="1" dirty="0" smtClean="0">
                <a:solidFill>
                  <a:srgbClr val="FF0000"/>
                </a:solidFill>
              </a:rPr>
              <a:t>网络请求</a:t>
            </a:r>
            <a:r>
              <a:rPr lang="zh-CN" altLang="en-US" dirty="0" smtClean="0"/>
              <a:t>并解析为数据对象</a:t>
            </a:r>
            <a:endParaRPr lang="en-US" altLang="zh-CN" dirty="0" smtClean="0"/>
          </a:p>
          <a:p>
            <a:r>
              <a:rPr lang="zh-CN" altLang="en-US" dirty="0" smtClean="0">
                <a:solidFill>
                  <a:srgbClr val="0070C0"/>
                </a:solidFill>
              </a:rPr>
              <a:t>自动生成</a:t>
            </a:r>
            <a:r>
              <a:rPr lang="zh-CN" altLang="en-US" dirty="0" smtClean="0"/>
              <a:t>相关字段的</a:t>
            </a:r>
            <a:r>
              <a:rPr lang="zh-CN" altLang="en-US" dirty="0" smtClean="0">
                <a:solidFill>
                  <a:srgbClr val="0070C0"/>
                </a:solidFill>
              </a:rPr>
              <a:t>业务数据对象</a:t>
            </a:r>
            <a:r>
              <a:rPr lang="zh-CN" altLang="en-US" dirty="0" smtClean="0"/>
              <a:t>，便于开发者基于面向对象进行核心代码的研发</a:t>
            </a:r>
            <a:endParaRPr lang="en-US" altLang="zh-CN" dirty="0" smtClean="0"/>
          </a:p>
          <a:p>
            <a:r>
              <a:rPr lang="zh-CN" altLang="en-US" dirty="0" smtClean="0">
                <a:solidFill>
                  <a:srgbClr val="0070C0"/>
                </a:solidFill>
              </a:rPr>
              <a:t>自动生成</a:t>
            </a:r>
            <a:r>
              <a:rPr lang="zh-CN" altLang="en-US" dirty="0" smtClean="0"/>
              <a:t>相关字段的</a:t>
            </a:r>
            <a:r>
              <a:rPr lang="zh-CN" altLang="en-US" dirty="0" smtClean="0">
                <a:solidFill>
                  <a:srgbClr val="0070C0"/>
                </a:solidFill>
              </a:rPr>
              <a:t>数据访问对象</a:t>
            </a:r>
            <a:r>
              <a:rPr lang="zh-CN" altLang="en-US" dirty="0" smtClean="0"/>
              <a:t>以及数据库表，便于直接获取相关数据</a:t>
            </a:r>
            <a:endParaRPr lang="en-US" altLang="zh-CN" dirty="0" smtClean="0"/>
          </a:p>
          <a:p>
            <a:r>
              <a:rPr lang="zh-CN" altLang="en-US" dirty="0" smtClean="0">
                <a:solidFill>
                  <a:srgbClr val="0070C0"/>
                </a:solidFill>
              </a:rPr>
              <a:t>自动生成</a:t>
            </a:r>
            <a:r>
              <a:rPr lang="zh-CN" altLang="en-US" dirty="0" smtClean="0"/>
              <a:t>相关的</a:t>
            </a:r>
            <a:r>
              <a:rPr lang="zh-CN" altLang="en-US" dirty="0" smtClean="0">
                <a:solidFill>
                  <a:srgbClr val="0070C0"/>
                </a:solidFill>
              </a:rPr>
              <a:t>远程数据加载对象</a:t>
            </a:r>
            <a:endParaRPr lang="en-US" altLang="zh-CN" dirty="0" smtClean="0">
              <a:solidFill>
                <a:srgbClr val="0070C0"/>
              </a:solidFill>
            </a:endParaRPr>
          </a:p>
          <a:p>
            <a:r>
              <a:rPr lang="zh-CN" altLang="en-US" dirty="0" smtClean="0"/>
              <a:t>基于可继承性和可二次开发的原则</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未来展望</a:t>
            </a:r>
            <a:endParaRPr lang="zh-CN" altLang="en-US" dirty="0"/>
          </a:p>
        </p:txBody>
      </p:sp>
      <p:sp>
        <p:nvSpPr>
          <p:cNvPr id="3" name="内容占位符 2"/>
          <p:cNvSpPr>
            <a:spLocks noGrp="1"/>
          </p:cNvSpPr>
          <p:nvPr>
            <p:ph sz="quarter" idx="1"/>
          </p:nvPr>
        </p:nvSpPr>
        <p:spPr/>
        <p:txBody>
          <a:bodyPr/>
          <a:lstStyle/>
          <a:p>
            <a:r>
              <a:rPr lang="zh-CN" altLang="en-US" dirty="0" smtClean="0"/>
              <a:t>直接以公有云的数据交互服务平台的方式为各种需要数据交互服务的</a:t>
            </a:r>
            <a:r>
              <a:rPr lang="en-US" altLang="zh-CN" dirty="0" smtClean="0"/>
              <a:t>APP</a:t>
            </a:r>
            <a:r>
              <a:rPr lang="zh-CN" altLang="en-US" dirty="0" smtClean="0"/>
              <a:t>以建立商业模式。</a:t>
            </a:r>
            <a:endParaRPr lang="en-US" altLang="zh-CN" dirty="0" smtClean="0"/>
          </a:p>
          <a:p>
            <a:r>
              <a:rPr lang="zh-CN" altLang="en-US" dirty="0" smtClean="0"/>
              <a:t>一键生成</a:t>
            </a:r>
            <a:r>
              <a:rPr lang="en-US" altLang="zh-CN" dirty="0" smtClean="0"/>
              <a:t>APP</a:t>
            </a:r>
            <a:r>
              <a:rPr lang="zh-CN" altLang="en-US" dirty="0" smtClean="0"/>
              <a:t>，为非技术的移动应用创业者提供支持，只需要设计业务对象和录入数据即可。</a:t>
            </a:r>
            <a:endParaRPr lang="zh-CN" altLang="en-US"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28662" y="1142984"/>
            <a:ext cx="7772400" cy="1143000"/>
          </a:xfrm>
        </p:spPr>
        <p:txBody>
          <a:bodyPr/>
          <a:lstStyle/>
          <a:p>
            <a:pPr algn="ctr"/>
            <a:r>
              <a:rPr lang="zh-CN" altLang="en-US" dirty="0" smtClean="0"/>
              <a:t>谢谢</a:t>
            </a:r>
            <a:endParaRPr lang="zh-CN" altLang="en-US" dirty="0"/>
          </a:p>
        </p:txBody>
      </p:sp>
      <p:sp>
        <p:nvSpPr>
          <p:cNvPr id="3" name="内容占位符 2"/>
          <p:cNvSpPr>
            <a:spLocks noGrp="1"/>
          </p:cNvSpPr>
          <p:nvPr>
            <p:ph sz="quarter" idx="1"/>
          </p:nvPr>
        </p:nvSpPr>
        <p:spPr>
          <a:xfrm>
            <a:off x="928662" y="3214686"/>
            <a:ext cx="7772400" cy="3071834"/>
          </a:xfrm>
        </p:spPr>
        <p:txBody>
          <a:bodyPr/>
          <a:lstStyle/>
          <a:p>
            <a:r>
              <a:rPr lang="zh-CN" altLang="en-US" dirty="0" smtClean="0"/>
              <a:t>感谢朱映映导师</a:t>
            </a:r>
            <a:endParaRPr lang="en-US" altLang="zh-CN" dirty="0" smtClean="0"/>
          </a:p>
          <a:p>
            <a:r>
              <a:rPr lang="zh-CN" altLang="en-US" dirty="0" smtClean="0"/>
              <a:t>感谢使用此系统开发者提供的建议</a:t>
            </a:r>
            <a:endParaRPr lang="en-US" altLang="zh-CN" dirty="0" smtClean="0"/>
          </a:p>
          <a:p>
            <a:r>
              <a:rPr lang="zh-CN" altLang="en-US" dirty="0" smtClean="0"/>
              <a:t>感谢使用此系统的用户提出的宝贵建议和测试</a:t>
            </a:r>
            <a:endParaRPr lang="zh-CN"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研究内容</a:t>
            </a:r>
            <a:endParaRPr lang="zh-CN" altLang="en-US" dirty="0"/>
          </a:p>
        </p:txBody>
      </p:sp>
      <p:sp>
        <p:nvSpPr>
          <p:cNvPr id="3" name="内容占位符 2"/>
          <p:cNvSpPr>
            <a:spLocks noGrp="1"/>
          </p:cNvSpPr>
          <p:nvPr>
            <p:ph sz="quarter" idx="1"/>
          </p:nvPr>
        </p:nvSpPr>
        <p:spPr/>
        <p:txBody>
          <a:bodyPr>
            <a:normAutofit/>
          </a:bodyPr>
          <a:lstStyle/>
          <a:p>
            <a:r>
              <a:rPr lang="zh-CN" altLang="en-US" dirty="0" smtClean="0"/>
              <a:t>数据交互</a:t>
            </a:r>
            <a:r>
              <a:rPr lang="zh-CN" altLang="en-US" dirty="0" smtClean="0"/>
              <a:t>服务</a:t>
            </a:r>
            <a:r>
              <a:rPr lang="zh-CN" altLang="en-US" dirty="0" smtClean="0"/>
              <a:t>管理系统</a:t>
            </a:r>
            <a:endParaRPr lang="en-US" altLang="zh-CN" dirty="0" smtClean="0"/>
          </a:p>
          <a:p>
            <a:pPr lvl="1">
              <a:buNone/>
            </a:pPr>
            <a:r>
              <a:rPr lang="zh-CN" altLang="en-US" sz="1800" b="1" dirty="0" smtClean="0">
                <a:solidFill>
                  <a:srgbClr val="0070C0"/>
                </a:solidFill>
              </a:rPr>
              <a:t>根据</a:t>
            </a:r>
            <a:r>
              <a:rPr lang="en-US" altLang="zh-CN" sz="1800" b="1" dirty="0" smtClean="0">
                <a:solidFill>
                  <a:srgbClr val="0070C0"/>
                </a:solidFill>
              </a:rPr>
              <a:t>XML</a:t>
            </a:r>
            <a:r>
              <a:rPr lang="zh-CN" altLang="en-US" sz="1800" b="1" dirty="0" smtClean="0">
                <a:solidFill>
                  <a:srgbClr val="0070C0"/>
                </a:solidFill>
              </a:rPr>
              <a:t>格式业务模型自动生成内容管理系统</a:t>
            </a:r>
            <a:endParaRPr lang="en-US" altLang="zh-CN" sz="1800" b="1" dirty="0" smtClean="0">
              <a:solidFill>
                <a:srgbClr val="0070C0"/>
              </a:solidFill>
            </a:endParaRPr>
          </a:p>
          <a:p>
            <a:pPr lvl="1">
              <a:buNone/>
            </a:pPr>
            <a:r>
              <a:rPr lang="zh-CN" altLang="en-US" sz="1800" b="1" dirty="0" smtClean="0">
                <a:solidFill>
                  <a:srgbClr val="0070C0"/>
                </a:solidFill>
              </a:rPr>
              <a:t>内容管理系统供用户录入数据</a:t>
            </a:r>
            <a:endParaRPr lang="en-US" altLang="zh-CN" sz="1800" b="1" dirty="0" smtClean="0">
              <a:solidFill>
                <a:srgbClr val="0070C0"/>
              </a:solidFill>
            </a:endParaRPr>
          </a:p>
          <a:p>
            <a:pPr lvl="1">
              <a:buNone/>
            </a:pPr>
            <a:r>
              <a:rPr lang="zh-CN" altLang="en-US" sz="1800" b="1" dirty="0" smtClean="0">
                <a:solidFill>
                  <a:srgbClr val="0070C0"/>
                </a:solidFill>
              </a:rPr>
              <a:t>数据交互接口提供移动平台进入数据交互</a:t>
            </a:r>
            <a:endParaRPr lang="en-US" altLang="zh-CN" sz="1800" b="1" dirty="0" smtClean="0">
              <a:solidFill>
                <a:srgbClr val="0070C0"/>
              </a:solidFill>
            </a:endParaRPr>
          </a:p>
          <a:p>
            <a:pPr lvl="1">
              <a:buNone/>
            </a:pPr>
            <a:r>
              <a:rPr lang="zh-CN" altLang="en-US" sz="1800" b="1" dirty="0" smtClean="0">
                <a:solidFill>
                  <a:srgbClr val="0070C0"/>
                </a:solidFill>
              </a:rPr>
              <a:t>自动生成相关平台的数据交互开发包</a:t>
            </a:r>
            <a:endParaRPr lang="en-US" altLang="zh-CN" sz="1800" b="1" dirty="0" smtClean="0">
              <a:solidFill>
                <a:srgbClr val="0070C0"/>
              </a:solidFill>
            </a:endParaRPr>
          </a:p>
          <a:p>
            <a:pPr lvl="1">
              <a:buNone/>
            </a:pPr>
            <a:endParaRPr lang="en-US" altLang="zh-CN" b="1" dirty="0" smtClean="0">
              <a:solidFill>
                <a:srgbClr val="0070C0"/>
              </a:solidFill>
            </a:endParaRPr>
          </a:p>
          <a:p>
            <a:r>
              <a:rPr lang="zh-CN" altLang="en-US" dirty="0" smtClean="0"/>
              <a:t>移动应用数据交互组件</a:t>
            </a:r>
            <a:endParaRPr lang="en-US" altLang="zh-CN" dirty="0" smtClean="0"/>
          </a:p>
          <a:p>
            <a:pPr lvl="1">
              <a:buNone/>
            </a:pPr>
            <a:r>
              <a:rPr lang="zh-CN" altLang="en-US" sz="1800" b="1" dirty="0" smtClean="0">
                <a:solidFill>
                  <a:srgbClr val="0070C0"/>
                </a:solidFill>
              </a:rPr>
              <a:t>支持</a:t>
            </a:r>
            <a:r>
              <a:rPr lang="en-US" altLang="zh-CN" sz="1800" b="1" dirty="0" smtClean="0">
                <a:solidFill>
                  <a:srgbClr val="0070C0"/>
                </a:solidFill>
              </a:rPr>
              <a:t>Android</a:t>
            </a:r>
            <a:r>
              <a:rPr lang="zh-CN" altLang="en-US" sz="1800" b="1" dirty="0" smtClean="0">
                <a:solidFill>
                  <a:srgbClr val="0070C0"/>
                </a:solidFill>
              </a:rPr>
              <a:t>原生开发模式的</a:t>
            </a:r>
            <a:r>
              <a:rPr lang="en-US" altLang="zh-CN" sz="1800" b="1" dirty="0" smtClean="0">
                <a:solidFill>
                  <a:srgbClr val="0070C0"/>
                </a:solidFill>
              </a:rPr>
              <a:t>Jar</a:t>
            </a:r>
            <a:r>
              <a:rPr lang="zh-CN" altLang="en-US" sz="1800" b="1" dirty="0" smtClean="0">
                <a:solidFill>
                  <a:srgbClr val="0070C0"/>
                </a:solidFill>
              </a:rPr>
              <a:t>包引入</a:t>
            </a:r>
            <a:endParaRPr lang="en-US" altLang="zh-CN" sz="1800" b="1" dirty="0" smtClean="0">
              <a:solidFill>
                <a:srgbClr val="0070C0"/>
              </a:solidFill>
            </a:endParaRPr>
          </a:p>
          <a:p>
            <a:pPr lvl="1">
              <a:buNone/>
            </a:pPr>
            <a:r>
              <a:rPr lang="zh-CN" altLang="en-US" sz="1800" b="1" dirty="0" smtClean="0">
                <a:solidFill>
                  <a:srgbClr val="0070C0"/>
                </a:solidFill>
              </a:rPr>
              <a:t>支持</a:t>
            </a:r>
            <a:r>
              <a:rPr lang="en-US" altLang="zh-CN" sz="1800" b="1" dirty="0" smtClean="0">
                <a:solidFill>
                  <a:srgbClr val="0070C0"/>
                </a:solidFill>
              </a:rPr>
              <a:t>Cordova</a:t>
            </a:r>
            <a:r>
              <a:rPr lang="zh-CN" altLang="en-US" sz="1800" b="1" dirty="0" smtClean="0">
                <a:solidFill>
                  <a:srgbClr val="0070C0"/>
                </a:solidFill>
              </a:rPr>
              <a:t>混合开发模式的</a:t>
            </a:r>
            <a:r>
              <a:rPr lang="en-US" altLang="zh-CN" sz="1800" b="1" dirty="0" smtClean="0">
                <a:solidFill>
                  <a:srgbClr val="0070C0"/>
                </a:solidFill>
              </a:rPr>
              <a:t>JS</a:t>
            </a:r>
            <a:r>
              <a:rPr lang="zh-CN" altLang="en-US" sz="1800" b="1" dirty="0" smtClean="0">
                <a:solidFill>
                  <a:srgbClr val="0070C0"/>
                </a:solidFill>
              </a:rPr>
              <a:t>组件</a:t>
            </a:r>
            <a:r>
              <a:rPr lang="zh-CN" altLang="en-US" sz="1800" b="1" dirty="0" smtClean="0">
                <a:solidFill>
                  <a:srgbClr val="0070C0"/>
                </a:solidFill>
              </a:rPr>
              <a:t>引入</a:t>
            </a:r>
            <a:endParaRPr lang="en-US" altLang="zh-CN" dirty="0" smtClean="0"/>
          </a:p>
          <a:p>
            <a:endParaRPr lang="en-US" altLang="zh-CN" dirty="0" smtClean="0"/>
          </a:p>
          <a:p>
            <a:r>
              <a:rPr lang="zh-CN" altLang="en-US" dirty="0" smtClean="0"/>
              <a:t>辅助管理</a:t>
            </a:r>
            <a:r>
              <a:rPr lang="zh-CN" altLang="en-US" dirty="0" smtClean="0"/>
              <a:t>工具</a:t>
            </a:r>
            <a:endParaRPr lang="en-US" altLang="zh-CN" dirty="0" smtClean="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管理系统业务模块控制器对象</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7" name="Object 3"/>
          <p:cNvGraphicFramePr>
            <a:graphicFrameLocks noChangeAspect="1"/>
          </p:cNvGraphicFramePr>
          <p:nvPr/>
        </p:nvGraphicFramePr>
        <p:xfrm>
          <a:off x="1763688" y="908720"/>
          <a:ext cx="4392488" cy="5339888"/>
        </p:xfrm>
        <a:graphic>
          <a:graphicData uri="http://schemas.openxmlformats.org/presentationml/2006/ole">
            <p:oleObj spid="_x0000_s1027" name="Visio" r:id="rId3" imgW="1942898" imgH="2358828"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27"/>
                                        </p:tgtEl>
                                        <p:attrNameLst>
                                          <p:attrName>ppt_x</p:attrName>
                                        </p:attrNameLst>
                                      </p:cBhvr>
                                      <p:tavLst>
                                        <p:tav tm="0">
                                          <p:val>
                                            <p:strVal val="ppt_x"/>
                                          </p:val>
                                        </p:tav>
                                        <p:tav tm="100000">
                                          <p:val>
                                            <p:strVal val="ppt_x"/>
                                          </p:val>
                                        </p:tav>
                                      </p:tavLst>
                                    </p:anim>
                                    <p:anim calcmode="lin" valueType="num">
                                      <p:cBhvr additive="base">
                                        <p:cTn id="7" dur="500"/>
                                        <p:tgtEl>
                                          <p:spTgt spid="1027"/>
                                        </p:tgtEl>
                                        <p:attrNameLst>
                                          <p:attrName>ppt_y</p:attrName>
                                        </p:attrNameLst>
                                      </p:cBhvr>
                                      <p:tavLst>
                                        <p:tav tm="0">
                                          <p:val>
                                            <p:strVal val="ppt_y"/>
                                          </p:val>
                                        </p:tav>
                                        <p:tav tm="100000">
                                          <p:val>
                                            <p:strVal val="1+ppt_h/2"/>
                                          </p:val>
                                        </p:tav>
                                      </p:tavLst>
                                    </p:anim>
                                    <p:set>
                                      <p:cBhvr>
                                        <p:cTn id="8" dur="1" fill="hold">
                                          <p:stCondLst>
                                            <p:cond delay="499"/>
                                          </p:stCondLst>
                                        </p:cTn>
                                        <p:tgtEl>
                                          <p:spTgt spid="102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管理系统</a:t>
            </a:r>
            <a:r>
              <a:rPr lang="en-US" altLang="zh-CN" dirty="0" smtClean="0"/>
              <a:t>XML</a:t>
            </a:r>
            <a:r>
              <a:rPr lang="zh-CN" altLang="en-US" dirty="0" smtClean="0"/>
              <a:t>模型对象设计对象</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1029" name="Object 5"/>
          <p:cNvGraphicFramePr>
            <a:graphicFrameLocks noChangeAspect="1"/>
          </p:cNvGraphicFramePr>
          <p:nvPr/>
        </p:nvGraphicFramePr>
        <p:xfrm>
          <a:off x="971600" y="1556792"/>
          <a:ext cx="7344816" cy="4580638"/>
        </p:xfrm>
        <a:graphic>
          <a:graphicData uri="http://schemas.openxmlformats.org/presentationml/2006/ole">
            <p:oleObj spid="_x0000_s27651" name="Visio" r:id="rId3" imgW="3347405" imgH="2085541" progId="Visio.Drawing.11">
              <p:embed/>
            </p:oleObj>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二次开发接口设计</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6627" name="Object 3"/>
          <p:cNvGraphicFramePr>
            <a:graphicFrameLocks noChangeAspect="1"/>
          </p:cNvGraphicFramePr>
          <p:nvPr/>
        </p:nvGraphicFramePr>
        <p:xfrm>
          <a:off x="1043608" y="1412776"/>
          <a:ext cx="6768752" cy="5265879"/>
        </p:xfrm>
        <a:graphic>
          <a:graphicData uri="http://schemas.openxmlformats.org/presentationml/2006/ole">
            <p:oleObj spid="_x0000_s26627" name="Visio" r:id="rId3" imgW="5534143" imgH="4302121" progId="Visio.Drawing.11">
              <p:embed/>
            </p:oleObj>
          </a:graphicData>
        </a:graphic>
      </p:graphicFrame>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业务对象生成流程图</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675" name="Object 3"/>
          <p:cNvGraphicFramePr>
            <a:graphicFrameLocks noChangeAspect="1"/>
          </p:cNvGraphicFramePr>
          <p:nvPr/>
        </p:nvGraphicFramePr>
        <p:xfrm>
          <a:off x="539552" y="1340768"/>
          <a:ext cx="8344656" cy="5256584"/>
        </p:xfrm>
        <a:graphic>
          <a:graphicData uri="http://schemas.openxmlformats.org/presentationml/2006/ole">
            <p:oleObj spid="_x0000_s28675" name="Visio" r:id="rId3" imgW="8106331" imgH="5092857" progId="Visio.Drawing.11">
              <p:embed/>
            </p:oleObj>
          </a:graphicData>
        </a:graphic>
      </p:graphicFrame>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8677" name="Object 5"/>
          <p:cNvGraphicFramePr>
            <a:graphicFrameLocks noChangeAspect="1"/>
          </p:cNvGraphicFramePr>
          <p:nvPr/>
        </p:nvGraphicFramePr>
        <p:xfrm>
          <a:off x="467544" y="1340767"/>
          <a:ext cx="5832648" cy="5376597"/>
        </p:xfrm>
        <a:graphic>
          <a:graphicData uri="http://schemas.openxmlformats.org/presentationml/2006/ole">
            <p:oleObj spid="_x0000_s28677" name="Visio" r:id="rId4" imgW="4624598" imgH="4264566" progId="Visio.Drawing.11">
              <p:embed/>
            </p:oleObj>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28675"/>
                                        </p:tgtEl>
                                        <p:attrNameLst>
                                          <p:attrName>ppt_x</p:attrName>
                                        </p:attrNameLst>
                                      </p:cBhvr>
                                      <p:tavLst>
                                        <p:tav tm="0">
                                          <p:val>
                                            <p:strVal val="ppt_x"/>
                                          </p:val>
                                        </p:tav>
                                        <p:tav tm="100000">
                                          <p:val>
                                            <p:strVal val="ppt_x"/>
                                          </p:val>
                                        </p:tav>
                                      </p:tavLst>
                                    </p:anim>
                                    <p:anim calcmode="lin" valueType="num">
                                      <p:cBhvr additive="base">
                                        <p:cTn id="7" dur="500"/>
                                        <p:tgtEl>
                                          <p:spTgt spid="28675"/>
                                        </p:tgtEl>
                                        <p:attrNameLst>
                                          <p:attrName>ppt_y</p:attrName>
                                        </p:attrNameLst>
                                      </p:cBhvr>
                                      <p:tavLst>
                                        <p:tav tm="0">
                                          <p:val>
                                            <p:strVal val="ppt_y"/>
                                          </p:val>
                                        </p:tav>
                                        <p:tav tm="100000">
                                          <p:val>
                                            <p:strVal val="1+ppt_h/2"/>
                                          </p:val>
                                        </p:tav>
                                      </p:tavLst>
                                    </p:anim>
                                    <p:set>
                                      <p:cBhvr>
                                        <p:cTn id="8" dur="1" fill="hold">
                                          <p:stCondLst>
                                            <p:cond delay="499"/>
                                          </p:stCondLst>
                                        </p:cTn>
                                        <p:tgtEl>
                                          <p:spTgt spid="28675"/>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8677"/>
                                        </p:tgtEl>
                                        <p:attrNameLst>
                                          <p:attrName>style.visibility</p:attrName>
                                        </p:attrNameLst>
                                      </p:cBhvr>
                                      <p:to>
                                        <p:strVal val="visible"/>
                                      </p:to>
                                    </p:set>
                                    <p:anim calcmode="lin" valueType="num">
                                      <p:cBhvr additive="base">
                                        <p:cTn id="13" dur="500" fill="hold"/>
                                        <p:tgtEl>
                                          <p:spTgt spid="28677"/>
                                        </p:tgtEl>
                                        <p:attrNameLst>
                                          <p:attrName>ppt_x</p:attrName>
                                        </p:attrNameLst>
                                      </p:cBhvr>
                                      <p:tavLst>
                                        <p:tav tm="0">
                                          <p:val>
                                            <p:strVal val="#ppt_x"/>
                                          </p:val>
                                        </p:tav>
                                        <p:tav tm="100000">
                                          <p:val>
                                            <p:strVal val="#ppt_x"/>
                                          </p:val>
                                        </p:tav>
                                      </p:tavLst>
                                    </p:anim>
                                    <p:anim calcmode="lin" valueType="num">
                                      <p:cBhvr additive="base">
                                        <p:cTn id="14" dur="500" fill="hold"/>
                                        <p:tgtEl>
                                          <p:spTgt spid="2867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以搜索列表数据为例子</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7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29700" name="Object 4"/>
          <p:cNvGraphicFramePr>
            <a:graphicFrameLocks noChangeAspect="1"/>
          </p:cNvGraphicFramePr>
          <p:nvPr/>
        </p:nvGraphicFramePr>
        <p:xfrm>
          <a:off x="251520" y="1628800"/>
          <a:ext cx="8614824" cy="4464496"/>
        </p:xfrm>
        <a:graphic>
          <a:graphicData uri="http://schemas.openxmlformats.org/presentationml/2006/ole">
            <p:oleObj spid="_x0000_s29700" name="Visio" r:id="rId3" imgW="4966622" imgH="2572681" progId="Visio.Drawing.11">
              <p:embed/>
            </p:oleObj>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效果图</a:t>
            </a:r>
            <a:endParaRPr lang="zh-CN" altLang="en-US" dirty="0"/>
          </a:p>
        </p:txBody>
      </p:sp>
      <p:sp>
        <p:nvSpPr>
          <p:cNvPr id="7170"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6" name="Rectangle 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28"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6630"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6" name="Rectangle 4"/>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8678" name="Rectangle 6"/>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29701" name="Rectangle 5"/>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Picture 1"/>
          <p:cNvPicPr>
            <a:picLocks noChangeAspect="1" noChangeArrowheads="1"/>
          </p:cNvPicPr>
          <p:nvPr/>
        </p:nvPicPr>
        <p:blipFill>
          <a:blip r:embed="rId2" cstate="print"/>
          <a:srcRect/>
          <a:stretch>
            <a:fillRect/>
          </a:stretch>
        </p:blipFill>
        <p:spPr bwMode="auto">
          <a:xfrm>
            <a:off x="683568" y="1412776"/>
            <a:ext cx="6264696" cy="3438695"/>
          </a:xfrm>
          <a:prstGeom prst="rect">
            <a:avLst/>
          </a:prstGeom>
          <a:noFill/>
          <a:ln w="9525">
            <a:noFill/>
            <a:miter lim="800000"/>
            <a:headEnd/>
            <a:tailEnd/>
          </a:ln>
        </p:spPr>
      </p:pic>
      <p:pic>
        <p:nvPicPr>
          <p:cNvPr id="13" name="Picture 1"/>
          <p:cNvPicPr>
            <a:picLocks noChangeAspect="1" noChangeArrowheads="1"/>
          </p:cNvPicPr>
          <p:nvPr/>
        </p:nvPicPr>
        <p:blipFill>
          <a:blip r:embed="rId3" cstate="print"/>
          <a:srcRect/>
          <a:stretch>
            <a:fillRect/>
          </a:stretch>
        </p:blipFill>
        <p:spPr bwMode="auto">
          <a:xfrm>
            <a:off x="755576" y="3573016"/>
            <a:ext cx="7261677" cy="2664296"/>
          </a:xfrm>
          <a:prstGeom prst="rect">
            <a:avLst/>
          </a:prstGeom>
          <a:noFill/>
          <a:ln w="9525">
            <a:noFill/>
            <a:miter lim="800000"/>
            <a:headEnd/>
            <a:tailEnd/>
          </a:ln>
        </p:spPr>
      </p:pic>
      <p:pic>
        <p:nvPicPr>
          <p:cNvPr id="14" name="Picture 2"/>
          <p:cNvPicPr>
            <a:picLocks noChangeAspect="1" noChangeArrowheads="1"/>
          </p:cNvPicPr>
          <p:nvPr/>
        </p:nvPicPr>
        <p:blipFill>
          <a:blip r:embed="rId4" cstate="print"/>
          <a:srcRect/>
          <a:stretch>
            <a:fillRect/>
          </a:stretch>
        </p:blipFill>
        <p:spPr bwMode="auto">
          <a:xfrm>
            <a:off x="467544" y="1340768"/>
            <a:ext cx="8411340" cy="4176464"/>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additive="base">
                                        <p:cTn id="7" dur="500" fill="hold"/>
                                        <p:tgtEl>
                                          <p:spTgt spid="14"/>
                                        </p:tgtEl>
                                        <p:attrNameLst>
                                          <p:attrName>ppt_x</p:attrName>
                                        </p:attrNameLst>
                                      </p:cBhvr>
                                      <p:tavLst>
                                        <p:tav tm="0">
                                          <p:val>
                                            <p:strVal val="#ppt_x"/>
                                          </p:val>
                                        </p:tav>
                                        <p:tav tm="100000">
                                          <p:val>
                                            <p:strVal val="#ppt_x"/>
                                          </p:val>
                                        </p:tav>
                                      </p:tavLst>
                                    </p:anim>
                                    <p:anim calcmode="lin" valueType="num">
                                      <p:cBhvr additive="base">
                                        <p:cTn id="8"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平衡">
  <a:themeElements>
    <a:clrScheme name="平衡">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平衡">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平衡">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Equity</Template>
  <TotalTime>332</TotalTime>
  <Words>575</Words>
  <Application>Microsoft Office PowerPoint</Application>
  <PresentationFormat>全屏显示(4:3)</PresentationFormat>
  <Paragraphs>94</Paragraphs>
  <Slides>22</Slides>
  <Notes>0</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22</vt:i4>
      </vt:variant>
    </vt:vector>
  </HeadingPairs>
  <TitlesOfParts>
    <vt:vector size="24" baseType="lpstr">
      <vt:lpstr>平衡</vt:lpstr>
      <vt:lpstr>Microsoft Office Visio 绘图</vt:lpstr>
      <vt:lpstr>面向移动应用开发的数据交互服务框架的研发</vt:lpstr>
      <vt:lpstr>课题研究背景及意义</vt:lpstr>
      <vt:lpstr>研究内容</vt:lpstr>
      <vt:lpstr>管理系统业务模块控制器对象</vt:lpstr>
      <vt:lpstr>管理系统XML模型对象设计对象</vt:lpstr>
      <vt:lpstr>二次开发接口设计</vt:lpstr>
      <vt:lpstr>业务对象生成流程图</vt:lpstr>
      <vt:lpstr>以搜索列表数据为例子</vt:lpstr>
      <vt:lpstr>效果图</vt:lpstr>
      <vt:lpstr>移动应用数据交互组件</vt:lpstr>
      <vt:lpstr>移动应用数据交互组件解决的问题</vt:lpstr>
      <vt:lpstr>移动应用数据交互组件代码生成过程</vt:lpstr>
      <vt:lpstr>远程数据交互访问流程图</vt:lpstr>
      <vt:lpstr>简要代码如下</vt:lpstr>
      <vt:lpstr>课题验证</vt:lpstr>
      <vt:lpstr>1、设计新闻业务XML模型</vt:lpstr>
      <vt:lpstr>2、进行一些二次开发的业务逻辑</vt:lpstr>
      <vt:lpstr>3、移动应用中获取远程数据</vt:lpstr>
      <vt:lpstr>总结-数据交互服务管理系统优点</vt:lpstr>
      <vt:lpstr>总结-移动应用数据交互组件的优点</vt:lpstr>
      <vt:lpstr>未来展望</vt:lpstr>
      <vt:lpstr>谢谢</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基于模型驱动的自动化业务系统的研发</dc:title>
  <dc:creator>Steve</dc:creator>
  <cp:lastModifiedBy>steve</cp:lastModifiedBy>
  <cp:revision>104</cp:revision>
  <dcterms:created xsi:type="dcterms:W3CDTF">2015-09-17T22:39:53Z</dcterms:created>
  <dcterms:modified xsi:type="dcterms:W3CDTF">2016-10-19T17:45:02Z</dcterms:modified>
</cp:coreProperties>
</file>