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3" d="100"/>
          <a:sy n="73" d="100"/>
        </p:scale>
        <p:origin x="-121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5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77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3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53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39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3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73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3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61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40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3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6B97-25CD-40FE-9EF9-DA806D423784}" type="datetimeFigureOut">
              <a:rPr lang="es-CO" smtClean="0"/>
              <a:t>29/04/2013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C72C-2398-42D1-A55F-65A35C326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3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</a:rPr>
              <a:t>Sistemas simples y complejos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Todo sistema se fundamenta en la interacción de sus partes.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angle 3"/>
          <p:cNvSpPr/>
          <p:nvPr/>
        </p:nvSpPr>
        <p:spPr>
          <a:xfrm>
            <a:off x="3059832" y="2924944"/>
            <a:ext cx="518457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Las relaciones entre las partes y su influencia mutua son mas importantes que la cantidad de partes o el tamaño de las mismas.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95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Estabilidad y efecto palanca.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Depende:</a:t>
            </a:r>
            <a:endParaRPr lang="es-CO" dirty="0"/>
          </a:p>
        </p:txBody>
      </p:sp>
      <p:sp>
        <p:nvSpPr>
          <p:cNvPr id="4" name="Rectangle 3"/>
          <p:cNvSpPr/>
          <p:nvPr/>
        </p:nvSpPr>
        <p:spPr>
          <a:xfrm>
            <a:off x="2807804" y="1479848"/>
            <a:ext cx="31683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es-CO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s-CO" dirty="0" smtClean="0"/>
              <a:t>Tamaño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s-CO" dirty="0" smtClean="0"/>
              <a:t>Cantidad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s-CO" dirty="0" smtClean="0"/>
              <a:t>Diversidad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7" name="Rectangle 6"/>
          <p:cNvSpPr/>
          <p:nvPr/>
        </p:nvSpPr>
        <p:spPr>
          <a:xfrm>
            <a:off x="1079443" y="2708920"/>
            <a:ext cx="6696744" cy="20162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Un sistema no complejo no tiene por que tiene ser inestable.</a:t>
            </a:r>
          </a:p>
          <a:p>
            <a:pPr algn="ctr"/>
            <a:r>
              <a:rPr lang="es-CO" dirty="0" smtClean="0"/>
              <a:t>Muchos sistemas complejos son particularmente estables y por tanto resistentes al cambio.</a:t>
            </a:r>
          </a:p>
          <a:p>
            <a:pPr algn="ctr"/>
            <a:r>
              <a:rPr lang="es-CO" dirty="0" smtClean="0"/>
              <a:t>(familias toleran discusiones y los desacuerdos sin desmembrarse, nuestro cuerpo tolera lesiones o enfermedades en alguna parte.)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87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Las familias pueden no llevarse bien y aun seguir viviendo juntas.</a:t>
            </a:r>
          </a:p>
          <a:p>
            <a:r>
              <a:rPr lang="es-CO" dirty="0" smtClean="0"/>
              <a:t>Las nuevas practicas empresariales suelen encontrar barreras pues la gente prefiere hacer las cosas como las ha hecho siempre.</a:t>
            </a:r>
          </a:p>
          <a:p>
            <a:endParaRPr lang="es-CO" dirty="0"/>
          </a:p>
          <a:p>
            <a:r>
              <a:rPr lang="es-CO" dirty="0" smtClean="0"/>
              <a:t>Cada vez que se quiere introducir un cambio en cualquier sistema complejo debemos esperar que haya resistencia.</a:t>
            </a:r>
            <a:endParaRPr lang="es-CO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ESTABILIDAD / RESISTENCIA AL CAMBIO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2051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Principio de palanca.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Cambiar los sistemas si se emprenden las acciones apropiadas. Esto es factible cuando se comprende bien al sistema. </a:t>
            </a:r>
          </a:p>
          <a:p>
            <a:r>
              <a:rPr lang="es-CO" dirty="0" smtClean="0"/>
              <a:t>Es preciso conocer como esta hecho el sistema para saber cual es el nudo que hay que deshacer.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32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s-CO" sz="3600" dirty="0"/>
              <a:t>Los sistemas complejos no tienen siempre un comportamiento continuo. 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angle 3"/>
          <p:cNvSpPr/>
          <p:nvPr/>
        </p:nvSpPr>
        <p:spPr>
          <a:xfrm>
            <a:off x="430079" y="1556792"/>
            <a:ext cx="4323401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Comportamiento continuo: Actúa de forma predecible con arreglo  a una serie de estados.</a:t>
            </a:r>
            <a:endParaRPr lang="es-CO" dirty="0"/>
          </a:p>
        </p:txBody>
      </p:sp>
      <p:sp>
        <p:nvSpPr>
          <p:cNvPr id="5" name="Oval 4"/>
          <p:cNvSpPr/>
          <p:nvPr/>
        </p:nvSpPr>
        <p:spPr>
          <a:xfrm>
            <a:off x="5124718" y="857807"/>
            <a:ext cx="2808312" cy="20162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Coche: comportamiento es continuo en el intervalo de diferentes  velocidades </a:t>
            </a:r>
            <a:endParaRPr lang="es-CO" dirty="0"/>
          </a:p>
        </p:txBody>
      </p:sp>
      <p:sp>
        <p:nvSpPr>
          <p:cNvPr id="6" name="Rectangle 5"/>
          <p:cNvSpPr/>
          <p:nvPr/>
        </p:nvSpPr>
        <p:spPr>
          <a:xfrm>
            <a:off x="430079" y="2852936"/>
            <a:ext cx="396044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Un sistema tiene un comportamiento discontinuo cuando ocurre algo raro en una serie determinada de circunstancias especiales</a:t>
            </a:r>
            <a:endParaRPr lang="es-CO" dirty="0"/>
          </a:p>
        </p:txBody>
      </p:sp>
      <p:sp>
        <p:nvSpPr>
          <p:cNvPr id="7" name="Oval 6"/>
          <p:cNvSpPr/>
          <p:nvPr/>
        </p:nvSpPr>
        <p:spPr>
          <a:xfrm>
            <a:off x="4764678" y="3068960"/>
            <a:ext cx="3168352" cy="19442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 computador queda bloqueado.</a:t>
            </a:r>
          </a:p>
          <a:p>
            <a:pPr algn="ctr"/>
            <a:r>
              <a:rPr lang="es-CO" dirty="0" smtClean="0"/>
              <a:t>Persona pierde los nervios. </a:t>
            </a:r>
            <a:endParaRPr lang="es-CO" dirty="0"/>
          </a:p>
        </p:txBody>
      </p:sp>
      <p:sp>
        <p:nvSpPr>
          <p:cNvPr id="8" name="Rectangle 7"/>
          <p:cNvSpPr/>
          <p:nvPr/>
        </p:nvSpPr>
        <p:spPr>
          <a:xfrm>
            <a:off x="4224618" y="5157192"/>
            <a:ext cx="4608512" cy="6480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 sistema es demasiado complejo para controlar todas la variables.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15719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Dos aplicaciones de software pueden funcionar bien por separado pero no  cuando trabajan junto.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7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 el sistema hay que saber donde intervenir para obtener un gran resultado con un pequeño esfuerzo..</a:t>
            </a:r>
          </a:p>
          <a:p>
            <a:r>
              <a:rPr lang="es-CO" dirty="0" smtClean="0"/>
              <a:t>En lugar de malgastar energía en empujar directamente, lo cual no solo nos dejara agotados si </a:t>
            </a:r>
            <a:r>
              <a:rPr lang="es-CO" smtClean="0"/>
              <a:t>no también </a:t>
            </a:r>
            <a:r>
              <a:rPr lang="es-CO" dirty="0" smtClean="0"/>
              <a:t>al sistema .</a:t>
            </a:r>
          </a:p>
          <a:p>
            <a:r>
              <a:rPr lang="es-CO" dirty="0" smtClean="0"/>
              <a:t>/ que es lo que frena el cambio?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30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Formas distintas de que algo sea complicado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1) Nos lo imaginamos compuesto de muchas partes distintas.</a:t>
            </a:r>
            <a:endParaRPr lang="es-CO" dirty="0"/>
          </a:p>
        </p:txBody>
      </p:sp>
      <p:sp>
        <p:nvSpPr>
          <p:cNvPr id="4" name="Rounded Rectangle 3"/>
          <p:cNvSpPr/>
          <p:nvPr/>
        </p:nvSpPr>
        <p:spPr>
          <a:xfrm>
            <a:off x="3491880" y="2564904"/>
            <a:ext cx="41764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COMPLEJIDAD  DE DETALLE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3023828" y="3706306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Un rompecabezas plantea una complejidad de detalle.</a:t>
            </a:r>
            <a:endParaRPr lang="es-CO" sz="2800" dirty="0"/>
          </a:p>
        </p:txBody>
      </p:sp>
      <p:sp>
        <p:nvSpPr>
          <p:cNvPr id="7" name="Oval 6"/>
          <p:cNvSpPr/>
          <p:nvPr/>
        </p:nvSpPr>
        <p:spPr>
          <a:xfrm>
            <a:off x="683568" y="4437112"/>
            <a:ext cx="324036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Suele haber alguna forma de simplificar, agrupar u organizar este tipo de detalle. </a:t>
            </a:r>
            <a:endParaRPr lang="es-CO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013176"/>
            <a:ext cx="356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u="sng" dirty="0" smtClean="0"/>
              <a:t>SOLO HAY UN LUGAR PARA CADA PIEZA.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8318" y="5807005"/>
            <a:ext cx="327636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Los computadores manejan muy bien esta clase de complejidad.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07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Formas distintas de que algo sea complicado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2) Cuando los elementos se relacionan unos con otros de muchas formas distintas.</a:t>
            </a:r>
            <a:endParaRPr lang="es-CO" dirty="0"/>
          </a:p>
        </p:txBody>
      </p:sp>
      <p:sp>
        <p:nvSpPr>
          <p:cNvPr id="4" name="Rounded Rectangle 3"/>
          <p:cNvSpPr/>
          <p:nvPr/>
        </p:nvSpPr>
        <p:spPr>
          <a:xfrm>
            <a:off x="3491880" y="2698194"/>
            <a:ext cx="41764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COMPLEJIDAD DINAMICA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1755038" y="3933056"/>
            <a:ext cx="7056784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Cada parte puede tener diferentes estados, de forma que unas cuantas partes pueden combinarse en miles de formas diferentes.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7936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erróneo basar la complejidad en el numero de partes en lugar de en las posibles formas de combinarlas.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Rectangle 3"/>
          <p:cNvSpPr/>
          <p:nvPr/>
        </p:nvSpPr>
        <p:spPr>
          <a:xfrm>
            <a:off x="1763688" y="3717032"/>
            <a:ext cx="6624736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No es cierto que cuanto menor sea el numero de partes mas </a:t>
            </a:r>
            <a:r>
              <a:rPr lang="es-CO" dirty="0" err="1" smtClean="0"/>
              <a:t>facil</a:t>
            </a:r>
            <a:r>
              <a:rPr lang="es-CO" dirty="0" smtClean="0"/>
              <a:t> sea manejarlas y comprenderlas.</a:t>
            </a:r>
          </a:p>
          <a:p>
            <a:pPr algn="ctr"/>
            <a:endParaRPr lang="es-CO" dirty="0"/>
          </a:p>
          <a:p>
            <a:pPr algn="ctr"/>
            <a:r>
              <a:rPr lang="es-CO" b="1" dirty="0" smtClean="0"/>
              <a:t>TODO DEPENDE DEL GRADO DE COMPLEJIDAD DINAMICA.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3688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SISTEMAS SIMPLES 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Simples: Se componen de pocas partes que tengan solo unos cuantos estados y unas cuantas relaciones simples entre las partes. </a:t>
            </a:r>
            <a:endParaRPr lang="es-CO" dirty="0"/>
          </a:p>
        </p:txBody>
      </p:sp>
      <p:sp>
        <p:nvSpPr>
          <p:cNvPr id="4" name="Rectangle 3"/>
          <p:cNvSpPr/>
          <p:nvPr/>
        </p:nvSpPr>
        <p:spPr>
          <a:xfrm>
            <a:off x="2771800" y="3212976"/>
            <a:ext cx="50405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sistema de termostato de </a:t>
            </a:r>
            <a:r>
              <a:rPr lang="es-CO" dirty="0" err="1" smtClean="0"/>
              <a:t>calefaccion</a:t>
            </a:r>
            <a:r>
              <a:rPr lang="es-CO" dirty="0" smtClean="0"/>
              <a:t> de una vivienda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771800" y="4509120"/>
            <a:ext cx="4896544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Tienen una complejidad de detalle y complejidad dinámica limitadas.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516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SISTEMAS COMPLEJOS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que tenga muchas partes o subsistemas que pueden cambiar a diferentes estados al interactuar unos con otros.. </a:t>
            </a:r>
            <a:endParaRPr lang="es-CO" dirty="0"/>
          </a:p>
        </p:txBody>
      </p:sp>
      <p:sp>
        <p:nvSpPr>
          <p:cNvPr id="4" name="Rectangle 3"/>
          <p:cNvSpPr/>
          <p:nvPr/>
        </p:nvSpPr>
        <p:spPr>
          <a:xfrm>
            <a:off x="1043608" y="3212976"/>
            <a:ext cx="74888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Ajedrez es un juego de complejidad dinámica ya que con cada movimiento el tablero se transforma pues se modifican las relaciones entre las piezas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1403648" y="4509120"/>
            <a:ext cx="676875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 smtClean="0"/>
              <a:t>El ajedrez tendría una complejidad dinámica mayor si alguna de las piezas tuviera la propiedad de convertirse en otra pieza distinta con cada movimiento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588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Primera lección del pensamiento sistémico</a:t>
            </a:r>
            <a:endParaRPr lang="es-CO" dirty="0"/>
          </a:p>
        </p:txBody>
      </p:sp>
      <p:sp>
        <p:nvSpPr>
          <p:cNvPr id="4" name="Rectangle 3"/>
          <p:cNvSpPr/>
          <p:nvPr/>
        </p:nvSpPr>
        <p:spPr>
          <a:xfrm>
            <a:off x="1403648" y="1676569"/>
            <a:ext cx="6120680" cy="16561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Saber si tratamos con una complejidad simple o dinámica, es decir un rompecabezas o una partida de ajedrez.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00506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La relación entre las diversas partes de un sistema determina el funcionamiento del mismo, de modo que cada parte por pequeña que sea puede influir en el comportamiento del conjunto.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0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Sistema complejos:</a:t>
            </a:r>
            <a:br>
              <a:rPr lang="es-CO" dirty="0" smtClean="0">
                <a:solidFill>
                  <a:srgbClr val="FF0000"/>
                </a:solidFill>
              </a:rPr>
            </a:br>
            <a:r>
              <a:rPr lang="es-CO" dirty="0" smtClean="0">
                <a:solidFill>
                  <a:srgbClr val="FF0000"/>
                </a:solidFill>
              </a:rPr>
              <a:t> como una tela de araña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s-CO" sz="2800" dirty="0" smtClean="0"/>
              <a:t>Los sistemas complejos están trabados por muchos vínculos por lo que suelen ser muy estables.</a:t>
            </a:r>
          </a:p>
          <a:p>
            <a:r>
              <a:rPr lang="es-CO" sz="2800" dirty="0" smtClean="0"/>
              <a:t>Imaginemos el sistema como una tela de araña en la que cada parte esta conectada a muchas otras e influye sobre ellas.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99792" y="3789040"/>
            <a:ext cx="4464496" cy="2520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Cuantas mas partes haya, mayor complejidad de detalle tendrá el sistema.</a:t>
            </a:r>
          </a:p>
          <a:p>
            <a:pPr algn="ctr"/>
            <a:endParaRPr lang="es-CO" dirty="0" smtClean="0"/>
          </a:p>
          <a:p>
            <a:pPr algn="ctr"/>
            <a:r>
              <a:rPr lang="es-CO" dirty="0" smtClean="0"/>
              <a:t>Cuanto mas cambien de estado las partes y formen alianzas y cuanta mayor conexión haya entre las partes. Mayor será la dinámica del sistema.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93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Supuestos:</a:t>
            </a:r>
          </a:p>
          <a:p>
            <a:pPr marL="0" indent="0">
              <a:buNone/>
            </a:pPr>
            <a:r>
              <a:rPr lang="es-CO" sz="2800" dirty="0" smtClean="0"/>
              <a:t>Los vínculos entre las partes se mantienen firmes.</a:t>
            </a:r>
          </a:p>
          <a:p>
            <a:pPr marL="0" indent="0">
              <a:buNone/>
            </a:pPr>
            <a:r>
              <a:rPr lang="es-CO" sz="2800" dirty="0" smtClean="0"/>
              <a:t>Imaginemos ahora que queremos modificar algunos de sus partes o elementos.</a:t>
            </a:r>
          </a:p>
          <a:p>
            <a:pPr marL="0" indent="0">
              <a:buNone/>
            </a:pPr>
            <a:r>
              <a:rPr lang="es-CO" sz="2800" dirty="0" smtClean="0"/>
              <a:t>Pero no podemos hacerlo sin tener en cuenta todas las partes con las que se vincula ese elemento.</a:t>
            </a:r>
          </a:p>
          <a:p>
            <a:pPr marL="0" indent="0">
              <a:buNone/>
            </a:pPr>
            <a:r>
              <a:rPr lang="es-CO" sz="2800" dirty="0" smtClean="0"/>
              <a:t>La modificación afectara a las demás partes del sistema con las que esta vinculado.</a:t>
            </a:r>
          </a:p>
          <a:p>
            <a:pPr marL="0" indent="0">
              <a:buNone/>
            </a:pPr>
            <a:r>
              <a:rPr lang="es-CO" sz="2800" dirty="0" smtClean="0"/>
              <a:t>Las partes mostraran resistencia al cambio por que implica que ellas tendrán que cambiar.</a:t>
            </a:r>
          </a:p>
          <a:p>
            <a:pPr marL="0" indent="0">
              <a:buNone/>
            </a:pPr>
            <a:endParaRPr lang="es-CO" sz="2800" dirty="0"/>
          </a:p>
        </p:txBody>
      </p:sp>
      <p:sp>
        <p:nvSpPr>
          <p:cNvPr id="4" name="Rectangle 3"/>
          <p:cNvSpPr/>
          <p:nvPr/>
        </p:nvSpPr>
        <p:spPr>
          <a:xfrm>
            <a:off x="1691680" y="5085184"/>
            <a:ext cx="58326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La resistencia proviene de todas las partes a las que esta vinculado.</a:t>
            </a:r>
          </a:p>
          <a:p>
            <a:pPr algn="ctr"/>
            <a:r>
              <a:rPr lang="es-CO" dirty="0" smtClean="0"/>
              <a:t>No se tira solo de esa parte, se tira de todas con la que tiene vinculo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04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834</Words>
  <Application>Microsoft Office PowerPoint</Application>
  <PresentationFormat>Presentación en pantalla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Sistemas simples y complejos</vt:lpstr>
      <vt:lpstr>Formas distintas de que algo sea complicado</vt:lpstr>
      <vt:lpstr>Formas distintas de que algo sea complicado</vt:lpstr>
      <vt:lpstr>Presentación de PowerPoint</vt:lpstr>
      <vt:lpstr>SISTEMAS SIMPLES  </vt:lpstr>
      <vt:lpstr>SISTEMAS COMPLEJOS</vt:lpstr>
      <vt:lpstr>Primera lección del pensamiento sistémico</vt:lpstr>
      <vt:lpstr>Sistema complejos:  como una tela de araña</vt:lpstr>
      <vt:lpstr>Presentación de PowerPoint</vt:lpstr>
      <vt:lpstr>Estabilidad y efecto palanca.</vt:lpstr>
      <vt:lpstr>ESTABILIDAD / RESISTENCIA AL CAMBIO</vt:lpstr>
      <vt:lpstr>Principio de palanca.</vt:lpstr>
      <vt:lpstr>Los sistemas complejos no tienen siempre un comportamiento continuo. 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Glisdary</dc:creator>
  <cp:lastModifiedBy>Glisdary</cp:lastModifiedBy>
  <cp:revision>35</cp:revision>
  <dcterms:created xsi:type="dcterms:W3CDTF">2012-03-08T03:17:12Z</dcterms:created>
  <dcterms:modified xsi:type="dcterms:W3CDTF">2013-04-30T02:10:49Z</dcterms:modified>
</cp:coreProperties>
</file>