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42" r:id="rId70"/>
    <p:sldId id="257" r:id="rId71"/>
    <p:sldId id="260" r:id="rId72"/>
    <p:sldId id="258" r:id="rId73"/>
    <p:sldId id="259" r:id="rId74"/>
    <p:sldId id="339" r:id="rId75"/>
    <p:sldId id="340" r:id="rId76"/>
    <p:sldId id="341" r:id="rId77"/>
    <p:sldId id="269" r:id="rId78"/>
    <p:sldId id="270" r:id="rId7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74853"/>
  </p:normalViewPr>
  <p:slideViewPr>
    <p:cSldViewPr snapToGrid="0">
      <p:cViewPr varScale="1">
        <p:scale>
          <a:sx n="73" d="100"/>
          <a:sy n="73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377DD-95B2-4DA2-9956-21812A7BACCB}" type="datetimeFigureOut">
              <a:rPr lang="en-US"/>
              <a:t>3/6/16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C7CE-54F3-4ED0-A9B8-3C41BF4CCE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4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9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1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6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6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0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7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0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6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2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6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7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8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4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63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3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0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1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5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1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4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42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07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0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8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6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4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5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17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8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310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9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06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8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14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470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7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2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5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72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12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92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62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85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14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83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8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55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3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94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4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12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12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32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97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326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557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C7CE-54F3-4ED0-A9B8-3C41BF4CCE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2016-03-06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8th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for a </a:t>
            </a:r>
            <a:r>
              <a:rPr lang="sv-SE" dirty="0" err="1"/>
              <a:t>society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is not </a:t>
            </a:r>
            <a:r>
              <a:rPr lang="sv-SE" dirty="0" err="1"/>
              <a:t>needed</a:t>
            </a:r>
            <a:r>
              <a:rPr lang="sv-SE" dirty="0"/>
              <a:t> </a:t>
            </a:r>
            <a:r>
              <a:rPr lang="sv-SE" dirty="0" err="1"/>
              <a:t>anymore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Ones sex has nothing to do with ones ability to program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</a:p>
        </p:txBody>
      </p:sp>
    </p:spTree>
    <p:extLst>
      <p:ext uri="{BB962C8B-B14F-4D97-AF65-F5344CB8AC3E}">
        <p14:creationId xmlns:p14="http://schemas.microsoft.com/office/powerpoint/2010/main" val="2746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  <a:endParaRPr lang="de-DE" sz="1100" i="1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Produces an alertbox with 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9516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  <a:endParaRPr lang="de-DE" sz="1100" i="1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Produces an alertbox with “Hello world!”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Possibly unintuitive; why isn’t alertText out-of-scope?</a:t>
            </a:r>
          </a:p>
        </p:txBody>
      </p:sp>
    </p:spTree>
    <p:extLst>
      <p:ext uri="{BB962C8B-B14F-4D97-AF65-F5344CB8AC3E}">
        <p14:creationId xmlns:p14="http://schemas.microsoft.com/office/powerpoint/2010/main" val="19264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makeFunc()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alertText =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displayName()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alert(alertText);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displayName;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myFunc = makeFunc();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myFunc(); </a:t>
            </a:r>
            <a:r>
              <a:rPr lang="de-DE" sz="1100">
                <a:solidFill>
                  <a:srgbClr val="3F7F5F"/>
                </a:solidFill>
                <a:latin typeface="Menlo" charset="0"/>
              </a:rPr>
              <a:t>// What happens here? Is alertText inside the scope or not?</a:t>
            </a:r>
            <a:endParaRPr lang="de-DE" sz="1100" i="1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Produces an alertbox with “Hello world!”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Possibly unintuitive; why isn’t alertText out-of-scope?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myFunc has become a </a:t>
            </a:r>
            <a:r>
              <a:rPr lang="en-US" sz="2000" b="1" i="1"/>
              <a:t>closure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39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closure has two things: A </a:t>
            </a:r>
            <a:r>
              <a:rPr lang="en-US" sz="2400" i="1" dirty="0"/>
              <a:t>function</a:t>
            </a:r>
            <a:r>
              <a:rPr lang="en-US" sz="2400" dirty="0"/>
              <a:t> and </a:t>
            </a:r>
            <a:r>
              <a:rPr lang="en-US" sz="2400"/>
              <a:t>an </a:t>
            </a:r>
            <a:r>
              <a:rPr lang="en-US" sz="2400" i="1"/>
              <a:t>environment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857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closure has two things: A </a:t>
            </a:r>
            <a:r>
              <a:rPr lang="en-US" sz="2400" i="1" dirty="0"/>
              <a:t>function</a:t>
            </a:r>
            <a:r>
              <a:rPr lang="en-US" sz="2400" dirty="0"/>
              <a:t> and an </a:t>
            </a:r>
            <a:r>
              <a:rPr lang="en-US" sz="2400" i="1" dirty="0"/>
              <a:t>environment</a:t>
            </a:r>
            <a:endParaRPr lang="sv-SE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environment is any local variables that were in scope when the function was defined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function </a:t>
            </a:r>
            <a:r>
              <a:rPr lang="en-US" sz="2400" i="1" dirty="0"/>
              <a:t>closes over </a:t>
            </a:r>
            <a:r>
              <a:rPr lang="en-US" sz="2400"/>
              <a:t>those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</p:txBody>
      </p:sp>
    </p:spTree>
    <p:extLst>
      <p:ext uri="{BB962C8B-B14F-4D97-AF65-F5344CB8AC3E}">
        <p14:creationId xmlns:p14="http://schemas.microsoft.com/office/powerpoint/2010/main" val="18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/>
              <a:t>They allow us to associate </a:t>
            </a:r>
            <a:r>
              <a:rPr lang="sv-SE" sz="2400" i="1"/>
              <a:t>data</a:t>
            </a:r>
            <a:r>
              <a:rPr lang="sv-SE" sz="2400"/>
              <a:t> with a </a:t>
            </a:r>
            <a:r>
              <a:rPr lang="sv-SE" sz="2400" i="1"/>
              <a:t>function operating on that data</a:t>
            </a:r>
            <a:endParaRPr lang="sv-SE" sz="2400"/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	Much like regular OOP</a:t>
            </a:r>
          </a:p>
        </p:txBody>
      </p:sp>
    </p:spTree>
    <p:extLst>
      <p:ext uri="{BB962C8B-B14F-4D97-AF65-F5344CB8AC3E}">
        <p14:creationId xmlns:p14="http://schemas.microsoft.com/office/powerpoint/2010/main" val="1577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/>
              <a:t>They allow us to associate </a:t>
            </a:r>
            <a:r>
              <a:rPr lang="sv-SE" sz="2400" i="1"/>
              <a:t>data</a:t>
            </a:r>
            <a:r>
              <a:rPr lang="sv-SE" sz="2400"/>
              <a:t> with a </a:t>
            </a:r>
            <a:r>
              <a:rPr lang="sv-SE" sz="2400" i="1"/>
              <a:t>function operating on that data</a:t>
            </a:r>
            <a:endParaRPr lang="sv-SE" sz="2400"/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	Much like regular OOP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Used for e.g. callback functions, or in general: Hiding state</a:t>
            </a:r>
          </a:p>
        </p:txBody>
      </p:sp>
    </p:spTree>
    <p:extLst>
      <p:ext uri="{BB962C8B-B14F-4D97-AF65-F5344CB8AC3E}">
        <p14:creationId xmlns:p14="http://schemas.microsoft.com/office/powerpoint/2010/main" val="9256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What are closures good for?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/>
              <a:t>They allow us to associate </a:t>
            </a:r>
            <a:r>
              <a:rPr lang="sv-SE" sz="2400" i="1"/>
              <a:t>data</a:t>
            </a:r>
            <a:r>
              <a:rPr lang="sv-SE" sz="2400"/>
              <a:t> with a </a:t>
            </a:r>
            <a:r>
              <a:rPr lang="sv-SE" sz="2400" i="1"/>
              <a:t>function operating on that data</a:t>
            </a:r>
            <a:endParaRPr lang="sv-SE" sz="2400"/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	Much like regular OOP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2400">
                <a:sym typeface="Wingdings"/>
              </a:rPr>
              <a:t>Used for e.g. callback functions, or in general: Hiding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Example: </a:t>
            </a:r>
            <a:r>
              <a:rPr lang="en-US" sz="2400"/>
              <a:t>Javascript doesn’t have private functions or variables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With closures, however, we can emulate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7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A </a:t>
            </a:r>
            <a:r>
              <a:rPr lang="sv-SE" dirty="0" err="1"/>
              <a:t>comparative</a:t>
            </a:r>
            <a:r>
              <a:rPr lang="sv-SE" dirty="0"/>
              <a:t> look</a:t>
            </a:r>
          </a:p>
        </p:txBody>
      </p:sp>
    </p:spTree>
    <p:extLst>
      <p:ext uri="{BB962C8B-B14F-4D97-AF65-F5344CB8AC3E}">
        <p14:creationId xmlns:p14="http://schemas.microsoft.com/office/powerpoint/2010/main" val="26438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counter = (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privateCounter =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changeBy(val)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  privateCounter += val;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increment: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Menlo" charset="0"/>
              </a:rPr>
              <a:t>      changeBy(1);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decrement: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latin typeface="Menlo" charset="0"/>
              </a:rPr>
              <a:t>      changeBy(-1);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value: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privateCounter;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};   </a:t>
            </a:r>
          </a:p>
          <a:p>
            <a:pPr marL="0" indent="0">
              <a:buNone/>
            </a:pPr>
            <a:r>
              <a:rPr lang="is-IS">
                <a:solidFill>
                  <a:srgbClr val="000000"/>
                </a:solidFill>
                <a:latin typeface="Menlo" charset="0"/>
              </a:rPr>
              <a:t>})();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473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counter = (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privateCounter =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changeBy(val)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  privateCounter += val;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increment: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Menlo" charset="0"/>
              </a:rPr>
              <a:t>      changeBy(1);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decrement: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latin typeface="Menlo" charset="0"/>
              </a:rPr>
              <a:t>      changeBy(-1);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value: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privateCounter;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};   </a:t>
            </a:r>
          </a:p>
          <a:p>
            <a:pPr marL="0" indent="0">
              <a:buNone/>
            </a:pPr>
            <a:r>
              <a:rPr lang="is-IS">
                <a:solidFill>
                  <a:srgbClr val="000000"/>
                </a:solidFill>
                <a:latin typeface="Menlo" charset="0"/>
              </a:rPr>
              <a:t>})();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2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counter.decrement();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1</a:t>
            </a: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counter = (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privateCounter =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changeBy(val)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    privateCounter += val;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increment: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ro-RO">
                <a:solidFill>
                  <a:srgbClr val="000000"/>
                </a:solidFill>
                <a:latin typeface="Menlo" charset="0"/>
              </a:rPr>
              <a:t>      changeBy(1);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decrement: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latin typeface="Menlo" charset="0"/>
              </a:rPr>
              <a:t>      changeBy(-1);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},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value: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de-DE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>
                <a:solidFill>
                  <a:srgbClr val="000000"/>
                </a:solidFill>
                <a:latin typeface="Menlo" charset="0"/>
              </a:rPr>
              <a:t> privateCounter;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>
                <a:solidFill>
                  <a:srgbClr val="000000"/>
                </a:solidFill>
                <a:latin typeface="Menlo" charset="0"/>
              </a:rPr>
              <a:t>  };   </a:t>
            </a:r>
          </a:p>
          <a:p>
            <a:pPr marL="0" indent="0">
              <a:buNone/>
            </a:pPr>
            <a:r>
              <a:rPr lang="is-IS">
                <a:solidFill>
                  <a:srgbClr val="000000"/>
                </a:solidFill>
                <a:latin typeface="Menlo" charset="0"/>
              </a:rPr>
              <a:t>})();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counter.increment();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2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counter.decrement();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Menlo" charset="0"/>
              </a:rPr>
              <a:t>console.log(counter.value()); </a:t>
            </a:r>
            <a:r>
              <a:rPr lang="en-US">
                <a:solidFill>
                  <a:srgbClr val="3F7F5F"/>
                </a:solidFill>
                <a:latin typeface="Menlo" charset="0"/>
              </a:rPr>
              <a:t>// logs 1</a:t>
            </a: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  <a:p>
            <a:pPr marL="0" indent="0">
              <a:buNone/>
            </a:pPr>
            <a:endParaRPr lang="en-US">
              <a:solidFill>
                <a:srgbClr val="3F7F5F"/>
              </a:solidFill>
              <a:latin typeface="Menlo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/>
              <a:t>Knowing about closures allows us to emulate private functions and values in a language that doesn’t support them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500"/>
              <a:t>Neat!</a:t>
            </a:r>
          </a:p>
        </p:txBody>
      </p:sp>
    </p:spTree>
    <p:extLst>
      <p:ext uri="{BB962C8B-B14F-4D97-AF65-F5344CB8AC3E}">
        <p14:creationId xmlns:p14="http://schemas.microsoft.com/office/powerpoint/2010/main" val="2781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92"/>
            <a:ext cx="5181600" cy="6622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Closures are often less verbose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3" y="-206478"/>
            <a:ext cx="5950527" cy="641331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100">
              <a:solidFill>
                <a:srgbClr val="7F0055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92"/>
            <a:ext cx="5181600" cy="662247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100"/>
              <a:t>Closures are often less verbose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300"/>
              <a:t>Scala:</a:t>
            </a:r>
          </a:p>
          <a:p>
            <a:pPr marL="0" indent="0">
              <a:buNone/>
            </a:pPr>
            <a:r>
              <a:rPr lang="ro-RO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20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ro-RO" sz="200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ro-RO" sz="2000">
                <a:solidFill>
                  <a:srgbClr val="7F0055"/>
                </a:solidFill>
                <a:latin typeface="Menlo" charset="0"/>
              </a:rPr>
              <a:t>	def</a:t>
            </a:r>
            <a:r>
              <a:rPr lang="ro-RO" sz="2000">
                <a:solidFill>
                  <a:srgbClr val="000000"/>
                </a:solidFill>
                <a:latin typeface="Menlo" charset="0"/>
              </a:rPr>
              <a:t> exec(func:(String) =&gt; Unit, name: String) {</a:t>
            </a:r>
          </a:p>
          <a:p>
            <a:pPr marL="0" indent="0">
              <a:buNone/>
            </a:pPr>
            <a:r>
              <a:rPr lang="ro-RO" sz="2000">
                <a:solidFill>
                  <a:srgbClr val="000000"/>
                </a:solidFill>
                <a:latin typeface="Menlo" charset="0"/>
              </a:rPr>
              <a:t>            func(name)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2000">
              <a:latin typeface="Menlo" charset="0"/>
            </a:endParaRPr>
          </a:p>
          <a:p>
            <a:pPr marL="0" indent="0">
              <a:buNone/>
            </a:pPr>
            <a:r>
              <a:rPr lang="de-DE" sz="2000">
                <a:solidFill>
                  <a:srgbClr val="7F0055"/>
                </a:solidFill>
                <a:latin typeface="Menlo" charset="0"/>
              </a:rPr>
              <a:t>object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ClosureEx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App {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000">
                <a:solidFill>
                  <a:srgbClr val="C00000"/>
                </a:solidFill>
                <a:latin typeface="Menlo" charset="0"/>
              </a:rPr>
              <a:t>hello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"Hello"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sayHello(name: String) { println(s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"$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hello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, $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name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) </a:t>
            </a:r>
          </a:p>
          <a:p>
            <a:endParaRPr lang="de-DE" sz="2000">
              <a:latin typeface="Menlo" charset="0"/>
            </a:endParaRP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0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0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 scope1.Foo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de-DE" sz="20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de-DE" sz="20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000">
                <a:solidFill>
                  <a:srgbClr val="3F7F5F"/>
                </a:solidFill>
                <a:latin typeface="Menlo" charset="0"/>
              </a:rPr>
              <a:t>// Change hello to see what happens</a:t>
            </a:r>
          </a:p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  <a:latin typeface="Menlo" charset="0"/>
              </a:rPr>
              <a:t>    hello = </a:t>
            </a:r>
            <a:r>
              <a:rPr lang="it-IT" sz="2000">
                <a:solidFill>
                  <a:srgbClr val="2A00FF"/>
                </a:solidFill>
                <a:latin typeface="Menlo" charset="0"/>
              </a:rPr>
              <a:t>"Hola"</a:t>
            </a:r>
          </a:p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it-IT" sz="20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it-IT" sz="20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it-IT" sz="20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it-IT" sz="20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000">
                <a:solidFill>
                  <a:srgbClr val="000000"/>
                </a:solidFill>
                <a:latin typeface="Menlo" charset="0"/>
              </a:rPr>
              <a:t>}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3" y="-206478"/>
            <a:ext cx="5950527" cy="641331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100">
              <a:solidFill>
                <a:srgbClr val="7F0055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92"/>
            <a:ext cx="5181600" cy="6622472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900"/>
              <a:t>Closures are often less verbose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6000"/>
              <a:t>Scala:</a:t>
            </a:r>
          </a:p>
          <a:p>
            <a:pPr marL="0" indent="0">
              <a:buNone/>
            </a:pPr>
            <a:r>
              <a:rPr lang="ro-RO" sz="2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2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ro-RO" sz="240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ro-RO" sz="2400">
                <a:solidFill>
                  <a:srgbClr val="7F0055"/>
                </a:solidFill>
                <a:latin typeface="Menlo" charset="0"/>
              </a:rPr>
              <a:t>	def</a:t>
            </a:r>
            <a:r>
              <a:rPr lang="ro-RO" sz="2400">
                <a:solidFill>
                  <a:srgbClr val="000000"/>
                </a:solidFill>
                <a:latin typeface="Menlo" charset="0"/>
              </a:rPr>
              <a:t> exec(func:(String) =&gt; Unit, name: String) {</a:t>
            </a:r>
          </a:p>
          <a:p>
            <a:pPr marL="0" indent="0">
              <a:buNone/>
            </a:pPr>
            <a:r>
              <a:rPr lang="ro-RO" sz="2400">
                <a:solidFill>
                  <a:srgbClr val="000000"/>
                </a:solidFill>
                <a:latin typeface="Menlo" charset="0"/>
              </a:rPr>
              <a:t>            func(name)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2400">
              <a:latin typeface="Menlo" charset="0"/>
            </a:endParaRPr>
          </a:p>
          <a:p>
            <a:pPr marL="0" indent="0">
              <a:buNone/>
            </a:pPr>
            <a:r>
              <a:rPr lang="de-DE" sz="2400">
                <a:solidFill>
                  <a:srgbClr val="7F0055"/>
                </a:solidFill>
                <a:latin typeface="Menlo" charset="0"/>
              </a:rPr>
              <a:t>object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ClosureEx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App {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400">
                <a:solidFill>
                  <a:srgbClr val="C00000"/>
                </a:solidFill>
                <a:latin typeface="Menlo" charset="0"/>
              </a:rPr>
              <a:t>hello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"Hello"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sayHello(name: String) { println(s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"$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hello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, $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name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) </a:t>
            </a:r>
          </a:p>
          <a:p>
            <a:endParaRPr lang="de-DE" sz="2400">
              <a:latin typeface="Menlo" charset="0"/>
            </a:endParaRP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24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2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 scope1.Foo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de-DE" sz="24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de-DE" sz="24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2400">
                <a:solidFill>
                  <a:srgbClr val="3F7F5F"/>
                </a:solidFill>
                <a:latin typeface="Menlo" charset="0"/>
              </a:rPr>
              <a:t>// Change hello to see what happens</a:t>
            </a:r>
          </a:p>
          <a:p>
            <a:pPr marL="0" indent="0">
              <a:buNone/>
            </a:pPr>
            <a:r>
              <a:rPr lang="it-IT" sz="2400">
                <a:solidFill>
                  <a:srgbClr val="000000"/>
                </a:solidFill>
                <a:latin typeface="Menlo" charset="0"/>
              </a:rPr>
              <a:t>    hello = </a:t>
            </a:r>
            <a:r>
              <a:rPr lang="it-IT" sz="2400">
                <a:solidFill>
                  <a:srgbClr val="2A00FF"/>
                </a:solidFill>
                <a:latin typeface="Menlo" charset="0"/>
              </a:rPr>
              <a:t>"Hola"</a:t>
            </a:r>
          </a:p>
          <a:p>
            <a:pPr marL="0" indent="0">
              <a:buNone/>
            </a:pPr>
            <a:r>
              <a:rPr lang="it-IT" sz="24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it-IT" sz="2400">
                <a:solidFill>
                  <a:srgbClr val="0000C0"/>
                </a:solidFill>
                <a:latin typeface="Menlo" charset="0"/>
              </a:rPr>
              <a:t>foo</a:t>
            </a:r>
            <a:r>
              <a:rPr lang="it-IT" sz="2400">
                <a:solidFill>
                  <a:srgbClr val="000000"/>
                </a:solidFill>
                <a:latin typeface="Menlo" charset="0"/>
              </a:rPr>
              <a:t>.exec(sayHello, </a:t>
            </a:r>
            <a:r>
              <a:rPr lang="it-IT" sz="24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it-IT" sz="24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2400">
                <a:solidFill>
                  <a:srgbClr val="000000"/>
                </a:solidFill>
                <a:latin typeface="Menlo" charset="0"/>
              </a:rPr>
              <a:t>} </a:t>
            </a:r>
            <a:endParaRPr lang="en-US" sz="2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3" y="-206478"/>
            <a:ext cx="5950527" cy="641331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100">
              <a:solidFill>
                <a:srgbClr val="7F0055"/>
              </a:solidFill>
              <a:latin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Java:</a:t>
            </a: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457200" lvl="1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ClosureSortOfButNotReally {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main(String[]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Greeter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Greeter();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.setHelloPhrase(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"Hello"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FooBar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foo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FooBar(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foo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.sayHello(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.setHelloPhrase(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"Hola"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foo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.sayHello(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"World!"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  <a:endParaRPr lang="en-US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Greeter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setHelloPhrase(String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helloPhrase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sayHello(String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System.</a:t>
            </a:r>
            <a:r>
              <a:rPr lang="de-DE" sz="1100" i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de-DE" sz="1100" i="1">
                <a:solidFill>
                  <a:srgbClr val="0000C0"/>
                </a:solidFill>
                <a:latin typeface="Menlo" charset="0"/>
              </a:rPr>
              <a:t>helloPhrase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100" i="1">
                <a:solidFill>
                  <a:srgbClr val="2A00FF"/>
                </a:solidFill>
                <a:latin typeface="Menlo" charset="0"/>
              </a:rPr>
              <a:t>", "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100" i="1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 i="1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FooBar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Greeter 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FooBar(Greeter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de-DE" sz="1100">
              <a:latin typeface="Menlo" charset="0"/>
            </a:endParaRP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sayHello(String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0000C0"/>
                </a:solidFill>
                <a:latin typeface="Menlo" charset="0"/>
              </a:rPr>
              <a:t>greeter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.sayHello(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89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65" y="1532443"/>
            <a:ext cx="6019800" cy="5154338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General structure is relatively consistent: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Python: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makeAdder(x):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inc(y):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x+y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inc5 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5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inc10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(inc5 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7</a:t>
            </a: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(inc10(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12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4852" y="1486809"/>
            <a:ext cx="4537587" cy="504975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65" y="1532443"/>
            <a:ext cx="6019800" cy="5154338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General structure is relatively consistent: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Python: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makeAdder(x):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inc(y):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x+y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inc5 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5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inc10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(inc5 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7</a:t>
            </a: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(inc10(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12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4852" y="1486809"/>
            <a:ext cx="4537587" cy="504975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6813" y="2322741"/>
            <a:ext cx="421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Scala: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makeAdder(x: Int): (Int) =&gt;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inc(y: Int):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  x + y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inc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7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12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21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65" y="1532443"/>
            <a:ext cx="6019800" cy="5154338"/>
          </a:xfrm>
          <a:noFill/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General structure is relatively consistent: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Python: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makeAdder(x):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inc(y):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x+y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inc5 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5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inc10 = makeAdder(</a:t>
            </a:r>
            <a:r>
              <a:rPr lang="en-US" sz="1200">
                <a:solidFill>
                  <a:srgbClr val="800000"/>
                </a:solidFill>
                <a:latin typeface="Menlo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(inc5 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7</a:t>
            </a:r>
          </a:p>
          <a:p>
            <a:pPr marL="0" indent="0">
              <a:buNone/>
            </a:pPr>
            <a:r>
              <a:rPr lang="is-IS" sz="120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(inc10(</a:t>
            </a:r>
            <a:r>
              <a:rPr lang="is-IS" sz="1200">
                <a:solidFill>
                  <a:srgbClr val="800000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C0C0C0"/>
                </a:solidFill>
                <a:latin typeface="Menlo" charset="0"/>
              </a:rPr>
              <a:t># 12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4852" y="1486809"/>
            <a:ext cx="4537587" cy="504975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endParaRPr lang="en-US" sz="12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2400"/>
              <a:t>Javascript:</a:t>
            </a:r>
            <a:endParaRPr lang="en-US" sz="2400">
              <a:solidFill>
                <a:srgbClr val="7F005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(y)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x + y;</a:t>
            </a:r>
          </a:p>
          <a:p>
            <a:pPr marL="0" indent="0">
              <a:buNone/>
            </a:pPr>
            <a:r>
              <a:rPr lang="bg-BG" sz="1200">
                <a:solidFill>
                  <a:srgbClr val="000000"/>
                </a:solidFill>
                <a:latin typeface="Menlo" charset="0"/>
              </a:rPr>
              <a:t>  };</a:t>
            </a:r>
          </a:p>
          <a:p>
            <a:pPr marL="0" indent="0">
              <a:buNone/>
            </a:pPr>
            <a:r>
              <a:rPr lang="bg-BG" sz="12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bg-BG" sz="1200"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inc5 = makeAdder(5);</a:t>
            </a:r>
          </a:p>
          <a:p>
            <a:pPr marL="0" indent="0">
              <a:buNone/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var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inc10 = makeAdder(10);</a:t>
            </a:r>
          </a:p>
          <a:p>
            <a:endParaRPr lang="en-US" sz="1200">
              <a:latin typeface="Menlo" charset="0"/>
            </a:endParaRPr>
          </a:p>
          <a:p>
            <a:pPr marL="0" indent="0">
              <a:buNone/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console.log(inc5(2));  </a:t>
            </a:r>
            <a:r>
              <a:rPr lang="it-IT" sz="1200">
                <a:solidFill>
                  <a:srgbClr val="3F7F5F"/>
                </a:solidFill>
                <a:latin typeface="Menlo" charset="0"/>
              </a:rPr>
              <a:t>// 7</a:t>
            </a:r>
          </a:p>
          <a:p>
            <a:pPr marL="0" indent="0">
              <a:buNone/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console.log(inc10(2)); </a:t>
            </a:r>
            <a:r>
              <a:rPr lang="it-IT" sz="1200">
                <a:solidFill>
                  <a:srgbClr val="3F7F5F"/>
                </a:solidFill>
                <a:latin typeface="Menlo" charset="0"/>
              </a:rPr>
              <a:t>// 12</a:t>
            </a:r>
            <a:endParaRPr lang="en-US" sz="1200">
              <a:solidFill>
                <a:srgbClr val="7F0055"/>
              </a:solidFill>
              <a:latin typeface="Menl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Closures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6813" y="2322741"/>
            <a:ext cx="421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Scala: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makeAdder(x: Int): (Int) =&gt;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inc(y: Int): Int = {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  x + y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inc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5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de-DE" sz="1200">
                <a:solidFill>
                  <a:srgbClr val="7F0055"/>
                </a:solidFill>
                <a:latin typeface="Menlo" charset="0"/>
              </a:rPr>
              <a:t>val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 = makeAdder(</a:t>
            </a:r>
            <a:r>
              <a:rPr lang="de-DE" sz="1200">
                <a:solidFill>
                  <a:srgbClr val="C48CFF"/>
                </a:solidFill>
                <a:latin typeface="Menlo" charset="0"/>
              </a:rPr>
              <a:t>10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inc5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7</a:t>
            </a:r>
          </a:p>
          <a:p>
            <a:pPr>
              <a:lnSpc>
                <a:spcPct val="150000"/>
              </a:lnSpc>
            </a:pPr>
            <a:r>
              <a:rPr lang="is-IS" sz="1200">
                <a:solidFill>
                  <a:srgbClr val="000000"/>
                </a:solidFill>
                <a:latin typeface="Menlo" charset="0"/>
              </a:rPr>
              <a:t>  println(</a:t>
            </a:r>
            <a:r>
              <a:rPr lang="is-IS" sz="1200">
                <a:solidFill>
                  <a:srgbClr val="0000C0"/>
                </a:solidFill>
                <a:latin typeface="Menlo" charset="0"/>
              </a:rPr>
              <a:t>inc10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200">
                <a:solidFill>
                  <a:srgbClr val="C48CFF"/>
                </a:solidFill>
                <a:latin typeface="Menlo" charset="0"/>
              </a:rPr>
              <a:t>2</a:t>
            </a:r>
            <a:r>
              <a:rPr lang="is-IS" sz="1200">
                <a:solidFill>
                  <a:srgbClr val="000000"/>
                </a:solidFill>
                <a:latin typeface="Menlo" charset="0"/>
              </a:rPr>
              <a:t>)) </a:t>
            </a:r>
            <a:r>
              <a:rPr lang="is-IS" sz="1200">
                <a:solidFill>
                  <a:srgbClr val="3F7F5F"/>
                </a:solidFill>
                <a:latin typeface="Menlo" charset="0"/>
              </a:rPr>
              <a:t>// 12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638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 &amp; States</a:t>
            </a:r>
            <a:endParaRPr lang="en-US" dirty="0"/>
          </a:p>
        </p:txBody>
      </p:sp>
      <p:pic>
        <p:nvPicPr>
          <p:cNvPr id="4" name="Content Placeholder 3" descr="../Downloads/functional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2258219"/>
            <a:ext cx="292608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6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”The functional programmer sounds rather like a </a:t>
            </a:r>
            <a:r>
              <a:rPr lang="en-US" sz="2400" i="1" dirty="0" err="1"/>
              <a:t>mediæval</a:t>
            </a:r>
            <a:r>
              <a:rPr lang="en-US" sz="2400" i="1" dirty="0"/>
              <a:t> monk, denying himself the pleasures of life in the hope that it will make him virtuous. To those more interested in material benefits, these ’advantages’ are totally unconvincing.”</a:t>
            </a:r>
            <a:r>
              <a:rPr lang="en-US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--  Why Functional Programming Matters, John Hughes. </a:t>
            </a:r>
          </a:p>
        </p:txBody>
      </p:sp>
    </p:spTree>
    <p:extLst>
      <p:ext uri="{BB962C8B-B14F-4D97-AF65-F5344CB8AC3E}">
        <p14:creationId xmlns:p14="http://schemas.microsoft.com/office/powerpoint/2010/main" val="21218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</p:txBody>
      </p:sp>
    </p:spTree>
    <p:extLst>
      <p:ext uri="{BB962C8B-B14F-4D97-AF65-F5344CB8AC3E}">
        <p14:creationId xmlns:p14="http://schemas.microsoft.com/office/powerpoint/2010/main" val="10679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</p:txBody>
      </p:sp>
    </p:spTree>
    <p:extLst>
      <p:ext uri="{BB962C8B-B14F-4D97-AF65-F5344CB8AC3E}">
        <p14:creationId xmlns:p14="http://schemas.microsoft.com/office/powerpoint/2010/main" val="2193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4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</p:txBody>
      </p:sp>
    </p:spTree>
    <p:extLst>
      <p:ext uri="{BB962C8B-B14F-4D97-AF65-F5344CB8AC3E}">
        <p14:creationId xmlns:p14="http://schemas.microsoft.com/office/powerpoint/2010/main" val="9071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Avoids hidden dependencies</a:t>
            </a:r>
          </a:p>
        </p:txBody>
      </p:sp>
    </p:spTree>
    <p:extLst>
      <p:ext uri="{BB962C8B-B14F-4D97-AF65-F5344CB8AC3E}">
        <p14:creationId xmlns:p14="http://schemas.microsoft.com/office/powerpoint/2010/main" val="8481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Avoids hidden dependencies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Highly parallellizable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13438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“Functional programming has no states, no variable, no I/O, nothing!”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</a:t>
            </a:r>
            <a:r>
              <a:rPr lang="en-US" sz="2000"/>
              <a:t>-- Loads of people misinterpreting functional 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Key concept is </a:t>
            </a:r>
            <a:r>
              <a:rPr lang="en-US" sz="2400" i="1"/>
              <a:t>purity </a:t>
            </a:r>
            <a:r>
              <a:rPr lang="en-US" sz="2400"/>
              <a:t>(or </a:t>
            </a:r>
            <a:r>
              <a:rPr lang="en-US" sz="2400" i="1"/>
              <a:t>referential transparency</a:t>
            </a:r>
            <a:r>
              <a:rPr lang="en-US" sz="240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</a:t>
            </a:r>
            <a:r>
              <a:rPr lang="en-US" sz="2000"/>
              <a:t>A pure function is a function with no state and no side-effects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Functional programming embraces purity. To name a few reasons: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Easy to reason about correctness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Avoids hidden dependencies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	Highly parallellizable (More on this later)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How does this affect program design? What can we learn from it?</a:t>
            </a:r>
          </a:p>
        </p:txBody>
      </p:sp>
    </p:spTree>
    <p:extLst>
      <p:ext uri="{BB962C8B-B14F-4D97-AF65-F5344CB8AC3E}">
        <p14:creationId xmlns:p14="http://schemas.microsoft.com/office/powerpoint/2010/main" val="109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86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03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65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Clearly a bad view!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will focus on functional techniques, concepts, tips and tricks.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3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states means no shared mutable values means no race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1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states means no shared mutable values means no race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race conditions means no deadlocks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91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What are the uses of pure functions? Outside of intellectual curiosity, how do you </a:t>
            </a:r>
            <a:r>
              <a:rPr lang="en-US" sz="2000" i="1"/>
              <a:t>actually</a:t>
            </a:r>
            <a:r>
              <a:rPr lang="en-US" sz="2000"/>
              <a:t> use pure functions?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Biggest advantage: Avoids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states, means code can only be run in very specific contexts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And also, states are the nemesis of multithreading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states means no shared mutable values means no race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No race conditions means no deadlocks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Concrete example: Erlang.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36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27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2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77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What happens with the same snippet in a language where costlyOperation1&amp;2 are pure?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9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What happens with the same snippet in a language where costlyOperation1&amp;2 are pure?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Pure functions mean no side effects. So costlyOperation1 cannot affect costlyOperation2.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This means they can run in parallell!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337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Pure functions are also useful in single threads. Look at this code: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s1 = costlyOperation1();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s2 = costlyOperation2();</a:t>
            </a:r>
          </a:p>
          <a:p>
            <a:pPr marL="914400" lvl="2" indent="0"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String s3 = someFunction(s1, 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will this code run in an imperative language?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	Well, no pure functions means sequential execution: </a:t>
            </a:r>
            <a:r>
              <a:rPr lang="en-US" sz="1600">
                <a:ea typeface="Menlo" charset="0"/>
                <a:cs typeface="Menlo" charset="0"/>
              </a:rPr>
              <a:t>costlyOperation1 has to come before 	costlyOperation2, since costlyOperation1 might have some side effect.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What happens with the same snippet in a language where costlyOperation1&amp;2 are pure?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Pure functions mean no side effects. So costlyOperation1 cannot affect costlyOperation2.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>
                <a:ea typeface="Menlo" charset="0"/>
                <a:cs typeface="Menlo" charset="0"/>
              </a:rPr>
              <a:t>This means they can run in parallell!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Menlo" charset="0"/>
                <a:cs typeface="Menlo" charset="0"/>
              </a:rPr>
              <a:t>With lazy evaluation, it might be that one of costlyOperation1&amp;2 actually runs. More on this later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22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Clearly a bad view!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will focus on functional techniques, concepts, tips and tricks.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How can they eliminate some things, e.g. states?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 particular: How can they help </a:t>
            </a:r>
            <a:r>
              <a:rPr lang="en-US" sz="2400" i="1" dirty="0"/>
              <a:t>outside of purely </a:t>
            </a:r>
            <a:r>
              <a:rPr lang="en-US" sz="2400" i="1"/>
              <a:t>functional programming?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5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209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Of course we need states for some things, though</a:t>
            </a:r>
            <a:endParaRPr lang="en-US" sz="2000">
              <a:ea typeface="Menlo" charset="0"/>
              <a:cs typeface="Menlo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Things are inherently stateful: Bank accounts, users, writing stuff to a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All functional languages of course </a:t>
            </a:r>
            <a:r>
              <a:rPr lang="en-US" sz="2000" i="1"/>
              <a:t>must</a:t>
            </a:r>
            <a:r>
              <a:rPr lang="en-US" sz="2000"/>
              <a:t> break purity somewhere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Example: The I/O monad or the State monad in Haskell</a:t>
            </a:r>
          </a:p>
        </p:txBody>
      </p:sp>
    </p:spTree>
    <p:extLst>
      <p:ext uri="{BB962C8B-B14F-4D97-AF65-F5344CB8AC3E}">
        <p14:creationId xmlns:p14="http://schemas.microsoft.com/office/powerpoint/2010/main" val="19690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First things first: How to perform loops without a state?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It works, but has downsides: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Hides recursive nature of factorial</a:t>
            </a:r>
          </a:p>
        </p:txBody>
      </p:sp>
    </p:spTree>
    <p:extLst>
      <p:ext uri="{BB962C8B-B14F-4D97-AF65-F5344CB8AC3E}">
        <p14:creationId xmlns:p14="http://schemas.microsoft.com/office/powerpoint/2010/main" val="21461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It works, but has downsides: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Hides recursive nature of factorial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Base case hidden away separate from actual calculation</a:t>
            </a:r>
          </a:p>
        </p:txBody>
      </p:sp>
    </p:spTree>
    <p:extLst>
      <p:ext uri="{BB962C8B-B14F-4D97-AF65-F5344CB8AC3E}">
        <p14:creationId xmlns:p14="http://schemas.microsoft.com/office/powerpoint/2010/main" val="18401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9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First things first: How to perform loops without a state?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Regular for-loop Java: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== 0)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1;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long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1;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*=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ro-RO" sz="1100">
                <a:solidFill>
                  <a:srgbClr val="6A3E3E"/>
                </a:solidFill>
                <a:latin typeface="Menlo" charset="0"/>
              </a:rPr>
              <a:t>i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100">
                <a:solidFill>
                  <a:srgbClr val="6A3E3E"/>
                </a:solidFill>
                <a:latin typeface="Menlo" charset="0"/>
              </a:rPr>
              <a:t>factorial</a:t>
            </a:r>
            <a:r>
              <a:rPr lang="de-DE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  <a:endParaRPr lang="en-US" sz="11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2992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It works, but has downsides: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Hides recursive nature of factorial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Base case hidden away separate from actual calculation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Carries two unnecessary states</a:t>
            </a:r>
          </a:p>
        </p:txBody>
      </p:sp>
    </p:spTree>
    <p:extLst>
      <p:ext uri="{BB962C8B-B14F-4D97-AF65-F5344CB8AC3E}">
        <p14:creationId xmlns:p14="http://schemas.microsoft.com/office/powerpoint/2010/main" val="1330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828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12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25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Exception in thread "main" java.lang.StackOverflowError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959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400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7200"/>
              <a:t>Closures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16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Exception in thread "main" java.lang.StackOverflowError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Tail recursion: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factTailRec(i: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f(i: BigInt, accumulator: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(i ==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accumulator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 -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i * accumulator)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f(i,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925"/>
            <a:ext cx="5181600" cy="49179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2400"/>
              <a:t>Scala: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factorial(n: Int): Int = n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match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=&gt; 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ro-RO" sz="1100">
                <a:solidFill>
                  <a:srgbClr val="7F0055"/>
                </a:solidFill>
                <a:latin typeface="Menlo" charset="0"/>
              </a:rPr>
              <a:t>case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 _ =&gt; n * factorial(n-</a:t>
            </a:r>
            <a:r>
              <a:rPr lang="ro-RO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ro-RO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ro-RO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Fully recursive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BUT: Fills up the stack with recursive calls!</a:t>
            </a:r>
            <a:r>
              <a:rPr lang="en-US" sz="2000">
                <a:solidFill>
                  <a:srgbClr val="FF0000"/>
                </a:solidFill>
                <a:latin typeface="Menlo" charset="0"/>
              </a:rPr>
              <a:t> Exception in thread "main" java.lang.StackOverflowError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775"/>
            <a:ext cx="5181600" cy="5224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Tail recursion: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marL="0" indent="0">
              <a:buNone/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factTailRec(i: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f(i: BigInt, accumulator: BigInt): BigInt =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(i ==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0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accumulator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 -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i * accumulator)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  }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f(i, </a:t>
            </a:r>
            <a:r>
              <a:rPr lang="en-US" sz="1100">
                <a:solidFill>
                  <a:srgbClr val="C48CFF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  }</a:t>
            </a:r>
            <a:endParaRPr lang="de-DE" sz="1100">
              <a:latin typeface="Menlo" charset="0"/>
            </a:endParaRPr>
          </a:p>
          <a:p>
            <a:pPr marL="0" indent="0">
              <a:buNone/>
            </a:pPr>
            <a:r>
              <a:rPr lang="de-DE" sz="110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buNone/>
            </a:pPr>
            <a:r>
              <a:rPr lang="en-US" sz="2000"/>
              <a:t>Still recursive</a:t>
            </a:r>
          </a:p>
          <a:p>
            <a:pPr marL="0" indent="0">
              <a:buNone/>
            </a:pPr>
            <a:r>
              <a:rPr lang="en-US" sz="2000"/>
              <a:t>Still no states</a:t>
            </a:r>
          </a:p>
          <a:p>
            <a:pPr marL="0" indent="0">
              <a:buNone/>
            </a:pPr>
            <a:r>
              <a:rPr lang="en-US" sz="2000"/>
              <a:t>AND: doesn’t fill up the stack!</a:t>
            </a:r>
          </a:p>
        </p:txBody>
      </p:sp>
    </p:spTree>
    <p:extLst>
      <p:ext uri="{BB962C8B-B14F-4D97-AF65-F5344CB8AC3E}">
        <p14:creationId xmlns:p14="http://schemas.microsoft.com/office/powerpoint/2010/main" val="314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</p:txBody>
      </p:sp>
    </p:spTree>
    <p:extLst>
      <p:ext uri="{BB962C8B-B14F-4D97-AF65-F5344CB8AC3E}">
        <p14:creationId xmlns:p14="http://schemas.microsoft.com/office/powerpoint/2010/main" val="969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</p:txBody>
      </p:sp>
    </p:spTree>
    <p:extLst>
      <p:ext uri="{BB962C8B-B14F-4D97-AF65-F5344CB8AC3E}">
        <p14:creationId xmlns:p14="http://schemas.microsoft.com/office/powerpoint/2010/main" val="14279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recursion! </a:t>
            </a:r>
            <a:r>
              <a:rPr lang="en-US" sz="2000" i="1"/>
              <a:t>“Tail call optimization”</a:t>
            </a:r>
            <a:r>
              <a:rPr lang="en-US" sz="2000"/>
              <a:t> means compiler optimizes your code to an iterative procedure behind the scenes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28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recursion! </a:t>
            </a:r>
            <a:r>
              <a:rPr lang="en-US" sz="2000" i="1"/>
              <a:t>“Tail call optimization”</a:t>
            </a:r>
            <a:r>
              <a:rPr lang="en-US" sz="2000"/>
              <a:t> means compiler optimizes your code to an iterative procedure behind the scenes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  <a:r>
              <a:rPr lang="en-US" sz="1600"/>
              <a:t>Example of declarative programming: As a programmer you shouldn’t care </a:t>
            </a:r>
            <a:r>
              <a:rPr lang="en-US" sz="1600" i="1"/>
              <a:t>how</a:t>
            </a:r>
            <a:r>
              <a:rPr lang="en-US" sz="1600"/>
              <a:t> a computation is made</a:t>
            </a:r>
          </a:p>
        </p:txBody>
      </p:sp>
    </p:spTree>
    <p:extLst>
      <p:ext uri="{BB962C8B-B14F-4D97-AF65-F5344CB8AC3E}">
        <p14:creationId xmlns:p14="http://schemas.microsoft.com/office/powerpoint/2010/main" val="14684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Functional languages encourage recursion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 recursive calls fill up the stack until the base case is reached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How to reconcile this?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recursion! </a:t>
            </a:r>
            <a:r>
              <a:rPr lang="en-US" sz="2000" i="1"/>
              <a:t>“Tail call optimization”</a:t>
            </a:r>
            <a:r>
              <a:rPr lang="en-US" sz="2000"/>
              <a:t> means compiler optimizes your code to an iterative procedure behind the scenes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  <a:r>
              <a:rPr lang="en-US" sz="1600"/>
              <a:t>Example of declarative programming: As a programmer you shouldn’t care </a:t>
            </a:r>
            <a:r>
              <a:rPr lang="en-US" sz="1600" i="1"/>
              <a:t>how</a:t>
            </a:r>
            <a:r>
              <a:rPr lang="en-US" sz="1600"/>
              <a:t> a computation is made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Differs from “regular recursion” in that the last call must be </a:t>
            </a:r>
            <a:r>
              <a:rPr lang="en-US" sz="2000" i="1"/>
              <a:t>purely recursive</a:t>
            </a:r>
            <a:r>
              <a:rPr lang="en-US" sz="2000"/>
              <a:t>. I.e. no other calculation or anything.</a:t>
            </a:r>
          </a:p>
        </p:txBody>
      </p:sp>
    </p:spTree>
    <p:extLst>
      <p:ext uri="{BB962C8B-B14F-4D97-AF65-F5344CB8AC3E}">
        <p14:creationId xmlns:p14="http://schemas.microsoft.com/office/powerpoint/2010/main" val="15751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Tail recursion is the best of both worlds: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Allows you to keep recursive nature of problems but avoid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All while keeping the performance of an iterative solution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Not all languages support tail call optimization, however.</a:t>
            </a:r>
          </a:p>
        </p:txBody>
      </p:sp>
    </p:spTree>
    <p:extLst>
      <p:ext uri="{BB962C8B-B14F-4D97-AF65-F5344CB8AC3E}">
        <p14:creationId xmlns:p14="http://schemas.microsoft.com/office/powerpoint/2010/main" val="6915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Tail recursion in Java: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call1000Times(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calls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calls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== 1000) {</a:t>
            </a:r>
          </a:p>
          <a:p>
            <a:pPr marL="0" indent="0">
              <a:buNone/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ro-RO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        }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0" indent="0">
              <a:buNone/>
            </a:pPr>
            <a:r>
              <a:rPr lang="ro-RO" sz="120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ro-RO" sz="1200" i="1">
                <a:solidFill>
                  <a:srgbClr val="000000"/>
                </a:solidFill>
                <a:latin typeface="Menlo" charset="0"/>
              </a:rPr>
              <a:t>call1000Times(</a:t>
            </a:r>
            <a:r>
              <a:rPr lang="ro-RO" sz="1200" i="1">
                <a:solidFill>
                  <a:srgbClr val="6A3E3E"/>
                </a:solidFill>
                <a:latin typeface="Menlo" charset="0"/>
              </a:rPr>
              <a:t>calls</a:t>
            </a:r>
            <a:r>
              <a:rPr lang="ro-RO" sz="1200" i="1">
                <a:solidFill>
                  <a:srgbClr val="000000"/>
                </a:solidFill>
                <a:latin typeface="Menlo" charset="0"/>
              </a:rPr>
              <a:t>++);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2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endParaRPr lang="de-DE" sz="120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FF0000"/>
                </a:solidFill>
                <a:latin typeface="Menlo" charset="0"/>
              </a:rPr>
              <a:t>Exception in thread "main" java.lang.StackOverflowError</a:t>
            </a:r>
          </a:p>
          <a:p>
            <a:pPr marL="0" indent="0">
              <a:buNone/>
            </a:pPr>
            <a:endParaRPr lang="en-US" sz="1200">
              <a:solidFill>
                <a:srgbClr val="FF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/>
              <a:t>Tail call optimization is on the roadmap, however!</a:t>
            </a:r>
          </a:p>
          <a:p>
            <a:pPr marL="0" indent="0">
              <a:buNone/>
            </a:pPr>
            <a:endParaRPr lang="en-US" sz="12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Tail recursion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10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call_1000_times(count):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10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count == </a:t>
            </a:r>
            <a:r>
              <a:rPr lang="en-US" sz="1100">
                <a:solidFill>
                  <a:srgbClr val="800000"/>
                </a:solidFill>
                <a:latin typeface="Menlo" charset="0"/>
              </a:rPr>
              <a:t>1000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1100">
                <a:solidFill>
                  <a:srgbClr val="0000FF"/>
                </a:solidFill>
                <a:latin typeface="Menlo" charset="0"/>
              </a:rPr>
              <a:t>	return True</a:t>
            </a:r>
            <a:endParaRPr lang="en-US" sz="1100">
              <a:solidFill>
                <a:srgbClr val="0000FF"/>
              </a:solidFill>
              <a:highlight>
                <a:srgbClr val="FFFF96"/>
              </a:highlight>
              <a:latin typeface="Menlo" charset="0"/>
            </a:endParaRPr>
          </a:p>
          <a:p>
            <a:pPr marL="0" indent="0">
              <a:buNone/>
            </a:pPr>
            <a:r>
              <a:rPr lang="hu-HU" sz="110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hu-HU" sz="1100">
                <a:solidFill>
                  <a:srgbClr val="0000FF"/>
                </a:solidFill>
                <a:latin typeface="Menlo" charset="0"/>
              </a:rPr>
              <a:t>else</a:t>
            </a:r>
            <a:r>
              <a:rPr lang="hu-HU" sz="110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10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call_1000_times(count + </a:t>
            </a:r>
            <a:r>
              <a:rPr lang="en-US" sz="1100">
                <a:solidFill>
                  <a:srgbClr val="800000"/>
                </a:solidFill>
                <a:latin typeface="Menlo" charset="0"/>
              </a:rPr>
              <a:t>1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endParaRPr lang="en-US" sz="110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>
                <a:solidFill>
                  <a:srgbClr val="FF0000"/>
                </a:solidFill>
                <a:latin typeface="Menlo" charset="0"/>
              </a:rPr>
              <a:t>RuntimeError: maximum recursion depth exceeded</a:t>
            </a:r>
            <a:endParaRPr lang="en-US" sz="1100"/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57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 extra pointers about recursion</a:t>
            </a:r>
          </a:p>
          <a:p>
            <a:r>
              <a:rPr lang="en-US" dirty="0"/>
              <a:t>DON’T USE RECURSION</a:t>
            </a:r>
          </a:p>
          <a:p>
            <a:r>
              <a:rPr lang="en-US" dirty="0"/>
              <a:t>But seriously, try to avoid recursive functions</a:t>
            </a:r>
          </a:p>
          <a:p>
            <a:r>
              <a:rPr lang="en-US" dirty="0"/>
              <a:t>Instead use higher order functions if possible</a:t>
            </a:r>
          </a:p>
          <a:p>
            <a:pPr lvl="1"/>
            <a:r>
              <a:rPr lang="en-US" sz="2800" dirty="0"/>
              <a:t>For example instead of writing a recursive function calculate fib, use fold/reduce!</a:t>
            </a:r>
          </a:p>
          <a:p>
            <a:r>
              <a:rPr lang="en-US" sz="3200" dirty="0"/>
              <a:t>Lets look at some </a:t>
            </a:r>
            <a:r>
              <a:rPr lang="en-US" sz="3200" dirty="0" err="1"/>
              <a:t>haskell</a:t>
            </a:r>
            <a:r>
              <a:rPr lang="en-US" sz="3200" dirty="0"/>
              <a:t> examples.</a:t>
            </a:r>
          </a:p>
        </p:txBody>
      </p:sp>
    </p:spTree>
    <p:extLst>
      <p:ext uri="{BB962C8B-B14F-4D97-AF65-F5344CB8AC3E}">
        <p14:creationId xmlns:p14="http://schemas.microsoft.com/office/powerpoint/2010/main" val="19676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Before closures, we need to understand </a:t>
            </a:r>
            <a:r>
              <a:rPr lang="en-US" sz="2400" i="1" dirty="0"/>
              <a:t>lexical scoping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Essentially </a:t>
            </a:r>
            <a:r>
              <a:rPr lang="en-US" sz="2400" i="1" dirty="0"/>
              <a:t>“The scope of a variable is inside the brackets within which it was defined”</a:t>
            </a:r>
          </a:p>
        </p:txBody>
      </p:sp>
    </p:spTree>
    <p:extLst>
      <p:ext uri="{BB962C8B-B14F-4D97-AF65-F5344CB8AC3E}">
        <p14:creationId xmlns:p14="http://schemas.microsoft.com/office/powerpoint/2010/main" val="17661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Calibri" charset="0"/>
              </a:rPr>
              <a:t>What is a Monad?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It is a type constructor with two operations</a:t>
            </a:r>
          </a:p>
          <a:p>
            <a:pPr lvl="1"/>
            <a:r>
              <a:rPr lang="en-US" dirty="0">
                <a:latin typeface="Calibri" charset="0"/>
              </a:rPr>
              <a:t>1. Return a → Ma</a:t>
            </a:r>
          </a:p>
          <a:p>
            <a:pPr lvl="1"/>
            <a:r>
              <a:rPr lang="en-US" dirty="0">
                <a:latin typeface="Calibri" charset="0"/>
              </a:rPr>
              <a:t>2. Bind Ma → (a → Mb) → Mb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Or the following operations:</a:t>
            </a:r>
          </a:p>
          <a:p>
            <a:pPr lvl="1"/>
            <a:r>
              <a:rPr lang="en-US" dirty="0">
                <a:latin typeface="Calibri" charset="0"/>
              </a:rPr>
              <a:t>1. Return a → Ma</a:t>
            </a:r>
          </a:p>
          <a:p>
            <a:pPr lvl="1"/>
            <a:r>
              <a:rPr lang="en-US" dirty="0">
                <a:latin typeface="Calibri" charset="0"/>
              </a:rPr>
              <a:t>2. </a:t>
            </a:r>
            <a:r>
              <a:rPr lang="en-US" dirty="0" err="1">
                <a:latin typeface="Calibri" charset="0"/>
              </a:rPr>
              <a:t>fmap</a:t>
            </a:r>
            <a:r>
              <a:rPr lang="en-US" dirty="0">
                <a:latin typeface="Calibri" charset="0"/>
              </a:rPr>
              <a:t> (a → b) → Ma → Mb</a:t>
            </a:r>
          </a:p>
          <a:p>
            <a:pPr lvl="1"/>
            <a:r>
              <a:rPr lang="de-DE" dirty="0">
                <a:latin typeface="Calibri" charset="0"/>
              </a:rPr>
              <a:t>3. join M (Ma) → Ma (flattens)</a:t>
            </a:r>
            <a:endParaRPr lang="en-US" dirty="0">
              <a:latin typeface="Calibri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Yeah </a:t>
            </a:r>
            <a:r>
              <a:rPr lang="en-US" dirty="0" err="1"/>
              <a:t>yeah</a:t>
            </a:r>
            <a:r>
              <a:rPr lang="en-US" dirty="0"/>
              <a:t>, that’s looks nice and so obvious, but what is a Monad?</a:t>
            </a:r>
          </a:p>
          <a:p>
            <a:pPr lvl="1"/>
            <a:r>
              <a:rPr lang="en-US" sz="2800" dirty="0"/>
              <a:t>Allows us to wrap our values in a context and have functions within that context!</a:t>
            </a:r>
          </a:p>
          <a:p>
            <a:endParaRPr lang="en-US" sz="3200" dirty="0"/>
          </a:p>
          <a:p>
            <a:r>
              <a:rPr lang="en-US" dirty="0"/>
              <a:t>But how does it help me?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8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The bind operation allows to pipe calls to each other</a:t>
            </a:r>
          </a:p>
          <a:p>
            <a:pPr algn="ctr"/>
            <a:r>
              <a:rPr lang="en-US" dirty="0" err="1">
                <a:latin typeface="Calibri" charset="0"/>
              </a:rPr>
              <a:t>getLine</a:t>
            </a:r>
            <a:r>
              <a:rPr lang="en-US" dirty="0">
                <a:latin typeface="Calibri" charset="0"/>
              </a:rPr>
              <a:t> &gt;&gt;= </a:t>
            </a:r>
            <a:r>
              <a:rPr lang="en-US" dirty="0" err="1">
                <a:latin typeface="Calibri" charset="0"/>
              </a:rPr>
              <a:t>readFile</a:t>
            </a:r>
            <a:r>
              <a:rPr lang="en-US" dirty="0">
                <a:latin typeface="Calibri" charset="0"/>
              </a:rPr>
              <a:t> &gt;&gt;= </a:t>
            </a:r>
            <a:r>
              <a:rPr lang="en-US" dirty="0" err="1">
                <a:latin typeface="Calibri" charset="0"/>
              </a:rPr>
              <a:t>putStrLn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Or as the syntactic sugar do notation in </a:t>
            </a:r>
            <a:r>
              <a:rPr lang="en-US" dirty="0" err="1">
                <a:latin typeface="Calibri" charset="0"/>
              </a:rPr>
              <a:t>haskell</a:t>
            </a:r>
            <a:r>
              <a:rPr lang="en-US" dirty="0">
                <a:latin typeface="Calibri" charset="0"/>
              </a:rPr>
              <a:t>:</a:t>
            </a:r>
          </a:p>
          <a:p>
            <a:r>
              <a:rPr lang="en-US" dirty="0">
                <a:latin typeface="Calibri" charset="0"/>
              </a:rPr>
              <a:t>do </a:t>
            </a:r>
          </a:p>
          <a:p>
            <a:pPr lvl="1"/>
            <a:r>
              <a:rPr lang="en-US" dirty="0" err="1">
                <a:latin typeface="Calibri" charset="0"/>
              </a:rPr>
              <a:t>fName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getLine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fileContent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readFile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fName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putStrln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fileContent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079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charset="0"/>
              </a:rPr>
              <a:t>Maybe Monad -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Type constructor :</a:t>
            </a:r>
          </a:p>
          <a:p>
            <a:pPr lvl="1"/>
            <a:r>
              <a:rPr lang="en-US" dirty="0">
                <a:latin typeface="Calibri" charset="0"/>
              </a:rPr>
              <a:t>Optional&lt;T&gt;</a:t>
            </a:r>
          </a:p>
          <a:p>
            <a:r>
              <a:rPr lang="en-US" dirty="0">
                <a:latin typeface="Calibri" charset="0"/>
              </a:rPr>
              <a:t>Return </a:t>
            </a:r>
          </a:p>
          <a:p>
            <a:pPr lvl="1"/>
            <a:r>
              <a:rPr lang="en-US" dirty="0">
                <a:latin typeface="Calibri" charset="0"/>
              </a:rPr>
              <a:t>Optional.of&lt;T&gt;</a:t>
            </a:r>
          </a:p>
          <a:p>
            <a:r>
              <a:rPr lang="en-US" dirty="0">
                <a:latin typeface="Calibri" charset="0"/>
              </a:rPr>
              <a:t>Bind</a:t>
            </a:r>
          </a:p>
          <a:p>
            <a:pPr lvl="1"/>
            <a:r>
              <a:rPr lang="en-US" dirty="0">
                <a:latin typeface="Calibri" charset="0"/>
              </a:rPr>
              <a:t>Optional.flatMap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80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many cases, there either is an object or there isn't and how the operation should be done is very </a:t>
            </a:r>
            <a:r>
              <a:rPr lang="en-US" dirty="0" err="1"/>
              <a:t>dependant</a:t>
            </a:r>
            <a:r>
              <a:rPr lang="en-US" dirty="0"/>
              <a:t> on this.</a:t>
            </a:r>
          </a:p>
          <a:p>
            <a:r>
              <a:rPr lang="en-US" dirty="0"/>
              <a:t>In non-functional programming style, people use null.</a:t>
            </a:r>
          </a:p>
          <a:p>
            <a:r>
              <a:rPr lang="en-US" dirty="0"/>
              <a:t>Null is bad!</a:t>
            </a:r>
          </a:p>
          <a:p>
            <a:pPr lvl="1"/>
            <a:r>
              <a:rPr lang="en-US" sz="2800" dirty="0"/>
              <a:t>Its hidden</a:t>
            </a:r>
          </a:p>
          <a:p>
            <a:pPr lvl="1"/>
            <a:r>
              <a:rPr lang="en-US" sz="2800" dirty="0"/>
              <a:t>It actually gives one extra type to the object.</a:t>
            </a:r>
          </a:p>
        </p:txBody>
      </p:sp>
    </p:spTree>
    <p:extLst>
      <p:ext uri="{BB962C8B-B14F-4D97-AF65-F5344CB8AC3E}">
        <p14:creationId xmlns:p14="http://schemas.microsoft.com/office/powerpoint/2010/main" val="31689102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Java its quite common to see lots of these:</a:t>
            </a:r>
          </a:p>
          <a:p>
            <a:pPr lvl="1"/>
            <a:r>
              <a:rPr lang="en-US" sz="2800" dirty="0"/>
              <a:t>if (object != null) …</a:t>
            </a:r>
          </a:p>
          <a:p>
            <a:r>
              <a:rPr lang="en-US" sz="3200" dirty="0"/>
              <a:t>Why do we this to our selves?!</a:t>
            </a:r>
          </a:p>
          <a:p>
            <a:r>
              <a:rPr lang="en-US" sz="3200" dirty="0"/>
              <a:t>And the extra fun cases of where Java does its boxing/</a:t>
            </a:r>
            <a:r>
              <a:rPr lang="en-US" sz="3200" dirty="0" err="1"/>
              <a:t>unboxning</a:t>
            </a:r>
            <a:r>
              <a:rPr lang="en-US" sz="3200" dirty="0"/>
              <a:t> and the fun </a:t>
            </a:r>
            <a:r>
              <a:rPr lang="en-US" sz="3200" dirty="0" err="1"/>
              <a:t>NullPointerExceptions</a:t>
            </a:r>
            <a:r>
              <a:rPr lang="en-US" sz="3200" dirty="0"/>
              <a:t> we get when having a method signature m ( </a:t>
            </a:r>
            <a:r>
              <a:rPr lang="en-US" sz="3200" dirty="0" err="1"/>
              <a:t>int</a:t>
            </a:r>
            <a:r>
              <a:rPr lang="en-US" sz="3200" dirty="0"/>
              <a:t>) and calling it with Integer object that is null.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0027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Maybe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Instead we can use monads!</a:t>
            </a:r>
          </a:p>
          <a:p>
            <a:r>
              <a:rPr lang="en-US" dirty="0"/>
              <a:t>Because monad is a type associated with a context.</a:t>
            </a:r>
          </a:p>
          <a:p>
            <a:r>
              <a:rPr lang="en-US" dirty="0"/>
              <a:t>In this case it’s a object in the context of it might or might not exist.</a:t>
            </a:r>
          </a:p>
        </p:txBody>
      </p:sp>
    </p:spTree>
    <p:extLst>
      <p:ext uri="{BB962C8B-B14F-4D97-AF65-F5344CB8AC3E}">
        <p14:creationId xmlns:p14="http://schemas.microsoft.com/office/powerpoint/2010/main" val="9728812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or Strict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we need to check inside the box as soon as box arrives or can we wait?</a:t>
            </a:r>
          </a:p>
          <a:p>
            <a:r>
              <a:rPr lang="en-US" dirty="0"/>
              <a:t>Maybe the result inside the box does not matter!</a:t>
            </a:r>
          </a:p>
          <a:p>
            <a:r>
              <a:rPr lang="en-US" dirty="0"/>
              <a:t>From the point of view of the purely functional programming, lazy evaluation is more natural. Why? Lets look at a theoretical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483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f(x) = x!</a:t>
            </a:r>
          </a:p>
          <a:p>
            <a:r>
              <a:rPr lang="en-US" dirty="0"/>
              <a:t>g(x) = 1</a:t>
            </a:r>
          </a:p>
          <a:p>
            <a:r>
              <a:rPr lang="en-US" dirty="0"/>
              <a:t>g( f (x) ) : Why should we calculate f(x) ?</a:t>
            </a:r>
          </a:p>
          <a:p>
            <a:endParaRPr lang="en-US" dirty="0"/>
          </a:p>
          <a:p>
            <a:r>
              <a:rPr lang="en-US" dirty="0"/>
              <a:t>But does this happen in real life? Actually it might!</a:t>
            </a:r>
          </a:p>
          <a:p>
            <a:r>
              <a:rPr lang="en-US" dirty="0"/>
              <a:t>Java introduced laziness in Java 8. lets look at some examples!</a:t>
            </a:r>
          </a:p>
        </p:txBody>
      </p:sp>
    </p:spTree>
    <p:extLst>
      <p:ext uri="{BB962C8B-B14F-4D97-AF65-F5344CB8AC3E}">
        <p14:creationId xmlns:p14="http://schemas.microsoft.com/office/powerpoint/2010/main" val="405792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scoping,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629" y="1825625"/>
            <a:ext cx="588917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42;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(String[] </a:t>
            </a:r>
            <a:r>
              <a:rPr lang="de-DE" sz="10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text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and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number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both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accessible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 0;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.length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(); 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.charAt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>
                <a:solidFill>
                  <a:srgbClr val="000000"/>
                </a:solidFill>
                <a:latin typeface="Menlo" charset="0"/>
              </a:rPr>
              <a:t>)); </a:t>
            </a:r>
          </a:p>
          <a:p>
            <a:pPr marL="0" indent="0">
              <a:buNone/>
            </a:pPr>
            <a:r>
              <a:rPr lang="en-US" sz="1000" i="1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00" i="1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en-US" sz="1000" i="1" dirty="0" err="1">
                <a:solidFill>
                  <a:srgbClr val="8E8B91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8E8B91"/>
                </a:solidFill>
                <a:latin typeface="Menlo" charset="0"/>
              </a:rPr>
              <a:t> is available inside the for-loop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i++;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&lt;--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Compilation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error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not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available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It's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outside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for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-loop,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where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>
                <a:solidFill>
                  <a:srgbClr val="8E8B91"/>
                </a:solidFill>
                <a:latin typeface="Menlo" charset="0"/>
              </a:rPr>
              <a:t>was defined</a:t>
            </a:r>
            <a:endParaRPr lang="de-DE" sz="10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380" y="1211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scoping,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629" y="1825625"/>
            <a:ext cx="588917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Foo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Menlo" charset="0"/>
              </a:rPr>
              <a:t>"Hello world!"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 = 42;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(String[] </a:t>
            </a:r>
            <a:r>
              <a:rPr lang="de-DE" sz="10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text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and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number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both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accessible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 0; </a:t>
            </a:r>
            <a:r>
              <a:rPr lang="en-US" sz="10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.length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(); 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System.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.println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 err="1">
                <a:solidFill>
                  <a:srgbClr val="000000"/>
                </a:solidFill>
                <a:latin typeface="Menlo" charset="0"/>
              </a:rPr>
              <a:t>.charAt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i="1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000" i="1">
                <a:solidFill>
                  <a:srgbClr val="000000"/>
                </a:solidFill>
                <a:latin typeface="Menlo" charset="0"/>
              </a:rPr>
              <a:t>)); </a:t>
            </a:r>
          </a:p>
          <a:p>
            <a:pPr marL="0" indent="0">
              <a:buNone/>
            </a:pPr>
            <a:r>
              <a:rPr lang="en-US" sz="1000" i="1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00" i="1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en-US" sz="1000" i="1" dirty="0" err="1">
                <a:solidFill>
                  <a:srgbClr val="8E8B91"/>
                </a:solidFill>
                <a:latin typeface="Menlo" charset="0"/>
              </a:rPr>
              <a:t>i</a:t>
            </a:r>
            <a:r>
              <a:rPr lang="en-US" sz="1000" i="1" dirty="0">
                <a:solidFill>
                  <a:srgbClr val="8E8B91"/>
                </a:solidFill>
                <a:latin typeface="Menlo" charset="0"/>
              </a:rPr>
              <a:t> is available inside the for-loop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i++; 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// &lt;--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Compilation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error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not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available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It's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outside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for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-loop,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where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>
                <a:solidFill>
                  <a:srgbClr val="8E8B91"/>
                </a:solidFill>
                <a:latin typeface="Menlo" charset="0"/>
              </a:rPr>
              <a:t>was defined</a:t>
            </a:r>
            <a:endParaRPr lang="de-DE" sz="10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Bar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i="1" dirty="0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en-US" sz="1000" i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Bar() {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000" i="1" dirty="0" err="1">
                <a:solidFill>
                  <a:srgbClr val="000000"/>
                </a:solidFill>
                <a:latin typeface="Menlo" charset="0"/>
              </a:rPr>
              <a:t>Foo.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text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;  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//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Foo.text's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public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, i.e.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can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be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accessed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outside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class</a:t>
            </a:r>
            <a:endParaRPr lang="de-DE" sz="1000" i="1" dirty="0">
              <a:solidFill>
                <a:srgbClr val="8E8B91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0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.number</a:t>
            </a: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Menlo" charset="0"/>
              </a:rPr>
              <a:t>Foo.</a:t>
            </a:r>
            <a:r>
              <a:rPr lang="de-DE" sz="1000" i="1" dirty="0" err="1">
                <a:solidFill>
                  <a:srgbClr val="0000C0"/>
                </a:solidFill>
                <a:latin typeface="Menlo" charset="0"/>
              </a:rPr>
              <a:t>number</a:t>
            </a:r>
            <a:r>
              <a:rPr lang="de-DE" sz="1000" i="1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// &lt;--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Compilation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error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.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Foo.number's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scope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is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private, so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it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can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only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be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accessed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inside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of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the</a:t>
            </a:r>
            <a:r>
              <a:rPr lang="de-DE" sz="1000" i="1" dirty="0">
                <a:solidFill>
                  <a:srgbClr val="8E8B91"/>
                </a:solidFill>
                <a:latin typeface="Menlo" charset="0"/>
              </a:rPr>
              <a:t> Foo </a:t>
            </a:r>
            <a:r>
              <a:rPr lang="de-DE" sz="1000" i="1" dirty="0" err="1">
                <a:solidFill>
                  <a:srgbClr val="8E8B91"/>
                </a:solidFill>
                <a:latin typeface="Menlo" charset="0"/>
              </a:rPr>
              <a:t>class</a:t>
            </a:r>
            <a:endParaRPr lang="de-DE" sz="1000" i="1" dirty="0">
              <a:solidFill>
                <a:srgbClr val="8E8B91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380" y="1211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3636</Words>
  <Application>Microsoft Macintosh PowerPoint</Application>
  <PresentationFormat>Widescreen</PresentationFormat>
  <Paragraphs>842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Calibri</vt:lpstr>
      <vt:lpstr>Calibri Light</vt:lpstr>
      <vt:lpstr>Menlo</vt:lpstr>
      <vt:lpstr>Wingdings</vt:lpstr>
      <vt:lpstr>Arial</vt:lpstr>
      <vt:lpstr>Office-tema</vt:lpstr>
      <vt:lpstr>8th of march Lets work for a society where this day is not needed anymore</vt:lpstr>
      <vt:lpstr>Functional Programming</vt:lpstr>
      <vt:lpstr>Introduction</vt:lpstr>
      <vt:lpstr>Introduction</vt:lpstr>
      <vt:lpstr>Introduction</vt:lpstr>
      <vt:lpstr>PowerPoint Presentation</vt:lpstr>
      <vt:lpstr>Closures</vt:lpstr>
      <vt:lpstr>Lexical scoping, Java</vt:lpstr>
      <vt:lpstr>Lexical scoping, Java</vt:lpstr>
      <vt:lpstr>Closures, Javascript</vt:lpstr>
      <vt:lpstr>Closures, Javascript</vt:lpstr>
      <vt:lpstr>Closures, Javascript</vt:lpstr>
      <vt:lpstr>Closures, Javascript</vt:lpstr>
      <vt:lpstr>Closures</vt:lpstr>
      <vt:lpstr>Closures</vt:lpstr>
      <vt:lpstr>Closures</vt:lpstr>
      <vt:lpstr>Closures</vt:lpstr>
      <vt:lpstr>Closures</vt:lpstr>
      <vt:lpstr>Closures</vt:lpstr>
      <vt:lpstr>Closures</vt:lpstr>
      <vt:lpstr>Closures</vt:lpstr>
      <vt:lpstr>Closures</vt:lpstr>
      <vt:lpstr>PowerPoint Presentation</vt:lpstr>
      <vt:lpstr>PowerPoint Presentation</vt:lpstr>
      <vt:lpstr>PowerPoint Presentation</vt:lpstr>
      <vt:lpstr>Closures</vt:lpstr>
      <vt:lpstr>Closures</vt:lpstr>
      <vt:lpstr>Closures</vt:lpstr>
      <vt:lpstr>Recursion &amp; 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Monads</vt:lpstr>
      <vt:lpstr>Monads</vt:lpstr>
      <vt:lpstr>Monads</vt:lpstr>
      <vt:lpstr>Maybe Monad - Java</vt:lpstr>
      <vt:lpstr>Maybe Monad</vt:lpstr>
      <vt:lpstr>Maybe Monad</vt:lpstr>
      <vt:lpstr>Maybe Monad</vt:lpstr>
      <vt:lpstr>Lazy or Strict Evaluation</vt:lpstr>
      <vt:lpstr>Lazy 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/>
  <cp:lastModifiedBy>Alexander Ludkiewicz</cp:lastModifiedBy>
  <cp:revision>21</cp:revision>
  <dcterms:created xsi:type="dcterms:W3CDTF">2012-08-10T12:10:31Z</dcterms:created>
  <dcterms:modified xsi:type="dcterms:W3CDTF">2016-03-07T07:49:01Z</dcterms:modified>
</cp:coreProperties>
</file>