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4"/>
  </p:notesMasterIdLst>
  <p:sldIdLst>
    <p:sldId id="256" r:id="rId2"/>
    <p:sldId id="271" r:id="rId3"/>
    <p:sldId id="272" r:id="rId4"/>
    <p:sldId id="273" r:id="rId5"/>
    <p:sldId id="274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317" r:id="rId48"/>
    <p:sldId id="318" r:id="rId49"/>
    <p:sldId id="319" r:id="rId50"/>
    <p:sldId id="320" r:id="rId51"/>
    <p:sldId id="321" r:id="rId52"/>
    <p:sldId id="322" r:id="rId53"/>
    <p:sldId id="323" r:id="rId54"/>
    <p:sldId id="324" r:id="rId55"/>
    <p:sldId id="325" r:id="rId56"/>
    <p:sldId id="326" r:id="rId57"/>
    <p:sldId id="327" r:id="rId58"/>
    <p:sldId id="328" r:id="rId59"/>
    <p:sldId id="329" r:id="rId60"/>
    <p:sldId id="330" r:id="rId61"/>
    <p:sldId id="331" r:id="rId62"/>
    <p:sldId id="332" r:id="rId63"/>
    <p:sldId id="333" r:id="rId64"/>
    <p:sldId id="334" r:id="rId65"/>
    <p:sldId id="335" r:id="rId66"/>
    <p:sldId id="336" r:id="rId67"/>
    <p:sldId id="337" r:id="rId68"/>
    <p:sldId id="338" r:id="rId69"/>
    <p:sldId id="342" r:id="rId70"/>
    <p:sldId id="344" r:id="rId71"/>
    <p:sldId id="257" r:id="rId72"/>
    <p:sldId id="260" r:id="rId73"/>
    <p:sldId id="258" r:id="rId74"/>
    <p:sldId id="259" r:id="rId75"/>
    <p:sldId id="339" r:id="rId76"/>
    <p:sldId id="340" r:id="rId77"/>
    <p:sldId id="341" r:id="rId78"/>
    <p:sldId id="269" r:id="rId79"/>
    <p:sldId id="270" r:id="rId80"/>
    <p:sldId id="345" r:id="rId81"/>
    <p:sldId id="346" r:id="rId82"/>
    <p:sldId id="343" r:id="rId8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333" autoAdjust="0"/>
    <p:restoredTop sz="72714"/>
  </p:normalViewPr>
  <p:slideViewPr>
    <p:cSldViewPr snapToGrid="0">
      <p:cViewPr varScale="1">
        <p:scale>
          <a:sx n="73" d="100"/>
          <a:sy n="73" d="100"/>
        </p:scale>
        <p:origin x="22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notesMaster" Target="notesMasters/notesMaster1.xml"/><Relationship Id="rId85" Type="http://schemas.openxmlformats.org/officeDocument/2006/relationships/presProps" Target="presProps.xml"/><Relationship Id="rId86" Type="http://schemas.openxmlformats.org/officeDocument/2006/relationships/viewProps" Target="viewProps.xml"/><Relationship Id="rId87" Type="http://schemas.openxmlformats.org/officeDocument/2006/relationships/theme" Target="theme/theme1.xml"/><Relationship Id="rId8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F377DD-95B2-4DA2-9956-21812A7BACCB}" type="datetimeFigureOut">
              <a:rPr lang="en-US"/>
              <a:t>3/7/16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68C7CE-54F3-4ED0-A9B8-3C41BF4CCEC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05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336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46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098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776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7947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195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165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683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112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567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9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763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809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674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04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914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49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100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167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728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965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4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42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20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3472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281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143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4635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08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2335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206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611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77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2751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2181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09400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6424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8078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0004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182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4676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3430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396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06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5566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9179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887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3107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936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24063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1819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7145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4701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89771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62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7557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722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6129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3927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9624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03852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140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3835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887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4555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87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9937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3505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3940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248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3124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94129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5327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1974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6326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5579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097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6653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62965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77083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7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22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format på underrubrik i bakgrunden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2016-03-07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8442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2016-03-07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3719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2016-03-07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164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2016-03-07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22720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2016-03-07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8672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2016-03-07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236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2016-03-07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77650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2016-03-07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56609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2016-03-07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1107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2016-03-07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8965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2016-03-07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7145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0A13A-DB3F-4AD5-B6AF-BDA0278A0A39}" type="datetimeFigureOut">
              <a:rPr lang="sv-SE" smtClean="0"/>
              <a:t>2016-03-07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07285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youahaskell.com/" TargetMode="External"/><Relationship Id="rId4" Type="http://schemas.openxmlformats.org/officeDocument/2006/relationships/hyperlink" Target="https://www.coursera.org/course/progfun" TargetMode="External"/><Relationship Id="rId5" Type="http://schemas.openxmlformats.org/officeDocument/2006/relationships/hyperlink" Target="https://developer.mozilla.org/en-US/docs/Web/JavaScript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8th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march</a:t>
            </a:r>
            <a:r>
              <a:rPr lang="sv-SE" dirty="0"/>
              <a:t/>
            </a:r>
            <a:br>
              <a:rPr lang="sv-SE" dirty="0"/>
            </a:br>
            <a:r>
              <a:rPr lang="sv-SE" dirty="0" err="1"/>
              <a:t>Lets</a:t>
            </a:r>
            <a:r>
              <a:rPr lang="sv-SE" dirty="0"/>
              <a:t> </a:t>
            </a:r>
            <a:r>
              <a:rPr lang="sv-SE" dirty="0" err="1"/>
              <a:t>work</a:t>
            </a:r>
            <a:r>
              <a:rPr lang="sv-SE" dirty="0"/>
              <a:t> for </a:t>
            </a:r>
            <a:r>
              <a:rPr lang="sv-SE" dirty="0"/>
              <a:t>an equal </a:t>
            </a:r>
            <a:r>
              <a:rPr lang="sv-SE" dirty="0" err="1"/>
              <a:t>society</a:t>
            </a:r>
            <a:r>
              <a:rPr lang="sv-SE"/>
              <a:t>.</a:t>
            </a:r>
            <a:endParaRPr lang="en-US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Ones sex has nothing to do with ones ability to program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9437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Closures,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>
                <a:solidFill>
                  <a:srgbClr val="7F0055"/>
                </a:solidFill>
                <a:latin typeface="Menlo" charset="0"/>
              </a:rPr>
              <a:t>function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makeFunc() {</a:t>
            </a:r>
          </a:p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 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var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alertText = </a:t>
            </a:r>
            <a:r>
              <a:rPr lang="en-US" sz="1100">
                <a:solidFill>
                  <a:srgbClr val="2A00FF"/>
                </a:solidFill>
                <a:latin typeface="Menlo" charset="0"/>
              </a:rPr>
              <a:t>"Hello world!"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 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function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displayName() {</a:t>
            </a:r>
          </a:p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    alert(alertText);</a:t>
            </a: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}</a:t>
            </a: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</a:t>
            </a:r>
            <a:r>
              <a:rPr lang="de-DE" sz="110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 displayName;</a:t>
            </a: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}</a:t>
            </a:r>
          </a:p>
          <a:p>
            <a:endParaRPr lang="de-DE" sz="1100">
              <a:latin typeface="Menlo" charset="0"/>
            </a:endParaRPr>
          </a:p>
          <a:p>
            <a:pPr marL="0" indent="0">
              <a:buNone/>
            </a:pPr>
            <a:r>
              <a:rPr lang="de-DE" sz="1100">
                <a:solidFill>
                  <a:srgbClr val="7F0055"/>
                </a:solidFill>
                <a:latin typeface="Menlo" charset="0"/>
              </a:rPr>
              <a:t>var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 myFunc = makeFunc();</a:t>
            </a: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myFunc(); </a:t>
            </a:r>
            <a:r>
              <a:rPr lang="de-DE" sz="1100">
                <a:solidFill>
                  <a:srgbClr val="3F7F5F"/>
                </a:solidFill>
                <a:latin typeface="Menlo" charset="0"/>
              </a:rPr>
              <a:t>// What happens here? Is alertText inside the scope or not?</a:t>
            </a:r>
          </a:p>
        </p:txBody>
      </p:sp>
    </p:spTree>
    <p:extLst>
      <p:ext uri="{BB962C8B-B14F-4D97-AF65-F5344CB8AC3E}">
        <p14:creationId xmlns:p14="http://schemas.microsoft.com/office/powerpoint/2010/main" val="27461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Closures,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>
                <a:solidFill>
                  <a:srgbClr val="7F0055"/>
                </a:solidFill>
                <a:latin typeface="Menlo" charset="0"/>
              </a:rPr>
              <a:t>function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makeFunc() {</a:t>
            </a:r>
          </a:p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 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var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alertText = </a:t>
            </a:r>
            <a:r>
              <a:rPr lang="en-US" sz="1100">
                <a:solidFill>
                  <a:srgbClr val="2A00FF"/>
                </a:solidFill>
                <a:latin typeface="Menlo" charset="0"/>
              </a:rPr>
              <a:t>"Hello world!"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 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function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displayName() {</a:t>
            </a:r>
          </a:p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    alert(alertText);</a:t>
            </a: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}</a:t>
            </a: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</a:t>
            </a:r>
            <a:r>
              <a:rPr lang="de-DE" sz="110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 displayName;</a:t>
            </a: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}</a:t>
            </a:r>
          </a:p>
          <a:p>
            <a:endParaRPr lang="de-DE" sz="1100">
              <a:latin typeface="Menlo" charset="0"/>
            </a:endParaRPr>
          </a:p>
          <a:p>
            <a:pPr marL="0" indent="0">
              <a:buNone/>
            </a:pPr>
            <a:r>
              <a:rPr lang="de-DE" sz="1100">
                <a:solidFill>
                  <a:srgbClr val="7F0055"/>
                </a:solidFill>
                <a:latin typeface="Menlo" charset="0"/>
              </a:rPr>
              <a:t>var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 myFunc = makeFunc();</a:t>
            </a: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myFunc(); </a:t>
            </a:r>
            <a:r>
              <a:rPr lang="de-DE" sz="1100">
                <a:solidFill>
                  <a:srgbClr val="3F7F5F"/>
                </a:solidFill>
                <a:latin typeface="Menlo" charset="0"/>
              </a:rPr>
              <a:t>// What happens here? Is alertText inside the scope or not?</a:t>
            </a:r>
            <a:endParaRPr lang="de-DE" sz="1100" i="1">
              <a:solidFill>
                <a:srgbClr val="3F7F5F"/>
              </a:solidFill>
              <a:latin typeface="Menlo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Produces an alertbox with “Hello world!”</a:t>
            </a:r>
          </a:p>
        </p:txBody>
      </p:sp>
    </p:spTree>
    <p:extLst>
      <p:ext uri="{BB962C8B-B14F-4D97-AF65-F5344CB8AC3E}">
        <p14:creationId xmlns:p14="http://schemas.microsoft.com/office/powerpoint/2010/main" val="95160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Closures,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>
                <a:solidFill>
                  <a:srgbClr val="7F0055"/>
                </a:solidFill>
                <a:latin typeface="Menlo" charset="0"/>
              </a:rPr>
              <a:t>function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makeFunc() {</a:t>
            </a:r>
          </a:p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 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var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alertText = </a:t>
            </a:r>
            <a:r>
              <a:rPr lang="en-US" sz="1100">
                <a:solidFill>
                  <a:srgbClr val="2A00FF"/>
                </a:solidFill>
                <a:latin typeface="Menlo" charset="0"/>
              </a:rPr>
              <a:t>"Hello world!"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 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function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displayName() {</a:t>
            </a:r>
          </a:p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    alert(alertText);</a:t>
            </a: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}</a:t>
            </a: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</a:t>
            </a:r>
            <a:r>
              <a:rPr lang="de-DE" sz="110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 displayName;</a:t>
            </a: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}</a:t>
            </a:r>
          </a:p>
          <a:p>
            <a:endParaRPr lang="de-DE" sz="1100">
              <a:latin typeface="Menlo" charset="0"/>
            </a:endParaRPr>
          </a:p>
          <a:p>
            <a:pPr marL="0" indent="0">
              <a:buNone/>
            </a:pPr>
            <a:r>
              <a:rPr lang="de-DE" sz="1100">
                <a:solidFill>
                  <a:srgbClr val="7F0055"/>
                </a:solidFill>
                <a:latin typeface="Menlo" charset="0"/>
              </a:rPr>
              <a:t>var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 myFunc = makeFunc();</a:t>
            </a: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myFunc(); </a:t>
            </a:r>
            <a:r>
              <a:rPr lang="de-DE" sz="1100">
                <a:solidFill>
                  <a:srgbClr val="3F7F5F"/>
                </a:solidFill>
                <a:latin typeface="Menlo" charset="0"/>
              </a:rPr>
              <a:t>// What happens here? Is alertText inside the scope or not?</a:t>
            </a:r>
            <a:endParaRPr lang="de-DE" sz="1100" i="1">
              <a:solidFill>
                <a:srgbClr val="3F7F5F"/>
              </a:solidFill>
              <a:latin typeface="Menlo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Produces an alertbox with “Hello world!”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Possibly unintuitive; why isn’t alertText out-of-scope?</a:t>
            </a:r>
          </a:p>
        </p:txBody>
      </p:sp>
    </p:spTree>
    <p:extLst>
      <p:ext uri="{BB962C8B-B14F-4D97-AF65-F5344CB8AC3E}">
        <p14:creationId xmlns:p14="http://schemas.microsoft.com/office/powerpoint/2010/main" val="192647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Closures,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41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>
                <a:solidFill>
                  <a:srgbClr val="7F0055"/>
                </a:solidFill>
                <a:latin typeface="Menlo" charset="0"/>
              </a:rPr>
              <a:t>function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makeFunc() {</a:t>
            </a:r>
          </a:p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 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var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alertText = </a:t>
            </a:r>
            <a:r>
              <a:rPr lang="en-US" sz="1100">
                <a:solidFill>
                  <a:srgbClr val="2A00FF"/>
                </a:solidFill>
                <a:latin typeface="Menlo" charset="0"/>
              </a:rPr>
              <a:t>"Hello world!"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 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function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displayName() {</a:t>
            </a:r>
          </a:p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    alert(alertText);</a:t>
            </a: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}</a:t>
            </a: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</a:t>
            </a:r>
            <a:r>
              <a:rPr lang="de-DE" sz="110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 displayName;</a:t>
            </a: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}</a:t>
            </a:r>
          </a:p>
          <a:p>
            <a:endParaRPr lang="de-DE" sz="1100">
              <a:latin typeface="Menlo" charset="0"/>
            </a:endParaRPr>
          </a:p>
          <a:p>
            <a:pPr marL="0" indent="0">
              <a:buNone/>
            </a:pPr>
            <a:r>
              <a:rPr lang="de-DE" sz="1100">
                <a:solidFill>
                  <a:srgbClr val="7F0055"/>
                </a:solidFill>
                <a:latin typeface="Menlo" charset="0"/>
              </a:rPr>
              <a:t>var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 myFunc = makeFunc();</a:t>
            </a: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myFunc(); </a:t>
            </a:r>
            <a:r>
              <a:rPr lang="de-DE" sz="1100">
                <a:solidFill>
                  <a:srgbClr val="3F7F5F"/>
                </a:solidFill>
                <a:latin typeface="Menlo" charset="0"/>
              </a:rPr>
              <a:t>// What happens here? Is alertText inside the scope or not?</a:t>
            </a:r>
            <a:endParaRPr lang="de-DE" sz="1100" i="1">
              <a:solidFill>
                <a:srgbClr val="3F7F5F"/>
              </a:solidFill>
              <a:latin typeface="Menlo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Produces an alertbox with “Hello world!”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Possibly unintuitive; why isn’t alertText out-of-scope?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myFunc has become a </a:t>
            </a:r>
            <a:r>
              <a:rPr lang="en-US" sz="2000" b="1" i="1"/>
              <a:t>closure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55394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Closures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A closure has two things: A </a:t>
            </a:r>
            <a:r>
              <a:rPr lang="en-US" sz="2400" i="1" dirty="0"/>
              <a:t>function</a:t>
            </a:r>
            <a:r>
              <a:rPr lang="en-US" sz="2400" dirty="0"/>
              <a:t> and </a:t>
            </a:r>
            <a:r>
              <a:rPr lang="en-US" sz="2400"/>
              <a:t>an </a:t>
            </a:r>
            <a:r>
              <a:rPr lang="en-US" sz="2400" i="1"/>
              <a:t>environment</a:t>
            </a:r>
            <a:endParaRPr lang="sv-SE" sz="2400" dirty="0"/>
          </a:p>
        </p:txBody>
      </p:sp>
    </p:spTree>
    <p:extLst>
      <p:ext uri="{BB962C8B-B14F-4D97-AF65-F5344CB8AC3E}">
        <p14:creationId xmlns:p14="http://schemas.microsoft.com/office/powerpoint/2010/main" val="85744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Closures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A closure has two things: A </a:t>
            </a:r>
            <a:r>
              <a:rPr lang="en-US" sz="2400" i="1" dirty="0"/>
              <a:t>function</a:t>
            </a:r>
            <a:r>
              <a:rPr lang="en-US" sz="2400" dirty="0"/>
              <a:t> and an </a:t>
            </a:r>
            <a:r>
              <a:rPr lang="en-US" sz="2400" i="1" dirty="0"/>
              <a:t>environment</a:t>
            </a:r>
            <a:endParaRPr lang="sv-SE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The environment is any local variables that were in scope when the function was defined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The function </a:t>
            </a:r>
            <a:r>
              <a:rPr lang="en-US" sz="2400" i="1" dirty="0"/>
              <a:t>closes over </a:t>
            </a:r>
            <a:r>
              <a:rPr lang="en-US" sz="2400"/>
              <a:t>those variables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253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Closures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sv-SE" sz="2400"/>
              <a:t>What are closures good for?</a:t>
            </a:r>
          </a:p>
        </p:txBody>
      </p:sp>
    </p:spTree>
    <p:extLst>
      <p:ext uri="{BB962C8B-B14F-4D97-AF65-F5344CB8AC3E}">
        <p14:creationId xmlns:p14="http://schemas.microsoft.com/office/powerpoint/2010/main" val="18871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Closures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sv-SE" sz="2400"/>
              <a:t>What are closures good for?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sv-SE" sz="2400"/>
              <a:t>They allow us to associate </a:t>
            </a:r>
            <a:r>
              <a:rPr lang="sv-SE" sz="2400" i="1"/>
              <a:t>data</a:t>
            </a:r>
            <a:r>
              <a:rPr lang="sv-SE" sz="2400"/>
              <a:t> with a </a:t>
            </a:r>
            <a:r>
              <a:rPr lang="sv-SE" sz="2400" i="1"/>
              <a:t>function operating on that data</a:t>
            </a:r>
            <a:endParaRPr lang="sv-SE" sz="2400"/>
          </a:p>
          <a:p>
            <a:pPr marL="0" indent="0">
              <a:lnSpc>
                <a:spcPct val="150000"/>
              </a:lnSpc>
              <a:buNone/>
            </a:pPr>
            <a:r>
              <a:rPr lang="sv-SE" sz="2400">
                <a:sym typeface="Wingdings"/>
              </a:rPr>
              <a:t>	Much like regular OOP</a:t>
            </a:r>
          </a:p>
        </p:txBody>
      </p:sp>
    </p:spTree>
    <p:extLst>
      <p:ext uri="{BB962C8B-B14F-4D97-AF65-F5344CB8AC3E}">
        <p14:creationId xmlns:p14="http://schemas.microsoft.com/office/powerpoint/2010/main" val="15772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Closures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sv-SE" sz="2400"/>
              <a:t>What are closures good for?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sv-SE" sz="2400"/>
              <a:t>They allow us to associate </a:t>
            </a:r>
            <a:r>
              <a:rPr lang="sv-SE" sz="2400" i="1"/>
              <a:t>data</a:t>
            </a:r>
            <a:r>
              <a:rPr lang="sv-SE" sz="2400"/>
              <a:t> with a </a:t>
            </a:r>
            <a:r>
              <a:rPr lang="sv-SE" sz="2400" i="1"/>
              <a:t>function operating on that data</a:t>
            </a:r>
            <a:endParaRPr lang="sv-SE" sz="2400"/>
          </a:p>
          <a:p>
            <a:pPr marL="0" indent="0">
              <a:lnSpc>
                <a:spcPct val="150000"/>
              </a:lnSpc>
              <a:buNone/>
            </a:pPr>
            <a:r>
              <a:rPr lang="sv-SE" sz="2400">
                <a:sym typeface="Wingdings"/>
              </a:rPr>
              <a:t>	Much like regular OOP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sv-SE" sz="2400">
                <a:sym typeface="Wingdings"/>
              </a:rPr>
              <a:t>Used for e.g. callback functions, or in general: Hiding state</a:t>
            </a:r>
          </a:p>
        </p:txBody>
      </p:sp>
    </p:spTree>
    <p:extLst>
      <p:ext uri="{BB962C8B-B14F-4D97-AF65-F5344CB8AC3E}">
        <p14:creationId xmlns:p14="http://schemas.microsoft.com/office/powerpoint/2010/main" val="92567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Closures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sv-SE" sz="2400"/>
              <a:t>What are closures good for?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sv-SE" sz="2400"/>
              <a:t>They allow us to associate </a:t>
            </a:r>
            <a:r>
              <a:rPr lang="sv-SE" sz="2400" i="1"/>
              <a:t>data</a:t>
            </a:r>
            <a:r>
              <a:rPr lang="sv-SE" sz="2400"/>
              <a:t> with a </a:t>
            </a:r>
            <a:r>
              <a:rPr lang="sv-SE" sz="2400" i="1"/>
              <a:t>function operating on that data</a:t>
            </a:r>
            <a:endParaRPr lang="sv-SE" sz="2400"/>
          </a:p>
          <a:p>
            <a:pPr marL="0" indent="0">
              <a:lnSpc>
                <a:spcPct val="150000"/>
              </a:lnSpc>
              <a:buNone/>
            </a:pPr>
            <a:r>
              <a:rPr lang="sv-SE" sz="2400">
                <a:sym typeface="Wingdings"/>
              </a:rPr>
              <a:t>	Much like regular OOP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sv-SE" sz="2400">
                <a:sym typeface="Wingdings"/>
              </a:rPr>
              <a:t>Used for e.g. callback functions, or in general: Hiding state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/>
              <a:t>Example: </a:t>
            </a:r>
            <a:r>
              <a:rPr lang="en-US" sz="2400"/>
              <a:t>Javascript doesn’t have private functions or variables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/>
              <a:t>With closures, however, we can emulate them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5672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/>
              <a:t>Functional</a:t>
            </a:r>
            <a:r>
              <a:rPr lang="sv-SE" dirty="0"/>
              <a:t> </a:t>
            </a:r>
            <a:r>
              <a:rPr lang="sv-SE" dirty="0" err="1"/>
              <a:t>Programming</a:t>
            </a:r>
            <a:endParaRPr lang="en-US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v-SE" dirty="0"/>
              <a:t>A </a:t>
            </a:r>
            <a:r>
              <a:rPr lang="sv-SE" dirty="0" err="1"/>
              <a:t>comparative</a:t>
            </a:r>
            <a:r>
              <a:rPr lang="sv-SE" dirty="0"/>
              <a:t> look</a:t>
            </a:r>
          </a:p>
        </p:txBody>
      </p:sp>
    </p:spTree>
    <p:extLst>
      <p:ext uri="{BB962C8B-B14F-4D97-AF65-F5344CB8AC3E}">
        <p14:creationId xmlns:p14="http://schemas.microsoft.com/office/powerpoint/2010/main" val="264385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Closures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>
                <a:solidFill>
                  <a:srgbClr val="7F0055"/>
                </a:solidFill>
                <a:latin typeface="Menlo" charset="0"/>
              </a:rPr>
              <a:t>var</a:t>
            </a:r>
            <a:r>
              <a:rPr lang="en-US">
                <a:solidFill>
                  <a:srgbClr val="000000"/>
                </a:solidFill>
                <a:latin typeface="Menlo" charset="0"/>
              </a:rPr>
              <a:t> counter = (</a:t>
            </a:r>
            <a:r>
              <a:rPr lang="en-US">
                <a:solidFill>
                  <a:srgbClr val="7F0055"/>
                </a:solidFill>
                <a:latin typeface="Menlo" charset="0"/>
              </a:rPr>
              <a:t>function</a:t>
            </a:r>
            <a:r>
              <a:rPr lang="en-US">
                <a:solidFill>
                  <a:srgbClr val="000000"/>
                </a:solidFill>
                <a:latin typeface="Menlo" charset="0"/>
              </a:rPr>
              <a:t>() {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Menlo" charset="0"/>
              </a:rPr>
              <a:t>  </a:t>
            </a:r>
            <a:r>
              <a:rPr lang="en-US">
                <a:solidFill>
                  <a:srgbClr val="7F0055"/>
                </a:solidFill>
                <a:latin typeface="Menlo" charset="0"/>
              </a:rPr>
              <a:t>var</a:t>
            </a:r>
            <a:r>
              <a:rPr lang="en-US">
                <a:solidFill>
                  <a:srgbClr val="000000"/>
                </a:solidFill>
                <a:latin typeface="Menlo" charset="0"/>
              </a:rPr>
              <a:t> privateCounter = 0;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Menlo" charset="0"/>
              </a:rPr>
              <a:t>  </a:t>
            </a:r>
            <a:r>
              <a:rPr lang="en-US">
                <a:solidFill>
                  <a:srgbClr val="7F0055"/>
                </a:solidFill>
                <a:latin typeface="Menlo" charset="0"/>
              </a:rPr>
              <a:t>function</a:t>
            </a:r>
            <a:r>
              <a:rPr lang="en-US">
                <a:solidFill>
                  <a:srgbClr val="000000"/>
                </a:solidFill>
                <a:latin typeface="Menlo" charset="0"/>
              </a:rPr>
              <a:t> changeBy(val) {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Menlo" charset="0"/>
              </a:rPr>
              <a:t>    privateCounter += val;</a:t>
            </a:r>
          </a:p>
          <a:p>
            <a:pPr marL="0" indent="0">
              <a:buNone/>
            </a:pPr>
            <a:r>
              <a:rPr lang="de-DE">
                <a:solidFill>
                  <a:srgbClr val="000000"/>
                </a:solidFill>
                <a:latin typeface="Menlo" charset="0"/>
              </a:rPr>
              <a:t>  }</a:t>
            </a:r>
          </a:p>
          <a:p>
            <a:pPr marL="0" indent="0">
              <a:buNone/>
            </a:pPr>
            <a:r>
              <a:rPr lang="de-DE">
                <a:solidFill>
                  <a:srgbClr val="000000"/>
                </a:solidFill>
                <a:latin typeface="Menlo" charset="0"/>
              </a:rPr>
              <a:t>  </a:t>
            </a:r>
            <a:r>
              <a:rPr lang="de-DE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de-DE">
                <a:solidFill>
                  <a:srgbClr val="000000"/>
                </a:solidFill>
                <a:latin typeface="Menlo" charset="0"/>
              </a:rPr>
              <a:t> {</a:t>
            </a:r>
          </a:p>
          <a:p>
            <a:pPr marL="0" indent="0">
              <a:buNone/>
            </a:pPr>
            <a:r>
              <a:rPr lang="de-DE">
                <a:solidFill>
                  <a:srgbClr val="000000"/>
                </a:solidFill>
                <a:latin typeface="Menlo" charset="0"/>
              </a:rPr>
              <a:t>    increment: </a:t>
            </a:r>
            <a:r>
              <a:rPr lang="de-DE">
                <a:solidFill>
                  <a:srgbClr val="7F0055"/>
                </a:solidFill>
                <a:latin typeface="Menlo" charset="0"/>
              </a:rPr>
              <a:t>function</a:t>
            </a:r>
            <a:r>
              <a:rPr lang="de-DE">
                <a:solidFill>
                  <a:srgbClr val="000000"/>
                </a:solidFill>
                <a:latin typeface="Menlo" charset="0"/>
              </a:rPr>
              <a:t>() {</a:t>
            </a:r>
          </a:p>
          <a:p>
            <a:pPr marL="0" indent="0">
              <a:buNone/>
            </a:pPr>
            <a:r>
              <a:rPr lang="ro-RO">
                <a:solidFill>
                  <a:srgbClr val="000000"/>
                </a:solidFill>
                <a:latin typeface="Menlo" charset="0"/>
              </a:rPr>
              <a:t>      changeBy(1);</a:t>
            </a:r>
          </a:p>
          <a:p>
            <a:pPr marL="0" indent="0">
              <a:buNone/>
            </a:pPr>
            <a:r>
              <a:rPr lang="de-DE">
                <a:solidFill>
                  <a:srgbClr val="000000"/>
                </a:solidFill>
                <a:latin typeface="Menlo" charset="0"/>
              </a:rPr>
              <a:t>    },</a:t>
            </a:r>
          </a:p>
          <a:p>
            <a:pPr marL="0" indent="0">
              <a:buNone/>
            </a:pPr>
            <a:r>
              <a:rPr lang="de-DE">
                <a:solidFill>
                  <a:srgbClr val="000000"/>
                </a:solidFill>
                <a:latin typeface="Menlo" charset="0"/>
              </a:rPr>
              <a:t>    decrement: </a:t>
            </a:r>
            <a:r>
              <a:rPr lang="de-DE">
                <a:solidFill>
                  <a:srgbClr val="7F0055"/>
                </a:solidFill>
                <a:latin typeface="Menlo" charset="0"/>
              </a:rPr>
              <a:t>function</a:t>
            </a:r>
            <a:r>
              <a:rPr lang="de-DE">
                <a:solidFill>
                  <a:srgbClr val="000000"/>
                </a:solidFill>
                <a:latin typeface="Menlo" charset="0"/>
              </a:rPr>
              <a:t>() {</a:t>
            </a:r>
          </a:p>
          <a:p>
            <a:pPr marL="0" indent="0">
              <a:buNone/>
            </a:pPr>
            <a:r>
              <a:rPr lang="it-IT">
                <a:solidFill>
                  <a:srgbClr val="000000"/>
                </a:solidFill>
                <a:latin typeface="Menlo" charset="0"/>
              </a:rPr>
              <a:t>      changeBy(-1);</a:t>
            </a:r>
          </a:p>
          <a:p>
            <a:pPr marL="0" indent="0">
              <a:buNone/>
            </a:pPr>
            <a:r>
              <a:rPr lang="de-DE">
                <a:solidFill>
                  <a:srgbClr val="000000"/>
                </a:solidFill>
                <a:latin typeface="Menlo" charset="0"/>
              </a:rPr>
              <a:t>    },</a:t>
            </a:r>
          </a:p>
          <a:p>
            <a:pPr marL="0" indent="0">
              <a:buNone/>
            </a:pPr>
            <a:r>
              <a:rPr lang="de-DE">
                <a:solidFill>
                  <a:srgbClr val="000000"/>
                </a:solidFill>
                <a:latin typeface="Menlo" charset="0"/>
              </a:rPr>
              <a:t>    value: </a:t>
            </a:r>
            <a:r>
              <a:rPr lang="de-DE">
                <a:solidFill>
                  <a:srgbClr val="7F0055"/>
                </a:solidFill>
                <a:latin typeface="Menlo" charset="0"/>
              </a:rPr>
              <a:t>function</a:t>
            </a:r>
            <a:r>
              <a:rPr lang="de-DE">
                <a:solidFill>
                  <a:srgbClr val="000000"/>
                </a:solidFill>
                <a:latin typeface="Menlo" charset="0"/>
              </a:rPr>
              <a:t>() {</a:t>
            </a:r>
          </a:p>
          <a:p>
            <a:pPr marL="0" indent="0">
              <a:buNone/>
            </a:pPr>
            <a:r>
              <a:rPr lang="de-DE">
                <a:solidFill>
                  <a:srgbClr val="000000"/>
                </a:solidFill>
                <a:latin typeface="Menlo" charset="0"/>
              </a:rPr>
              <a:t>      </a:t>
            </a:r>
            <a:r>
              <a:rPr lang="de-DE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de-DE">
                <a:solidFill>
                  <a:srgbClr val="000000"/>
                </a:solidFill>
                <a:latin typeface="Menlo" charset="0"/>
              </a:rPr>
              <a:t> privateCounter;</a:t>
            </a:r>
          </a:p>
          <a:p>
            <a:pPr marL="0" indent="0">
              <a:buNone/>
            </a:pPr>
            <a:r>
              <a:rPr lang="de-DE">
                <a:solidFill>
                  <a:srgbClr val="000000"/>
                </a:solidFill>
                <a:latin typeface="Menlo" charset="0"/>
              </a:rPr>
              <a:t>    }</a:t>
            </a:r>
          </a:p>
          <a:p>
            <a:pPr marL="0" indent="0">
              <a:buNone/>
            </a:pPr>
            <a:r>
              <a:rPr lang="de-DE">
                <a:solidFill>
                  <a:srgbClr val="000000"/>
                </a:solidFill>
                <a:latin typeface="Menlo" charset="0"/>
              </a:rPr>
              <a:t>  };   </a:t>
            </a:r>
          </a:p>
          <a:p>
            <a:pPr marL="0" indent="0">
              <a:buNone/>
            </a:pPr>
            <a:r>
              <a:rPr lang="is-IS">
                <a:solidFill>
                  <a:srgbClr val="000000"/>
                </a:solidFill>
                <a:latin typeface="Menlo" charset="0"/>
              </a:rPr>
              <a:t>})();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en-US" sz="4500"/>
          </a:p>
        </p:txBody>
      </p:sp>
    </p:spTree>
    <p:extLst>
      <p:ext uri="{BB962C8B-B14F-4D97-AF65-F5344CB8AC3E}">
        <p14:creationId xmlns:p14="http://schemas.microsoft.com/office/powerpoint/2010/main" val="4735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Closures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>
                <a:solidFill>
                  <a:srgbClr val="7F0055"/>
                </a:solidFill>
                <a:latin typeface="Menlo" charset="0"/>
              </a:rPr>
              <a:t>var</a:t>
            </a:r>
            <a:r>
              <a:rPr lang="en-US">
                <a:solidFill>
                  <a:srgbClr val="000000"/>
                </a:solidFill>
                <a:latin typeface="Menlo" charset="0"/>
              </a:rPr>
              <a:t> counter = (</a:t>
            </a:r>
            <a:r>
              <a:rPr lang="en-US">
                <a:solidFill>
                  <a:srgbClr val="7F0055"/>
                </a:solidFill>
                <a:latin typeface="Menlo" charset="0"/>
              </a:rPr>
              <a:t>function</a:t>
            </a:r>
            <a:r>
              <a:rPr lang="en-US">
                <a:solidFill>
                  <a:srgbClr val="000000"/>
                </a:solidFill>
                <a:latin typeface="Menlo" charset="0"/>
              </a:rPr>
              <a:t>() {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Menlo" charset="0"/>
              </a:rPr>
              <a:t>  </a:t>
            </a:r>
            <a:r>
              <a:rPr lang="en-US">
                <a:solidFill>
                  <a:srgbClr val="7F0055"/>
                </a:solidFill>
                <a:latin typeface="Menlo" charset="0"/>
              </a:rPr>
              <a:t>var</a:t>
            </a:r>
            <a:r>
              <a:rPr lang="en-US">
                <a:solidFill>
                  <a:srgbClr val="000000"/>
                </a:solidFill>
                <a:latin typeface="Menlo" charset="0"/>
              </a:rPr>
              <a:t> privateCounter = 0;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Menlo" charset="0"/>
              </a:rPr>
              <a:t>  </a:t>
            </a:r>
            <a:r>
              <a:rPr lang="en-US">
                <a:solidFill>
                  <a:srgbClr val="7F0055"/>
                </a:solidFill>
                <a:latin typeface="Menlo" charset="0"/>
              </a:rPr>
              <a:t>function</a:t>
            </a:r>
            <a:r>
              <a:rPr lang="en-US">
                <a:solidFill>
                  <a:srgbClr val="000000"/>
                </a:solidFill>
                <a:latin typeface="Menlo" charset="0"/>
              </a:rPr>
              <a:t> changeBy(val) {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Menlo" charset="0"/>
              </a:rPr>
              <a:t>    privateCounter += val;</a:t>
            </a:r>
          </a:p>
          <a:p>
            <a:pPr marL="0" indent="0">
              <a:buNone/>
            </a:pPr>
            <a:r>
              <a:rPr lang="de-DE">
                <a:solidFill>
                  <a:srgbClr val="000000"/>
                </a:solidFill>
                <a:latin typeface="Menlo" charset="0"/>
              </a:rPr>
              <a:t>  }</a:t>
            </a:r>
          </a:p>
          <a:p>
            <a:pPr marL="0" indent="0">
              <a:buNone/>
            </a:pPr>
            <a:r>
              <a:rPr lang="de-DE">
                <a:solidFill>
                  <a:srgbClr val="000000"/>
                </a:solidFill>
                <a:latin typeface="Menlo" charset="0"/>
              </a:rPr>
              <a:t>  </a:t>
            </a:r>
            <a:r>
              <a:rPr lang="de-DE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de-DE">
                <a:solidFill>
                  <a:srgbClr val="000000"/>
                </a:solidFill>
                <a:latin typeface="Menlo" charset="0"/>
              </a:rPr>
              <a:t> {</a:t>
            </a:r>
          </a:p>
          <a:p>
            <a:pPr marL="0" indent="0">
              <a:buNone/>
            </a:pPr>
            <a:r>
              <a:rPr lang="de-DE">
                <a:solidFill>
                  <a:srgbClr val="000000"/>
                </a:solidFill>
                <a:latin typeface="Menlo" charset="0"/>
              </a:rPr>
              <a:t>    increment: </a:t>
            </a:r>
            <a:r>
              <a:rPr lang="de-DE">
                <a:solidFill>
                  <a:srgbClr val="7F0055"/>
                </a:solidFill>
                <a:latin typeface="Menlo" charset="0"/>
              </a:rPr>
              <a:t>function</a:t>
            </a:r>
            <a:r>
              <a:rPr lang="de-DE">
                <a:solidFill>
                  <a:srgbClr val="000000"/>
                </a:solidFill>
                <a:latin typeface="Menlo" charset="0"/>
              </a:rPr>
              <a:t>() {</a:t>
            </a:r>
          </a:p>
          <a:p>
            <a:pPr marL="0" indent="0">
              <a:buNone/>
            </a:pPr>
            <a:r>
              <a:rPr lang="ro-RO">
                <a:solidFill>
                  <a:srgbClr val="000000"/>
                </a:solidFill>
                <a:latin typeface="Menlo" charset="0"/>
              </a:rPr>
              <a:t>      changeBy(1);</a:t>
            </a:r>
          </a:p>
          <a:p>
            <a:pPr marL="0" indent="0">
              <a:buNone/>
            </a:pPr>
            <a:r>
              <a:rPr lang="de-DE">
                <a:solidFill>
                  <a:srgbClr val="000000"/>
                </a:solidFill>
                <a:latin typeface="Menlo" charset="0"/>
              </a:rPr>
              <a:t>    },</a:t>
            </a:r>
          </a:p>
          <a:p>
            <a:pPr marL="0" indent="0">
              <a:buNone/>
            </a:pPr>
            <a:r>
              <a:rPr lang="de-DE">
                <a:solidFill>
                  <a:srgbClr val="000000"/>
                </a:solidFill>
                <a:latin typeface="Menlo" charset="0"/>
              </a:rPr>
              <a:t>    decrement: </a:t>
            </a:r>
            <a:r>
              <a:rPr lang="de-DE">
                <a:solidFill>
                  <a:srgbClr val="7F0055"/>
                </a:solidFill>
                <a:latin typeface="Menlo" charset="0"/>
              </a:rPr>
              <a:t>function</a:t>
            </a:r>
            <a:r>
              <a:rPr lang="de-DE">
                <a:solidFill>
                  <a:srgbClr val="000000"/>
                </a:solidFill>
                <a:latin typeface="Menlo" charset="0"/>
              </a:rPr>
              <a:t>() {</a:t>
            </a:r>
          </a:p>
          <a:p>
            <a:pPr marL="0" indent="0">
              <a:buNone/>
            </a:pPr>
            <a:r>
              <a:rPr lang="it-IT">
                <a:solidFill>
                  <a:srgbClr val="000000"/>
                </a:solidFill>
                <a:latin typeface="Menlo" charset="0"/>
              </a:rPr>
              <a:t>      changeBy(-1);</a:t>
            </a:r>
          </a:p>
          <a:p>
            <a:pPr marL="0" indent="0">
              <a:buNone/>
            </a:pPr>
            <a:r>
              <a:rPr lang="de-DE">
                <a:solidFill>
                  <a:srgbClr val="000000"/>
                </a:solidFill>
                <a:latin typeface="Menlo" charset="0"/>
              </a:rPr>
              <a:t>    },</a:t>
            </a:r>
          </a:p>
          <a:p>
            <a:pPr marL="0" indent="0">
              <a:buNone/>
            </a:pPr>
            <a:r>
              <a:rPr lang="de-DE">
                <a:solidFill>
                  <a:srgbClr val="000000"/>
                </a:solidFill>
                <a:latin typeface="Menlo" charset="0"/>
              </a:rPr>
              <a:t>    value: </a:t>
            </a:r>
            <a:r>
              <a:rPr lang="de-DE">
                <a:solidFill>
                  <a:srgbClr val="7F0055"/>
                </a:solidFill>
                <a:latin typeface="Menlo" charset="0"/>
              </a:rPr>
              <a:t>function</a:t>
            </a:r>
            <a:r>
              <a:rPr lang="de-DE">
                <a:solidFill>
                  <a:srgbClr val="000000"/>
                </a:solidFill>
                <a:latin typeface="Menlo" charset="0"/>
              </a:rPr>
              <a:t>() {</a:t>
            </a:r>
          </a:p>
          <a:p>
            <a:pPr marL="0" indent="0">
              <a:buNone/>
            </a:pPr>
            <a:r>
              <a:rPr lang="de-DE">
                <a:solidFill>
                  <a:srgbClr val="000000"/>
                </a:solidFill>
                <a:latin typeface="Menlo" charset="0"/>
              </a:rPr>
              <a:t>      </a:t>
            </a:r>
            <a:r>
              <a:rPr lang="de-DE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de-DE">
                <a:solidFill>
                  <a:srgbClr val="000000"/>
                </a:solidFill>
                <a:latin typeface="Menlo" charset="0"/>
              </a:rPr>
              <a:t> privateCounter;</a:t>
            </a:r>
          </a:p>
          <a:p>
            <a:pPr marL="0" indent="0">
              <a:buNone/>
            </a:pPr>
            <a:r>
              <a:rPr lang="de-DE">
                <a:solidFill>
                  <a:srgbClr val="000000"/>
                </a:solidFill>
                <a:latin typeface="Menlo" charset="0"/>
              </a:rPr>
              <a:t>    }</a:t>
            </a:r>
          </a:p>
          <a:p>
            <a:pPr marL="0" indent="0">
              <a:buNone/>
            </a:pPr>
            <a:r>
              <a:rPr lang="de-DE">
                <a:solidFill>
                  <a:srgbClr val="000000"/>
                </a:solidFill>
                <a:latin typeface="Menlo" charset="0"/>
              </a:rPr>
              <a:t>  };   </a:t>
            </a:r>
          </a:p>
          <a:p>
            <a:pPr marL="0" indent="0">
              <a:buNone/>
            </a:pPr>
            <a:r>
              <a:rPr lang="is-IS">
                <a:solidFill>
                  <a:srgbClr val="000000"/>
                </a:solidFill>
                <a:latin typeface="Menlo" charset="0"/>
              </a:rPr>
              <a:t>})();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Menlo" charset="0"/>
              </a:rPr>
              <a:t>console.log(counter.value()); </a:t>
            </a:r>
            <a:r>
              <a:rPr lang="en-US">
                <a:solidFill>
                  <a:srgbClr val="3F7F5F"/>
                </a:solidFill>
                <a:latin typeface="Menlo" charset="0"/>
              </a:rPr>
              <a:t>// logs 0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Menlo" charset="0"/>
              </a:rPr>
              <a:t>counter.increment();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Menlo" charset="0"/>
              </a:rPr>
              <a:t>counter.increment();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Menlo" charset="0"/>
              </a:rPr>
              <a:t>console.log(counter.value()); </a:t>
            </a:r>
            <a:r>
              <a:rPr lang="en-US">
                <a:solidFill>
                  <a:srgbClr val="3F7F5F"/>
                </a:solidFill>
                <a:latin typeface="Menlo" charset="0"/>
              </a:rPr>
              <a:t>// logs 2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Menlo" charset="0"/>
              </a:rPr>
              <a:t>counter.decrement();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Menlo" charset="0"/>
              </a:rPr>
              <a:t>console.log(counter.value()); </a:t>
            </a:r>
            <a:r>
              <a:rPr lang="en-US">
                <a:solidFill>
                  <a:srgbClr val="3F7F5F"/>
                </a:solidFill>
                <a:latin typeface="Menlo" charset="0"/>
              </a:rPr>
              <a:t>// logs 1</a:t>
            </a:r>
          </a:p>
          <a:p>
            <a:pPr marL="0" indent="0">
              <a:buNone/>
            </a:pPr>
            <a:endParaRPr lang="en-US">
              <a:solidFill>
                <a:srgbClr val="3F7F5F"/>
              </a:solidFill>
              <a:latin typeface="Menlo" charset="0"/>
            </a:endParaRPr>
          </a:p>
          <a:p>
            <a:pPr marL="0" indent="0">
              <a:buNone/>
            </a:pPr>
            <a:endParaRPr lang="en-US">
              <a:solidFill>
                <a:srgbClr val="3F7F5F"/>
              </a:solidFill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1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Closures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>
                <a:solidFill>
                  <a:srgbClr val="7F0055"/>
                </a:solidFill>
                <a:latin typeface="Menlo" charset="0"/>
              </a:rPr>
              <a:t>var</a:t>
            </a:r>
            <a:r>
              <a:rPr lang="en-US">
                <a:solidFill>
                  <a:srgbClr val="000000"/>
                </a:solidFill>
                <a:latin typeface="Menlo" charset="0"/>
              </a:rPr>
              <a:t> counter = (</a:t>
            </a:r>
            <a:r>
              <a:rPr lang="en-US">
                <a:solidFill>
                  <a:srgbClr val="7F0055"/>
                </a:solidFill>
                <a:latin typeface="Menlo" charset="0"/>
              </a:rPr>
              <a:t>function</a:t>
            </a:r>
            <a:r>
              <a:rPr lang="en-US">
                <a:solidFill>
                  <a:srgbClr val="000000"/>
                </a:solidFill>
                <a:latin typeface="Menlo" charset="0"/>
              </a:rPr>
              <a:t>() {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Menlo" charset="0"/>
              </a:rPr>
              <a:t>  </a:t>
            </a:r>
            <a:r>
              <a:rPr lang="en-US">
                <a:solidFill>
                  <a:srgbClr val="7F0055"/>
                </a:solidFill>
                <a:latin typeface="Menlo" charset="0"/>
              </a:rPr>
              <a:t>var</a:t>
            </a:r>
            <a:r>
              <a:rPr lang="en-US">
                <a:solidFill>
                  <a:srgbClr val="000000"/>
                </a:solidFill>
                <a:latin typeface="Menlo" charset="0"/>
              </a:rPr>
              <a:t> privateCounter = 0;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Menlo" charset="0"/>
              </a:rPr>
              <a:t>  </a:t>
            </a:r>
            <a:r>
              <a:rPr lang="en-US">
                <a:solidFill>
                  <a:srgbClr val="7F0055"/>
                </a:solidFill>
                <a:latin typeface="Menlo" charset="0"/>
              </a:rPr>
              <a:t>function</a:t>
            </a:r>
            <a:r>
              <a:rPr lang="en-US">
                <a:solidFill>
                  <a:srgbClr val="000000"/>
                </a:solidFill>
                <a:latin typeface="Menlo" charset="0"/>
              </a:rPr>
              <a:t> changeBy(val) {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Menlo" charset="0"/>
              </a:rPr>
              <a:t>    privateCounter += val;</a:t>
            </a:r>
          </a:p>
          <a:p>
            <a:pPr marL="0" indent="0">
              <a:buNone/>
            </a:pPr>
            <a:r>
              <a:rPr lang="de-DE">
                <a:solidFill>
                  <a:srgbClr val="000000"/>
                </a:solidFill>
                <a:latin typeface="Menlo" charset="0"/>
              </a:rPr>
              <a:t>  }</a:t>
            </a:r>
          </a:p>
          <a:p>
            <a:pPr marL="0" indent="0">
              <a:buNone/>
            </a:pPr>
            <a:r>
              <a:rPr lang="de-DE">
                <a:solidFill>
                  <a:srgbClr val="000000"/>
                </a:solidFill>
                <a:latin typeface="Menlo" charset="0"/>
              </a:rPr>
              <a:t>  </a:t>
            </a:r>
            <a:r>
              <a:rPr lang="de-DE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de-DE">
                <a:solidFill>
                  <a:srgbClr val="000000"/>
                </a:solidFill>
                <a:latin typeface="Menlo" charset="0"/>
              </a:rPr>
              <a:t> {</a:t>
            </a:r>
          </a:p>
          <a:p>
            <a:pPr marL="0" indent="0">
              <a:buNone/>
            </a:pPr>
            <a:r>
              <a:rPr lang="de-DE">
                <a:solidFill>
                  <a:srgbClr val="000000"/>
                </a:solidFill>
                <a:latin typeface="Menlo" charset="0"/>
              </a:rPr>
              <a:t>    increment: </a:t>
            </a:r>
            <a:r>
              <a:rPr lang="de-DE">
                <a:solidFill>
                  <a:srgbClr val="7F0055"/>
                </a:solidFill>
                <a:latin typeface="Menlo" charset="0"/>
              </a:rPr>
              <a:t>function</a:t>
            </a:r>
            <a:r>
              <a:rPr lang="de-DE">
                <a:solidFill>
                  <a:srgbClr val="000000"/>
                </a:solidFill>
                <a:latin typeface="Menlo" charset="0"/>
              </a:rPr>
              <a:t>() {</a:t>
            </a:r>
          </a:p>
          <a:p>
            <a:pPr marL="0" indent="0">
              <a:buNone/>
            </a:pPr>
            <a:r>
              <a:rPr lang="ro-RO">
                <a:solidFill>
                  <a:srgbClr val="000000"/>
                </a:solidFill>
                <a:latin typeface="Menlo" charset="0"/>
              </a:rPr>
              <a:t>      changeBy(1);</a:t>
            </a:r>
          </a:p>
          <a:p>
            <a:pPr marL="0" indent="0">
              <a:buNone/>
            </a:pPr>
            <a:r>
              <a:rPr lang="de-DE">
                <a:solidFill>
                  <a:srgbClr val="000000"/>
                </a:solidFill>
                <a:latin typeface="Menlo" charset="0"/>
              </a:rPr>
              <a:t>    },</a:t>
            </a:r>
          </a:p>
          <a:p>
            <a:pPr marL="0" indent="0">
              <a:buNone/>
            </a:pPr>
            <a:r>
              <a:rPr lang="de-DE">
                <a:solidFill>
                  <a:srgbClr val="000000"/>
                </a:solidFill>
                <a:latin typeface="Menlo" charset="0"/>
              </a:rPr>
              <a:t>    decrement: </a:t>
            </a:r>
            <a:r>
              <a:rPr lang="de-DE">
                <a:solidFill>
                  <a:srgbClr val="7F0055"/>
                </a:solidFill>
                <a:latin typeface="Menlo" charset="0"/>
              </a:rPr>
              <a:t>function</a:t>
            </a:r>
            <a:r>
              <a:rPr lang="de-DE">
                <a:solidFill>
                  <a:srgbClr val="000000"/>
                </a:solidFill>
                <a:latin typeface="Menlo" charset="0"/>
              </a:rPr>
              <a:t>() {</a:t>
            </a:r>
          </a:p>
          <a:p>
            <a:pPr marL="0" indent="0">
              <a:buNone/>
            </a:pPr>
            <a:r>
              <a:rPr lang="it-IT">
                <a:solidFill>
                  <a:srgbClr val="000000"/>
                </a:solidFill>
                <a:latin typeface="Menlo" charset="0"/>
              </a:rPr>
              <a:t>      changeBy(-1);</a:t>
            </a:r>
          </a:p>
          <a:p>
            <a:pPr marL="0" indent="0">
              <a:buNone/>
            </a:pPr>
            <a:r>
              <a:rPr lang="de-DE">
                <a:solidFill>
                  <a:srgbClr val="000000"/>
                </a:solidFill>
                <a:latin typeface="Menlo" charset="0"/>
              </a:rPr>
              <a:t>    },</a:t>
            </a:r>
          </a:p>
          <a:p>
            <a:pPr marL="0" indent="0">
              <a:buNone/>
            </a:pPr>
            <a:r>
              <a:rPr lang="de-DE">
                <a:solidFill>
                  <a:srgbClr val="000000"/>
                </a:solidFill>
                <a:latin typeface="Menlo" charset="0"/>
              </a:rPr>
              <a:t>    value: </a:t>
            </a:r>
            <a:r>
              <a:rPr lang="de-DE">
                <a:solidFill>
                  <a:srgbClr val="7F0055"/>
                </a:solidFill>
                <a:latin typeface="Menlo" charset="0"/>
              </a:rPr>
              <a:t>function</a:t>
            </a:r>
            <a:r>
              <a:rPr lang="de-DE">
                <a:solidFill>
                  <a:srgbClr val="000000"/>
                </a:solidFill>
                <a:latin typeface="Menlo" charset="0"/>
              </a:rPr>
              <a:t>() {</a:t>
            </a:r>
          </a:p>
          <a:p>
            <a:pPr marL="0" indent="0">
              <a:buNone/>
            </a:pPr>
            <a:r>
              <a:rPr lang="de-DE">
                <a:solidFill>
                  <a:srgbClr val="000000"/>
                </a:solidFill>
                <a:latin typeface="Menlo" charset="0"/>
              </a:rPr>
              <a:t>      </a:t>
            </a:r>
            <a:r>
              <a:rPr lang="de-DE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de-DE">
                <a:solidFill>
                  <a:srgbClr val="000000"/>
                </a:solidFill>
                <a:latin typeface="Menlo" charset="0"/>
              </a:rPr>
              <a:t> privateCounter;</a:t>
            </a:r>
          </a:p>
          <a:p>
            <a:pPr marL="0" indent="0">
              <a:buNone/>
            </a:pPr>
            <a:r>
              <a:rPr lang="de-DE">
                <a:solidFill>
                  <a:srgbClr val="000000"/>
                </a:solidFill>
                <a:latin typeface="Menlo" charset="0"/>
              </a:rPr>
              <a:t>    }</a:t>
            </a:r>
          </a:p>
          <a:p>
            <a:pPr marL="0" indent="0">
              <a:buNone/>
            </a:pPr>
            <a:r>
              <a:rPr lang="de-DE">
                <a:solidFill>
                  <a:srgbClr val="000000"/>
                </a:solidFill>
                <a:latin typeface="Menlo" charset="0"/>
              </a:rPr>
              <a:t>  };   </a:t>
            </a:r>
          </a:p>
          <a:p>
            <a:pPr marL="0" indent="0">
              <a:buNone/>
            </a:pPr>
            <a:r>
              <a:rPr lang="is-IS">
                <a:solidFill>
                  <a:srgbClr val="000000"/>
                </a:solidFill>
                <a:latin typeface="Menlo" charset="0"/>
              </a:rPr>
              <a:t>})();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Menlo" charset="0"/>
              </a:rPr>
              <a:t>console.log(counter.value()); </a:t>
            </a:r>
            <a:r>
              <a:rPr lang="en-US">
                <a:solidFill>
                  <a:srgbClr val="3F7F5F"/>
                </a:solidFill>
                <a:latin typeface="Menlo" charset="0"/>
              </a:rPr>
              <a:t>// logs 0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Menlo" charset="0"/>
              </a:rPr>
              <a:t>counter.increment();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Menlo" charset="0"/>
              </a:rPr>
              <a:t>counter.increment();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Menlo" charset="0"/>
              </a:rPr>
              <a:t>console.log(counter.value()); </a:t>
            </a:r>
            <a:r>
              <a:rPr lang="en-US">
                <a:solidFill>
                  <a:srgbClr val="3F7F5F"/>
                </a:solidFill>
                <a:latin typeface="Menlo" charset="0"/>
              </a:rPr>
              <a:t>// logs 2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Menlo" charset="0"/>
              </a:rPr>
              <a:t>counter.decrement();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Menlo" charset="0"/>
              </a:rPr>
              <a:t>console.log(counter.value()); </a:t>
            </a:r>
            <a:r>
              <a:rPr lang="en-US">
                <a:solidFill>
                  <a:srgbClr val="3F7F5F"/>
                </a:solidFill>
                <a:latin typeface="Menlo" charset="0"/>
              </a:rPr>
              <a:t>// logs 1</a:t>
            </a:r>
          </a:p>
          <a:p>
            <a:pPr marL="0" indent="0">
              <a:buNone/>
            </a:pPr>
            <a:endParaRPr lang="en-US">
              <a:solidFill>
                <a:srgbClr val="3F7F5F"/>
              </a:solidFill>
              <a:latin typeface="Menlo" charset="0"/>
            </a:endParaRPr>
          </a:p>
          <a:p>
            <a:pPr marL="0" indent="0">
              <a:buNone/>
            </a:pPr>
            <a:endParaRPr lang="en-US">
              <a:solidFill>
                <a:srgbClr val="3F7F5F"/>
              </a:solidFill>
              <a:latin typeface="Menlo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sz="4500"/>
              <a:t>Knowing about closures allows us to emulate private functions and values in a language that doesn’t support them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4500"/>
              <a:t>Neat!</a:t>
            </a:r>
          </a:p>
        </p:txBody>
      </p:sp>
    </p:spTree>
    <p:extLst>
      <p:ext uri="{BB962C8B-B14F-4D97-AF65-F5344CB8AC3E}">
        <p14:creationId xmlns:p14="http://schemas.microsoft.com/office/powerpoint/2010/main" val="27818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4692"/>
            <a:ext cx="5181600" cy="66224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/>
              <a:t>Closures are often less verbose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1473" y="-206478"/>
            <a:ext cx="5950527" cy="6413313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en-US" sz="1100">
              <a:solidFill>
                <a:srgbClr val="7F0055"/>
              </a:solidFill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74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4692"/>
            <a:ext cx="5181600" cy="6622472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5100"/>
              <a:t>Closures are often less verbose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5300"/>
              <a:t>Scala:</a:t>
            </a:r>
          </a:p>
          <a:p>
            <a:pPr marL="0" indent="0">
              <a:buNone/>
            </a:pPr>
            <a:r>
              <a:rPr lang="ro-RO" sz="20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ro-RO" sz="2000">
                <a:solidFill>
                  <a:srgbClr val="7F0055"/>
                </a:solidFill>
                <a:latin typeface="Menlo" charset="0"/>
              </a:rPr>
              <a:t>class</a:t>
            </a:r>
            <a:r>
              <a:rPr lang="ro-RO" sz="2000">
                <a:solidFill>
                  <a:srgbClr val="000000"/>
                </a:solidFill>
                <a:latin typeface="Menlo" charset="0"/>
              </a:rPr>
              <a:t> Foo {</a:t>
            </a:r>
          </a:p>
          <a:p>
            <a:pPr marL="0" indent="0">
              <a:buNone/>
            </a:pPr>
            <a:r>
              <a:rPr lang="ro-RO" sz="2000">
                <a:solidFill>
                  <a:srgbClr val="7F0055"/>
                </a:solidFill>
                <a:latin typeface="Menlo" charset="0"/>
              </a:rPr>
              <a:t>	def</a:t>
            </a:r>
            <a:r>
              <a:rPr lang="ro-RO" sz="2000">
                <a:solidFill>
                  <a:srgbClr val="000000"/>
                </a:solidFill>
                <a:latin typeface="Menlo" charset="0"/>
              </a:rPr>
              <a:t> exec(func:(String) =&gt; Unit, name: String) {</a:t>
            </a:r>
          </a:p>
          <a:p>
            <a:pPr marL="0" indent="0">
              <a:buNone/>
            </a:pPr>
            <a:r>
              <a:rPr lang="ro-RO" sz="2000">
                <a:solidFill>
                  <a:srgbClr val="000000"/>
                </a:solidFill>
                <a:latin typeface="Menlo" charset="0"/>
              </a:rPr>
              <a:t>            func(name)</a:t>
            </a:r>
          </a:p>
          <a:p>
            <a:pPr marL="0" indent="0">
              <a:buNone/>
            </a:pPr>
            <a:r>
              <a:rPr lang="de-DE" sz="2000">
                <a:solidFill>
                  <a:srgbClr val="000000"/>
                </a:solidFill>
                <a:latin typeface="Menlo" charset="0"/>
              </a:rPr>
              <a:t>        }</a:t>
            </a:r>
          </a:p>
          <a:p>
            <a:pPr marL="0" indent="0">
              <a:buNone/>
            </a:pPr>
            <a:r>
              <a:rPr lang="de-DE" sz="2000">
                <a:solidFill>
                  <a:srgbClr val="000000"/>
                </a:solidFill>
                <a:latin typeface="Menlo" charset="0"/>
              </a:rPr>
              <a:t>    }</a:t>
            </a:r>
            <a:endParaRPr lang="de-DE" sz="2000">
              <a:latin typeface="Menlo" charset="0"/>
            </a:endParaRPr>
          </a:p>
          <a:p>
            <a:pPr marL="0" indent="0">
              <a:buNone/>
            </a:pPr>
            <a:r>
              <a:rPr lang="de-DE" sz="2000">
                <a:solidFill>
                  <a:srgbClr val="7F0055"/>
                </a:solidFill>
                <a:latin typeface="Menlo" charset="0"/>
              </a:rPr>
              <a:t>object</a:t>
            </a:r>
            <a:r>
              <a:rPr lang="de-DE" sz="2000">
                <a:solidFill>
                  <a:srgbClr val="000000"/>
                </a:solidFill>
                <a:latin typeface="Menlo" charset="0"/>
              </a:rPr>
              <a:t> ClosureEx </a:t>
            </a:r>
            <a:r>
              <a:rPr lang="de-DE" sz="2000">
                <a:solidFill>
                  <a:srgbClr val="7F0055"/>
                </a:solidFill>
                <a:latin typeface="Menlo" charset="0"/>
              </a:rPr>
              <a:t>extends</a:t>
            </a:r>
            <a:r>
              <a:rPr lang="de-DE" sz="2000">
                <a:solidFill>
                  <a:srgbClr val="000000"/>
                </a:solidFill>
                <a:latin typeface="Menlo" charset="0"/>
              </a:rPr>
              <a:t> App {</a:t>
            </a:r>
          </a:p>
          <a:p>
            <a:pPr marL="0" indent="0">
              <a:buNone/>
            </a:pPr>
            <a:r>
              <a:rPr lang="de-DE" sz="20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de-DE" sz="2000">
                <a:solidFill>
                  <a:srgbClr val="7F0055"/>
                </a:solidFill>
                <a:latin typeface="Menlo" charset="0"/>
              </a:rPr>
              <a:t>var</a:t>
            </a:r>
            <a:r>
              <a:rPr lang="de-DE" sz="20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de-DE" sz="2000">
                <a:solidFill>
                  <a:srgbClr val="C00000"/>
                </a:solidFill>
                <a:latin typeface="Menlo" charset="0"/>
              </a:rPr>
              <a:t>hello</a:t>
            </a:r>
            <a:r>
              <a:rPr lang="de-DE" sz="200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de-DE" sz="2000">
                <a:solidFill>
                  <a:srgbClr val="2A00FF"/>
                </a:solidFill>
                <a:latin typeface="Menlo" charset="0"/>
              </a:rPr>
              <a:t>"Hello"</a:t>
            </a:r>
          </a:p>
          <a:p>
            <a:pPr marL="0" indent="0">
              <a:buNone/>
            </a:pPr>
            <a:r>
              <a:rPr lang="de-DE" sz="20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de-DE" sz="2000">
                <a:solidFill>
                  <a:srgbClr val="7F0055"/>
                </a:solidFill>
                <a:latin typeface="Menlo" charset="0"/>
              </a:rPr>
              <a:t>def</a:t>
            </a:r>
            <a:r>
              <a:rPr lang="de-DE" sz="2000">
                <a:solidFill>
                  <a:srgbClr val="000000"/>
                </a:solidFill>
                <a:latin typeface="Menlo" charset="0"/>
              </a:rPr>
              <a:t> sayHello(name: String) { println(s</a:t>
            </a:r>
            <a:r>
              <a:rPr lang="de-DE" sz="2000">
                <a:solidFill>
                  <a:srgbClr val="2A00FF"/>
                </a:solidFill>
                <a:latin typeface="Menlo" charset="0"/>
              </a:rPr>
              <a:t>"$</a:t>
            </a:r>
            <a:r>
              <a:rPr lang="de-DE" sz="2000">
                <a:solidFill>
                  <a:srgbClr val="000000"/>
                </a:solidFill>
                <a:latin typeface="Menlo" charset="0"/>
              </a:rPr>
              <a:t>hello</a:t>
            </a:r>
            <a:r>
              <a:rPr lang="de-DE" sz="2000">
                <a:solidFill>
                  <a:srgbClr val="2A00FF"/>
                </a:solidFill>
                <a:latin typeface="Menlo" charset="0"/>
              </a:rPr>
              <a:t>, $</a:t>
            </a:r>
            <a:r>
              <a:rPr lang="de-DE" sz="2000">
                <a:solidFill>
                  <a:srgbClr val="000000"/>
                </a:solidFill>
                <a:latin typeface="Menlo" charset="0"/>
              </a:rPr>
              <a:t>name</a:t>
            </a:r>
            <a:r>
              <a:rPr lang="de-DE" sz="2000">
                <a:solidFill>
                  <a:srgbClr val="2A00FF"/>
                </a:solidFill>
                <a:latin typeface="Menlo" charset="0"/>
              </a:rPr>
              <a:t>"</a:t>
            </a:r>
            <a:r>
              <a:rPr lang="de-DE" sz="2000">
                <a:solidFill>
                  <a:srgbClr val="000000"/>
                </a:solidFill>
                <a:latin typeface="Menlo" charset="0"/>
              </a:rPr>
              <a:t>) </a:t>
            </a:r>
          </a:p>
          <a:p>
            <a:endParaRPr lang="de-DE" sz="2000">
              <a:latin typeface="Menlo" charset="0"/>
            </a:endParaRPr>
          </a:p>
          <a:p>
            <a:pPr marL="0" indent="0">
              <a:buNone/>
            </a:pPr>
            <a:r>
              <a:rPr lang="de-DE" sz="20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de-DE" sz="2000">
                <a:solidFill>
                  <a:srgbClr val="7F0055"/>
                </a:solidFill>
                <a:latin typeface="Menlo" charset="0"/>
              </a:rPr>
              <a:t>val</a:t>
            </a:r>
            <a:r>
              <a:rPr lang="de-DE" sz="20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de-DE" sz="2000">
                <a:solidFill>
                  <a:srgbClr val="0000C0"/>
                </a:solidFill>
                <a:latin typeface="Menlo" charset="0"/>
              </a:rPr>
              <a:t>foo</a:t>
            </a:r>
            <a:r>
              <a:rPr lang="de-DE" sz="200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de-DE" sz="200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de-DE" sz="2000">
                <a:solidFill>
                  <a:srgbClr val="000000"/>
                </a:solidFill>
                <a:latin typeface="Menlo" charset="0"/>
              </a:rPr>
              <a:t> scope1.Foo</a:t>
            </a:r>
          </a:p>
          <a:p>
            <a:pPr marL="0" indent="0">
              <a:buNone/>
            </a:pPr>
            <a:r>
              <a:rPr lang="de-DE" sz="20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de-DE" sz="2000">
                <a:solidFill>
                  <a:srgbClr val="0000C0"/>
                </a:solidFill>
                <a:latin typeface="Menlo" charset="0"/>
              </a:rPr>
              <a:t>foo</a:t>
            </a:r>
            <a:r>
              <a:rPr lang="de-DE" sz="2000">
                <a:solidFill>
                  <a:srgbClr val="000000"/>
                </a:solidFill>
                <a:latin typeface="Menlo" charset="0"/>
              </a:rPr>
              <a:t>.exec(sayHello, </a:t>
            </a:r>
            <a:r>
              <a:rPr lang="de-DE" sz="2000">
                <a:solidFill>
                  <a:srgbClr val="2A00FF"/>
                </a:solidFill>
                <a:latin typeface="Menlo" charset="0"/>
              </a:rPr>
              <a:t>"World!"</a:t>
            </a:r>
            <a:r>
              <a:rPr lang="de-DE" sz="200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pPr marL="0" indent="0">
              <a:buNone/>
            </a:pPr>
            <a:r>
              <a:rPr lang="de-DE" sz="2000">
                <a:solidFill>
                  <a:srgbClr val="000000"/>
                </a:solidFill>
                <a:latin typeface="Menlo" charset="0"/>
              </a:rPr>
              <a:t>    </a:t>
            </a:r>
          </a:p>
          <a:p>
            <a:pPr marL="0" indent="0">
              <a:buNone/>
            </a:pPr>
            <a:r>
              <a:rPr lang="de-DE" sz="20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de-DE" sz="2000">
                <a:solidFill>
                  <a:srgbClr val="3F7F5F"/>
                </a:solidFill>
                <a:latin typeface="Menlo" charset="0"/>
              </a:rPr>
              <a:t>// Change hello to see what happens</a:t>
            </a:r>
          </a:p>
          <a:p>
            <a:pPr marL="0" indent="0">
              <a:buNone/>
            </a:pPr>
            <a:r>
              <a:rPr lang="it-IT" sz="2000">
                <a:solidFill>
                  <a:srgbClr val="000000"/>
                </a:solidFill>
                <a:latin typeface="Menlo" charset="0"/>
              </a:rPr>
              <a:t>    hello = </a:t>
            </a:r>
            <a:r>
              <a:rPr lang="it-IT" sz="2000">
                <a:solidFill>
                  <a:srgbClr val="2A00FF"/>
                </a:solidFill>
                <a:latin typeface="Menlo" charset="0"/>
              </a:rPr>
              <a:t>"Hola"</a:t>
            </a:r>
          </a:p>
          <a:p>
            <a:pPr marL="0" indent="0">
              <a:buNone/>
            </a:pPr>
            <a:r>
              <a:rPr lang="it-IT" sz="20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it-IT" sz="2000">
                <a:solidFill>
                  <a:srgbClr val="0000C0"/>
                </a:solidFill>
                <a:latin typeface="Menlo" charset="0"/>
              </a:rPr>
              <a:t>foo</a:t>
            </a:r>
            <a:r>
              <a:rPr lang="it-IT" sz="2000">
                <a:solidFill>
                  <a:srgbClr val="000000"/>
                </a:solidFill>
                <a:latin typeface="Menlo" charset="0"/>
              </a:rPr>
              <a:t>.exec(sayHello, </a:t>
            </a:r>
            <a:r>
              <a:rPr lang="it-IT" sz="2000">
                <a:solidFill>
                  <a:srgbClr val="2A00FF"/>
                </a:solidFill>
                <a:latin typeface="Menlo" charset="0"/>
              </a:rPr>
              <a:t>"World!"</a:t>
            </a:r>
            <a:r>
              <a:rPr lang="it-IT" sz="200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pPr marL="0" indent="0">
              <a:buNone/>
            </a:pPr>
            <a:r>
              <a:rPr lang="de-DE" sz="2000">
                <a:solidFill>
                  <a:srgbClr val="000000"/>
                </a:solidFill>
                <a:latin typeface="Menlo" charset="0"/>
              </a:rPr>
              <a:t>} 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1473" y="-206478"/>
            <a:ext cx="5950527" cy="6413313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en-US" sz="1100">
              <a:solidFill>
                <a:srgbClr val="7F0055"/>
              </a:solidFill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35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4692"/>
            <a:ext cx="5181600" cy="6622472"/>
          </a:xfrm>
          <a:noFill/>
          <a:ln>
            <a:noFill/>
          </a:ln>
          <a:effectLst/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5900"/>
              <a:t>Closures are often less verbose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6000"/>
              <a:t>Scala:</a:t>
            </a:r>
          </a:p>
          <a:p>
            <a:pPr marL="0" indent="0">
              <a:buNone/>
            </a:pPr>
            <a:r>
              <a:rPr lang="ro-RO" sz="24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ro-RO" sz="2400">
                <a:solidFill>
                  <a:srgbClr val="7F0055"/>
                </a:solidFill>
                <a:latin typeface="Menlo" charset="0"/>
              </a:rPr>
              <a:t>class</a:t>
            </a:r>
            <a:r>
              <a:rPr lang="ro-RO" sz="2400">
                <a:solidFill>
                  <a:srgbClr val="000000"/>
                </a:solidFill>
                <a:latin typeface="Menlo" charset="0"/>
              </a:rPr>
              <a:t> Foo {</a:t>
            </a:r>
          </a:p>
          <a:p>
            <a:pPr marL="0" indent="0">
              <a:buNone/>
            </a:pPr>
            <a:r>
              <a:rPr lang="ro-RO" sz="2400">
                <a:solidFill>
                  <a:srgbClr val="7F0055"/>
                </a:solidFill>
                <a:latin typeface="Menlo" charset="0"/>
              </a:rPr>
              <a:t>	def</a:t>
            </a:r>
            <a:r>
              <a:rPr lang="ro-RO" sz="2400">
                <a:solidFill>
                  <a:srgbClr val="000000"/>
                </a:solidFill>
                <a:latin typeface="Menlo" charset="0"/>
              </a:rPr>
              <a:t> exec(func:(String) =&gt; Unit, name: String) {</a:t>
            </a:r>
          </a:p>
          <a:p>
            <a:pPr marL="0" indent="0">
              <a:buNone/>
            </a:pPr>
            <a:r>
              <a:rPr lang="ro-RO" sz="2400">
                <a:solidFill>
                  <a:srgbClr val="000000"/>
                </a:solidFill>
                <a:latin typeface="Menlo" charset="0"/>
              </a:rPr>
              <a:t>            func(name)</a:t>
            </a:r>
          </a:p>
          <a:p>
            <a:pPr marL="0" indent="0">
              <a:buNone/>
            </a:pPr>
            <a:r>
              <a:rPr lang="de-DE" sz="2400">
                <a:solidFill>
                  <a:srgbClr val="000000"/>
                </a:solidFill>
                <a:latin typeface="Menlo" charset="0"/>
              </a:rPr>
              <a:t>        }</a:t>
            </a:r>
          </a:p>
          <a:p>
            <a:pPr marL="0" indent="0">
              <a:buNone/>
            </a:pPr>
            <a:r>
              <a:rPr lang="de-DE" sz="2400">
                <a:solidFill>
                  <a:srgbClr val="000000"/>
                </a:solidFill>
                <a:latin typeface="Menlo" charset="0"/>
              </a:rPr>
              <a:t>    }</a:t>
            </a:r>
            <a:endParaRPr lang="de-DE" sz="2400">
              <a:latin typeface="Menlo" charset="0"/>
            </a:endParaRPr>
          </a:p>
          <a:p>
            <a:pPr marL="0" indent="0">
              <a:buNone/>
            </a:pPr>
            <a:r>
              <a:rPr lang="de-DE" sz="2400">
                <a:solidFill>
                  <a:srgbClr val="7F0055"/>
                </a:solidFill>
                <a:latin typeface="Menlo" charset="0"/>
              </a:rPr>
              <a:t>object</a:t>
            </a:r>
            <a:r>
              <a:rPr lang="de-DE" sz="2400">
                <a:solidFill>
                  <a:srgbClr val="000000"/>
                </a:solidFill>
                <a:latin typeface="Menlo" charset="0"/>
              </a:rPr>
              <a:t> ClosureEx </a:t>
            </a:r>
            <a:r>
              <a:rPr lang="de-DE" sz="2400">
                <a:solidFill>
                  <a:srgbClr val="7F0055"/>
                </a:solidFill>
                <a:latin typeface="Menlo" charset="0"/>
              </a:rPr>
              <a:t>extends</a:t>
            </a:r>
            <a:r>
              <a:rPr lang="de-DE" sz="2400">
                <a:solidFill>
                  <a:srgbClr val="000000"/>
                </a:solidFill>
                <a:latin typeface="Menlo" charset="0"/>
              </a:rPr>
              <a:t> App {</a:t>
            </a:r>
          </a:p>
          <a:p>
            <a:pPr marL="0" indent="0">
              <a:buNone/>
            </a:pPr>
            <a:r>
              <a:rPr lang="de-DE" sz="24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de-DE" sz="2400">
                <a:solidFill>
                  <a:srgbClr val="7F0055"/>
                </a:solidFill>
                <a:latin typeface="Menlo" charset="0"/>
              </a:rPr>
              <a:t>var</a:t>
            </a:r>
            <a:r>
              <a:rPr lang="de-DE" sz="24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de-DE" sz="2400">
                <a:solidFill>
                  <a:srgbClr val="C00000"/>
                </a:solidFill>
                <a:latin typeface="Menlo" charset="0"/>
              </a:rPr>
              <a:t>hello</a:t>
            </a:r>
            <a:r>
              <a:rPr lang="de-DE" sz="240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de-DE" sz="2400">
                <a:solidFill>
                  <a:srgbClr val="2A00FF"/>
                </a:solidFill>
                <a:latin typeface="Menlo" charset="0"/>
              </a:rPr>
              <a:t>"Hello"</a:t>
            </a:r>
          </a:p>
          <a:p>
            <a:pPr marL="0" indent="0">
              <a:buNone/>
            </a:pPr>
            <a:r>
              <a:rPr lang="de-DE" sz="24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de-DE" sz="2400">
                <a:solidFill>
                  <a:srgbClr val="7F0055"/>
                </a:solidFill>
                <a:latin typeface="Menlo" charset="0"/>
              </a:rPr>
              <a:t>def</a:t>
            </a:r>
            <a:r>
              <a:rPr lang="de-DE" sz="2400">
                <a:solidFill>
                  <a:srgbClr val="000000"/>
                </a:solidFill>
                <a:latin typeface="Menlo" charset="0"/>
              </a:rPr>
              <a:t> sayHello(name: String) { println(s</a:t>
            </a:r>
            <a:r>
              <a:rPr lang="de-DE" sz="2400">
                <a:solidFill>
                  <a:srgbClr val="2A00FF"/>
                </a:solidFill>
                <a:latin typeface="Menlo" charset="0"/>
              </a:rPr>
              <a:t>"$</a:t>
            </a:r>
            <a:r>
              <a:rPr lang="de-DE" sz="2400">
                <a:solidFill>
                  <a:srgbClr val="000000"/>
                </a:solidFill>
                <a:latin typeface="Menlo" charset="0"/>
              </a:rPr>
              <a:t>hello</a:t>
            </a:r>
            <a:r>
              <a:rPr lang="de-DE" sz="2400">
                <a:solidFill>
                  <a:srgbClr val="2A00FF"/>
                </a:solidFill>
                <a:latin typeface="Menlo" charset="0"/>
              </a:rPr>
              <a:t>, $</a:t>
            </a:r>
            <a:r>
              <a:rPr lang="de-DE" sz="2400">
                <a:solidFill>
                  <a:srgbClr val="000000"/>
                </a:solidFill>
                <a:latin typeface="Menlo" charset="0"/>
              </a:rPr>
              <a:t>name</a:t>
            </a:r>
            <a:r>
              <a:rPr lang="de-DE" sz="2400">
                <a:solidFill>
                  <a:srgbClr val="2A00FF"/>
                </a:solidFill>
                <a:latin typeface="Menlo" charset="0"/>
              </a:rPr>
              <a:t>"</a:t>
            </a:r>
            <a:r>
              <a:rPr lang="de-DE" sz="2400">
                <a:solidFill>
                  <a:srgbClr val="000000"/>
                </a:solidFill>
                <a:latin typeface="Menlo" charset="0"/>
              </a:rPr>
              <a:t>) </a:t>
            </a:r>
          </a:p>
          <a:p>
            <a:endParaRPr lang="de-DE" sz="2400">
              <a:latin typeface="Menlo" charset="0"/>
            </a:endParaRPr>
          </a:p>
          <a:p>
            <a:pPr marL="0" indent="0">
              <a:buNone/>
            </a:pPr>
            <a:r>
              <a:rPr lang="de-DE" sz="24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de-DE" sz="2400">
                <a:solidFill>
                  <a:srgbClr val="7F0055"/>
                </a:solidFill>
                <a:latin typeface="Menlo" charset="0"/>
              </a:rPr>
              <a:t>val</a:t>
            </a:r>
            <a:r>
              <a:rPr lang="de-DE" sz="24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de-DE" sz="2400">
                <a:solidFill>
                  <a:srgbClr val="0000C0"/>
                </a:solidFill>
                <a:latin typeface="Menlo" charset="0"/>
              </a:rPr>
              <a:t>foo</a:t>
            </a:r>
            <a:r>
              <a:rPr lang="de-DE" sz="240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de-DE" sz="240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de-DE" sz="2400">
                <a:solidFill>
                  <a:srgbClr val="000000"/>
                </a:solidFill>
                <a:latin typeface="Menlo" charset="0"/>
              </a:rPr>
              <a:t> scope1.Foo</a:t>
            </a:r>
          </a:p>
          <a:p>
            <a:pPr marL="0" indent="0">
              <a:buNone/>
            </a:pPr>
            <a:r>
              <a:rPr lang="de-DE" sz="24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de-DE" sz="2400">
                <a:solidFill>
                  <a:srgbClr val="0000C0"/>
                </a:solidFill>
                <a:latin typeface="Menlo" charset="0"/>
              </a:rPr>
              <a:t>foo</a:t>
            </a:r>
            <a:r>
              <a:rPr lang="de-DE" sz="2400">
                <a:solidFill>
                  <a:srgbClr val="000000"/>
                </a:solidFill>
                <a:latin typeface="Menlo" charset="0"/>
              </a:rPr>
              <a:t>.exec(sayHello, </a:t>
            </a:r>
            <a:r>
              <a:rPr lang="de-DE" sz="2400">
                <a:solidFill>
                  <a:srgbClr val="2A00FF"/>
                </a:solidFill>
                <a:latin typeface="Menlo" charset="0"/>
              </a:rPr>
              <a:t>"World!"</a:t>
            </a:r>
            <a:r>
              <a:rPr lang="de-DE" sz="240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pPr marL="0" indent="0">
              <a:buNone/>
            </a:pPr>
            <a:r>
              <a:rPr lang="de-DE" sz="2400">
                <a:solidFill>
                  <a:srgbClr val="000000"/>
                </a:solidFill>
                <a:latin typeface="Menlo" charset="0"/>
              </a:rPr>
              <a:t>    </a:t>
            </a:r>
          </a:p>
          <a:p>
            <a:pPr marL="0" indent="0">
              <a:buNone/>
            </a:pPr>
            <a:r>
              <a:rPr lang="de-DE" sz="24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de-DE" sz="2400">
                <a:solidFill>
                  <a:srgbClr val="3F7F5F"/>
                </a:solidFill>
                <a:latin typeface="Menlo" charset="0"/>
              </a:rPr>
              <a:t>// Change hello to see what happens</a:t>
            </a:r>
          </a:p>
          <a:p>
            <a:pPr marL="0" indent="0">
              <a:buNone/>
            </a:pPr>
            <a:r>
              <a:rPr lang="it-IT" sz="2400">
                <a:solidFill>
                  <a:srgbClr val="000000"/>
                </a:solidFill>
                <a:latin typeface="Menlo" charset="0"/>
              </a:rPr>
              <a:t>    hello = </a:t>
            </a:r>
            <a:r>
              <a:rPr lang="it-IT" sz="2400">
                <a:solidFill>
                  <a:srgbClr val="2A00FF"/>
                </a:solidFill>
                <a:latin typeface="Menlo" charset="0"/>
              </a:rPr>
              <a:t>"Hola"</a:t>
            </a:r>
          </a:p>
          <a:p>
            <a:pPr marL="0" indent="0">
              <a:buNone/>
            </a:pPr>
            <a:r>
              <a:rPr lang="it-IT" sz="24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it-IT" sz="2400">
                <a:solidFill>
                  <a:srgbClr val="0000C0"/>
                </a:solidFill>
                <a:latin typeface="Menlo" charset="0"/>
              </a:rPr>
              <a:t>foo</a:t>
            </a:r>
            <a:r>
              <a:rPr lang="it-IT" sz="2400">
                <a:solidFill>
                  <a:srgbClr val="000000"/>
                </a:solidFill>
                <a:latin typeface="Menlo" charset="0"/>
              </a:rPr>
              <a:t>.exec(sayHello, </a:t>
            </a:r>
            <a:r>
              <a:rPr lang="it-IT" sz="2400">
                <a:solidFill>
                  <a:srgbClr val="2A00FF"/>
                </a:solidFill>
                <a:latin typeface="Menlo" charset="0"/>
              </a:rPr>
              <a:t>"World!"</a:t>
            </a:r>
            <a:r>
              <a:rPr lang="it-IT" sz="240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pPr marL="0" indent="0">
              <a:buNone/>
            </a:pPr>
            <a:r>
              <a:rPr lang="de-DE" sz="2400">
                <a:solidFill>
                  <a:srgbClr val="000000"/>
                </a:solidFill>
                <a:latin typeface="Menlo" charset="0"/>
              </a:rPr>
              <a:t>} </a:t>
            </a:r>
            <a:endParaRPr lang="en-US" sz="23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1473" y="-206478"/>
            <a:ext cx="5950527" cy="6413313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en-US" sz="1100">
              <a:solidFill>
                <a:srgbClr val="7F0055"/>
              </a:solidFill>
              <a:latin typeface="Menlo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/>
              <a:t>Java:</a:t>
            </a:r>
            <a:endParaRPr lang="en-US" sz="1200">
              <a:solidFill>
                <a:srgbClr val="7F0055"/>
              </a:solidFill>
              <a:latin typeface="Menlo" charset="0"/>
            </a:endParaRPr>
          </a:p>
          <a:p>
            <a:pPr marL="457200" lvl="1" indent="0">
              <a:buNone/>
            </a:pPr>
            <a:r>
              <a:rPr lang="en-US" sz="110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class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ClosureSortOfButNotReally {</a:t>
            </a:r>
          </a:p>
          <a:p>
            <a:pPr marL="457200" lvl="1" indent="0">
              <a:buNone/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static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void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main(String[]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args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pPr marL="457200" lvl="1" indent="0">
              <a:buNone/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        Greeter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greeter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Greeter();</a:t>
            </a:r>
          </a:p>
          <a:p>
            <a:pPr marL="457200" lvl="1" indent="0">
              <a:buNone/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greeter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.setHelloPhrase(</a:t>
            </a:r>
            <a:r>
              <a:rPr lang="en-US" sz="1100">
                <a:solidFill>
                  <a:srgbClr val="2A00FF"/>
                </a:solidFill>
                <a:latin typeface="Menlo" charset="0"/>
              </a:rPr>
              <a:t>"Hello"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 marL="457200" lvl="1" indent="0">
              <a:buNone/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        FooBar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foo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FooBar(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greeter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 marL="457200" lvl="1" indent="0">
              <a:buNone/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foo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.sayHello(</a:t>
            </a:r>
            <a:r>
              <a:rPr lang="en-US" sz="1100">
                <a:solidFill>
                  <a:srgbClr val="2A00FF"/>
                </a:solidFill>
                <a:latin typeface="Menlo" charset="0"/>
              </a:rPr>
              <a:t>"World!"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 marL="457200" lvl="1" indent="0">
              <a:buNone/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greeter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.setHelloPhrase(</a:t>
            </a:r>
            <a:r>
              <a:rPr lang="en-US" sz="1100">
                <a:solidFill>
                  <a:srgbClr val="2A00FF"/>
                </a:solidFill>
                <a:latin typeface="Menlo" charset="0"/>
              </a:rPr>
              <a:t>"Hola"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 marL="457200" lvl="1" indent="0">
              <a:buNone/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foo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.sayHello(</a:t>
            </a:r>
            <a:r>
              <a:rPr lang="en-US" sz="1100">
                <a:solidFill>
                  <a:srgbClr val="2A00FF"/>
                </a:solidFill>
                <a:latin typeface="Menlo" charset="0"/>
              </a:rPr>
              <a:t>"World!"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);</a:t>
            </a:r>
            <a:endParaRPr lang="en-US" sz="1100">
              <a:latin typeface="Menlo" charset="0"/>
            </a:endParaRPr>
          </a:p>
          <a:p>
            <a:pPr marL="457200" lvl="1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  }</a:t>
            </a:r>
          </a:p>
          <a:p>
            <a:pPr marL="457200" lvl="1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}</a:t>
            </a:r>
          </a:p>
          <a:p>
            <a:pPr marL="457200" lvl="1" indent="0">
              <a:buNone/>
            </a:pPr>
            <a:r>
              <a:rPr lang="de-DE" sz="1100">
                <a:solidFill>
                  <a:srgbClr val="7F0055"/>
                </a:solidFill>
                <a:latin typeface="Menlo" charset="0"/>
              </a:rPr>
              <a:t>class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 Greeter {</a:t>
            </a:r>
          </a:p>
          <a:p>
            <a:pPr marL="457200" lvl="1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de-DE" sz="1100">
                <a:solidFill>
                  <a:srgbClr val="7F0055"/>
                </a:solidFill>
                <a:latin typeface="Menlo" charset="0"/>
              </a:rPr>
              <a:t>private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 String </a:t>
            </a:r>
            <a:r>
              <a:rPr lang="de-DE" sz="1100">
                <a:solidFill>
                  <a:srgbClr val="0000C0"/>
                </a:solidFill>
                <a:latin typeface="Menlo" charset="0"/>
              </a:rPr>
              <a:t>helloPhrase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;</a:t>
            </a:r>
            <a:endParaRPr lang="de-DE" sz="1100">
              <a:latin typeface="Menlo" charset="0"/>
            </a:endParaRPr>
          </a:p>
          <a:p>
            <a:pPr marL="457200" lvl="1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de-DE" sz="110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de-DE" sz="1100">
                <a:solidFill>
                  <a:srgbClr val="7F0055"/>
                </a:solidFill>
                <a:latin typeface="Menlo" charset="0"/>
              </a:rPr>
              <a:t>void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 setHelloPhrase(String </a:t>
            </a:r>
            <a:r>
              <a:rPr lang="de-DE" sz="1100">
                <a:solidFill>
                  <a:srgbClr val="6A3E3E"/>
                </a:solidFill>
                <a:latin typeface="Menlo" charset="0"/>
              </a:rPr>
              <a:t>helloPhrase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pPr marL="457200" lvl="1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de-DE" sz="1100">
                <a:solidFill>
                  <a:srgbClr val="7F0055"/>
                </a:solidFill>
                <a:latin typeface="Menlo" charset="0"/>
              </a:rPr>
              <a:t>this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.</a:t>
            </a:r>
            <a:r>
              <a:rPr lang="de-DE" sz="1100">
                <a:solidFill>
                  <a:srgbClr val="0000C0"/>
                </a:solidFill>
                <a:latin typeface="Menlo" charset="0"/>
              </a:rPr>
              <a:t>helloPhrase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de-DE" sz="1100">
                <a:solidFill>
                  <a:srgbClr val="6A3E3E"/>
                </a:solidFill>
                <a:latin typeface="Menlo" charset="0"/>
              </a:rPr>
              <a:t>helloPhrase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marL="457200" lvl="1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  }</a:t>
            </a:r>
            <a:endParaRPr lang="de-DE" sz="1100">
              <a:latin typeface="Menlo" charset="0"/>
            </a:endParaRPr>
          </a:p>
          <a:p>
            <a:pPr marL="457200" lvl="1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de-DE" sz="110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de-DE" sz="1100">
                <a:solidFill>
                  <a:srgbClr val="7F0055"/>
                </a:solidFill>
                <a:latin typeface="Menlo" charset="0"/>
              </a:rPr>
              <a:t>void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 sayHello(String </a:t>
            </a:r>
            <a:r>
              <a:rPr lang="de-DE" sz="1100">
                <a:solidFill>
                  <a:srgbClr val="6A3E3E"/>
                </a:solidFill>
                <a:latin typeface="Menlo" charset="0"/>
              </a:rPr>
              <a:t>name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pPr marL="457200" lvl="1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      System.</a:t>
            </a:r>
            <a:r>
              <a:rPr lang="de-DE" sz="1100" i="1">
                <a:solidFill>
                  <a:srgbClr val="0000C0"/>
                </a:solidFill>
                <a:latin typeface="Menlo" charset="0"/>
              </a:rPr>
              <a:t>out</a:t>
            </a:r>
            <a:r>
              <a:rPr lang="de-DE" sz="1100" i="1">
                <a:solidFill>
                  <a:srgbClr val="000000"/>
                </a:solidFill>
                <a:latin typeface="Menlo" charset="0"/>
              </a:rPr>
              <a:t>.println(</a:t>
            </a:r>
            <a:r>
              <a:rPr lang="de-DE" sz="1100" i="1">
                <a:solidFill>
                  <a:srgbClr val="0000C0"/>
                </a:solidFill>
                <a:latin typeface="Menlo" charset="0"/>
              </a:rPr>
              <a:t>helloPhrase</a:t>
            </a:r>
            <a:r>
              <a:rPr lang="de-DE" sz="1100" i="1">
                <a:solidFill>
                  <a:srgbClr val="000000"/>
                </a:solidFill>
                <a:latin typeface="Menlo" charset="0"/>
              </a:rPr>
              <a:t> + </a:t>
            </a:r>
            <a:r>
              <a:rPr lang="de-DE" sz="1100" i="1">
                <a:solidFill>
                  <a:srgbClr val="2A00FF"/>
                </a:solidFill>
                <a:latin typeface="Menlo" charset="0"/>
              </a:rPr>
              <a:t>", "</a:t>
            </a:r>
            <a:r>
              <a:rPr lang="de-DE" sz="1100" i="1">
                <a:solidFill>
                  <a:srgbClr val="000000"/>
                </a:solidFill>
                <a:latin typeface="Menlo" charset="0"/>
              </a:rPr>
              <a:t> + </a:t>
            </a:r>
            <a:r>
              <a:rPr lang="de-DE" sz="1100" i="1">
                <a:solidFill>
                  <a:srgbClr val="6A3E3E"/>
                </a:solidFill>
                <a:latin typeface="Menlo" charset="0"/>
              </a:rPr>
              <a:t>name</a:t>
            </a:r>
            <a:r>
              <a:rPr lang="de-DE" sz="1100" i="1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 marL="457200" lvl="1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  }</a:t>
            </a:r>
          </a:p>
          <a:p>
            <a:pPr marL="457200" lvl="1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}</a:t>
            </a:r>
          </a:p>
          <a:p>
            <a:pPr marL="457200" lvl="1" indent="0">
              <a:buNone/>
            </a:pPr>
            <a:r>
              <a:rPr lang="de-DE" sz="1100">
                <a:solidFill>
                  <a:srgbClr val="7F0055"/>
                </a:solidFill>
                <a:latin typeface="Menlo" charset="0"/>
              </a:rPr>
              <a:t>class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 FooBar {</a:t>
            </a:r>
          </a:p>
          <a:p>
            <a:pPr marL="457200" lvl="1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de-DE" sz="1100">
                <a:solidFill>
                  <a:srgbClr val="7F0055"/>
                </a:solidFill>
                <a:latin typeface="Menlo" charset="0"/>
              </a:rPr>
              <a:t>private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 Greeter </a:t>
            </a:r>
            <a:r>
              <a:rPr lang="de-DE" sz="1100">
                <a:solidFill>
                  <a:srgbClr val="0000C0"/>
                </a:solidFill>
                <a:latin typeface="Menlo" charset="0"/>
              </a:rPr>
              <a:t>greeter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;</a:t>
            </a:r>
            <a:endParaRPr lang="de-DE" sz="1100">
              <a:latin typeface="Menlo" charset="0"/>
            </a:endParaRPr>
          </a:p>
          <a:p>
            <a:pPr marL="457200" lvl="1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de-DE" sz="110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 FooBar(Greeter </a:t>
            </a:r>
            <a:r>
              <a:rPr lang="de-DE" sz="1100">
                <a:solidFill>
                  <a:srgbClr val="6A3E3E"/>
                </a:solidFill>
                <a:latin typeface="Menlo" charset="0"/>
              </a:rPr>
              <a:t>greeter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pPr marL="457200" lvl="1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de-DE" sz="1100">
                <a:solidFill>
                  <a:srgbClr val="7F0055"/>
                </a:solidFill>
                <a:latin typeface="Menlo" charset="0"/>
              </a:rPr>
              <a:t>this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.</a:t>
            </a:r>
            <a:r>
              <a:rPr lang="de-DE" sz="1100">
                <a:solidFill>
                  <a:srgbClr val="0000C0"/>
                </a:solidFill>
                <a:latin typeface="Menlo" charset="0"/>
              </a:rPr>
              <a:t>greeter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de-DE" sz="1100">
                <a:solidFill>
                  <a:srgbClr val="6A3E3E"/>
                </a:solidFill>
                <a:latin typeface="Menlo" charset="0"/>
              </a:rPr>
              <a:t>greeter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marL="457200" lvl="1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  }</a:t>
            </a:r>
            <a:endParaRPr lang="de-DE" sz="1100">
              <a:latin typeface="Menlo" charset="0"/>
            </a:endParaRPr>
          </a:p>
          <a:p>
            <a:pPr marL="457200" lvl="1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de-DE" sz="110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de-DE" sz="1100">
                <a:solidFill>
                  <a:srgbClr val="7F0055"/>
                </a:solidFill>
                <a:latin typeface="Menlo" charset="0"/>
              </a:rPr>
              <a:t>void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 sayHello(String </a:t>
            </a:r>
            <a:r>
              <a:rPr lang="de-DE" sz="1100">
                <a:solidFill>
                  <a:srgbClr val="6A3E3E"/>
                </a:solidFill>
                <a:latin typeface="Menlo" charset="0"/>
              </a:rPr>
              <a:t>name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pPr marL="457200" lvl="1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de-DE" sz="1100">
                <a:solidFill>
                  <a:srgbClr val="0000C0"/>
                </a:solidFill>
                <a:latin typeface="Menlo" charset="0"/>
              </a:rPr>
              <a:t>greeter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.sayHello(</a:t>
            </a:r>
            <a:r>
              <a:rPr lang="de-DE" sz="1100">
                <a:solidFill>
                  <a:srgbClr val="6A3E3E"/>
                </a:solidFill>
                <a:latin typeface="Menlo" charset="0"/>
              </a:rPr>
              <a:t>name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 marL="457200" lvl="1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  }</a:t>
            </a:r>
          </a:p>
          <a:p>
            <a:pPr marL="457200" lvl="1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}</a:t>
            </a: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29893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7365" y="1532443"/>
            <a:ext cx="6019800" cy="5154338"/>
          </a:xfrm>
          <a:noFill/>
          <a:ln>
            <a:noFill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/>
              <a:t>General structure is relatively consistent: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/>
              <a:t>Python:</a:t>
            </a:r>
          </a:p>
          <a:p>
            <a:pPr marL="0" indent="0">
              <a:buNone/>
            </a:pPr>
            <a:r>
              <a:rPr lang="en-US" sz="1200">
                <a:solidFill>
                  <a:srgbClr val="0000FF"/>
                </a:solidFill>
                <a:latin typeface="Menlo" charset="0"/>
              </a:rPr>
              <a:t>def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makeAdder(x):</a:t>
            </a:r>
          </a:p>
          <a:p>
            <a:pPr marL="0" indent="0">
              <a:buNone/>
            </a:pPr>
            <a:r>
              <a:rPr lang="de-DE" sz="12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de-DE" sz="1200">
                <a:solidFill>
                  <a:srgbClr val="0000FF"/>
                </a:solidFill>
                <a:latin typeface="Menlo" charset="0"/>
              </a:rPr>
              <a:t>def</a:t>
            </a:r>
            <a:r>
              <a:rPr lang="de-DE" sz="1200">
                <a:solidFill>
                  <a:srgbClr val="000000"/>
                </a:solidFill>
                <a:latin typeface="Menlo" charset="0"/>
              </a:rPr>
              <a:t> inc(y):</a:t>
            </a: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en-US" sz="1200">
                <a:solidFill>
                  <a:srgbClr val="0000FF"/>
                </a:solidFill>
                <a:latin typeface="Menlo" charset="0"/>
              </a:rPr>
              <a:t>return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x+y</a:t>
            </a: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en-US" sz="1200">
                <a:solidFill>
                  <a:srgbClr val="0000FF"/>
                </a:solidFill>
                <a:latin typeface="Menlo" charset="0"/>
              </a:rPr>
              <a:t>return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inc</a:t>
            </a:r>
          </a:p>
          <a:p>
            <a:endParaRPr lang="en-US" sz="1200">
              <a:latin typeface="Menlo" charset="0"/>
            </a:endParaRP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Menlo" charset="0"/>
              </a:rPr>
              <a:t>inc5  = makeAdder(</a:t>
            </a:r>
            <a:r>
              <a:rPr lang="en-US" sz="1200">
                <a:solidFill>
                  <a:srgbClr val="800000"/>
                </a:solidFill>
                <a:latin typeface="Menlo" charset="0"/>
              </a:rPr>
              <a:t>5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Menlo" charset="0"/>
              </a:rPr>
              <a:t>inc10 = makeAdder(</a:t>
            </a:r>
            <a:r>
              <a:rPr lang="en-US" sz="1200">
                <a:solidFill>
                  <a:srgbClr val="800000"/>
                </a:solidFill>
                <a:latin typeface="Menlo" charset="0"/>
              </a:rPr>
              <a:t>10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endParaRPr lang="en-US" sz="1200">
              <a:latin typeface="Menlo" charset="0"/>
            </a:endParaRPr>
          </a:p>
          <a:p>
            <a:pPr marL="0" indent="0">
              <a:buNone/>
            </a:pPr>
            <a:r>
              <a:rPr lang="is-IS" sz="1200">
                <a:solidFill>
                  <a:srgbClr val="0000FF"/>
                </a:solidFill>
                <a:latin typeface="Menlo" charset="0"/>
              </a:rPr>
              <a:t>print</a:t>
            </a:r>
            <a:r>
              <a:rPr lang="is-IS" sz="1200">
                <a:solidFill>
                  <a:srgbClr val="000000"/>
                </a:solidFill>
                <a:latin typeface="Menlo" charset="0"/>
              </a:rPr>
              <a:t>(inc5 (</a:t>
            </a:r>
            <a:r>
              <a:rPr lang="is-IS" sz="1200">
                <a:solidFill>
                  <a:srgbClr val="800000"/>
                </a:solidFill>
                <a:latin typeface="Menlo" charset="0"/>
              </a:rPr>
              <a:t>2</a:t>
            </a:r>
            <a:r>
              <a:rPr lang="is-IS" sz="1200">
                <a:solidFill>
                  <a:srgbClr val="000000"/>
                </a:solidFill>
                <a:latin typeface="Menlo" charset="0"/>
              </a:rPr>
              <a:t>)) </a:t>
            </a:r>
            <a:r>
              <a:rPr lang="is-IS" sz="1200">
                <a:solidFill>
                  <a:srgbClr val="C0C0C0"/>
                </a:solidFill>
                <a:latin typeface="Menlo" charset="0"/>
              </a:rPr>
              <a:t># 7</a:t>
            </a:r>
          </a:p>
          <a:p>
            <a:pPr marL="0" indent="0">
              <a:buNone/>
            </a:pPr>
            <a:r>
              <a:rPr lang="is-IS" sz="1200">
                <a:solidFill>
                  <a:srgbClr val="0000FF"/>
                </a:solidFill>
                <a:latin typeface="Menlo" charset="0"/>
              </a:rPr>
              <a:t>print</a:t>
            </a:r>
            <a:r>
              <a:rPr lang="is-IS" sz="1200">
                <a:solidFill>
                  <a:srgbClr val="000000"/>
                </a:solidFill>
                <a:latin typeface="Menlo" charset="0"/>
              </a:rPr>
              <a:t>(inc10(</a:t>
            </a:r>
            <a:r>
              <a:rPr lang="is-IS" sz="1200">
                <a:solidFill>
                  <a:srgbClr val="800000"/>
                </a:solidFill>
                <a:latin typeface="Menlo" charset="0"/>
              </a:rPr>
              <a:t>2</a:t>
            </a:r>
            <a:r>
              <a:rPr lang="is-IS" sz="1200">
                <a:solidFill>
                  <a:srgbClr val="000000"/>
                </a:solidFill>
                <a:latin typeface="Menlo" charset="0"/>
              </a:rPr>
              <a:t>)) </a:t>
            </a:r>
            <a:r>
              <a:rPr lang="is-IS" sz="1200">
                <a:solidFill>
                  <a:srgbClr val="C0C0C0"/>
                </a:solidFill>
                <a:latin typeface="Menlo" charset="0"/>
              </a:rPr>
              <a:t># 12</a:t>
            </a:r>
            <a:endParaRPr lang="en-US" sz="11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14852" y="1486809"/>
            <a:ext cx="4537587" cy="5049758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en-US" sz="1200">
              <a:solidFill>
                <a:srgbClr val="7F0055"/>
              </a:solidFill>
              <a:latin typeface="Menlo" charset="0"/>
            </a:endParaRPr>
          </a:p>
          <a:p>
            <a:pPr marL="0" indent="0">
              <a:buNone/>
            </a:pPr>
            <a:endParaRPr lang="en-US" sz="1200">
              <a:solidFill>
                <a:srgbClr val="7F0055"/>
              </a:solidFill>
              <a:latin typeface="Menlo" charset="0"/>
            </a:endParaRPr>
          </a:p>
          <a:p>
            <a:pPr marL="0" indent="0">
              <a:buNone/>
            </a:pPr>
            <a:endParaRPr lang="en-US" sz="1200">
              <a:solidFill>
                <a:srgbClr val="7F0055"/>
              </a:solidFill>
              <a:latin typeface="Menlo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/>
              <a:t>Closures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7365" y="1532443"/>
            <a:ext cx="6019800" cy="5154338"/>
          </a:xfrm>
          <a:noFill/>
          <a:ln>
            <a:noFill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/>
              <a:t>General structure is relatively consistent: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/>
              <a:t>Python:</a:t>
            </a:r>
          </a:p>
          <a:p>
            <a:pPr marL="0" indent="0">
              <a:buNone/>
            </a:pPr>
            <a:r>
              <a:rPr lang="en-US" sz="1200">
                <a:solidFill>
                  <a:srgbClr val="0000FF"/>
                </a:solidFill>
                <a:latin typeface="Menlo" charset="0"/>
              </a:rPr>
              <a:t>def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makeAdder(x):</a:t>
            </a:r>
          </a:p>
          <a:p>
            <a:pPr marL="0" indent="0">
              <a:buNone/>
            </a:pPr>
            <a:r>
              <a:rPr lang="de-DE" sz="12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de-DE" sz="1200">
                <a:solidFill>
                  <a:srgbClr val="0000FF"/>
                </a:solidFill>
                <a:latin typeface="Menlo" charset="0"/>
              </a:rPr>
              <a:t>def</a:t>
            </a:r>
            <a:r>
              <a:rPr lang="de-DE" sz="1200">
                <a:solidFill>
                  <a:srgbClr val="000000"/>
                </a:solidFill>
                <a:latin typeface="Menlo" charset="0"/>
              </a:rPr>
              <a:t> inc(y):</a:t>
            </a: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en-US" sz="1200">
                <a:solidFill>
                  <a:srgbClr val="0000FF"/>
                </a:solidFill>
                <a:latin typeface="Menlo" charset="0"/>
              </a:rPr>
              <a:t>return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x+y</a:t>
            </a: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en-US" sz="1200">
                <a:solidFill>
                  <a:srgbClr val="0000FF"/>
                </a:solidFill>
                <a:latin typeface="Menlo" charset="0"/>
              </a:rPr>
              <a:t>return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inc</a:t>
            </a:r>
          </a:p>
          <a:p>
            <a:endParaRPr lang="en-US" sz="1200">
              <a:latin typeface="Menlo" charset="0"/>
            </a:endParaRP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Menlo" charset="0"/>
              </a:rPr>
              <a:t>inc5  = makeAdder(</a:t>
            </a:r>
            <a:r>
              <a:rPr lang="en-US" sz="1200">
                <a:solidFill>
                  <a:srgbClr val="800000"/>
                </a:solidFill>
                <a:latin typeface="Menlo" charset="0"/>
              </a:rPr>
              <a:t>5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Menlo" charset="0"/>
              </a:rPr>
              <a:t>inc10 = makeAdder(</a:t>
            </a:r>
            <a:r>
              <a:rPr lang="en-US" sz="1200">
                <a:solidFill>
                  <a:srgbClr val="800000"/>
                </a:solidFill>
                <a:latin typeface="Menlo" charset="0"/>
              </a:rPr>
              <a:t>10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endParaRPr lang="en-US" sz="1200">
              <a:latin typeface="Menlo" charset="0"/>
            </a:endParaRPr>
          </a:p>
          <a:p>
            <a:pPr marL="0" indent="0">
              <a:buNone/>
            </a:pPr>
            <a:r>
              <a:rPr lang="is-IS" sz="1200">
                <a:solidFill>
                  <a:srgbClr val="0000FF"/>
                </a:solidFill>
                <a:latin typeface="Menlo" charset="0"/>
              </a:rPr>
              <a:t>print</a:t>
            </a:r>
            <a:r>
              <a:rPr lang="is-IS" sz="1200">
                <a:solidFill>
                  <a:srgbClr val="000000"/>
                </a:solidFill>
                <a:latin typeface="Menlo" charset="0"/>
              </a:rPr>
              <a:t>(inc5 (</a:t>
            </a:r>
            <a:r>
              <a:rPr lang="is-IS" sz="1200">
                <a:solidFill>
                  <a:srgbClr val="800000"/>
                </a:solidFill>
                <a:latin typeface="Menlo" charset="0"/>
              </a:rPr>
              <a:t>2</a:t>
            </a:r>
            <a:r>
              <a:rPr lang="is-IS" sz="1200">
                <a:solidFill>
                  <a:srgbClr val="000000"/>
                </a:solidFill>
                <a:latin typeface="Menlo" charset="0"/>
              </a:rPr>
              <a:t>)) </a:t>
            </a:r>
            <a:r>
              <a:rPr lang="is-IS" sz="1200">
                <a:solidFill>
                  <a:srgbClr val="C0C0C0"/>
                </a:solidFill>
                <a:latin typeface="Menlo" charset="0"/>
              </a:rPr>
              <a:t># 7</a:t>
            </a:r>
          </a:p>
          <a:p>
            <a:pPr marL="0" indent="0">
              <a:buNone/>
            </a:pPr>
            <a:r>
              <a:rPr lang="is-IS" sz="1200">
                <a:solidFill>
                  <a:srgbClr val="0000FF"/>
                </a:solidFill>
                <a:latin typeface="Menlo" charset="0"/>
              </a:rPr>
              <a:t>print</a:t>
            </a:r>
            <a:r>
              <a:rPr lang="is-IS" sz="1200">
                <a:solidFill>
                  <a:srgbClr val="000000"/>
                </a:solidFill>
                <a:latin typeface="Menlo" charset="0"/>
              </a:rPr>
              <a:t>(inc10(</a:t>
            </a:r>
            <a:r>
              <a:rPr lang="is-IS" sz="1200">
                <a:solidFill>
                  <a:srgbClr val="800000"/>
                </a:solidFill>
                <a:latin typeface="Menlo" charset="0"/>
              </a:rPr>
              <a:t>2</a:t>
            </a:r>
            <a:r>
              <a:rPr lang="is-IS" sz="1200">
                <a:solidFill>
                  <a:srgbClr val="000000"/>
                </a:solidFill>
                <a:latin typeface="Menlo" charset="0"/>
              </a:rPr>
              <a:t>)) </a:t>
            </a:r>
            <a:r>
              <a:rPr lang="is-IS" sz="1200">
                <a:solidFill>
                  <a:srgbClr val="C0C0C0"/>
                </a:solidFill>
                <a:latin typeface="Menlo" charset="0"/>
              </a:rPr>
              <a:t># 12</a:t>
            </a:r>
            <a:endParaRPr lang="en-US" sz="11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14852" y="1486809"/>
            <a:ext cx="4537587" cy="5049758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en-US" sz="1200">
              <a:solidFill>
                <a:srgbClr val="7F0055"/>
              </a:solidFill>
              <a:latin typeface="Menlo" charset="0"/>
            </a:endParaRPr>
          </a:p>
          <a:p>
            <a:pPr marL="0" indent="0">
              <a:buNone/>
            </a:pPr>
            <a:endParaRPr lang="en-US" sz="1200">
              <a:solidFill>
                <a:srgbClr val="7F0055"/>
              </a:solidFill>
              <a:latin typeface="Menlo" charset="0"/>
            </a:endParaRPr>
          </a:p>
          <a:p>
            <a:pPr marL="0" indent="0">
              <a:buNone/>
            </a:pPr>
            <a:endParaRPr lang="en-US" sz="1200">
              <a:solidFill>
                <a:srgbClr val="7F0055"/>
              </a:solidFill>
              <a:latin typeface="Menlo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/>
              <a:t>Closures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96813" y="2322741"/>
            <a:ext cx="42180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Scala: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sz="1200">
                <a:solidFill>
                  <a:srgbClr val="7F0055"/>
                </a:solidFill>
                <a:latin typeface="Menlo" charset="0"/>
              </a:rPr>
              <a:t>def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makeAdder(x: Int): (Int) =&gt; Int = {</a:t>
            </a:r>
          </a:p>
          <a:p>
            <a:pPr>
              <a:lnSpc>
                <a:spcPct val="150000"/>
              </a:lnSpc>
            </a:pPr>
            <a:r>
              <a:rPr lang="de-DE" sz="12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de-DE" sz="1200">
                <a:solidFill>
                  <a:srgbClr val="7F0055"/>
                </a:solidFill>
                <a:latin typeface="Menlo" charset="0"/>
              </a:rPr>
              <a:t>def</a:t>
            </a:r>
            <a:r>
              <a:rPr lang="de-DE" sz="1200">
                <a:solidFill>
                  <a:srgbClr val="000000"/>
                </a:solidFill>
                <a:latin typeface="Menlo" charset="0"/>
              </a:rPr>
              <a:t> inc(y: Int): Int = {</a:t>
            </a:r>
          </a:p>
          <a:p>
            <a:pPr>
              <a:lnSpc>
                <a:spcPct val="150000"/>
              </a:lnSpc>
            </a:pPr>
            <a:r>
              <a:rPr lang="de-DE" sz="1200">
                <a:solidFill>
                  <a:srgbClr val="000000"/>
                </a:solidFill>
                <a:latin typeface="Menlo" charset="0"/>
              </a:rPr>
              <a:t>      x + y</a:t>
            </a:r>
          </a:p>
          <a:p>
            <a:pPr>
              <a:lnSpc>
                <a:spcPct val="150000"/>
              </a:lnSpc>
            </a:pPr>
            <a:r>
              <a:rPr lang="de-DE" sz="1200">
                <a:solidFill>
                  <a:srgbClr val="000000"/>
                </a:solidFill>
                <a:latin typeface="Menlo" charset="0"/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ro-RO" sz="1200">
                <a:solidFill>
                  <a:srgbClr val="000000"/>
                </a:solidFill>
                <a:latin typeface="Menlo" charset="0"/>
              </a:rPr>
              <a:t>    inc</a:t>
            </a:r>
          </a:p>
          <a:p>
            <a:pPr>
              <a:lnSpc>
                <a:spcPct val="150000"/>
              </a:lnSpc>
            </a:pPr>
            <a:r>
              <a:rPr lang="de-DE" sz="1200">
                <a:solidFill>
                  <a:srgbClr val="000000"/>
                </a:solidFill>
                <a:latin typeface="Menlo" charset="0"/>
              </a:rPr>
              <a:t>  }</a:t>
            </a:r>
          </a:p>
          <a:p>
            <a:pPr>
              <a:lnSpc>
                <a:spcPct val="150000"/>
              </a:lnSpc>
            </a:pPr>
            <a:r>
              <a:rPr lang="de-DE" sz="1200">
                <a:solidFill>
                  <a:srgbClr val="000000"/>
                </a:solidFill>
                <a:latin typeface="Menlo" charset="0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de-DE" sz="1200">
                <a:solidFill>
                  <a:srgbClr val="000000"/>
                </a:solidFill>
                <a:latin typeface="Menlo" charset="0"/>
              </a:rPr>
              <a:t>  </a:t>
            </a:r>
            <a:r>
              <a:rPr lang="de-DE" sz="1200">
                <a:solidFill>
                  <a:srgbClr val="7F0055"/>
                </a:solidFill>
                <a:latin typeface="Menlo" charset="0"/>
              </a:rPr>
              <a:t>val</a:t>
            </a:r>
            <a:r>
              <a:rPr lang="de-DE" sz="12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de-DE" sz="1200">
                <a:solidFill>
                  <a:srgbClr val="0000C0"/>
                </a:solidFill>
                <a:latin typeface="Menlo" charset="0"/>
              </a:rPr>
              <a:t>inc5</a:t>
            </a:r>
            <a:r>
              <a:rPr lang="de-DE" sz="1200">
                <a:solidFill>
                  <a:srgbClr val="000000"/>
                </a:solidFill>
                <a:latin typeface="Menlo" charset="0"/>
              </a:rPr>
              <a:t> = makeAdder(</a:t>
            </a:r>
            <a:r>
              <a:rPr lang="de-DE" sz="1200">
                <a:solidFill>
                  <a:srgbClr val="C48CFF"/>
                </a:solidFill>
                <a:latin typeface="Menlo" charset="0"/>
              </a:rPr>
              <a:t>5</a:t>
            </a:r>
            <a:r>
              <a:rPr lang="de-DE" sz="120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de-DE" sz="1200">
                <a:solidFill>
                  <a:srgbClr val="000000"/>
                </a:solidFill>
                <a:latin typeface="Menlo" charset="0"/>
              </a:rPr>
              <a:t>  </a:t>
            </a:r>
            <a:r>
              <a:rPr lang="de-DE" sz="1200">
                <a:solidFill>
                  <a:srgbClr val="7F0055"/>
                </a:solidFill>
                <a:latin typeface="Menlo" charset="0"/>
              </a:rPr>
              <a:t>val</a:t>
            </a:r>
            <a:r>
              <a:rPr lang="de-DE" sz="12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de-DE" sz="1200">
                <a:solidFill>
                  <a:srgbClr val="0000C0"/>
                </a:solidFill>
                <a:latin typeface="Menlo" charset="0"/>
              </a:rPr>
              <a:t>inc10</a:t>
            </a:r>
            <a:r>
              <a:rPr lang="de-DE" sz="1200">
                <a:solidFill>
                  <a:srgbClr val="000000"/>
                </a:solidFill>
                <a:latin typeface="Menlo" charset="0"/>
              </a:rPr>
              <a:t> = makeAdder(</a:t>
            </a:r>
            <a:r>
              <a:rPr lang="de-DE" sz="1200">
                <a:solidFill>
                  <a:srgbClr val="C48CFF"/>
                </a:solidFill>
                <a:latin typeface="Menlo" charset="0"/>
              </a:rPr>
              <a:t>10</a:t>
            </a:r>
            <a:r>
              <a:rPr lang="de-DE" sz="120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de-DE" sz="1200">
                <a:solidFill>
                  <a:srgbClr val="000000"/>
                </a:solidFill>
                <a:latin typeface="Menlo" charset="0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is-IS" sz="1200">
                <a:solidFill>
                  <a:srgbClr val="000000"/>
                </a:solidFill>
                <a:latin typeface="Menlo" charset="0"/>
              </a:rPr>
              <a:t>  println(</a:t>
            </a:r>
            <a:r>
              <a:rPr lang="is-IS" sz="1200">
                <a:solidFill>
                  <a:srgbClr val="0000C0"/>
                </a:solidFill>
                <a:latin typeface="Menlo" charset="0"/>
              </a:rPr>
              <a:t>inc5</a:t>
            </a:r>
            <a:r>
              <a:rPr lang="is-IS" sz="1200">
                <a:solidFill>
                  <a:srgbClr val="000000"/>
                </a:solidFill>
                <a:latin typeface="Menlo" charset="0"/>
              </a:rPr>
              <a:t>(</a:t>
            </a:r>
            <a:r>
              <a:rPr lang="is-IS" sz="1200">
                <a:solidFill>
                  <a:srgbClr val="C48CFF"/>
                </a:solidFill>
                <a:latin typeface="Menlo" charset="0"/>
              </a:rPr>
              <a:t>2</a:t>
            </a:r>
            <a:r>
              <a:rPr lang="is-IS" sz="1200">
                <a:solidFill>
                  <a:srgbClr val="000000"/>
                </a:solidFill>
                <a:latin typeface="Menlo" charset="0"/>
              </a:rPr>
              <a:t>)) </a:t>
            </a:r>
            <a:r>
              <a:rPr lang="is-IS" sz="1200">
                <a:solidFill>
                  <a:srgbClr val="3F7F5F"/>
                </a:solidFill>
                <a:latin typeface="Menlo" charset="0"/>
              </a:rPr>
              <a:t>// 7</a:t>
            </a:r>
          </a:p>
          <a:p>
            <a:pPr>
              <a:lnSpc>
                <a:spcPct val="150000"/>
              </a:lnSpc>
            </a:pPr>
            <a:r>
              <a:rPr lang="is-IS" sz="1200">
                <a:solidFill>
                  <a:srgbClr val="000000"/>
                </a:solidFill>
                <a:latin typeface="Menlo" charset="0"/>
              </a:rPr>
              <a:t>  println(</a:t>
            </a:r>
            <a:r>
              <a:rPr lang="is-IS" sz="1200">
                <a:solidFill>
                  <a:srgbClr val="0000C0"/>
                </a:solidFill>
                <a:latin typeface="Menlo" charset="0"/>
              </a:rPr>
              <a:t>inc10</a:t>
            </a:r>
            <a:r>
              <a:rPr lang="is-IS" sz="1200">
                <a:solidFill>
                  <a:srgbClr val="000000"/>
                </a:solidFill>
                <a:latin typeface="Menlo" charset="0"/>
              </a:rPr>
              <a:t>(</a:t>
            </a:r>
            <a:r>
              <a:rPr lang="is-IS" sz="1200">
                <a:solidFill>
                  <a:srgbClr val="C48CFF"/>
                </a:solidFill>
                <a:latin typeface="Menlo" charset="0"/>
              </a:rPr>
              <a:t>2</a:t>
            </a:r>
            <a:r>
              <a:rPr lang="is-IS" sz="1200">
                <a:solidFill>
                  <a:srgbClr val="000000"/>
                </a:solidFill>
                <a:latin typeface="Menlo" charset="0"/>
              </a:rPr>
              <a:t>)) </a:t>
            </a:r>
            <a:r>
              <a:rPr lang="is-IS" sz="1200">
                <a:solidFill>
                  <a:srgbClr val="3F7F5F"/>
                </a:solidFill>
                <a:latin typeface="Menlo" charset="0"/>
              </a:rPr>
              <a:t>// 12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09210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7365" y="1532443"/>
            <a:ext cx="6019800" cy="5154338"/>
          </a:xfrm>
          <a:noFill/>
          <a:ln>
            <a:noFill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/>
              <a:t>General structure is relatively consistent: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/>
              <a:t>Python:</a:t>
            </a:r>
          </a:p>
          <a:p>
            <a:pPr marL="0" indent="0">
              <a:buNone/>
            </a:pPr>
            <a:r>
              <a:rPr lang="en-US" sz="1200">
                <a:solidFill>
                  <a:srgbClr val="0000FF"/>
                </a:solidFill>
                <a:latin typeface="Menlo" charset="0"/>
              </a:rPr>
              <a:t>def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makeAdder(x):</a:t>
            </a:r>
          </a:p>
          <a:p>
            <a:pPr marL="0" indent="0">
              <a:buNone/>
            </a:pPr>
            <a:r>
              <a:rPr lang="de-DE" sz="12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de-DE" sz="1200">
                <a:solidFill>
                  <a:srgbClr val="0000FF"/>
                </a:solidFill>
                <a:latin typeface="Menlo" charset="0"/>
              </a:rPr>
              <a:t>def</a:t>
            </a:r>
            <a:r>
              <a:rPr lang="de-DE" sz="1200">
                <a:solidFill>
                  <a:srgbClr val="000000"/>
                </a:solidFill>
                <a:latin typeface="Menlo" charset="0"/>
              </a:rPr>
              <a:t> inc(y):</a:t>
            </a: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en-US" sz="1200">
                <a:solidFill>
                  <a:srgbClr val="0000FF"/>
                </a:solidFill>
                <a:latin typeface="Menlo" charset="0"/>
              </a:rPr>
              <a:t>return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x+y</a:t>
            </a: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en-US" sz="1200">
                <a:solidFill>
                  <a:srgbClr val="0000FF"/>
                </a:solidFill>
                <a:latin typeface="Menlo" charset="0"/>
              </a:rPr>
              <a:t>return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inc</a:t>
            </a:r>
          </a:p>
          <a:p>
            <a:endParaRPr lang="en-US" sz="1200">
              <a:latin typeface="Menlo" charset="0"/>
            </a:endParaRP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Menlo" charset="0"/>
              </a:rPr>
              <a:t>inc5  = makeAdder(</a:t>
            </a:r>
            <a:r>
              <a:rPr lang="en-US" sz="1200">
                <a:solidFill>
                  <a:srgbClr val="800000"/>
                </a:solidFill>
                <a:latin typeface="Menlo" charset="0"/>
              </a:rPr>
              <a:t>5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Menlo" charset="0"/>
              </a:rPr>
              <a:t>inc10 = makeAdder(</a:t>
            </a:r>
            <a:r>
              <a:rPr lang="en-US" sz="1200">
                <a:solidFill>
                  <a:srgbClr val="800000"/>
                </a:solidFill>
                <a:latin typeface="Menlo" charset="0"/>
              </a:rPr>
              <a:t>10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endParaRPr lang="en-US" sz="1200">
              <a:latin typeface="Menlo" charset="0"/>
            </a:endParaRPr>
          </a:p>
          <a:p>
            <a:pPr marL="0" indent="0">
              <a:buNone/>
            </a:pPr>
            <a:r>
              <a:rPr lang="is-IS" sz="1200">
                <a:solidFill>
                  <a:srgbClr val="0000FF"/>
                </a:solidFill>
                <a:latin typeface="Menlo" charset="0"/>
              </a:rPr>
              <a:t>print</a:t>
            </a:r>
            <a:r>
              <a:rPr lang="is-IS" sz="1200">
                <a:solidFill>
                  <a:srgbClr val="000000"/>
                </a:solidFill>
                <a:latin typeface="Menlo" charset="0"/>
              </a:rPr>
              <a:t>(inc5 (</a:t>
            </a:r>
            <a:r>
              <a:rPr lang="is-IS" sz="1200">
                <a:solidFill>
                  <a:srgbClr val="800000"/>
                </a:solidFill>
                <a:latin typeface="Menlo" charset="0"/>
              </a:rPr>
              <a:t>2</a:t>
            </a:r>
            <a:r>
              <a:rPr lang="is-IS" sz="1200">
                <a:solidFill>
                  <a:srgbClr val="000000"/>
                </a:solidFill>
                <a:latin typeface="Menlo" charset="0"/>
              </a:rPr>
              <a:t>)) </a:t>
            </a:r>
            <a:r>
              <a:rPr lang="is-IS" sz="1200">
                <a:solidFill>
                  <a:srgbClr val="C0C0C0"/>
                </a:solidFill>
                <a:latin typeface="Menlo" charset="0"/>
              </a:rPr>
              <a:t># 7</a:t>
            </a:r>
          </a:p>
          <a:p>
            <a:pPr marL="0" indent="0">
              <a:buNone/>
            </a:pPr>
            <a:r>
              <a:rPr lang="is-IS" sz="1200">
                <a:solidFill>
                  <a:srgbClr val="0000FF"/>
                </a:solidFill>
                <a:latin typeface="Menlo" charset="0"/>
              </a:rPr>
              <a:t>print</a:t>
            </a:r>
            <a:r>
              <a:rPr lang="is-IS" sz="1200">
                <a:solidFill>
                  <a:srgbClr val="000000"/>
                </a:solidFill>
                <a:latin typeface="Menlo" charset="0"/>
              </a:rPr>
              <a:t>(inc10(</a:t>
            </a:r>
            <a:r>
              <a:rPr lang="is-IS" sz="1200">
                <a:solidFill>
                  <a:srgbClr val="800000"/>
                </a:solidFill>
                <a:latin typeface="Menlo" charset="0"/>
              </a:rPr>
              <a:t>2</a:t>
            </a:r>
            <a:r>
              <a:rPr lang="is-IS" sz="1200">
                <a:solidFill>
                  <a:srgbClr val="000000"/>
                </a:solidFill>
                <a:latin typeface="Menlo" charset="0"/>
              </a:rPr>
              <a:t>)) </a:t>
            </a:r>
            <a:r>
              <a:rPr lang="is-IS" sz="1200">
                <a:solidFill>
                  <a:srgbClr val="C0C0C0"/>
                </a:solidFill>
                <a:latin typeface="Menlo" charset="0"/>
              </a:rPr>
              <a:t># 12</a:t>
            </a:r>
            <a:endParaRPr lang="en-US" sz="11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14852" y="1486809"/>
            <a:ext cx="4537587" cy="5049758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en-US" sz="1200">
              <a:solidFill>
                <a:srgbClr val="7F0055"/>
              </a:solidFill>
              <a:latin typeface="Menlo" charset="0"/>
            </a:endParaRPr>
          </a:p>
          <a:p>
            <a:pPr marL="0" indent="0">
              <a:buNone/>
            </a:pPr>
            <a:endParaRPr lang="en-US" sz="1200">
              <a:solidFill>
                <a:srgbClr val="7F0055"/>
              </a:solidFill>
              <a:latin typeface="Menlo" charset="0"/>
            </a:endParaRPr>
          </a:p>
          <a:p>
            <a:pPr marL="0" indent="0">
              <a:buNone/>
            </a:pPr>
            <a:endParaRPr lang="en-US" sz="1200">
              <a:solidFill>
                <a:srgbClr val="7F0055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sz="2400"/>
              <a:t>Javascript:</a:t>
            </a:r>
            <a:endParaRPr lang="en-US" sz="2400">
              <a:solidFill>
                <a:srgbClr val="7F0055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sz="1200">
                <a:solidFill>
                  <a:srgbClr val="7F0055"/>
                </a:solidFill>
                <a:latin typeface="Menlo" charset="0"/>
              </a:rPr>
              <a:t>function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makeAdder(x) {</a:t>
            </a: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Menlo" charset="0"/>
              </a:rPr>
              <a:t>  </a:t>
            </a:r>
            <a:r>
              <a:rPr lang="en-US" sz="120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200">
                <a:solidFill>
                  <a:srgbClr val="7F0055"/>
                </a:solidFill>
                <a:latin typeface="Menlo" charset="0"/>
              </a:rPr>
              <a:t>function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(y) {</a:t>
            </a: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en-US" sz="120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x + y;</a:t>
            </a:r>
          </a:p>
          <a:p>
            <a:pPr marL="0" indent="0">
              <a:buNone/>
            </a:pPr>
            <a:r>
              <a:rPr lang="bg-BG" sz="1200">
                <a:solidFill>
                  <a:srgbClr val="000000"/>
                </a:solidFill>
                <a:latin typeface="Menlo" charset="0"/>
              </a:rPr>
              <a:t>  };</a:t>
            </a:r>
          </a:p>
          <a:p>
            <a:pPr marL="0" indent="0">
              <a:buNone/>
            </a:pPr>
            <a:r>
              <a:rPr lang="bg-BG" sz="1200">
                <a:solidFill>
                  <a:srgbClr val="000000"/>
                </a:solidFill>
                <a:latin typeface="Menlo" charset="0"/>
              </a:rPr>
              <a:t>}</a:t>
            </a:r>
          </a:p>
          <a:p>
            <a:endParaRPr lang="bg-BG" sz="1200">
              <a:latin typeface="Menlo" charset="0"/>
            </a:endParaRPr>
          </a:p>
          <a:p>
            <a:pPr marL="0" indent="0">
              <a:buNone/>
            </a:pPr>
            <a:r>
              <a:rPr lang="en-US" sz="1200">
                <a:solidFill>
                  <a:srgbClr val="7F0055"/>
                </a:solidFill>
                <a:latin typeface="Menlo" charset="0"/>
              </a:rPr>
              <a:t>var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inc5 = makeAdder(5);</a:t>
            </a:r>
          </a:p>
          <a:p>
            <a:pPr marL="0" indent="0">
              <a:buNone/>
            </a:pPr>
            <a:r>
              <a:rPr lang="en-US" sz="1200">
                <a:solidFill>
                  <a:srgbClr val="7F0055"/>
                </a:solidFill>
                <a:latin typeface="Menlo" charset="0"/>
              </a:rPr>
              <a:t>var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inc10 = makeAdder(10);</a:t>
            </a:r>
          </a:p>
          <a:p>
            <a:endParaRPr lang="en-US" sz="1200">
              <a:latin typeface="Menlo" charset="0"/>
            </a:endParaRPr>
          </a:p>
          <a:p>
            <a:pPr marL="0" indent="0">
              <a:buNone/>
            </a:pPr>
            <a:r>
              <a:rPr lang="it-IT" sz="1200">
                <a:solidFill>
                  <a:srgbClr val="000000"/>
                </a:solidFill>
                <a:latin typeface="Menlo" charset="0"/>
              </a:rPr>
              <a:t>console.log(inc5(2));  </a:t>
            </a:r>
            <a:r>
              <a:rPr lang="it-IT" sz="1200">
                <a:solidFill>
                  <a:srgbClr val="3F7F5F"/>
                </a:solidFill>
                <a:latin typeface="Menlo" charset="0"/>
              </a:rPr>
              <a:t>// 7</a:t>
            </a:r>
          </a:p>
          <a:p>
            <a:pPr marL="0" indent="0">
              <a:buNone/>
            </a:pPr>
            <a:r>
              <a:rPr lang="it-IT" sz="1200">
                <a:solidFill>
                  <a:srgbClr val="000000"/>
                </a:solidFill>
                <a:latin typeface="Menlo" charset="0"/>
              </a:rPr>
              <a:t>console.log(inc10(2)); </a:t>
            </a:r>
            <a:r>
              <a:rPr lang="it-IT" sz="1200">
                <a:solidFill>
                  <a:srgbClr val="3F7F5F"/>
                </a:solidFill>
                <a:latin typeface="Menlo" charset="0"/>
              </a:rPr>
              <a:t>// 12</a:t>
            </a:r>
            <a:endParaRPr lang="en-US" sz="1200">
              <a:solidFill>
                <a:srgbClr val="7F0055"/>
              </a:solidFill>
              <a:latin typeface="Menlo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/>
              <a:t>Closures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96813" y="2322741"/>
            <a:ext cx="42180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Scala: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sz="1200">
                <a:solidFill>
                  <a:srgbClr val="7F0055"/>
                </a:solidFill>
                <a:latin typeface="Menlo" charset="0"/>
              </a:rPr>
              <a:t>def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makeAdder(x: Int): (Int) =&gt; Int = {</a:t>
            </a:r>
          </a:p>
          <a:p>
            <a:pPr>
              <a:lnSpc>
                <a:spcPct val="150000"/>
              </a:lnSpc>
            </a:pPr>
            <a:r>
              <a:rPr lang="de-DE" sz="12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de-DE" sz="1200">
                <a:solidFill>
                  <a:srgbClr val="7F0055"/>
                </a:solidFill>
                <a:latin typeface="Menlo" charset="0"/>
              </a:rPr>
              <a:t>def</a:t>
            </a:r>
            <a:r>
              <a:rPr lang="de-DE" sz="1200">
                <a:solidFill>
                  <a:srgbClr val="000000"/>
                </a:solidFill>
                <a:latin typeface="Menlo" charset="0"/>
              </a:rPr>
              <a:t> inc(y: Int): Int = {</a:t>
            </a:r>
          </a:p>
          <a:p>
            <a:pPr>
              <a:lnSpc>
                <a:spcPct val="150000"/>
              </a:lnSpc>
            </a:pPr>
            <a:r>
              <a:rPr lang="de-DE" sz="1200">
                <a:solidFill>
                  <a:srgbClr val="000000"/>
                </a:solidFill>
                <a:latin typeface="Menlo" charset="0"/>
              </a:rPr>
              <a:t>      x + y</a:t>
            </a:r>
          </a:p>
          <a:p>
            <a:pPr>
              <a:lnSpc>
                <a:spcPct val="150000"/>
              </a:lnSpc>
            </a:pPr>
            <a:r>
              <a:rPr lang="de-DE" sz="1200">
                <a:solidFill>
                  <a:srgbClr val="000000"/>
                </a:solidFill>
                <a:latin typeface="Menlo" charset="0"/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ro-RO" sz="1200">
                <a:solidFill>
                  <a:srgbClr val="000000"/>
                </a:solidFill>
                <a:latin typeface="Menlo" charset="0"/>
              </a:rPr>
              <a:t>    inc</a:t>
            </a:r>
          </a:p>
          <a:p>
            <a:pPr>
              <a:lnSpc>
                <a:spcPct val="150000"/>
              </a:lnSpc>
            </a:pPr>
            <a:r>
              <a:rPr lang="de-DE" sz="1200">
                <a:solidFill>
                  <a:srgbClr val="000000"/>
                </a:solidFill>
                <a:latin typeface="Menlo" charset="0"/>
              </a:rPr>
              <a:t>  }</a:t>
            </a:r>
          </a:p>
          <a:p>
            <a:pPr>
              <a:lnSpc>
                <a:spcPct val="150000"/>
              </a:lnSpc>
            </a:pPr>
            <a:r>
              <a:rPr lang="de-DE" sz="1200">
                <a:solidFill>
                  <a:srgbClr val="000000"/>
                </a:solidFill>
                <a:latin typeface="Menlo" charset="0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de-DE" sz="1200">
                <a:solidFill>
                  <a:srgbClr val="000000"/>
                </a:solidFill>
                <a:latin typeface="Menlo" charset="0"/>
              </a:rPr>
              <a:t>  </a:t>
            </a:r>
            <a:r>
              <a:rPr lang="de-DE" sz="1200">
                <a:solidFill>
                  <a:srgbClr val="7F0055"/>
                </a:solidFill>
                <a:latin typeface="Menlo" charset="0"/>
              </a:rPr>
              <a:t>val</a:t>
            </a:r>
            <a:r>
              <a:rPr lang="de-DE" sz="12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de-DE" sz="1200">
                <a:solidFill>
                  <a:srgbClr val="0000C0"/>
                </a:solidFill>
                <a:latin typeface="Menlo" charset="0"/>
              </a:rPr>
              <a:t>inc5</a:t>
            </a:r>
            <a:r>
              <a:rPr lang="de-DE" sz="1200">
                <a:solidFill>
                  <a:srgbClr val="000000"/>
                </a:solidFill>
                <a:latin typeface="Menlo" charset="0"/>
              </a:rPr>
              <a:t> = makeAdder(</a:t>
            </a:r>
            <a:r>
              <a:rPr lang="de-DE" sz="1200">
                <a:solidFill>
                  <a:srgbClr val="C48CFF"/>
                </a:solidFill>
                <a:latin typeface="Menlo" charset="0"/>
              </a:rPr>
              <a:t>5</a:t>
            </a:r>
            <a:r>
              <a:rPr lang="de-DE" sz="120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de-DE" sz="1200">
                <a:solidFill>
                  <a:srgbClr val="000000"/>
                </a:solidFill>
                <a:latin typeface="Menlo" charset="0"/>
              </a:rPr>
              <a:t>  </a:t>
            </a:r>
            <a:r>
              <a:rPr lang="de-DE" sz="1200">
                <a:solidFill>
                  <a:srgbClr val="7F0055"/>
                </a:solidFill>
                <a:latin typeface="Menlo" charset="0"/>
              </a:rPr>
              <a:t>val</a:t>
            </a:r>
            <a:r>
              <a:rPr lang="de-DE" sz="12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de-DE" sz="1200">
                <a:solidFill>
                  <a:srgbClr val="0000C0"/>
                </a:solidFill>
                <a:latin typeface="Menlo" charset="0"/>
              </a:rPr>
              <a:t>inc10</a:t>
            </a:r>
            <a:r>
              <a:rPr lang="de-DE" sz="1200">
                <a:solidFill>
                  <a:srgbClr val="000000"/>
                </a:solidFill>
                <a:latin typeface="Menlo" charset="0"/>
              </a:rPr>
              <a:t> = makeAdder(</a:t>
            </a:r>
            <a:r>
              <a:rPr lang="de-DE" sz="1200">
                <a:solidFill>
                  <a:srgbClr val="C48CFF"/>
                </a:solidFill>
                <a:latin typeface="Menlo" charset="0"/>
              </a:rPr>
              <a:t>10</a:t>
            </a:r>
            <a:r>
              <a:rPr lang="de-DE" sz="120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de-DE" sz="1200">
                <a:solidFill>
                  <a:srgbClr val="000000"/>
                </a:solidFill>
                <a:latin typeface="Menlo" charset="0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is-IS" sz="1200">
                <a:solidFill>
                  <a:srgbClr val="000000"/>
                </a:solidFill>
                <a:latin typeface="Menlo" charset="0"/>
              </a:rPr>
              <a:t>  println(</a:t>
            </a:r>
            <a:r>
              <a:rPr lang="is-IS" sz="1200">
                <a:solidFill>
                  <a:srgbClr val="0000C0"/>
                </a:solidFill>
                <a:latin typeface="Menlo" charset="0"/>
              </a:rPr>
              <a:t>inc5</a:t>
            </a:r>
            <a:r>
              <a:rPr lang="is-IS" sz="1200">
                <a:solidFill>
                  <a:srgbClr val="000000"/>
                </a:solidFill>
                <a:latin typeface="Menlo" charset="0"/>
              </a:rPr>
              <a:t>(</a:t>
            </a:r>
            <a:r>
              <a:rPr lang="is-IS" sz="1200">
                <a:solidFill>
                  <a:srgbClr val="C48CFF"/>
                </a:solidFill>
                <a:latin typeface="Menlo" charset="0"/>
              </a:rPr>
              <a:t>2</a:t>
            </a:r>
            <a:r>
              <a:rPr lang="is-IS" sz="1200">
                <a:solidFill>
                  <a:srgbClr val="000000"/>
                </a:solidFill>
                <a:latin typeface="Menlo" charset="0"/>
              </a:rPr>
              <a:t>)) </a:t>
            </a:r>
            <a:r>
              <a:rPr lang="is-IS" sz="1200">
                <a:solidFill>
                  <a:srgbClr val="3F7F5F"/>
                </a:solidFill>
                <a:latin typeface="Menlo" charset="0"/>
              </a:rPr>
              <a:t>// 7</a:t>
            </a:r>
          </a:p>
          <a:p>
            <a:pPr>
              <a:lnSpc>
                <a:spcPct val="150000"/>
              </a:lnSpc>
            </a:pPr>
            <a:r>
              <a:rPr lang="is-IS" sz="1200">
                <a:solidFill>
                  <a:srgbClr val="000000"/>
                </a:solidFill>
                <a:latin typeface="Menlo" charset="0"/>
              </a:rPr>
              <a:t>  println(</a:t>
            </a:r>
            <a:r>
              <a:rPr lang="is-IS" sz="1200">
                <a:solidFill>
                  <a:srgbClr val="0000C0"/>
                </a:solidFill>
                <a:latin typeface="Menlo" charset="0"/>
              </a:rPr>
              <a:t>inc10</a:t>
            </a:r>
            <a:r>
              <a:rPr lang="is-IS" sz="1200">
                <a:solidFill>
                  <a:srgbClr val="000000"/>
                </a:solidFill>
                <a:latin typeface="Menlo" charset="0"/>
              </a:rPr>
              <a:t>(</a:t>
            </a:r>
            <a:r>
              <a:rPr lang="is-IS" sz="1200">
                <a:solidFill>
                  <a:srgbClr val="C48CFF"/>
                </a:solidFill>
                <a:latin typeface="Menlo" charset="0"/>
              </a:rPr>
              <a:t>2</a:t>
            </a:r>
            <a:r>
              <a:rPr lang="is-IS" sz="1200">
                <a:solidFill>
                  <a:srgbClr val="000000"/>
                </a:solidFill>
                <a:latin typeface="Menlo" charset="0"/>
              </a:rPr>
              <a:t>)) </a:t>
            </a:r>
            <a:r>
              <a:rPr lang="is-IS" sz="1200">
                <a:solidFill>
                  <a:srgbClr val="3F7F5F"/>
                </a:solidFill>
                <a:latin typeface="Menlo" charset="0"/>
              </a:rPr>
              <a:t>// 12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06387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Recursion &amp; States</a:t>
            </a:r>
            <a:endParaRPr lang="en-US" dirty="0"/>
          </a:p>
        </p:txBody>
      </p:sp>
      <p:pic>
        <p:nvPicPr>
          <p:cNvPr id="4" name="Content Placeholder 3" descr="../Downloads/functional.png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960" y="2258219"/>
            <a:ext cx="2926080" cy="3486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960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i="1" dirty="0"/>
              <a:t>”The functional programmer sounds rather like a </a:t>
            </a:r>
            <a:r>
              <a:rPr lang="en-US" sz="2400" i="1" dirty="0" err="1"/>
              <a:t>mediæval</a:t>
            </a:r>
            <a:r>
              <a:rPr lang="en-US" sz="2400" i="1" dirty="0"/>
              <a:t> monk, denying himself the pleasures of life in the hope that it will make him virtuous. To those more interested in material benefits, these ’advantages’ are totally unconvincing.”</a:t>
            </a:r>
            <a:r>
              <a:rPr lang="en-US" sz="2400" dirty="0"/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--  Why Functional Programming Matters, John Hughes. </a:t>
            </a:r>
          </a:p>
        </p:txBody>
      </p:sp>
    </p:spTree>
    <p:extLst>
      <p:ext uri="{BB962C8B-B14F-4D97-AF65-F5344CB8AC3E}">
        <p14:creationId xmlns:p14="http://schemas.microsoft.com/office/powerpoint/2010/main" val="212180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582"/>
            <a:ext cx="10515600" cy="5209309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i="1"/>
              <a:t>“Functional programming has no states, no variable, no I/O, nothing!”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/>
              <a:t>	</a:t>
            </a:r>
            <a:r>
              <a:rPr lang="en-US" sz="2000"/>
              <a:t>-- Loads of people misinterpreting functional principles</a:t>
            </a:r>
          </a:p>
        </p:txBody>
      </p:sp>
    </p:spTree>
    <p:extLst>
      <p:ext uri="{BB962C8B-B14F-4D97-AF65-F5344CB8AC3E}">
        <p14:creationId xmlns:p14="http://schemas.microsoft.com/office/powerpoint/2010/main" val="106793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582"/>
            <a:ext cx="10515600" cy="5209309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i="1"/>
              <a:t>“Functional programming has no states, no variable, no I/O, nothing!”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/>
              <a:t>	</a:t>
            </a:r>
            <a:r>
              <a:rPr lang="en-US" sz="2000"/>
              <a:t>-- Loads of people misinterpreting functional principles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/>
              <a:t>Key concept is </a:t>
            </a:r>
            <a:r>
              <a:rPr lang="en-US" sz="2400" i="1"/>
              <a:t>purity </a:t>
            </a:r>
            <a:r>
              <a:rPr lang="en-US" sz="2400"/>
              <a:t>(or </a:t>
            </a:r>
            <a:r>
              <a:rPr lang="en-US" sz="2400" i="1"/>
              <a:t>referential transparency</a:t>
            </a:r>
            <a:r>
              <a:rPr lang="en-US" sz="240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i="1"/>
              <a:t>	</a:t>
            </a:r>
            <a:r>
              <a:rPr lang="en-US" sz="2000"/>
              <a:t>A pure function is a function with no state and no side-effects </a:t>
            </a:r>
          </a:p>
        </p:txBody>
      </p:sp>
    </p:spTree>
    <p:extLst>
      <p:ext uri="{BB962C8B-B14F-4D97-AF65-F5344CB8AC3E}">
        <p14:creationId xmlns:p14="http://schemas.microsoft.com/office/powerpoint/2010/main" val="21936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582"/>
            <a:ext cx="10515600" cy="5209309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i="1"/>
              <a:t>“Functional programming has no states, no variable, no I/O, nothing!”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/>
              <a:t>	</a:t>
            </a:r>
            <a:r>
              <a:rPr lang="en-US" sz="2000"/>
              <a:t>-- Loads of people misinterpreting functional principles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/>
              <a:t>Key concept is </a:t>
            </a:r>
            <a:r>
              <a:rPr lang="en-US" sz="2400" i="1"/>
              <a:t>purity </a:t>
            </a:r>
            <a:r>
              <a:rPr lang="en-US" sz="2400"/>
              <a:t>(or </a:t>
            </a:r>
            <a:r>
              <a:rPr lang="en-US" sz="2400" i="1"/>
              <a:t>referential transparency</a:t>
            </a:r>
            <a:r>
              <a:rPr lang="en-US" sz="240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i="1"/>
              <a:t>	</a:t>
            </a:r>
            <a:r>
              <a:rPr lang="en-US" sz="2000"/>
              <a:t>A pure function is a function with no state and no side-effects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/>
              <a:t>Functional programming embraces purity. To name a few reasons: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048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582"/>
            <a:ext cx="10515600" cy="5209309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i="1"/>
              <a:t>“Functional programming has no states, no variable, no I/O, nothing!”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/>
              <a:t>	</a:t>
            </a:r>
            <a:r>
              <a:rPr lang="en-US" sz="2000"/>
              <a:t>-- Loads of people misinterpreting functional principles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/>
              <a:t>Key concept is </a:t>
            </a:r>
            <a:r>
              <a:rPr lang="en-US" sz="2400" i="1"/>
              <a:t>purity </a:t>
            </a:r>
            <a:r>
              <a:rPr lang="en-US" sz="2400"/>
              <a:t>(or </a:t>
            </a:r>
            <a:r>
              <a:rPr lang="en-US" sz="2400" i="1"/>
              <a:t>referential transparency</a:t>
            </a:r>
            <a:r>
              <a:rPr lang="en-US" sz="240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i="1"/>
              <a:t>	</a:t>
            </a:r>
            <a:r>
              <a:rPr lang="en-US" sz="2000"/>
              <a:t>A pure function is a function with no state and no side-effects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/>
              <a:t>Functional programming embraces purity. To name a few reasons: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/>
              <a:t>	Easy to reason about correctness</a:t>
            </a:r>
          </a:p>
        </p:txBody>
      </p:sp>
    </p:spTree>
    <p:extLst>
      <p:ext uri="{BB962C8B-B14F-4D97-AF65-F5344CB8AC3E}">
        <p14:creationId xmlns:p14="http://schemas.microsoft.com/office/powerpoint/2010/main" val="90710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582"/>
            <a:ext cx="10515600" cy="5209309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i="1"/>
              <a:t>“Functional programming has no states, no variable, no I/O, nothing!”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/>
              <a:t>	</a:t>
            </a:r>
            <a:r>
              <a:rPr lang="en-US" sz="2000"/>
              <a:t>-- Loads of people misinterpreting functional principles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/>
              <a:t>Key concept is </a:t>
            </a:r>
            <a:r>
              <a:rPr lang="en-US" sz="2400" i="1"/>
              <a:t>purity </a:t>
            </a:r>
            <a:r>
              <a:rPr lang="en-US" sz="2400"/>
              <a:t>(or </a:t>
            </a:r>
            <a:r>
              <a:rPr lang="en-US" sz="2400" i="1"/>
              <a:t>referential transparency</a:t>
            </a:r>
            <a:r>
              <a:rPr lang="en-US" sz="240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i="1"/>
              <a:t>	</a:t>
            </a:r>
            <a:r>
              <a:rPr lang="en-US" sz="2000"/>
              <a:t>A pure function is a function with no state and no side-effects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/>
              <a:t>Functional programming embraces purity. To name a few reasons: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/>
              <a:t>	Easy to reason about correctness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/>
              <a:t>	Avoids hidden dependencies</a:t>
            </a:r>
          </a:p>
        </p:txBody>
      </p:sp>
    </p:spTree>
    <p:extLst>
      <p:ext uri="{BB962C8B-B14F-4D97-AF65-F5344CB8AC3E}">
        <p14:creationId xmlns:p14="http://schemas.microsoft.com/office/powerpoint/2010/main" val="84812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582"/>
            <a:ext cx="10515600" cy="5209309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i="1"/>
              <a:t>“Functional programming has no states, no variable, no I/O, nothing!”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/>
              <a:t>	</a:t>
            </a:r>
            <a:r>
              <a:rPr lang="en-US" sz="2000"/>
              <a:t>-- Loads of people misinterpreting functional principles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/>
              <a:t>Key concept is </a:t>
            </a:r>
            <a:r>
              <a:rPr lang="en-US" sz="2400" i="1"/>
              <a:t>purity </a:t>
            </a:r>
            <a:r>
              <a:rPr lang="en-US" sz="2400"/>
              <a:t>(or </a:t>
            </a:r>
            <a:r>
              <a:rPr lang="en-US" sz="2400" i="1"/>
              <a:t>referential transparency</a:t>
            </a:r>
            <a:r>
              <a:rPr lang="en-US" sz="240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i="1"/>
              <a:t>	</a:t>
            </a:r>
            <a:r>
              <a:rPr lang="en-US" sz="2000"/>
              <a:t>A pure function is a function with no state and no side-effects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/>
              <a:t>Functional programming embraces purity. To name a few reasons: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/>
              <a:t>	Easy to reason about correctness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/>
              <a:t>	Avoids hidden dependencies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/>
              <a:t>	Highly parallellizable (More on this later)</a:t>
            </a:r>
          </a:p>
        </p:txBody>
      </p:sp>
    </p:spTree>
    <p:extLst>
      <p:ext uri="{BB962C8B-B14F-4D97-AF65-F5344CB8AC3E}">
        <p14:creationId xmlns:p14="http://schemas.microsoft.com/office/powerpoint/2010/main" val="134380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582"/>
            <a:ext cx="10515600" cy="5209309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i="1"/>
              <a:t>“Functional programming has no states, no variable, no I/O, nothing!”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/>
              <a:t>	</a:t>
            </a:r>
            <a:r>
              <a:rPr lang="en-US" sz="2000"/>
              <a:t>-- Loads of people misinterpreting functional principles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/>
              <a:t>Key concept is </a:t>
            </a:r>
            <a:r>
              <a:rPr lang="en-US" sz="2400" i="1"/>
              <a:t>purity </a:t>
            </a:r>
            <a:r>
              <a:rPr lang="en-US" sz="2400"/>
              <a:t>(or </a:t>
            </a:r>
            <a:r>
              <a:rPr lang="en-US" sz="2400" i="1"/>
              <a:t>referential transparency</a:t>
            </a:r>
            <a:r>
              <a:rPr lang="en-US" sz="240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i="1"/>
              <a:t>	</a:t>
            </a:r>
            <a:r>
              <a:rPr lang="en-US" sz="2000"/>
              <a:t>A pure function is a function with no state and no side-effects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/>
              <a:t>Functional programming embraces purity. To name a few reasons: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/>
              <a:t>	Easy to reason about correctness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/>
              <a:t>	Avoids hidden dependencies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/>
              <a:t>	Highly parallellizable (More on this later)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/>
              <a:t>How does this affect program design? What can we learn from it?</a:t>
            </a:r>
          </a:p>
        </p:txBody>
      </p:sp>
    </p:spTree>
    <p:extLst>
      <p:ext uri="{BB962C8B-B14F-4D97-AF65-F5344CB8AC3E}">
        <p14:creationId xmlns:p14="http://schemas.microsoft.com/office/powerpoint/2010/main" val="10907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582"/>
            <a:ext cx="10515600" cy="520930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What are the uses of pure functions? Outside of intellectual curiosity, how do you </a:t>
            </a:r>
            <a:r>
              <a:rPr lang="en-US" sz="2000" i="1"/>
              <a:t>actually</a:t>
            </a:r>
            <a:r>
              <a:rPr lang="en-US" sz="2000"/>
              <a:t> use pure functions?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19863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582"/>
            <a:ext cx="10515600" cy="520930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What are the uses of pure functions? Outside of intellectual curiosity, how do you </a:t>
            </a:r>
            <a:r>
              <a:rPr lang="en-US" sz="2000" i="1"/>
              <a:t>actually</a:t>
            </a:r>
            <a:r>
              <a:rPr lang="en-US" sz="2000"/>
              <a:t> use pure functions?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Biggest advantage: Avoids states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90031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582"/>
            <a:ext cx="10515600" cy="520930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What are the uses of pure functions? Outside of intellectual curiosity, how do you </a:t>
            </a:r>
            <a:r>
              <a:rPr lang="en-US" sz="2000" i="1"/>
              <a:t>actually</a:t>
            </a:r>
            <a:r>
              <a:rPr lang="en-US" sz="2000"/>
              <a:t> use pure functions?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Biggest advantage: Avoids states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No states, means code can only be run in very specific contexts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75653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Clearly a bad view!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We will focus on functional techniques, concepts, tips and tricks.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532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582"/>
            <a:ext cx="10515600" cy="520930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What are the uses of pure functions? Outside of intellectual curiosity, how do you </a:t>
            </a:r>
            <a:r>
              <a:rPr lang="en-US" sz="2000" i="1"/>
              <a:t>actually</a:t>
            </a:r>
            <a:r>
              <a:rPr lang="en-US" sz="2000"/>
              <a:t> use pure functions?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Biggest advantage: Avoids states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No states, means code can only be run in very specific contexts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And also, states are the nemesis of multithreading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85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582"/>
            <a:ext cx="10515600" cy="520930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What are the uses of pure functions? Outside of intellectual curiosity, how do you </a:t>
            </a:r>
            <a:r>
              <a:rPr lang="en-US" sz="2000" i="1"/>
              <a:t>actually</a:t>
            </a:r>
            <a:r>
              <a:rPr lang="en-US" sz="2000"/>
              <a:t> use pure functions?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Biggest advantage: Avoids states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No states, means code can only be run in very specific contexts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And also, states are the nemesis of multithreading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	No states means no shared mutable values means no race conditions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310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582"/>
            <a:ext cx="10515600" cy="520930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What are the uses of pure functions? Outside of intellectual curiosity, how do you </a:t>
            </a:r>
            <a:r>
              <a:rPr lang="en-US" sz="2000" i="1"/>
              <a:t>actually</a:t>
            </a:r>
            <a:r>
              <a:rPr lang="en-US" sz="2000"/>
              <a:t> use pure functions?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Biggest advantage: Avoids states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No states, means code can only be run in very specific contexts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And also, states are the nemesis of multithreading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	No states means no shared mutable values means no race conditions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	No race conditions means no deadlocks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12911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582"/>
            <a:ext cx="10515600" cy="520930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What are the uses of pure functions? Outside of intellectual curiosity, how do you </a:t>
            </a:r>
            <a:r>
              <a:rPr lang="en-US" sz="2000" i="1"/>
              <a:t>actually</a:t>
            </a:r>
            <a:r>
              <a:rPr lang="en-US" sz="2000"/>
              <a:t> use pure functions?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Biggest advantage: Avoids states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No states, means code can only be run in very specific contexts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And also, states are the nemesis of multithreading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	No states means no shared mutable values means no race conditions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	No race conditions means no deadlocks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	Concrete example: Erlang.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68365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582"/>
            <a:ext cx="10515600" cy="520930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Pure functions are also useful in single threads. Look at this code:</a:t>
            </a:r>
          </a:p>
          <a:p>
            <a:pPr marL="914400" lvl="2" indent="0">
              <a:buNone/>
            </a:pPr>
            <a:r>
              <a:rPr lang="en-US" sz="1200">
                <a:latin typeface="Menlo" charset="0"/>
                <a:ea typeface="Menlo" charset="0"/>
                <a:cs typeface="Menlo" charset="0"/>
              </a:rPr>
              <a:t>String s1 = costlyOperation1();</a:t>
            </a:r>
          </a:p>
          <a:p>
            <a:pPr marL="914400" lvl="2" indent="0">
              <a:buNone/>
            </a:pPr>
            <a:r>
              <a:rPr lang="en-US" sz="1200">
                <a:latin typeface="Menlo" charset="0"/>
                <a:ea typeface="Menlo" charset="0"/>
                <a:cs typeface="Menlo" charset="0"/>
              </a:rPr>
              <a:t>String s2 = costlyOperation2();</a:t>
            </a:r>
          </a:p>
          <a:p>
            <a:pPr marL="914400" lvl="2" indent="0">
              <a:buNone/>
            </a:pPr>
            <a:r>
              <a:rPr lang="en-US" sz="1200">
                <a:latin typeface="Menlo" charset="0"/>
                <a:ea typeface="Menlo" charset="0"/>
                <a:cs typeface="Menlo" charset="0"/>
              </a:rPr>
              <a:t>String s3 = someFunction(s1, s2);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9274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582"/>
            <a:ext cx="10515600" cy="520930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Pure functions are also useful in single threads. Look at this code:</a:t>
            </a:r>
          </a:p>
          <a:p>
            <a:pPr marL="914400" lvl="2" indent="0">
              <a:buNone/>
            </a:pPr>
            <a:r>
              <a:rPr lang="en-US" sz="1200">
                <a:latin typeface="Menlo" charset="0"/>
                <a:ea typeface="Menlo" charset="0"/>
                <a:cs typeface="Menlo" charset="0"/>
              </a:rPr>
              <a:t>String s1 = costlyOperation1();</a:t>
            </a:r>
          </a:p>
          <a:p>
            <a:pPr marL="914400" lvl="2" indent="0">
              <a:buNone/>
            </a:pPr>
            <a:r>
              <a:rPr lang="en-US" sz="1200">
                <a:latin typeface="Menlo" charset="0"/>
                <a:ea typeface="Menlo" charset="0"/>
                <a:cs typeface="Menlo" charset="0"/>
              </a:rPr>
              <a:t>String s2 = costlyOperation2();</a:t>
            </a:r>
          </a:p>
          <a:p>
            <a:pPr marL="914400" lvl="2" indent="0">
              <a:buNone/>
            </a:pPr>
            <a:r>
              <a:rPr lang="en-US" sz="1200">
                <a:latin typeface="Menlo" charset="0"/>
                <a:ea typeface="Menlo" charset="0"/>
                <a:cs typeface="Menlo" charset="0"/>
              </a:rPr>
              <a:t>String s3 = someFunction(s1, s2);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How will this code run in an imperative language?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/>
              <a:t>	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625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582"/>
            <a:ext cx="10515600" cy="520930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Pure functions are also useful in single threads. Look at this code:</a:t>
            </a:r>
          </a:p>
          <a:p>
            <a:pPr marL="914400" lvl="2" indent="0">
              <a:buNone/>
            </a:pPr>
            <a:r>
              <a:rPr lang="en-US" sz="1200">
                <a:latin typeface="Menlo" charset="0"/>
                <a:ea typeface="Menlo" charset="0"/>
                <a:cs typeface="Menlo" charset="0"/>
              </a:rPr>
              <a:t>String s1 = costlyOperation1();</a:t>
            </a:r>
          </a:p>
          <a:p>
            <a:pPr marL="914400" lvl="2" indent="0">
              <a:buNone/>
            </a:pPr>
            <a:r>
              <a:rPr lang="en-US" sz="1200">
                <a:latin typeface="Menlo" charset="0"/>
                <a:ea typeface="Menlo" charset="0"/>
                <a:cs typeface="Menlo" charset="0"/>
              </a:rPr>
              <a:t>String s2 = costlyOperation2();</a:t>
            </a:r>
          </a:p>
          <a:p>
            <a:pPr marL="914400" lvl="2" indent="0">
              <a:buNone/>
            </a:pPr>
            <a:r>
              <a:rPr lang="en-US" sz="1200">
                <a:latin typeface="Menlo" charset="0"/>
                <a:ea typeface="Menlo" charset="0"/>
                <a:cs typeface="Menlo" charset="0"/>
              </a:rPr>
              <a:t>String s3 = someFunction(s1, s2);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How will this code run in an imperative language?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/>
              <a:t>	Well, no pure functions means sequential execution: </a:t>
            </a:r>
            <a:r>
              <a:rPr lang="en-US" sz="1600">
                <a:ea typeface="Menlo" charset="0"/>
                <a:cs typeface="Menlo" charset="0"/>
              </a:rPr>
              <a:t>costlyOperation1 has to come before 	costlyOperation2, since costlyOperation1 might have some side effect.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24776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582"/>
            <a:ext cx="10515600" cy="520930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Pure functions are also useful in single threads. Look at this code:</a:t>
            </a:r>
          </a:p>
          <a:p>
            <a:pPr marL="914400" lvl="2" indent="0">
              <a:buNone/>
            </a:pPr>
            <a:r>
              <a:rPr lang="en-US" sz="1200">
                <a:latin typeface="Menlo" charset="0"/>
                <a:ea typeface="Menlo" charset="0"/>
                <a:cs typeface="Menlo" charset="0"/>
              </a:rPr>
              <a:t>String s1 = costlyOperation1();</a:t>
            </a:r>
          </a:p>
          <a:p>
            <a:pPr marL="914400" lvl="2" indent="0">
              <a:buNone/>
            </a:pPr>
            <a:r>
              <a:rPr lang="en-US" sz="1200">
                <a:latin typeface="Menlo" charset="0"/>
                <a:ea typeface="Menlo" charset="0"/>
                <a:cs typeface="Menlo" charset="0"/>
              </a:rPr>
              <a:t>String s2 = costlyOperation2();</a:t>
            </a:r>
          </a:p>
          <a:p>
            <a:pPr marL="914400" lvl="2" indent="0">
              <a:buNone/>
            </a:pPr>
            <a:r>
              <a:rPr lang="en-US" sz="1200">
                <a:latin typeface="Menlo" charset="0"/>
                <a:ea typeface="Menlo" charset="0"/>
                <a:cs typeface="Menlo" charset="0"/>
              </a:rPr>
              <a:t>String s3 = someFunction(s1, s2);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How will this code run in an imperative language?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/>
              <a:t>	Well, no pure functions means sequential execution: </a:t>
            </a:r>
            <a:r>
              <a:rPr lang="en-US" sz="1600">
                <a:ea typeface="Menlo" charset="0"/>
                <a:cs typeface="Menlo" charset="0"/>
              </a:rPr>
              <a:t>costlyOperation1 has to come before 	costlyOperation2, since costlyOperation1 might have some side effect.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>
                <a:ea typeface="Menlo" charset="0"/>
                <a:cs typeface="Menlo" charset="0"/>
              </a:rPr>
              <a:t>What happens with the same snippet in a language where costlyOperation1&amp;2 are pure?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2691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582"/>
            <a:ext cx="10515600" cy="520930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Pure functions are also useful in single threads. Look at this code:</a:t>
            </a:r>
          </a:p>
          <a:p>
            <a:pPr marL="914400" lvl="2" indent="0">
              <a:buNone/>
            </a:pPr>
            <a:r>
              <a:rPr lang="en-US" sz="1200">
                <a:latin typeface="Menlo" charset="0"/>
                <a:ea typeface="Menlo" charset="0"/>
                <a:cs typeface="Menlo" charset="0"/>
              </a:rPr>
              <a:t>String s1 = costlyOperation1();</a:t>
            </a:r>
          </a:p>
          <a:p>
            <a:pPr marL="914400" lvl="2" indent="0">
              <a:buNone/>
            </a:pPr>
            <a:r>
              <a:rPr lang="en-US" sz="1200">
                <a:latin typeface="Menlo" charset="0"/>
                <a:ea typeface="Menlo" charset="0"/>
                <a:cs typeface="Menlo" charset="0"/>
              </a:rPr>
              <a:t>String s2 = costlyOperation2();</a:t>
            </a:r>
          </a:p>
          <a:p>
            <a:pPr marL="914400" lvl="2" indent="0">
              <a:buNone/>
            </a:pPr>
            <a:r>
              <a:rPr lang="en-US" sz="1200">
                <a:latin typeface="Menlo" charset="0"/>
                <a:ea typeface="Menlo" charset="0"/>
                <a:cs typeface="Menlo" charset="0"/>
              </a:rPr>
              <a:t>String s3 = someFunction(s1, s2);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How will this code run in an imperative language?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/>
              <a:t>	Well, no pure functions means sequential execution: </a:t>
            </a:r>
            <a:r>
              <a:rPr lang="en-US" sz="1600">
                <a:ea typeface="Menlo" charset="0"/>
                <a:cs typeface="Menlo" charset="0"/>
              </a:rPr>
              <a:t>costlyOperation1 has to come before 	costlyOperation2, since costlyOperation1 might have some side effect.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>
                <a:ea typeface="Menlo" charset="0"/>
                <a:cs typeface="Menlo" charset="0"/>
              </a:rPr>
              <a:t>What happens with the same snippet in a language where costlyOperation1&amp;2 are pure?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1600">
                <a:ea typeface="Menlo" charset="0"/>
                <a:cs typeface="Menlo" charset="0"/>
              </a:rPr>
              <a:t>Pure functions mean no side effects. So costlyOperation1 cannot affect costlyOperation2.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1600">
                <a:ea typeface="Menlo" charset="0"/>
                <a:cs typeface="Menlo" charset="0"/>
              </a:rPr>
              <a:t>This means they can run in parallell!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33371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582"/>
            <a:ext cx="10515600" cy="520930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Pure functions are also useful in single threads. Look at this code:</a:t>
            </a:r>
          </a:p>
          <a:p>
            <a:pPr marL="914400" lvl="2" indent="0">
              <a:buNone/>
            </a:pPr>
            <a:r>
              <a:rPr lang="en-US" sz="1200">
                <a:latin typeface="Menlo" charset="0"/>
                <a:ea typeface="Menlo" charset="0"/>
                <a:cs typeface="Menlo" charset="0"/>
              </a:rPr>
              <a:t>String s1 = costlyOperation1();</a:t>
            </a:r>
          </a:p>
          <a:p>
            <a:pPr marL="914400" lvl="2" indent="0">
              <a:buNone/>
            </a:pPr>
            <a:r>
              <a:rPr lang="en-US" sz="1200">
                <a:latin typeface="Menlo" charset="0"/>
                <a:ea typeface="Menlo" charset="0"/>
                <a:cs typeface="Menlo" charset="0"/>
              </a:rPr>
              <a:t>String s2 = costlyOperation2();</a:t>
            </a:r>
          </a:p>
          <a:p>
            <a:pPr marL="914400" lvl="2" indent="0">
              <a:buNone/>
            </a:pPr>
            <a:r>
              <a:rPr lang="en-US" sz="1200">
                <a:latin typeface="Menlo" charset="0"/>
                <a:ea typeface="Menlo" charset="0"/>
                <a:cs typeface="Menlo" charset="0"/>
              </a:rPr>
              <a:t>String s3 = someFunction(s1, s2);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How will this code run in an imperative language?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/>
              <a:t>	Well, no pure functions means sequential execution: </a:t>
            </a:r>
            <a:r>
              <a:rPr lang="en-US" sz="1600">
                <a:ea typeface="Menlo" charset="0"/>
                <a:cs typeface="Menlo" charset="0"/>
              </a:rPr>
              <a:t>costlyOperation1 has to come before 	costlyOperation2, since costlyOperation1 might have some side effect.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>
                <a:ea typeface="Menlo" charset="0"/>
                <a:cs typeface="Menlo" charset="0"/>
              </a:rPr>
              <a:t>What happens with the same snippet in a language where costlyOperation1&amp;2 are pure?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1600">
                <a:ea typeface="Menlo" charset="0"/>
                <a:cs typeface="Menlo" charset="0"/>
              </a:rPr>
              <a:t>Pure functions mean no side effects. So costlyOperation1 cannot affect costlyOperation2.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1600">
                <a:ea typeface="Menlo" charset="0"/>
                <a:cs typeface="Menlo" charset="0"/>
              </a:rPr>
              <a:t>This means they can run in parallell!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>
                <a:ea typeface="Menlo" charset="0"/>
                <a:cs typeface="Menlo" charset="0"/>
              </a:rPr>
              <a:t>With lazy evaluation, only one of costlyOperation1&amp;2 (or neither!) might actually need to run.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47222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Clearly a bad view!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We will focus on functional techniques, concepts, tips and tricks.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How can they eliminate some things, e.g. states?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In particular: How can they help </a:t>
            </a:r>
            <a:r>
              <a:rPr lang="en-US" sz="2400" i="1" dirty="0"/>
              <a:t>outside of purely </a:t>
            </a:r>
            <a:r>
              <a:rPr lang="en-US" sz="2400" i="1"/>
              <a:t>functional programming?</a:t>
            </a: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255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582"/>
            <a:ext cx="10515600" cy="520930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Of course we need states for some things, though</a:t>
            </a:r>
            <a:endParaRPr lang="en-US" sz="2000">
              <a:ea typeface="Menlo" charset="0"/>
              <a:cs typeface="Menlo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Things are inherently stateful: Bank accounts, users, writing stuff to a database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All functional languages of course </a:t>
            </a:r>
            <a:r>
              <a:rPr lang="en-US" sz="2000" i="1"/>
              <a:t>must</a:t>
            </a:r>
            <a:r>
              <a:rPr lang="en-US" sz="2000"/>
              <a:t> break purity somewhere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	Example: The I/O monad or the State monad in Haskell</a:t>
            </a:r>
          </a:p>
        </p:txBody>
      </p:sp>
    </p:spTree>
    <p:extLst>
      <p:ext uri="{BB962C8B-B14F-4D97-AF65-F5344CB8AC3E}">
        <p14:creationId xmlns:p14="http://schemas.microsoft.com/office/powerpoint/2010/main" val="196903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78299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First things first: How to perform loops without a state?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782992"/>
          </a:xfrm>
        </p:spPr>
        <p:txBody>
          <a:bodyPr>
            <a:normAutofit/>
          </a:bodyPr>
          <a:lstStyle/>
          <a:p>
            <a:endParaRPr lang="en-US"/>
          </a:p>
          <a:p>
            <a:pPr marL="0" indent="0">
              <a:lnSpc>
                <a:spcPct val="150000"/>
              </a:lnSpc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78299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First things first: How to perform loops without a state?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Regular for-loop Java:</a:t>
            </a:r>
          </a:p>
          <a:p>
            <a:pPr marL="0" indent="0">
              <a:buNone/>
            </a:pPr>
            <a:r>
              <a:rPr lang="en-US" sz="1100">
                <a:solidFill>
                  <a:srgbClr val="7F0055"/>
                </a:solidFill>
                <a:latin typeface="Menlo" charset="0"/>
              </a:rPr>
              <a:t>private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static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long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factorial(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int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n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de-DE" sz="1100">
                <a:solidFill>
                  <a:srgbClr val="7F0055"/>
                </a:solidFill>
                <a:latin typeface="Menlo" charset="0"/>
              </a:rPr>
              <a:t>if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(</a:t>
            </a:r>
            <a:r>
              <a:rPr lang="de-DE" sz="1100">
                <a:solidFill>
                  <a:srgbClr val="6A3E3E"/>
                </a:solidFill>
                <a:latin typeface="Menlo" charset="0"/>
              </a:rPr>
              <a:t>n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 == 0) {</a:t>
            </a:r>
          </a:p>
          <a:p>
            <a:pPr marL="0" indent="0">
              <a:buNone/>
            </a:pPr>
            <a:r>
              <a:rPr lang="ro-RO" sz="1100">
                <a:solidFill>
                  <a:srgbClr val="000000"/>
                </a:solidFill>
                <a:latin typeface="Menlo" charset="0"/>
              </a:rPr>
              <a:t>            </a:t>
            </a:r>
            <a:r>
              <a:rPr lang="ro-RO" sz="110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ro-RO" sz="1100">
                <a:solidFill>
                  <a:srgbClr val="000000"/>
                </a:solidFill>
                <a:latin typeface="Menlo" charset="0"/>
              </a:rPr>
              <a:t> 1;</a:t>
            </a: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      }</a:t>
            </a:r>
          </a:p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long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factorial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= 1;</a:t>
            </a:r>
          </a:p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for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int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i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= 1;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i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&lt;=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n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;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i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++) {</a:t>
            </a:r>
          </a:p>
          <a:p>
            <a:pPr marL="0" indent="0">
              <a:buNone/>
            </a:pPr>
            <a:r>
              <a:rPr lang="ro-RO" sz="1100">
                <a:solidFill>
                  <a:srgbClr val="000000"/>
                </a:solidFill>
                <a:latin typeface="Menlo" charset="0"/>
              </a:rPr>
              <a:t>            </a:t>
            </a:r>
            <a:r>
              <a:rPr lang="ro-RO" sz="1100">
                <a:solidFill>
                  <a:srgbClr val="6A3E3E"/>
                </a:solidFill>
                <a:latin typeface="Menlo" charset="0"/>
              </a:rPr>
              <a:t>factorial</a:t>
            </a:r>
            <a:r>
              <a:rPr lang="ro-RO" sz="1100">
                <a:solidFill>
                  <a:srgbClr val="000000"/>
                </a:solidFill>
                <a:latin typeface="Menlo" charset="0"/>
              </a:rPr>
              <a:t> *= </a:t>
            </a:r>
            <a:r>
              <a:rPr lang="ro-RO" sz="1100">
                <a:solidFill>
                  <a:srgbClr val="6A3E3E"/>
                </a:solidFill>
                <a:latin typeface="Menlo" charset="0"/>
              </a:rPr>
              <a:t>factorial</a:t>
            </a:r>
            <a:r>
              <a:rPr lang="ro-RO" sz="1100">
                <a:solidFill>
                  <a:srgbClr val="000000"/>
                </a:solidFill>
                <a:latin typeface="Menlo" charset="0"/>
              </a:rPr>
              <a:t> * </a:t>
            </a:r>
            <a:r>
              <a:rPr lang="ro-RO" sz="1100">
                <a:solidFill>
                  <a:srgbClr val="6A3E3E"/>
                </a:solidFill>
                <a:latin typeface="Menlo" charset="0"/>
              </a:rPr>
              <a:t>i</a:t>
            </a:r>
            <a:r>
              <a:rPr lang="ro-RO" sz="11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      }</a:t>
            </a: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de-DE" sz="110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de-DE" sz="1100">
                <a:solidFill>
                  <a:srgbClr val="6A3E3E"/>
                </a:solidFill>
                <a:latin typeface="Menlo" charset="0"/>
              </a:rPr>
              <a:t>factorial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  }</a:t>
            </a:r>
            <a:endParaRPr lang="en-US" sz="11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782992"/>
          </a:xfrm>
        </p:spPr>
        <p:txBody>
          <a:bodyPr>
            <a:normAutofit/>
          </a:bodyPr>
          <a:lstStyle/>
          <a:p>
            <a:endParaRPr lang="en-US"/>
          </a:p>
          <a:p>
            <a:pPr marL="0" indent="0">
              <a:lnSpc>
                <a:spcPct val="150000"/>
              </a:lnSpc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8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78299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First things first: How to perform loops without a state?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Regular for-loop Java:</a:t>
            </a:r>
          </a:p>
          <a:p>
            <a:pPr marL="0" indent="0">
              <a:buNone/>
            </a:pPr>
            <a:r>
              <a:rPr lang="en-US" sz="1100">
                <a:solidFill>
                  <a:srgbClr val="7F0055"/>
                </a:solidFill>
                <a:latin typeface="Menlo" charset="0"/>
              </a:rPr>
              <a:t>private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static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long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factorial(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int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n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de-DE" sz="1100">
                <a:solidFill>
                  <a:srgbClr val="7F0055"/>
                </a:solidFill>
                <a:latin typeface="Menlo" charset="0"/>
              </a:rPr>
              <a:t>if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(</a:t>
            </a:r>
            <a:r>
              <a:rPr lang="de-DE" sz="1100">
                <a:solidFill>
                  <a:srgbClr val="6A3E3E"/>
                </a:solidFill>
                <a:latin typeface="Menlo" charset="0"/>
              </a:rPr>
              <a:t>n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 == 0) {</a:t>
            </a:r>
          </a:p>
          <a:p>
            <a:pPr marL="0" indent="0">
              <a:buNone/>
            </a:pPr>
            <a:r>
              <a:rPr lang="ro-RO" sz="1100">
                <a:solidFill>
                  <a:srgbClr val="000000"/>
                </a:solidFill>
                <a:latin typeface="Menlo" charset="0"/>
              </a:rPr>
              <a:t>            </a:t>
            </a:r>
            <a:r>
              <a:rPr lang="ro-RO" sz="110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ro-RO" sz="1100">
                <a:solidFill>
                  <a:srgbClr val="000000"/>
                </a:solidFill>
                <a:latin typeface="Menlo" charset="0"/>
              </a:rPr>
              <a:t> 1;</a:t>
            </a: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      }</a:t>
            </a:r>
          </a:p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long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factorial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= 1;</a:t>
            </a:r>
          </a:p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for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int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i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= 1;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i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&lt;=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n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;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i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++) {</a:t>
            </a:r>
          </a:p>
          <a:p>
            <a:pPr marL="0" indent="0">
              <a:buNone/>
            </a:pPr>
            <a:r>
              <a:rPr lang="ro-RO" sz="1100">
                <a:solidFill>
                  <a:srgbClr val="000000"/>
                </a:solidFill>
                <a:latin typeface="Menlo" charset="0"/>
              </a:rPr>
              <a:t>            </a:t>
            </a:r>
            <a:r>
              <a:rPr lang="ro-RO" sz="1100">
                <a:solidFill>
                  <a:srgbClr val="6A3E3E"/>
                </a:solidFill>
                <a:latin typeface="Menlo" charset="0"/>
              </a:rPr>
              <a:t>factorial</a:t>
            </a:r>
            <a:r>
              <a:rPr lang="ro-RO" sz="1100">
                <a:solidFill>
                  <a:srgbClr val="000000"/>
                </a:solidFill>
                <a:latin typeface="Menlo" charset="0"/>
              </a:rPr>
              <a:t> *= </a:t>
            </a:r>
            <a:r>
              <a:rPr lang="ro-RO" sz="1100">
                <a:solidFill>
                  <a:srgbClr val="6A3E3E"/>
                </a:solidFill>
                <a:latin typeface="Menlo" charset="0"/>
              </a:rPr>
              <a:t>factorial</a:t>
            </a:r>
            <a:r>
              <a:rPr lang="ro-RO" sz="1100">
                <a:solidFill>
                  <a:srgbClr val="000000"/>
                </a:solidFill>
                <a:latin typeface="Menlo" charset="0"/>
              </a:rPr>
              <a:t> * </a:t>
            </a:r>
            <a:r>
              <a:rPr lang="ro-RO" sz="1100">
                <a:solidFill>
                  <a:srgbClr val="6A3E3E"/>
                </a:solidFill>
                <a:latin typeface="Menlo" charset="0"/>
              </a:rPr>
              <a:t>i</a:t>
            </a:r>
            <a:r>
              <a:rPr lang="ro-RO" sz="11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      }</a:t>
            </a: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de-DE" sz="110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de-DE" sz="1100">
                <a:solidFill>
                  <a:srgbClr val="6A3E3E"/>
                </a:solidFill>
                <a:latin typeface="Menlo" charset="0"/>
              </a:rPr>
              <a:t>factorial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  }</a:t>
            </a:r>
            <a:endParaRPr lang="en-US" sz="11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782992"/>
          </a:xfrm>
        </p:spPr>
        <p:txBody>
          <a:bodyPr>
            <a:normAutofit/>
          </a:bodyPr>
          <a:lstStyle/>
          <a:p>
            <a:endParaRPr lang="en-US"/>
          </a:p>
          <a:p>
            <a:pPr marL="0" indent="0">
              <a:lnSpc>
                <a:spcPct val="150000"/>
              </a:lnSpc>
              <a:buNone/>
            </a:pPr>
            <a:endParaRPr lang="en-US"/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It works, but has downsides: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Hides recursive nature of factorial</a:t>
            </a:r>
          </a:p>
        </p:txBody>
      </p:sp>
    </p:spTree>
    <p:extLst>
      <p:ext uri="{BB962C8B-B14F-4D97-AF65-F5344CB8AC3E}">
        <p14:creationId xmlns:p14="http://schemas.microsoft.com/office/powerpoint/2010/main" val="214610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78299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First things first: How to perform loops without a state?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Regular for-loop Java:</a:t>
            </a:r>
          </a:p>
          <a:p>
            <a:pPr marL="0" indent="0">
              <a:buNone/>
            </a:pPr>
            <a:r>
              <a:rPr lang="en-US" sz="1100">
                <a:solidFill>
                  <a:srgbClr val="7F0055"/>
                </a:solidFill>
                <a:latin typeface="Menlo" charset="0"/>
              </a:rPr>
              <a:t>private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static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long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factorial(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int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n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de-DE" sz="1100">
                <a:solidFill>
                  <a:srgbClr val="7F0055"/>
                </a:solidFill>
                <a:latin typeface="Menlo" charset="0"/>
              </a:rPr>
              <a:t>if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(</a:t>
            </a:r>
            <a:r>
              <a:rPr lang="de-DE" sz="1100">
                <a:solidFill>
                  <a:srgbClr val="6A3E3E"/>
                </a:solidFill>
                <a:latin typeface="Menlo" charset="0"/>
              </a:rPr>
              <a:t>n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 == 0) {</a:t>
            </a:r>
          </a:p>
          <a:p>
            <a:pPr marL="0" indent="0">
              <a:buNone/>
            </a:pPr>
            <a:r>
              <a:rPr lang="ro-RO" sz="1100">
                <a:solidFill>
                  <a:srgbClr val="000000"/>
                </a:solidFill>
                <a:latin typeface="Menlo" charset="0"/>
              </a:rPr>
              <a:t>            </a:t>
            </a:r>
            <a:r>
              <a:rPr lang="ro-RO" sz="110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ro-RO" sz="1100">
                <a:solidFill>
                  <a:srgbClr val="000000"/>
                </a:solidFill>
                <a:latin typeface="Menlo" charset="0"/>
              </a:rPr>
              <a:t> 1;</a:t>
            </a: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      }</a:t>
            </a:r>
          </a:p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long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factorial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= 1;</a:t>
            </a:r>
          </a:p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for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int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i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= 1;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i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&lt;=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n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;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i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++) {</a:t>
            </a:r>
          </a:p>
          <a:p>
            <a:pPr marL="0" indent="0">
              <a:buNone/>
            </a:pPr>
            <a:r>
              <a:rPr lang="ro-RO" sz="1100">
                <a:solidFill>
                  <a:srgbClr val="000000"/>
                </a:solidFill>
                <a:latin typeface="Menlo" charset="0"/>
              </a:rPr>
              <a:t>            </a:t>
            </a:r>
            <a:r>
              <a:rPr lang="ro-RO" sz="1100">
                <a:solidFill>
                  <a:srgbClr val="6A3E3E"/>
                </a:solidFill>
                <a:latin typeface="Menlo" charset="0"/>
              </a:rPr>
              <a:t>factorial</a:t>
            </a:r>
            <a:r>
              <a:rPr lang="ro-RO" sz="1100">
                <a:solidFill>
                  <a:srgbClr val="000000"/>
                </a:solidFill>
                <a:latin typeface="Menlo" charset="0"/>
              </a:rPr>
              <a:t> *= </a:t>
            </a:r>
            <a:r>
              <a:rPr lang="ro-RO" sz="1100">
                <a:solidFill>
                  <a:srgbClr val="6A3E3E"/>
                </a:solidFill>
                <a:latin typeface="Menlo" charset="0"/>
              </a:rPr>
              <a:t>factorial</a:t>
            </a:r>
            <a:r>
              <a:rPr lang="ro-RO" sz="1100">
                <a:solidFill>
                  <a:srgbClr val="000000"/>
                </a:solidFill>
                <a:latin typeface="Menlo" charset="0"/>
              </a:rPr>
              <a:t> * </a:t>
            </a:r>
            <a:r>
              <a:rPr lang="ro-RO" sz="1100">
                <a:solidFill>
                  <a:srgbClr val="6A3E3E"/>
                </a:solidFill>
                <a:latin typeface="Menlo" charset="0"/>
              </a:rPr>
              <a:t>i</a:t>
            </a:r>
            <a:r>
              <a:rPr lang="ro-RO" sz="11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      }</a:t>
            </a: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de-DE" sz="110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de-DE" sz="1100">
                <a:solidFill>
                  <a:srgbClr val="6A3E3E"/>
                </a:solidFill>
                <a:latin typeface="Menlo" charset="0"/>
              </a:rPr>
              <a:t>factorial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  }</a:t>
            </a:r>
            <a:endParaRPr lang="en-US" sz="11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782992"/>
          </a:xfrm>
        </p:spPr>
        <p:txBody>
          <a:bodyPr>
            <a:normAutofit/>
          </a:bodyPr>
          <a:lstStyle/>
          <a:p>
            <a:endParaRPr lang="en-US"/>
          </a:p>
          <a:p>
            <a:pPr marL="0" indent="0">
              <a:lnSpc>
                <a:spcPct val="150000"/>
              </a:lnSpc>
              <a:buNone/>
            </a:pPr>
            <a:endParaRPr lang="en-US"/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It works, but has downsides: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Hides recursive nature of factorial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Base case hidden away separate from actual calculation</a:t>
            </a:r>
          </a:p>
        </p:txBody>
      </p:sp>
    </p:spTree>
    <p:extLst>
      <p:ext uri="{BB962C8B-B14F-4D97-AF65-F5344CB8AC3E}">
        <p14:creationId xmlns:p14="http://schemas.microsoft.com/office/powerpoint/2010/main" val="184017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78299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First things first: How to perform loops without a state?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Regular for-loop Java:</a:t>
            </a:r>
          </a:p>
          <a:p>
            <a:pPr marL="0" indent="0">
              <a:buNone/>
            </a:pPr>
            <a:r>
              <a:rPr lang="en-US" sz="1100">
                <a:solidFill>
                  <a:srgbClr val="7F0055"/>
                </a:solidFill>
                <a:latin typeface="Menlo" charset="0"/>
              </a:rPr>
              <a:t>private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static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long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factorial(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int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n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de-DE" sz="1100">
                <a:solidFill>
                  <a:srgbClr val="7F0055"/>
                </a:solidFill>
                <a:latin typeface="Menlo" charset="0"/>
              </a:rPr>
              <a:t>if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(</a:t>
            </a:r>
            <a:r>
              <a:rPr lang="de-DE" sz="1100">
                <a:solidFill>
                  <a:srgbClr val="6A3E3E"/>
                </a:solidFill>
                <a:latin typeface="Menlo" charset="0"/>
              </a:rPr>
              <a:t>n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 == 0) {</a:t>
            </a:r>
          </a:p>
          <a:p>
            <a:pPr marL="0" indent="0">
              <a:buNone/>
            </a:pPr>
            <a:r>
              <a:rPr lang="ro-RO" sz="1100">
                <a:solidFill>
                  <a:srgbClr val="000000"/>
                </a:solidFill>
                <a:latin typeface="Menlo" charset="0"/>
              </a:rPr>
              <a:t>            </a:t>
            </a:r>
            <a:r>
              <a:rPr lang="ro-RO" sz="110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ro-RO" sz="1100">
                <a:solidFill>
                  <a:srgbClr val="000000"/>
                </a:solidFill>
                <a:latin typeface="Menlo" charset="0"/>
              </a:rPr>
              <a:t> 1;</a:t>
            </a: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      }</a:t>
            </a:r>
          </a:p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long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factorial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= 1;</a:t>
            </a:r>
          </a:p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for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int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i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= 1;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i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&lt;=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n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;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i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++) {</a:t>
            </a:r>
          </a:p>
          <a:p>
            <a:pPr marL="0" indent="0">
              <a:buNone/>
            </a:pPr>
            <a:r>
              <a:rPr lang="ro-RO" sz="1100">
                <a:solidFill>
                  <a:srgbClr val="000000"/>
                </a:solidFill>
                <a:latin typeface="Menlo" charset="0"/>
              </a:rPr>
              <a:t>            </a:t>
            </a:r>
            <a:r>
              <a:rPr lang="ro-RO" sz="1100">
                <a:solidFill>
                  <a:srgbClr val="6A3E3E"/>
                </a:solidFill>
                <a:latin typeface="Menlo" charset="0"/>
              </a:rPr>
              <a:t>factorial</a:t>
            </a:r>
            <a:r>
              <a:rPr lang="ro-RO" sz="1100">
                <a:solidFill>
                  <a:srgbClr val="000000"/>
                </a:solidFill>
                <a:latin typeface="Menlo" charset="0"/>
              </a:rPr>
              <a:t> *= </a:t>
            </a:r>
            <a:r>
              <a:rPr lang="ro-RO" sz="1100">
                <a:solidFill>
                  <a:srgbClr val="6A3E3E"/>
                </a:solidFill>
                <a:latin typeface="Menlo" charset="0"/>
              </a:rPr>
              <a:t>factorial</a:t>
            </a:r>
            <a:r>
              <a:rPr lang="ro-RO" sz="1100">
                <a:solidFill>
                  <a:srgbClr val="000000"/>
                </a:solidFill>
                <a:latin typeface="Menlo" charset="0"/>
              </a:rPr>
              <a:t> * </a:t>
            </a:r>
            <a:r>
              <a:rPr lang="ro-RO" sz="1100">
                <a:solidFill>
                  <a:srgbClr val="6A3E3E"/>
                </a:solidFill>
                <a:latin typeface="Menlo" charset="0"/>
              </a:rPr>
              <a:t>i</a:t>
            </a:r>
            <a:r>
              <a:rPr lang="ro-RO" sz="11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      }</a:t>
            </a: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de-DE" sz="110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de-DE" sz="1100">
                <a:solidFill>
                  <a:srgbClr val="6A3E3E"/>
                </a:solidFill>
                <a:latin typeface="Menlo" charset="0"/>
              </a:rPr>
              <a:t>factorial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  }</a:t>
            </a:r>
            <a:endParaRPr lang="en-US" sz="11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782992"/>
          </a:xfrm>
        </p:spPr>
        <p:txBody>
          <a:bodyPr>
            <a:normAutofit/>
          </a:bodyPr>
          <a:lstStyle/>
          <a:p>
            <a:endParaRPr lang="en-US"/>
          </a:p>
          <a:p>
            <a:pPr marL="0" indent="0">
              <a:lnSpc>
                <a:spcPct val="150000"/>
              </a:lnSpc>
              <a:buNone/>
            </a:pPr>
            <a:endParaRPr lang="en-US"/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It works, but has downsides: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Hides recursive nature of factorial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Base case hidden away separate from actual calculation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Carries two unnecessary states</a:t>
            </a:r>
          </a:p>
        </p:txBody>
      </p:sp>
    </p:spTree>
    <p:extLst>
      <p:ext uri="{BB962C8B-B14F-4D97-AF65-F5344CB8AC3E}">
        <p14:creationId xmlns:p14="http://schemas.microsoft.com/office/powerpoint/2010/main" val="13305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91925"/>
            <a:ext cx="5181600" cy="491792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sv-SE" sz="2400"/>
              <a:t>Scala:</a:t>
            </a:r>
          </a:p>
          <a:p>
            <a:pPr marL="0" indent="0">
              <a:buNone/>
            </a:pPr>
            <a:r>
              <a:rPr lang="en-US" sz="1100">
                <a:solidFill>
                  <a:srgbClr val="7F0055"/>
                </a:solidFill>
                <a:latin typeface="Menlo" charset="0"/>
              </a:rPr>
              <a:t>def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factorial(n: Int): Int = n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match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{</a:t>
            </a:r>
          </a:p>
          <a:p>
            <a:pPr marL="0" indent="0">
              <a:buNone/>
            </a:pPr>
            <a:r>
              <a:rPr lang="ro-RO" sz="11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ro-RO" sz="1100">
                <a:solidFill>
                  <a:srgbClr val="7F0055"/>
                </a:solidFill>
                <a:latin typeface="Menlo" charset="0"/>
              </a:rPr>
              <a:t>case</a:t>
            </a:r>
            <a:r>
              <a:rPr lang="ro-RO" sz="11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ro-RO" sz="1100">
                <a:solidFill>
                  <a:srgbClr val="C48CFF"/>
                </a:solidFill>
                <a:latin typeface="Menlo" charset="0"/>
              </a:rPr>
              <a:t>0</a:t>
            </a:r>
            <a:r>
              <a:rPr lang="ro-RO" sz="1100">
                <a:solidFill>
                  <a:srgbClr val="000000"/>
                </a:solidFill>
                <a:latin typeface="Menlo" charset="0"/>
              </a:rPr>
              <a:t> =&gt; </a:t>
            </a:r>
            <a:r>
              <a:rPr lang="ro-RO" sz="1100">
                <a:solidFill>
                  <a:srgbClr val="C48CFF"/>
                </a:solidFill>
                <a:latin typeface="Menlo" charset="0"/>
              </a:rPr>
              <a:t>1</a:t>
            </a:r>
          </a:p>
          <a:p>
            <a:pPr marL="0" indent="0">
              <a:buNone/>
            </a:pPr>
            <a:r>
              <a:rPr lang="ro-RO" sz="11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ro-RO" sz="1100">
                <a:solidFill>
                  <a:srgbClr val="7F0055"/>
                </a:solidFill>
                <a:latin typeface="Menlo" charset="0"/>
              </a:rPr>
              <a:t>case</a:t>
            </a:r>
            <a:r>
              <a:rPr lang="ro-RO" sz="1100">
                <a:solidFill>
                  <a:srgbClr val="000000"/>
                </a:solidFill>
                <a:latin typeface="Menlo" charset="0"/>
              </a:rPr>
              <a:t> _ =&gt; n * factorial(n-</a:t>
            </a:r>
            <a:r>
              <a:rPr lang="ro-RO" sz="1100">
                <a:solidFill>
                  <a:srgbClr val="C48CFF"/>
                </a:solidFill>
                <a:latin typeface="Menlo" charset="0"/>
              </a:rPr>
              <a:t>1</a:t>
            </a:r>
            <a:r>
              <a:rPr lang="ro-RO" sz="110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pPr marL="0" indent="0">
              <a:buNone/>
            </a:pPr>
            <a:r>
              <a:rPr lang="ro-RO" sz="1100">
                <a:solidFill>
                  <a:srgbClr val="000000"/>
                </a:solidFill>
                <a:latin typeface="Menlo" charset="0"/>
              </a:rPr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08775"/>
            <a:ext cx="5181600" cy="522453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8283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91925"/>
            <a:ext cx="5181600" cy="491792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sv-SE" sz="2400"/>
              <a:t>Scala:</a:t>
            </a:r>
          </a:p>
          <a:p>
            <a:pPr marL="0" indent="0">
              <a:buNone/>
            </a:pPr>
            <a:r>
              <a:rPr lang="en-US" sz="1100">
                <a:solidFill>
                  <a:srgbClr val="7F0055"/>
                </a:solidFill>
                <a:latin typeface="Menlo" charset="0"/>
              </a:rPr>
              <a:t>def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factorial(n: Int): Int = n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match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{</a:t>
            </a:r>
          </a:p>
          <a:p>
            <a:pPr marL="0" indent="0">
              <a:buNone/>
            </a:pPr>
            <a:r>
              <a:rPr lang="ro-RO" sz="11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ro-RO" sz="1100">
                <a:solidFill>
                  <a:srgbClr val="7F0055"/>
                </a:solidFill>
                <a:latin typeface="Menlo" charset="0"/>
              </a:rPr>
              <a:t>case</a:t>
            </a:r>
            <a:r>
              <a:rPr lang="ro-RO" sz="11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ro-RO" sz="1100">
                <a:solidFill>
                  <a:srgbClr val="C48CFF"/>
                </a:solidFill>
                <a:latin typeface="Menlo" charset="0"/>
              </a:rPr>
              <a:t>0</a:t>
            </a:r>
            <a:r>
              <a:rPr lang="ro-RO" sz="1100">
                <a:solidFill>
                  <a:srgbClr val="000000"/>
                </a:solidFill>
                <a:latin typeface="Menlo" charset="0"/>
              </a:rPr>
              <a:t> =&gt; </a:t>
            </a:r>
            <a:r>
              <a:rPr lang="ro-RO" sz="1100">
                <a:solidFill>
                  <a:srgbClr val="C48CFF"/>
                </a:solidFill>
                <a:latin typeface="Menlo" charset="0"/>
              </a:rPr>
              <a:t>1</a:t>
            </a:r>
          </a:p>
          <a:p>
            <a:pPr marL="0" indent="0">
              <a:buNone/>
            </a:pPr>
            <a:r>
              <a:rPr lang="ro-RO" sz="11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ro-RO" sz="1100">
                <a:solidFill>
                  <a:srgbClr val="7F0055"/>
                </a:solidFill>
                <a:latin typeface="Menlo" charset="0"/>
              </a:rPr>
              <a:t>case</a:t>
            </a:r>
            <a:r>
              <a:rPr lang="ro-RO" sz="1100">
                <a:solidFill>
                  <a:srgbClr val="000000"/>
                </a:solidFill>
                <a:latin typeface="Menlo" charset="0"/>
              </a:rPr>
              <a:t> _ =&gt; n * factorial(n-</a:t>
            </a:r>
            <a:r>
              <a:rPr lang="ro-RO" sz="1100">
                <a:solidFill>
                  <a:srgbClr val="C48CFF"/>
                </a:solidFill>
                <a:latin typeface="Menlo" charset="0"/>
              </a:rPr>
              <a:t>1</a:t>
            </a:r>
            <a:r>
              <a:rPr lang="ro-RO" sz="110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pPr marL="0" indent="0">
              <a:buNone/>
            </a:pPr>
            <a:r>
              <a:rPr lang="ro-RO" sz="1100">
                <a:solidFill>
                  <a:srgbClr val="000000"/>
                </a:solidFill>
                <a:latin typeface="Menlo" charset="0"/>
              </a:rPr>
              <a:t>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Fully recursive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No state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08775"/>
            <a:ext cx="5181600" cy="522453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47124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91925"/>
            <a:ext cx="5181600" cy="491792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sv-SE" sz="2400"/>
              <a:t>Scala:</a:t>
            </a:r>
          </a:p>
          <a:p>
            <a:pPr marL="0" indent="0">
              <a:buNone/>
            </a:pPr>
            <a:r>
              <a:rPr lang="en-US" sz="1100">
                <a:solidFill>
                  <a:srgbClr val="7F0055"/>
                </a:solidFill>
                <a:latin typeface="Menlo" charset="0"/>
              </a:rPr>
              <a:t>def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factorial(n: Int): Int = n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match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{</a:t>
            </a:r>
          </a:p>
          <a:p>
            <a:pPr marL="0" indent="0">
              <a:buNone/>
            </a:pPr>
            <a:r>
              <a:rPr lang="ro-RO" sz="11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ro-RO" sz="1100">
                <a:solidFill>
                  <a:srgbClr val="7F0055"/>
                </a:solidFill>
                <a:latin typeface="Menlo" charset="0"/>
              </a:rPr>
              <a:t>case</a:t>
            </a:r>
            <a:r>
              <a:rPr lang="ro-RO" sz="11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ro-RO" sz="1100">
                <a:solidFill>
                  <a:srgbClr val="C48CFF"/>
                </a:solidFill>
                <a:latin typeface="Menlo" charset="0"/>
              </a:rPr>
              <a:t>0</a:t>
            </a:r>
            <a:r>
              <a:rPr lang="ro-RO" sz="1100">
                <a:solidFill>
                  <a:srgbClr val="000000"/>
                </a:solidFill>
                <a:latin typeface="Menlo" charset="0"/>
              </a:rPr>
              <a:t> =&gt; </a:t>
            </a:r>
            <a:r>
              <a:rPr lang="ro-RO" sz="1100">
                <a:solidFill>
                  <a:srgbClr val="C48CFF"/>
                </a:solidFill>
                <a:latin typeface="Menlo" charset="0"/>
              </a:rPr>
              <a:t>1</a:t>
            </a:r>
          </a:p>
          <a:p>
            <a:pPr marL="0" indent="0">
              <a:buNone/>
            </a:pPr>
            <a:r>
              <a:rPr lang="ro-RO" sz="11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ro-RO" sz="1100">
                <a:solidFill>
                  <a:srgbClr val="7F0055"/>
                </a:solidFill>
                <a:latin typeface="Menlo" charset="0"/>
              </a:rPr>
              <a:t>case</a:t>
            </a:r>
            <a:r>
              <a:rPr lang="ro-RO" sz="1100">
                <a:solidFill>
                  <a:srgbClr val="000000"/>
                </a:solidFill>
                <a:latin typeface="Menlo" charset="0"/>
              </a:rPr>
              <a:t> _ =&gt; n * factorial(n-</a:t>
            </a:r>
            <a:r>
              <a:rPr lang="ro-RO" sz="1100">
                <a:solidFill>
                  <a:srgbClr val="C48CFF"/>
                </a:solidFill>
                <a:latin typeface="Menlo" charset="0"/>
              </a:rPr>
              <a:t>1</a:t>
            </a:r>
            <a:r>
              <a:rPr lang="ro-RO" sz="110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pPr marL="0" indent="0">
              <a:buNone/>
            </a:pPr>
            <a:r>
              <a:rPr lang="ro-RO" sz="1100">
                <a:solidFill>
                  <a:srgbClr val="000000"/>
                </a:solidFill>
                <a:latin typeface="Menlo" charset="0"/>
              </a:rPr>
              <a:t>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Fully recursive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No state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BUT: Fills up the stack with recursive calls!</a:t>
            </a:r>
            <a:r>
              <a:rPr lang="en-US" sz="2000">
                <a:solidFill>
                  <a:srgbClr val="FF0000"/>
                </a:solidFill>
                <a:latin typeface="Menlo" charset="0"/>
              </a:rPr>
              <a:t> </a:t>
            </a:r>
            <a:endParaRPr lang="en-US" sz="20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08775"/>
            <a:ext cx="5181600" cy="522453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66257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91925"/>
            <a:ext cx="5181600" cy="491792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sv-SE" sz="2400"/>
              <a:t>Scala:</a:t>
            </a:r>
          </a:p>
          <a:p>
            <a:pPr marL="0" indent="0">
              <a:buNone/>
            </a:pPr>
            <a:r>
              <a:rPr lang="en-US" sz="1100">
                <a:solidFill>
                  <a:srgbClr val="7F0055"/>
                </a:solidFill>
                <a:latin typeface="Menlo" charset="0"/>
              </a:rPr>
              <a:t>def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factorial(n: Int): Int = n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match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{</a:t>
            </a:r>
          </a:p>
          <a:p>
            <a:pPr marL="0" indent="0">
              <a:buNone/>
            </a:pPr>
            <a:r>
              <a:rPr lang="ro-RO" sz="11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ro-RO" sz="1100">
                <a:solidFill>
                  <a:srgbClr val="7F0055"/>
                </a:solidFill>
                <a:latin typeface="Menlo" charset="0"/>
              </a:rPr>
              <a:t>case</a:t>
            </a:r>
            <a:r>
              <a:rPr lang="ro-RO" sz="11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ro-RO" sz="1100">
                <a:solidFill>
                  <a:srgbClr val="C48CFF"/>
                </a:solidFill>
                <a:latin typeface="Menlo" charset="0"/>
              </a:rPr>
              <a:t>0</a:t>
            </a:r>
            <a:r>
              <a:rPr lang="ro-RO" sz="1100">
                <a:solidFill>
                  <a:srgbClr val="000000"/>
                </a:solidFill>
                <a:latin typeface="Menlo" charset="0"/>
              </a:rPr>
              <a:t> =&gt; </a:t>
            </a:r>
            <a:r>
              <a:rPr lang="ro-RO" sz="1100">
                <a:solidFill>
                  <a:srgbClr val="C48CFF"/>
                </a:solidFill>
                <a:latin typeface="Menlo" charset="0"/>
              </a:rPr>
              <a:t>1</a:t>
            </a:r>
          </a:p>
          <a:p>
            <a:pPr marL="0" indent="0">
              <a:buNone/>
            </a:pPr>
            <a:r>
              <a:rPr lang="ro-RO" sz="11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ro-RO" sz="1100">
                <a:solidFill>
                  <a:srgbClr val="7F0055"/>
                </a:solidFill>
                <a:latin typeface="Menlo" charset="0"/>
              </a:rPr>
              <a:t>case</a:t>
            </a:r>
            <a:r>
              <a:rPr lang="ro-RO" sz="1100">
                <a:solidFill>
                  <a:srgbClr val="000000"/>
                </a:solidFill>
                <a:latin typeface="Menlo" charset="0"/>
              </a:rPr>
              <a:t> _ =&gt; n * factorial(n-</a:t>
            </a:r>
            <a:r>
              <a:rPr lang="ro-RO" sz="1100">
                <a:solidFill>
                  <a:srgbClr val="C48CFF"/>
                </a:solidFill>
                <a:latin typeface="Menlo" charset="0"/>
              </a:rPr>
              <a:t>1</a:t>
            </a:r>
            <a:r>
              <a:rPr lang="ro-RO" sz="110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pPr marL="0" indent="0">
              <a:buNone/>
            </a:pPr>
            <a:r>
              <a:rPr lang="ro-RO" sz="1100">
                <a:solidFill>
                  <a:srgbClr val="000000"/>
                </a:solidFill>
                <a:latin typeface="Menlo" charset="0"/>
              </a:rPr>
              <a:t>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Fully recursive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No state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BUT: Fills up the stack with recursive calls!</a:t>
            </a:r>
            <a:r>
              <a:rPr lang="en-US" sz="2000">
                <a:solidFill>
                  <a:srgbClr val="FF0000"/>
                </a:solidFill>
                <a:latin typeface="Menlo" charset="0"/>
              </a:rPr>
              <a:t> Exception in thread "main" java.lang.StackOverflowError</a:t>
            </a:r>
            <a:endParaRPr lang="en-US" sz="20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08775"/>
            <a:ext cx="5181600" cy="522453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49594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7906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endParaRPr lang="en-US" sz="4000"/>
          </a:p>
          <a:p>
            <a:pPr marL="0" indent="0" algn="ctr">
              <a:lnSpc>
                <a:spcPct val="150000"/>
              </a:lnSpc>
              <a:buNone/>
            </a:pPr>
            <a:r>
              <a:rPr lang="en-US" sz="7200"/>
              <a:t>Closures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6169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91925"/>
            <a:ext cx="5181600" cy="491792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sv-SE" sz="2400"/>
              <a:t>Scala:</a:t>
            </a:r>
          </a:p>
          <a:p>
            <a:pPr marL="0" indent="0">
              <a:buNone/>
            </a:pPr>
            <a:r>
              <a:rPr lang="en-US" sz="1100">
                <a:solidFill>
                  <a:srgbClr val="7F0055"/>
                </a:solidFill>
                <a:latin typeface="Menlo" charset="0"/>
              </a:rPr>
              <a:t>def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factorial(n: Int): Int = n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match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{</a:t>
            </a:r>
          </a:p>
          <a:p>
            <a:pPr marL="0" indent="0">
              <a:buNone/>
            </a:pPr>
            <a:r>
              <a:rPr lang="ro-RO" sz="11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ro-RO" sz="1100">
                <a:solidFill>
                  <a:srgbClr val="7F0055"/>
                </a:solidFill>
                <a:latin typeface="Menlo" charset="0"/>
              </a:rPr>
              <a:t>case</a:t>
            </a:r>
            <a:r>
              <a:rPr lang="ro-RO" sz="11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ro-RO" sz="1100">
                <a:solidFill>
                  <a:srgbClr val="C48CFF"/>
                </a:solidFill>
                <a:latin typeface="Menlo" charset="0"/>
              </a:rPr>
              <a:t>0</a:t>
            </a:r>
            <a:r>
              <a:rPr lang="ro-RO" sz="1100">
                <a:solidFill>
                  <a:srgbClr val="000000"/>
                </a:solidFill>
                <a:latin typeface="Menlo" charset="0"/>
              </a:rPr>
              <a:t> =&gt; </a:t>
            </a:r>
            <a:r>
              <a:rPr lang="ro-RO" sz="1100">
                <a:solidFill>
                  <a:srgbClr val="C48CFF"/>
                </a:solidFill>
                <a:latin typeface="Menlo" charset="0"/>
              </a:rPr>
              <a:t>1</a:t>
            </a:r>
          </a:p>
          <a:p>
            <a:pPr marL="0" indent="0">
              <a:buNone/>
            </a:pPr>
            <a:r>
              <a:rPr lang="ro-RO" sz="11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ro-RO" sz="1100">
                <a:solidFill>
                  <a:srgbClr val="7F0055"/>
                </a:solidFill>
                <a:latin typeface="Menlo" charset="0"/>
              </a:rPr>
              <a:t>case</a:t>
            </a:r>
            <a:r>
              <a:rPr lang="ro-RO" sz="1100">
                <a:solidFill>
                  <a:srgbClr val="000000"/>
                </a:solidFill>
                <a:latin typeface="Menlo" charset="0"/>
              </a:rPr>
              <a:t> _ =&gt; n * factorial(n-</a:t>
            </a:r>
            <a:r>
              <a:rPr lang="ro-RO" sz="1100">
                <a:solidFill>
                  <a:srgbClr val="C48CFF"/>
                </a:solidFill>
                <a:latin typeface="Menlo" charset="0"/>
              </a:rPr>
              <a:t>1</a:t>
            </a:r>
            <a:r>
              <a:rPr lang="ro-RO" sz="110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pPr marL="0" indent="0">
              <a:buNone/>
            </a:pPr>
            <a:r>
              <a:rPr lang="ro-RO" sz="1100">
                <a:solidFill>
                  <a:srgbClr val="000000"/>
                </a:solidFill>
                <a:latin typeface="Menlo" charset="0"/>
              </a:rPr>
              <a:t>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Fully recursive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No state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BUT: Fills up the stack with recursive calls!</a:t>
            </a:r>
            <a:r>
              <a:rPr lang="en-US" sz="2000">
                <a:solidFill>
                  <a:srgbClr val="FF0000"/>
                </a:solidFill>
                <a:latin typeface="Menlo" charset="0"/>
              </a:rPr>
              <a:t> Exception in thread "main" java.lang.StackOverflowError</a:t>
            </a:r>
            <a:endParaRPr lang="en-US" sz="20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08775"/>
            <a:ext cx="5181600" cy="52245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Tail recursion:</a:t>
            </a:r>
          </a:p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 </a:t>
            </a:r>
          </a:p>
          <a:p>
            <a:pPr marL="0" indent="0">
              <a:buNone/>
            </a:pPr>
            <a:r>
              <a:rPr lang="en-US" sz="1100">
                <a:solidFill>
                  <a:srgbClr val="7F0055"/>
                </a:solidFill>
                <a:latin typeface="Menlo" charset="0"/>
              </a:rPr>
              <a:t>def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factTailRec(i: BigInt): BigInt = {</a:t>
            </a:r>
          </a:p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def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f(i: BigInt, accumulator: BigInt): BigInt = {</a:t>
            </a:r>
          </a:p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     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if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(i == </a:t>
            </a:r>
            <a:r>
              <a:rPr lang="en-US" sz="1100">
                <a:solidFill>
                  <a:srgbClr val="C48CFF"/>
                </a:solidFill>
                <a:latin typeface="Menlo" charset="0"/>
              </a:rPr>
              <a:t>0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accumulator</a:t>
            </a:r>
          </a:p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      }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else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{</a:t>
            </a:r>
          </a:p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f(i - </a:t>
            </a:r>
            <a:r>
              <a:rPr lang="en-US" sz="1100">
                <a:solidFill>
                  <a:srgbClr val="C48CFF"/>
                </a:solidFill>
                <a:latin typeface="Menlo" charset="0"/>
              </a:rPr>
              <a:t>1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, i * accumulator)</a:t>
            </a: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    }</a:t>
            </a: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  }</a:t>
            </a:r>
          </a:p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f(i, </a:t>
            </a:r>
            <a:r>
              <a:rPr lang="en-US" sz="1100">
                <a:solidFill>
                  <a:srgbClr val="C48CFF"/>
                </a:solidFill>
                <a:latin typeface="Menlo" charset="0"/>
              </a:rPr>
              <a:t>1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}</a:t>
            </a:r>
            <a:endParaRPr lang="de-DE" sz="1100">
              <a:latin typeface="Menlo" charset="0"/>
            </a:endParaRP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23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91925"/>
            <a:ext cx="5181600" cy="491792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sv-SE" sz="2400"/>
              <a:t>Scala:</a:t>
            </a:r>
          </a:p>
          <a:p>
            <a:pPr marL="0" indent="0">
              <a:buNone/>
            </a:pPr>
            <a:r>
              <a:rPr lang="en-US" sz="1100">
                <a:solidFill>
                  <a:srgbClr val="7F0055"/>
                </a:solidFill>
                <a:latin typeface="Menlo" charset="0"/>
              </a:rPr>
              <a:t>def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factorial(n: Int): Int = n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match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{</a:t>
            </a:r>
          </a:p>
          <a:p>
            <a:pPr marL="0" indent="0">
              <a:buNone/>
            </a:pPr>
            <a:r>
              <a:rPr lang="ro-RO" sz="11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ro-RO" sz="1100">
                <a:solidFill>
                  <a:srgbClr val="7F0055"/>
                </a:solidFill>
                <a:latin typeface="Menlo" charset="0"/>
              </a:rPr>
              <a:t>case</a:t>
            </a:r>
            <a:r>
              <a:rPr lang="ro-RO" sz="11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ro-RO" sz="1100">
                <a:solidFill>
                  <a:srgbClr val="C48CFF"/>
                </a:solidFill>
                <a:latin typeface="Menlo" charset="0"/>
              </a:rPr>
              <a:t>0</a:t>
            </a:r>
            <a:r>
              <a:rPr lang="ro-RO" sz="1100">
                <a:solidFill>
                  <a:srgbClr val="000000"/>
                </a:solidFill>
                <a:latin typeface="Menlo" charset="0"/>
              </a:rPr>
              <a:t> =&gt; </a:t>
            </a:r>
            <a:r>
              <a:rPr lang="ro-RO" sz="1100">
                <a:solidFill>
                  <a:srgbClr val="C48CFF"/>
                </a:solidFill>
                <a:latin typeface="Menlo" charset="0"/>
              </a:rPr>
              <a:t>1</a:t>
            </a:r>
          </a:p>
          <a:p>
            <a:pPr marL="0" indent="0">
              <a:buNone/>
            </a:pPr>
            <a:r>
              <a:rPr lang="ro-RO" sz="11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ro-RO" sz="1100">
                <a:solidFill>
                  <a:srgbClr val="7F0055"/>
                </a:solidFill>
                <a:latin typeface="Menlo" charset="0"/>
              </a:rPr>
              <a:t>case</a:t>
            </a:r>
            <a:r>
              <a:rPr lang="ro-RO" sz="1100">
                <a:solidFill>
                  <a:srgbClr val="000000"/>
                </a:solidFill>
                <a:latin typeface="Menlo" charset="0"/>
              </a:rPr>
              <a:t> _ =&gt; n * factorial(n-</a:t>
            </a:r>
            <a:r>
              <a:rPr lang="ro-RO" sz="1100">
                <a:solidFill>
                  <a:srgbClr val="C48CFF"/>
                </a:solidFill>
                <a:latin typeface="Menlo" charset="0"/>
              </a:rPr>
              <a:t>1</a:t>
            </a:r>
            <a:r>
              <a:rPr lang="ro-RO" sz="110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pPr marL="0" indent="0">
              <a:buNone/>
            </a:pPr>
            <a:r>
              <a:rPr lang="ro-RO" sz="1100">
                <a:solidFill>
                  <a:srgbClr val="000000"/>
                </a:solidFill>
                <a:latin typeface="Menlo" charset="0"/>
              </a:rPr>
              <a:t>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Fully recursive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No state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BUT: Fills up the stack with recursive calls!</a:t>
            </a:r>
            <a:r>
              <a:rPr lang="en-US" sz="2000">
                <a:solidFill>
                  <a:srgbClr val="FF0000"/>
                </a:solidFill>
                <a:latin typeface="Menlo" charset="0"/>
              </a:rPr>
              <a:t> Exception in thread "main" java.lang.StackOverflowError</a:t>
            </a:r>
            <a:endParaRPr lang="en-US" sz="20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08775"/>
            <a:ext cx="5181600" cy="52245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Tail recursion:</a:t>
            </a:r>
          </a:p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 </a:t>
            </a:r>
          </a:p>
          <a:p>
            <a:pPr marL="0" indent="0">
              <a:buNone/>
            </a:pPr>
            <a:r>
              <a:rPr lang="en-US" sz="1100">
                <a:solidFill>
                  <a:srgbClr val="7F0055"/>
                </a:solidFill>
                <a:latin typeface="Menlo" charset="0"/>
              </a:rPr>
              <a:t>def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factTailRec(i: BigInt): BigInt = {</a:t>
            </a:r>
          </a:p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def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f(i: BigInt, accumulator: BigInt): BigInt = {</a:t>
            </a:r>
          </a:p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     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if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(i == </a:t>
            </a:r>
            <a:r>
              <a:rPr lang="en-US" sz="1100">
                <a:solidFill>
                  <a:srgbClr val="C48CFF"/>
                </a:solidFill>
                <a:latin typeface="Menlo" charset="0"/>
              </a:rPr>
              <a:t>0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accumulator</a:t>
            </a:r>
          </a:p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      }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else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{</a:t>
            </a:r>
          </a:p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f(i - </a:t>
            </a:r>
            <a:r>
              <a:rPr lang="en-US" sz="1100">
                <a:solidFill>
                  <a:srgbClr val="C48CFF"/>
                </a:solidFill>
                <a:latin typeface="Menlo" charset="0"/>
              </a:rPr>
              <a:t>1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, i * accumulator)</a:t>
            </a: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    }</a:t>
            </a: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  }</a:t>
            </a:r>
          </a:p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f(i, </a:t>
            </a:r>
            <a:r>
              <a:rPr lang="en-US" sz="1100">
                <a:solidFill>
                  <a:srgbClr val="C48CFF"/>
                </a:solidFill>
                <a:latin typeface="Menlo" charset="0"/>
              </a:rPr>
              <a:t>1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}</a:t>
            </a:r>
            <a:endParaRPr lang="de-DE" sz="1100">
              <a:latin typeface="Menlo" charset="0"/>
            </a:endParaRP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}</a:t>
            </a:r>
          </a:p>
          <a:p>
            <a:pPr marL="0" indent="0">
              <a:buNone/>
            </a:pPr>
            <a:r>
              <a:rPr lang="en-US" sz="2000"/>
              <a:t>Still recursive</a:t>
            </a:r>
          </a:p>
          <a:p>
            <a:pPr marL="0" indent="0">
              <a:buNone/>
            </a:pPr>
            <a:r>
              <a:rPr lang="en-US" sz="2000"/>
              <a:t>Still no states</a:t>
            </a:r>
          </a:p>
          <a:p>
            <a:pPr marL="0" indent="0">
              <a:buNone/>
            </a:pPr>
            <a:r>
              <a:rPr lang="en-US" sz="2000"/>
              <a:t>AND: doesn’t fill up the stack!</a:t>
            </a:r>
          </a:p>
        </p:txBody>
      </p:sp>
    </p:spTree>
    <p:extLst>
      <p:ext uri="{BB962C8B-B14F-4D97-AF65-F5344CB8AC3E}">
        <p14:creationId xmlns:p14="http://schemas.microsoft.com/office/powerpoint/2010/main" val="3147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226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Functional languages encourage recursion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Large recursive calls fill up the stack until the base case is reached</a:t>
            </a:r>
          </a:p>
        </p:txBody>
      </p:sp>
    </p:spTree>
    <p:extLst>
      <p:ext uri="{BB962C8B-B14F-4D97-AF65-F5344CB8AC3E}">
        <p14:creationId xmlns:p14="http://schemas.microsoft.com/office/powerpoint/2010/main" val="9690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226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Functional languages encourage recursion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Large recursive calls fill up the stack until the base case is reached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How to reconcile this?</a:t>
            </a:r>
          </a:p>
        </p:txBody>
      </p:sp>
    </p:spTree>
    <p:extLst>
      <p:ext uri="{BB962C8B-B14F-4D97-AF65-F5344CB8AC3E}">
        <p14:creationId xmlns:p14="http://schemas.microsoft.com/office/powerpoint/2010/main" val="142795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226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Functional languages encourage recursion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Large recursive calls fill up the stack until the base case is reached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How to reconcile this?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Tail recursion! </a:t>
            </a:r>
            <a:r>
              <a:rPr lang="en-US" sz="2000" i="1"/>
              <a:t>“Tail call optimization”</a:t>
            </a:r>
            <a:r>
              <a:rPr lang="en-US" sz="2000"/>
              <a:t> means compiler optimizes your code to an iterative procedure behind the scenes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7284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226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Functional languages encourage recursion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Large recursive calls fill up the stack until the base case is reached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How to reconcile this?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Tail recursion! </a:t>
            </a:r>
            <a:r>
              <a:rPr lang="en-US" sz="2000" i="1"/>
              <a:t>“Tail call optimization”</a:t>
            </a:r>
            <a:r>
              <a:rPr lang="en-US" sz="2000"/>
              <a:t> means compiler optimizes your code to an iterative procedure behind the scenes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	</a:t>
            </a:r>
            <a:r>
              <a:rPr lang="en-US" sz="1600"/>
              <a:t>Example of declarative programming: As a programmer you shouldn’t care </a:t>
            </a:r>
            <a:r>
              <a:rPr lang="en-US" sz="1600" i="1"/>
              <a:t>how</a:t>
            </a:r>
            <a:r>
              <a:rPr lang="en-US" sz="1600"/>
              <a:t> a computation is made</a:t>
            </a:r>
          </a:p>
        </p:txBody>
      </p:sp>
    </p:spTree>
    <p:extLst>
      <p:ext uri="{BB962C8B-B14F-4D97-AF65-F5344CB8AC3E}">
        <p14:creationId xmlns:p14="http://schemas.microsoft.com/office/powerpoint/2010/main" val="146842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226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Functional languages encourage recursion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Large recursive calls fill up the stack until the base case is reached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How to reconcile this?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Tail recursion! </a:t>
            </a:r>
            <a:r>
              <a:rPr lang="en-US" sz="2000" i="1"/>
              <a:t>“Tail call optimization”</a:t>
            </a:r>
            <a:r>
              <a:rPr lang="en-US" sz="2000"/>
              <a:t> means compiler optimizes your code to an iterative procedure behind the scenes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	</a:t>
            </a:r>
            <a:r>
              <a:rPr lang="en-US" sz="1600"/>
              <a:t>Example of declarative programming: As a programmer you shouldn’t care </a:t>
            </a:r>
            <a:r>
              <a:rPr lang="en-US" sz="1600" i="1"/>
              <a:t>how</a:t>
            </a:r>
            <a:r>
              <a:rPr lang="en-US" sz="1600"/>
              <a:t> a computation is made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Differs from “regular recursion” in that the last call must be </a:t>
            </a:r>
            <a:r>
              <a:rPr lang="en-US" sz="2000" i="1"/>
              <a:t>purely recursive</a:t>
            </a:r>
            <a:r>
              <a:rPr lang="en-US" sz="2000"/>
              <a:t>. I.e. no other calculation or anything.</a:t>
            </a:r>
          </a:p>
        </p:txBody>
      </p:sp>
    </p:spTree>
    <p:extLst>
      <p:ext uri="{BB962C8B-B14F-4D97-AF65-F5344CB8AC3E}">
        <p14:creationId xmlns:p14="http://schemas.microsoft.com/office/powerpoint/2010/main" val="157510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Tail recursion is the best of both worlds: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Allows you to keep recursive nature of problems but avoid states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All while keeping the performance of an iterative solution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Not all languages support tail call optimization, however.</a:t>
            </a:r>
          </a:p>
        </p:txBody>
      </p:sp>
    </p:spTree>
    <p:extLst>
      <p:ext uri="{BB962C8B-B14F-4D97-AF65-F5344CB8AC3E}">
        <p14:creationId xmlns:p14="http://schemas.microsoft.com/office/powerpoint/2010/main" val="69153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Recursion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Tail recursion in Java: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200">
                <a:solidFill>
                  <a:srgbClr val="7F0055"/>
                </a:solidFill>
                <a:latin typeface="Menlo" charset="0"/>
              </a:rPr>
              <a:t>private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200">
                <a:solidFill>
                  <a:srgbClr val="7F0055"/>
                </a:solidFill>
                <a:latin typeface="Menlo" charset="0"/>
              </a:rPr>
              <a:t>static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200">
                <a:solidFill>
                  <a:srgbClr val="7F0055"/>
                </a:solidFill>
                <a:latin typeface="Menlo" charset="0"/>
              </a:rPr>
              <a:t>void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call1000Times(</a:t>
            </a:r>
            <a:r>
              <a:rPr lang="en-US" sz="1200">
                <a:solidFill>
                  <a:srgbClr val="7F0055"/>
                </a:solidFill>
                <a:latin typeface="Menlo" charset="0"/>
              </a:rPr>
              <a:t>int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200">
                <a:solidFill>
                  <a:srgbClr val="6A3E3E"/>
                </a:solidFill>
                <a:latin typeface="Menlo" charset="0"/>
              </a:rPr>
              <a:t>calls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en-US" sz="1200">
                <a:solidFill>
                  <a:srgbClr val="7F0055"/>
                </a:solidFill>
                <a:latin typeface="Menlo" charset="0"/>
              </a:rPr>
              <a:t>if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200">
                <a:solidFill>
                  <a:srgbClr val="6A3E3E"/>
                </a:solidFill>
                <a:latin typeface="Menlo" charset="0"/>
              </a:rPr>
              <a:t>calls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== 1000) {</a:t>
            </a:r>
          </a:p>
          <a:p>
            <a:pPr marL="0" indent="0">
              <a:buNone/>
            </a:pPr>
            <a:r>
              <a:rPr lang="ro-RO" sz="1200">
                <a:solidFill>
                  <a:srgbClr val="000000"/>
                </a:solidFill>
                <a:latin typeface="Menlo" charset="0"/>
              </a:rPr>
              <a:t>            </a:t>
            </a:r>
            <a:r>
              <a:rPr lang="ro-RO" sz="120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ro-RO" sz="12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Menlo" charset="0"/>
              </a:rPr>
              <a:t>        } </a:t>
            </a:r>
            <a:r>
              <a:rPr lang="en-US" sz="1200">
                <a:solidFill>
                  <a:srgbClr val="7F0055"/>
                </a:solidFill>
                <a:latin typeface="Menlo" charset="0"/>
              </a:rPr>
              <a:t>else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{</a:t>
            </a:r>
          </a:p>
          <a:p>
            <a:pPr marL="0" indent="0">
              <a:buNone/>
            </a:pPr>
            <a:r>
              <a:rPr lang="ro-RO" sz="1200">
                <a:solidFill>
                  <a:srgbClr val="000000"/>
                </a:solidFill>
                <a:latin typeface="Menlo" charset="0"/>
              </a:rPr>
              <a:t>            </a:t>
            </a:r>
            <a:r>
              <a:rPr lang="ro-RO" sz="1200" i="1">
                <a:solidFill>
                  <a:srgbClr val="000000"/>
                </a:solidFill>
                <a:latin typeface="Menlo" charset="0"/>
              </a:rPr>
              <a:t>call1000Times(</a:t>
            </a:r>
            <a:r>
              <a:rPr lang="ro-RO" sz="1200" i="1">
                <a:solidFill>
                  <a:srgbClr val="6A3E3E"/>
                </a:solidFill>
                <a:latin typeface="Menlo" charset="0"/>
              </a:rPr>
              <a:t>calls</a:t>
            </a:r>
            <a:r>
              <a:rPr lang="ro-RO" sz="1200" i="1">
                <a:solidFill>
                  <a:srgbClr val="000000"/>
                </a:solidFill>
                <a:latin typeface="Menlo" charset="0"/>
              </a:rPr>
              <a:t>++);</a:t>
            </a:r>
          </a:p>
          <a:p>
            <a:pPr marL="0" indent="0">
              <a:buNone/>
            </a:pPr>
            <a:r>
              <a:rPr lang="de-DE" sz="1200">
                <a:solidFill>
                  <a:srgbClr val="000000"/>
                </a:solidFill>
                <a:latin typeface="Menlo" charset="0"/>
              </a:rPr>
              <a:t>        }</a:t>
            </a:r>
          </a:p>
          <a:p>
            <a:pPr marL="0" indent="0">
              <a:buNone/>
            </a:pPr>
            <a:r>
              <a:rPr lang="de-DE" sz="1200">
                <a:solidFill>
                  <a:srgbClr val="000000"/>
                </a:solidFill>
                <a:latin typeface="Menlo" charset="0"/>
              </a:rPr>
              <a:t>    }</a:t>
            </a:r>
          </a:p>
          <a:p>
            <a:pPr marL="0" indent="0">
              <a:buNone/>
            </a:pPr>
            <a:endParaRPr lang="de-DE" sz="1200">
              <a:solidFill>
                <a:srgbClr val="000000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sz="1200">
                <a:solidFill>
                  <a:srgbClr val="FF0000"/>
                </a:solidFill>
                <a:latin typeface="Menlo" charset="0"/>
              </a:rPr>
              <a:t>Exception in thread "main" java.lang.StackOverflowError</a:t>
            </a:r>
          </a:p>
          <a:p>
            <a:pPr marL="0" indent="0">
              <a:buNone/>
            </a:pPr>
            <a:endParaRPr lang="en-US" sz="1200">
              <a:solidFill>
                <a:srgbClr val="FF0000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sz="1800"/>
              <a:t>Tail call optimization is on the roadmap, however!</a:t>
            </a:r>
          </a:p>
          <a:p>
            <a:pPr marL="0" indent="0">
              <a:buNone/>
            </a:pPr>
            <a:endParaRPr lang="en-US" sz="120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Tail recursion in Python: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z="1100">
                <a:solidFill>
                  <a:srgbClr val="0000FF"/>
                </a:solidFill>
                <a:latin typeface="Menlo" charset="0"/>
              </a:rPr>
              <a:t>def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call_1000_times(count):</a:t>
            </a:r>
          </a:p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en-US" sz="1100">
                <a:solidFill>
                  <a:srgbClr val="0000FF"/>
                </a:solidFill>
                <a:latin typeface="Menlo" charset="0"/>
              </a:rPr>
              <a:t>if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count == </a:t>
            </a:r>
            <a:r>
              <a:rPr lang="en-US" sz="1100">
                <a:solidFill>
                  <a:srgbClr val="800000"/>
                </a:solidFill>
                <a:latin typeface="Menlo" charset="0"/>
              </a:rPr>
              <a:t>1000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:</a:t>
            </a:r>
          </a:p>
          <a:p>
            <a:pPr marL="0" indent="0">
              <a:buNone/>
            </a:pPr>
            <a:r>
              <a:rPr lang="en-US" sz="1100">
                <a:solidFill>
                  <a:srgbClr val="0000FF"/>
                </a:solidFill>
                <a:latin typeface="Menlo" charset="0"/>
              </a:rPr>
              <a:t>	return True</a:t>
            </a:r>
            <a:endParaRPr lang="en-US" sz="1100">
              <a:solidFill>
                <a:srgbClr val="0000FF"/>
              </a:solidFill>
              <a:highlight>
                <a:srgbClr val="FFFF96"/>
              </a:highlight>
              <a:latin typeface="Menlo" charset="0"/>
            </a:endParaRPr>
          </a:p>
          <a:p>
            <a:pPr marL="0" indent="0">
              <a:buNone/>
            </a:pPr>
            <a:r>
              <a:rPr lang="hu-HU" sz="11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hu-HU" sz="1100">
                <a:solidFill>
                  <a:srgbClr val="0000FF"/>
                </a:solidFill>
                <a:latin typeface="Menlo" charset="0"/>
              </a:rPr>
              <a:t>else</a:t>
            </a:r>
            <a:r>
              <a:rPr lang="hu-HU" sz="1100">
                <a:solidFill>
                  <a:srgbClr val="000000"/>
                </a:solidFill>
                <a:latin typeface="Menlo" charset="0"/>
              </a:rPr>
              <a:t>:</a:t>
            </a:r>
          </a:p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en-US" sz="1100">
                <a:solidFill>
                  <a:srgbClr val="0000FF"/>
                </a:solidFill>
                <a:latin typeface="Menlo" charset="0"/>
              </a:rPr>
              <a:t>return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call_1000_times(count + </a:t>
            </a:r>
            <a:r>
              <a:rPr lang="en-US" sz="1100">
                <a:solidFill>
                  <a:srgbClr val="800000"/>
                </a:solidFill>
                <a:latin typeface="Menlo" charset="0"/>
              </a:rPr>
              <a:t>1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pPr marL="0" indent="0">
              <a:buNone/>
            </a:pPr>
            <a:endParaRPr lang="en-US" sz="1100">
              <a:solidFill>
                <a:srgbClr val="000000"/>
              </a:solidFill>
              <a:latin typeface="Menlo" charset="0"/>
            </a:endParaRPr>
          </a:p>
          <a:p>
            <a:pPr marL="0" indent="0">
              <a:buNone/>
            </a:pPr>
            <a:endParaRPr lang="en-US" sz="1100"/>
          </a:p>
          <a:p>
            <a:pPr marL="0" indent="0">
              <a:buNone/>
            </a:pPr>
            <a:r>
              <a:rPr lang="en-US" sz="1100">
                <a:solidFill>
                  <a:srgbClr val="FF0000"/>
                </a:solidFill>
                <a:latin typeface="Menlo" charset="0"/>
              </a:rPr>
              <a:t>RuntimeError: maximum recursion depth exceeded</a:t>
            </a:r>
            <a:endParaRPr lang="en-US" sz="1100"/>
          </a:p>
          <a:p>
            <a:pPr marL="0" indent="0">
              <a:buNone/>
            </a:pP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30573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Recursion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Some extra pointers about recursion</a:t>
            </a:r>
          </a:p>
          <a:p>
            <a:r>
              <a:rPr lang="en-US" dirty="0"/>
              <a:t>DON’T USE RECURSION</a:t>
            </a:r>
          </a:p>
          <a:p>
            <a:r>
              <a:rPr lang="en-US" dirty="0"/>
              <a:t>Instead use higher order functions if possible</a:t>
            </a:r>
          </a:p>
          <a:p>
            <a:pPr lvl="1"/>
            <a:r>
              <a:rPr lang="en-US" sz="2800" dirty="0"/>
              <a:t>For example instead of writing a recursive function calculate fib, use fold/reduce!</a:t>
            </a:r>
          </a:p>
          <a:p>
            <a:r>
              <a:rPr lang="en-US" sz="3200" dirty="0"/>
              <a:t>Lets look at some </a:t>
            </a:r>
            <a:r>
              <a:rPr lang="en-US" sz="3200" dirty="0" err="1"/>
              <a:t>haskell</a:t>
            </a:r>
            <a:r>
              <a:rPr lang="en-US" sz="3200" dirty="0"/>
              <a:t> examples.</a:t>
            </a:r>
          </a:p>
        </p:txBody>
      </p:sp>
    </p:spTree>
    <p:extLst>
      <p:ext uri="{BB962C8B-B14F-4D97-AF65-F5344CB8AC3E}">
        <p14:creationId xmlns:p14="http://schemas.microsoft.com/office/powerpoint/2010/main" val="196768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Closures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Before closures, we need to understand </a:t>
            </a:r>
            <a:r>
              <a:rPr lang="en-US" sz="2400" i="1" dirty="0"/>
              <a:t>lexical scoping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Essentially </a:t>
            </a:r>
            <a:r>
              <a:rPr lang="en-US" sz="2400" i="1" dirty="0"/>
              <a:t>“The scope of a variable is inside the brackets within which it was defined”</a:t>
            </a:r>
          </a:p>
        </p:txBody>
      </p:sp>
    </p:spTree>
    <p:extLst>
      <p:ext uri="{BB962C8B-B14F-4D97-AF65-F5344CB8AC3E}">
        <p14:creationId xmlns:p14="http://schemas.microsoft.com/office/powerpoint/2010/main" val="176617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When folding a list (not </a:t>
            </a:r>
            <a:r>
              <a:rPr lang="en-US" dirty="0" err="1"/>
              <a:t>parallell</a:t>
            </a:r>
            <a:r>
              <a:rPr lang="en-US" dirty="0"/>
              <a:t>) this can be done from right or left.</a:t>
            </a:r>
          </a:p>
          <a:p>
            <a:r>
              <a:rPr lang="en-US" dirty="0"/>
              <a:t>In Haskell these are called </a:t>
            </a:r>
            <a:r>
              <a:rPr lang="en-US" dirty="0" err="1"/>
              <a:t>foldr</a:t>
            </a:r>
            <a:r>
              <a:rPr lang="en-US" dirty="0"/>
              <a:t> and </a:t>
            </a:r>
            <a:r>
              <a:rPr lang="en-US" dirty="0" err="1"/>
              <a:t>foldl</a:t>
            </a:r>
            <a:r>
              <a:rPr lang="en-US" dirty="0"/>
              <a:t> respectively.</a:t>
            </a:r>
          </a:p>
          <a:p>
            <a:r>
              <a:rPr lang="en-US" dirty="0" err="1"/>
              <a:t>foldl</a:t>
            </a:r>
            <a:r>
              <a:rPr lang="en-US" dirty="0"/>
              <a:t> (((1 * 2) * 3) * 4)</a:t>
            </a:r>
          </a:p>
          <a:p>
            <a:r>
              <a:rPr lang="en-US" dirty="0" err="1"/>
              <a:t>foldr</a:t>
            </a:r>
            <a:r>
              <a:rPr lang="en-US" dirty="0"/>
              <a:t> (1 * ( 2 * ( 3 * ( 4 * 1))))</a:t>
            </a:r>
          </a:p>
          <a:p>
            <a:r>
              <a:rPr lang="en-US" dirty="0"/>
              <a:t>As you can see this can matter!</a:t>
            </a:r>
          </a:p>
          <a:p>
            <a:r>
              <a:rPr lang="en-US" dirty="0"/>
              <a:t>Specially in case of a language like </a:t>
            </a:r>
            <a:r>
              <a:rPr lang="en-US" dirty="0" err="1"/>
              <a:t>haskell</a:t>
            </a:r>
            <a:r>
              <a:rPr lang="en-US" dirty="0"/>
              <a:t> that has lazy evaluation. </a:t>
            </a:r>
          </a:p>
          <a:p>
            <a:r>
              <a:rPr lang="en-US" dirty="0"/>
              <a:t>Please read : </a:t>
            </a:r>
            <a:r>
              <a:rPr lang="en-US">
                <a:latin typeface="Calibri" charset="0"/>
              </a:rPr>
              <a:t>https://wiki.haskell.org/Fold</a:t>
            </a:r>
          </a:p>
        </p:txBody>
      </p:sp>
    </p:spTree>
    <p:extLst>
      <p:ext uri="{BB962C8B-B14F-4D97-AF65-F5344CB8AC3E}">
        <p14:creationId xmlns:p14="http://schemas.microsoft.com/office/powerpoint/2010/main" val="16014231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Monads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latin typeface="Calibri" charset="0"/>
              </a:rPr>
              <a:t>What is a Monad?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It is a type constructor with two operations</a:t>
            </a:r>
          </a:p>
          <a:p>
            <a:pPr lvl="1"/>
            <a:r>
              <a:rPr lang="en-US" dirty="0">
                <a:latin typeface="Calibri" charset="0"/>
              </a:rPr>
              <a:t>1. Return a → Ma</a:t>
            </a:r>
          </a:p>
          <a:p>
            <a:pPr lvl="1"/>
            <a:r>
              <a:rPr lang="en-US" dirty="0">
                <a:latin typeface="Calibri" charset="0"/>
              </a:rPr>
              <a:t>2. Bind Ma → (a → Mb) → Mb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Or the following operations:</a:t>
            </a:r>
          </a:p>
          <a:p>
            <a:pPr lvl="1"/>
            <a:r>
              <a:rPr lang="en-US" dirty="0">
                <a:latin typeface="Calibri" charset="0"/>
              </a:rPr>
              <a:t>1. Return a → Ma</a:t>
            </a:r>
          </a:p>
          <a:p>
            <a:pPr lvl="1"/>
            <a:r>
              <a:rPr lang="en-US" dirty="0">
                <a:latin typeface="Calibri" charset="0"/>
              </a:rPr>
              <a:t>2. </a:t>
            </a:r>
            <a:r>
              <a:rPr lang="en-US" dirty="0" err="1">
                <a:latin typeface="Calibri" charset="0"/>
              </a:rPr>
              <a:t>fmap</a:t>
            </a:r>
            <a:r>
              <a:rPr lang="en-US" dirty="0">
                <a:latin typeface="Calibri" charset="0"/>
              </a:rPr>
              <a:t> (a → b) → Ma → Mb</a:t>
            </a:r>
          </a:p>
          <a:p>
            <a:pPr lvl="1"/>
            <a:r>
              <a:rPr lang="de-DE" dirty="0">
                <a:latin typeface="Calibri" charset="0"/>
              </a:rPr>
              <a:t>3. join M (Ma) → Ma (flattens)</a:t>
            </a:r>
            <a:endParaRPr lang="en-US" dirty="0">
              <a:latin typeface="Calibri" charset="0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86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Monads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Yeah </a:t>
            </a:r>
            <a:r>
              <a:rPr lang="en-US" dirty="0" err="1"/>
              <a:t>yeah</a:t>
            </a:r>
            <a:r>
              <a:rPr lang="en-US" dirty="0"/>
              <a:t>, that’s looks nice and so obvious, but what is a Monad?</a:t>
            </a:r>
          </a:p>
          <a:p>
            <a:pPr lvl="1"/>
            <a:r>
              <a:rPr lang="en-US" sz="2800" dirty="0"/>
              <a:t>Allows us to wrap our values in a context and have functions within that context!</a:t>
            </a:r>
          </a:p>
          <a:p>
            <a:endParaRPr lang="en-US" sz="3200" dirty="0"/>
          </a:p>
          <a:p>
            <a:r>
              <a:rPr lang="en-US" dirty="0"/>
              <a:t>But how does it help me?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5683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Monads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The bind operation allows to pipe calls to each other</a:t>
            </a:r>
          </a:p>
          <a:p>
            <a:pPr algn="ctr"/>
            <a:r>
              <a:rPr lang="en-US" dirty="0" err="1">
                <a:latin typeface="Calibri" charset="0"/>
              </a:rPr>
              <a:t>getLine</a:t>
            </a:r>
            <a:r>
              <a:rPr lang="en-US" dirty="0">
                <a:latin typeface="Calibri" charset="0"/>
              </a:rPr>
              <a:t> &gt;&gt;= </a:t>
            </a:r>
            <a:r>
              <a:rPr lang="en-US" dirty="0" err="1">
                <a:latin typeface="Calibri" charset="0"/>
              </a:rPr>
              <a:t>readFile</a:t>
            </a:r>
            <a:r>
              <a:rPr lang="en-US" dirty="0">
                <a:latin typeface="Calibri" charset="0"/>
              </a:rPr>
              <a:t> &gt;&gt;= </a:t>
            </a:r>
            <a:r>
              <a:rPr lang="en-US" dirty="0" err="1">
                <a:latin typeface="Calibri" charset="0"/>
              </a:rPr>
              <a:t>putStrLn</a:t>
            </a:r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Or as the syntactic sugar do notation in </a:t>
            </a:r>
            <a:r>
              <a:rPr lang="en-US" dirty="0" err="1">
                <a:latin typeface="Calibri" charset="0"/>
              </a:rPr>
              <a:t>haskell</a:t>
            </a:r>
            <a:r>
              <a:rPr lang="en-US" dirty="0">
                <a:latin typeface="Calibri" charset="0"/>
              </a:rPr>
              <a:t>:</a:t>
            </a:r>
          </a:p>
          <a:p>
            <a:r>
              <a:rPr lang="en-US" dirty="0">
                <a:latin typeface="Calibri" charset="0"/>
              </a:rPr>
              <a:t>do </a:t>
            </a:r>
          </a:p>
          <a:p>
            <a:pPr lvl="1"/>
            <a:r>
              <a:rPr lang="en-US" dirty="0" err="1">
                <a:latin typeface="Calibri" charset="0"/>
              </a:rPr>
              <a:t>fName</a:t>
            </a:r>
            <a:r>
              <a:rPr lang="en-US" dirty="0">
                <a:latin typeface="Calibri" charset="0"/>
              </a:rPr>
              <a:t> ← </a:t>
            </a:r>
            <a:r>
              <a:rPr lang="en-US" dirty="0" err="1">
                <a:latin typeface="Calibri" charset="0"/>
              </a:rPr>
              <a:t>getLine</a:t>
            </a:r>
            <a:endParaRPr lang="en-US" dirty="0">
              <a:latin typeface="Calibri" charset="0"/>
            </a:endParaRPr>
          </a:p>
          <a:p>
            <a:pPr lvl="1"/>
            <a:r>
              <a:rPr lang="en-US" dirty="0" err="1">
                <a:latin typeface="Calibri" charset="0"/>
              </a:rPr>
              <a:t>fileContent</a:t>
            </a:r>
            <a:r>
              <a:rPr lang="en-US" dirty="0">
                <a:latin typeface="Calibri" charset="0"/>
              </a:rPr>
              <a:t> ← </a:t>
            </a:r>
            <a:r>
              <a:rPr lang="en-US" dirty="0" err="1">
                <a:latin typeface="Calibri" charset="0"/>
              </a:rPr>
              <a:t>readFile</a:t>
            </a:r>
            <a:r>
              <a:rPr lang="en-US" dirty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fName</a:t>
            </a:r>
            <a:endParaRPr lang="en-US" dirty="0">
              <a:latin typeface="Calibri" charset="0"/>
            </a:endParaRPr>
          </a:p>
          <a:p>
            <a:pPr lvl="1"/>
            <a:r>
              <a:rPr lang="en-US" dirty="0" err="1">
                <a:latin typeface="Calibri" charset="0"/>
              </a:rPr>
              <a:t>putStrln</a:t>
            </a:r>
            <a:r>
              <a:rPr lang="en-US" dirty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fileContent</a:t>
            </a:r>
            <a:endParaRPr lang="en-US" dirty="0">
              <a:latin typeface="Calibri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40790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alibri Light" charset="0"/>
              </a:rPr>
              <a:t>Maybe Monad -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Type constructor :</a:t>
            </a:r>
          </a:p>
          <a:p>
            <a:pPr lvl="1"/>
            <a:r>
              <a:rPr lang="en-US" dirty="0">
                <a:latin typeface="Calibri" charset="0"/>
              </a:rPr>
              <a:t>Optional&lt;T&gt;</a:t>
            </a:r>
          </a:p>
          <a:p>
            <a:r>
              <a:rPr lang="en-US" dirty="0">
                <a:latin typeface="Calibri" charset="0"/>
              </a:rPr>
              <a:t>Return </a:t>
            </a:r>
          </a:p>
          <a:p>
            <a:pPr lvl="1"/>
            <a:r>
              <a:rPr lang="en-US" dirty="0">
                <a:latin typeface="Calibri" charset="0"/>
              </a:rPr>
              <a:t>Optional.of&lt;T&gt;</a:t>
            </a:r>
          </a:p>
          <a:p>
            <a:r>
              <a:rPr lang="en-US" dirty="0">
                <a:latin typeface="Calibri" charset="0"/>
              </a:rPr>
              <a:t>Bind</a:t>
            </a:r>
          </a:p>
          <a:p>
            <a:pPr lvl="1"/>
            <a:r>
              <a:rPr lang="en-US" dirty="0">
                <a:latin typeface="Calibri" charset="0"/>
              </a:rPr>
              <a:t>Optional.flatMap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16809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Maybe Monad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 many cases, there either is an object or there isn't and how the operation should be done is very </a:t>
            </a:r>
            <a:r>
              <a:rPr lang="en-US" dirty="0" err="1"/>
              <a:t>dependant</a:t>
            </a:r>
            <a:r>
              <a:rPr lang="en-US" dirty="0"/>
              <a:t> on this.</a:t>
            </a:r>
          </a:p>
          <a:p>
            <a:r>
              <a:rPr lang="en-US" dirty="0"/>
              <a:t>In non-functional programming style, people use null.</a:t>
            </a:r>
          </a:p>
          <a:p>
            <a:r>
              <a:rPr lang="en-US" dirty="0"/>
              <a:t>Null is bad!</a:t>
            </a:r>
          </a:p>
          <a:p>
            <a:pPr lvl="1"/>
            <a:r>
              <a:rPr lang="en-US" sz="2800" dirty="0"/>
              <a:t>Its hidden</a:t>
            </a:r>
          </a:p>
          <a:p>
            <a:pPr lvl="1"/>
            <a:r>
              <a:rPr lang="en-US" sz="2800" dirty="0"/>
              <a:t>It actually gives one extra type to the object.</a:t>
            </a:r>
          </a:p>
        </p:txBody>
      </p:sp>
    </p:spTree>
    <p:extLst>
      <p:ext uri="{BB962C8B-B14F-4D97-AF65-F5344CB8AC3E}">
        <p14:creationId xmlns:p14="http://schemas.microsoft.com/office/powerpoint/2010/main" val="316891026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Maybe Monad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 Java its quite common to see lots of these:</a:t>
            </a:r>
          </a:p>
          <a:p>
            <a:pPr lvl="1"/>
            <a:r>
              <a:rPr lang="en-US" sz="2800" dirty="0"/>
              <a:t>if (object != null) …</a:t>
            </a:r>
          </a:p>
          <a:p>
            <a:r>
              <a:rPr lang="en-US" sz="3200" dirty="0"/>
              <a:t>Why do we this to our selves?!</a:t>
            </a:r>
          </a:p>
          <a:p>
            <a:r>
              <a:rPr lang="en-US" sz="3200" dirty="0"/>
              <a:t>And the extra fun cases of where Java does its boxing/</a:t>
            </a:r>
            <a:r>
              <a:rPr lang="en-US" sz="3200" dirty="0" err="1"/>
              <a:t>unboxning</a:t>
            </a:r>
            <a:r>
              <a:rPr lang="en-US" sz="3200" dirty="0"/>
              <a:t> and the fun </a:t>
            </a:r>
            <a:r>
              <a:rPr lang="en-US" sz="3200" dirty="0" err="1"/>
              <a:t>NullPointerExceptions</a:t>
            </a:r>
            <a:r>
              <a:rPr lang="en-US" sz="3200" dirty="0"/>
              <a:t> we get when having a method signature m ( </a:t>
            </a:r>
            <a:r>
              <a:rPr lang="en-US" sz="3200" dirty="0" err="1"/>
              <a:t>int</a:t>
            </a:r>
            <a:r>
              <a:rPr lang="en-US" sz="3200" dirty="0"/>
              <a:t>) and calling it with Integer object that is null.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9900271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Maybe Monad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Instead we can use monads!</a:t>
            </a:r>
          </a:p>
          <a:p>
            <a:r>
              <a:rPr lang="en-US" dirty="0"/>
              <a:t>Because monad is a type associated with a context.</a:t>
            </a:r>
          </a:p>
          <a:p>
            <a:r>
              <a:rPr lang="en-US" dirty="0"/>
              <a:t>In this case it’s a object in the context of it might or might not exist.</a:t>
            </a:r>
          </a:p>
        </p:txBody>
      </p:sp>
    </p:spTree>
    <p:extLst>
      <p:ext uri="{BB962C8B-B14F-4D97-AF65-F5344CB8AC3E}">
        <p14:creationId xmlns:p14="http://schemas.microsoft.com/office/powerpoint/2010/main" val="97288126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Lazy or Strict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Do we need to check inside the box as soon as box arrives or can we wait?</a:t>
            </a:r>
          </a:p>
          <a:p>
            <a:r>
              <a:rPr lang="en-US" dirty="0"/>
              <a:t>Maybe the result inside the box does not matter!</a:t>
            </a:r>
          </a:p>
          <a:p>
            <a:r>
              <a:rPr lang="en-US" dirty="0"/>
              <a:t>From the point of view of the purely functional programming, lazy evaluation is more natural. Why? Lets look at a theoretical example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44837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Lazy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f(x) = x!</a:t>
            </a:r>
          </a:p>
          <a:p>
            <a:r>
              <a:rPr lang="en-US" dirty="0"/>
              <a:t>g(x) = 1</a:t>
            </a:r>
          </a:p>
          <a:p>
            <a:r>
              <a:rPr lang="en-US" dirty="0"/>
              <a:t>g( f (x) ) : Why should we calculate f(x) ?</a:t>
            </a:r>
          </a:p>
          <a:p>
            <a:endParaRPr lang="en-US" dirty="0"/>
          </a:p>
          <a:p>
            <a:r>
              <a:rPr lang="en-US" dirty="0"/>
              <a:t>But does this happen in real life? Actually it might!</a:t>
            </a:r>
          </a:p>
          <a:p>
            <a:r>
              <a:rPr lang="en-US" dirty="0"/>
              <a:t>Java introduced laziness in Java 8. lets look at some examples!</a:t>
            </a:r>
          </a:p>
        </p:txBody>
      </p:sp>
    </p:spTree>
    <p:extLst>
      <p:ext uri="{BB962C8B-B14F-4D97-AF65-F5344CB8AC3E}">
        <p14:creationId xmlns:p14="http://schemas.microsoft.com/office/powerpoint/2010/main" val="4057922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Lexical scoping, Java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30629" y="1825625"/>
            <a:ext cx="5889171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000" dirty="0">
                <a:solidFill>
                  <a:srgbClr val="7F0055"/>
                </a:solidFill>
                <a:latin typeface="Menlo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Foo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en-US" sz="1000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000" dirty="0">
                <a:solidFill>
                  <a:srgbClr val="7F0055"/>
                </a:solidFill>
                <a:latin typeface="Menlo" charset="0"/>
              </a:rPr>
              <a:t>static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String </a:t>
            </a:r>
            <a:r>
              <a:rPr lang="en-US" sz="1000" i="1" dirty="0">
                <a:solidFill>
                  <a:srgbClr val="0000C0"/>
                </a:solidFill>
                <a:latin typeface="Menlo" charset="0"/>
              </a:rPr>
              <a:t>text</a:t>
            </a:r>
            <a:r>
              <a:rPr lang="en-US" sz="1000" i="1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1000" i="1" dirty="0">
                <a:solidFill>
                  <a:srgbClr val="2A00FF"/>
                </a:solidFill>
                <a:latin typeface="Menlo" charset="0"/>
              </a:rPr>
              <a:t>"Hello world!"</a:t>
            </a:r>
            <a:r>
              <a:rPr lang="en-US" sz="1000" i="1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en-US" sz="1000" dirty="0">
                <a:solidFill>
                  <a:srgbClr val="7F0055"/>
                </a:solidFill>
                <a:latin typeface="Menlo" charset="0"/>
              </a:rPr>
              <a:t>private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000" dirty="0">
                <a:solidFill>
                  <a:srgbClr val="7F0055"/>
                </a:solidFill>
                <a:latin typeface="Menlo" charset="0"/>
              </a:rPr>
              <a:t>static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000" dirty="0">
                <a:solidFill>
                  <a:srgbClr val="7F0055"/>
                </a:solidFill>
                <a:latin typeface="Menlo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000" i="1" dirty="0">
                <a:solidFill>
                  <a:srgbClr val="0000C0"/>
                </a:solidFill>
                <a:latin typeface="Menlo" charset="0"/>
              </a:rPr>
              <a:t>number</a:t>
            </a:r>
            <a:r>
              <a:rPr lang="en-US" sz="1000" i="1" dirty="0">
                <a:solidFill>
                  <a:srgbClr val="000000"/>
                </a:solidFill>
                <a:latin typeface="Menlo" charset="0"/>
              </a:rPr>
              <a:t> = 42;</a:t>
            </a:r>
          </a:p>
          <a:p>
            <a:pPr marL="0" indent="0">
              <a:buNone/>
            </a:pPr>
            <a:r>
              <a:rPr lang="de-DE" sz="1000" dirty="0">
                <a:solidFill>
                  <a:srgbClr val="000000"/>
                </a:solidFill>
                <a:latin typeface="Menlo" charset="0"/>
              </a:rPr>
              <a:t>    </a:t>
            </a:r>
          </a:p>
          <a:p>
            <a:pPr marL="0" indent="0">
              <a:buNone/>
            </a:pPr>
            <a:r>
              <a:rPr lang="de-DE" sz="1000" dirty="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de-DE" sz="1000" dirty="0" err="1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de-DE" sz="10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de-DE" sz="1000" dirty="0" err="1">
                <a:solidFill>
                  <a:srgbClr val="7F0055"/>
                </a:solidFill>
                <a:latin typeface="Menlo" charset="0"/>
              </a:rPr>
              <a:t>static</a:t>
            </a:r>
            <a:r>
              <a:rPr lang="de-DE" sz="10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de-DE" sz="1000" dirty="0" err="1">
                <a:solidFill>
                  <a:srgbClr val="7F0055"/>
                </a:solidFill>
                <a:latin typeface="Menlo" charset="0"/>
              </a:rPr>
              <a:t>void</a:t>
            </a:r>
            <a:r>
              <a:rPr lang="de-DE" sz="10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Menlo" charset="0"/>
              </a:rPr>
              <a:t>main</a:t>
            </a:r>
            <a:r>
              <a:rPr lang="de-DE" sz="1000" dirty="0">
                <a:solidFill>
                  <a:srgbClr val="000000"/>
                </a:solidFill>
                <a:latin typeface="Menlo" charset="0"/>
              </a:rPr>
              <a:t>(String[] </a:t>
            </a:r>
            <a:r>
              <a:rPr lang="de-DE" sz="1000" dirty="0" err="1">
                <a:solidFill>
                  <a:srgbClr val="6A3E3E"/>
                </a:solidFill>
                <a:latin typeface="Menlo" charset="0"/>
              </a:rPr>
              <a:t>args</a:t>
            </a:r>
            <a:r>
              <a:rPr lang="de-DE" sz="1000" dirty="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pPr marL="0" indent="0">
              <a:buNone/>
            </a:pPr>
            <a:r>
              <a:rPr lang="de-DE" sz="1000" dirty="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// </a:t>
            </a:r>
            <a:r>
              <a:rPr lang="de-DE" sz="1000" dirty="0" err="1">
                <a:solidFill>
                  <a:srgbClr val="8E8B91"/>
                </a:solidFill>
                <a:latin typeface="Menlo" charset="0"/>
              </a:rPr>
              <a:t>text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 dirty="0" err="1">
                <a:solidFill>
                  <a:srgbClr val="8E8B91"/>
                </a:solidFill>
                <a:latin typeface="Menlo" charset="0"/>
              </a:rPr>
              <a:t>and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 dirty="0" err="1">
                <a:solidFill>
                  <a:srgbClr val="8E8B91"/>
                </a:solidFill>
                <a:latin typeface="Menlo" charset="0"/>
              </a:rPr>
              <a:t>number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 dirty="0" err="1">
                <a:solidFill>
                  <a:srgbClr val="8E8B91"/>
                </a:solidFill>
                <a:latin typeface="Menlo" charset="0"/>
              </a:rPr>
              <a:t>are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 dirty="0" err="1">
                <a:solidFill>
                  <a:srgbClr val="8E8B91"/>
                </a:solidFill>
                <a:latin typeface="Menlo" charset="0"/>
              </a:rPr>
              <a:t>both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 dirty="0" err="1">
                <a:solidFill>
                  <a:srgbClr val="8E8B91"/>
                </a:solidFill>
                <a:latin typeface="Menlo" charset="0"/>
              </a:rPr>
              <a:t>accessible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:</a:t>
            </a:r>
          </a:p>
          <a:p>
            <a:pPr marL="0" indent="0">
              <a:buNone/>
            </a:pPr>
            <a:r>
              <a:rPr lang="de-DE" sz="1000" dirty="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de-DE" sz="1000" dirty="0" err="1">
                <a:solidFill>
                  <a:srgbClr val="000000"/>
                </a:solidFill>
                <a:latin typeface="Menlo" charset="0"/>
              </a:rPr>
              <a:t>System.</a:t>
            </a:r>
            <a:r>
              <a:rPr lang="de-DE" sz="1000" i="1" dirty="0" err="1">
                <a:solidFill>
                  <a:srgbClr val="0000C0"/>
                </a:solidFill>
                <a:latin typeface="Menlo" charset="0"/>
              </a:rPr>
              <a:t>out</a:t>
            </a:r>
            <a:r>
              <a:rPr lang="de-DE" sz="1000" i="1" dirty="0" err="1">
                <a:solidFill>
                  <a:srgbClr val="000000"/>
                </a:solidFill>
                <a:latin typeface="Menlo" charset="0"/>
              </a:rPr>
              <a:t>.println</a:t>
            </a:r>
            <a:r>
              <a:rPr lang="de-DE" sz="1000" i="1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de-DE" sz="1000" i="1" dirty="0" err="1">
                <a:solidFill>
                  <a:srgbClr val="0000C0"/>
                </a:solidFill>
                <a:latin typeface="Menlo" charset="0"/>
              </a:rPr>
              <a:t>text</a:t>
            </a:r>
            <a:r>
              <a:rPr lang="de-DE" sz="1000" i="1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en-US" sz="1000" i="1" dirty="0">
                <a:solidFill>
                  <a:srgbClr val="0000C0"/>
                </a:solidFill>
                <a:latin typeface="Menlo" charset="0"/>
              </a:rPr>
              <a:t>number</a:t>
            </a:r>
            <a:r>
              <a:rPr lang="en-US" sz="1000" i="1" dirty="0">
                <a:solidFill>
                  <a:srgbClr val="000000"/>
                </a:solidFill>
                <a:latin typeface="Menlo" charset="0"/>
              </a:rPr>
              <a:t>++;</a:t>
            </a:r>
          </a:p>
          <a:p>
            <a:pPr marL="0" indent="0">
              <a:buNone/>
            </a:pPr>
            <a:r>
              <a:rPr lang="de-DE" sz="1000" dirty="0">
                <a:solidFill>
                  <a:srgbClr val="000000"/>
                </a:solidFill>
                <a:latin typeface="Menlo" charset="0"/>
              </a:rPr>
              <a:t>        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en-US" sz="1000" dirty="0">
                <a:solidFill>
                  <a:srgbClr val="7F0055"/>
                </a:solidFill>
                <a:latin typeface="Menlo" charset="0"/>
              </a:rPr>
              <a:t>for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000" dirty="0">
                <a:solidFill>
                  <a:srgbClr val="7F0055"/>
                </a:solidFill>
                <a:latin typeface="Menlo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000" dirty="0" err="1">
                <a:solidFill>
                  <a:srgbClr val="6A3E3E"/>
                </a:solidFill>
                <a:latin typeface="Menlo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= 0; </a:t>
            </a:r>
            <a:r>
              <a:rPr lang="en-US" sz="1000" dirty="0" err="1">
                <a:solidFill>
                  <a:srgbClr val="6A3E3E"/>
                </a:solidFill>
                <a:latin typeface="Menlo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&lt; </a:t>
            </a:r>
            <a:r>
              <a:rPr lang="en-US" sz="1000" i="1" dirty="0" err="1">
                <a:solidFill>
                  <a:srgbClr val="0000C0"/>
                </a:solidFill>
                <a:latin typeface="Menlo" charset="0"/>
              </a:rPr>
              <a:t>text</a:t>
            </a:r>
            <a:r>
              <a:rPr lang="en-US" sz="1000" i="1" dirty="0" err="1">
                <a:solidFill>
                  <a:srgbClr val="000000"/>
                </a:solidFill>
                <a:latin typeface="Menlo" charset="0"/>
              </a:rPr>
              <a:t>.length</a:t>
            </a:r>
            <a:r>
              <a:rPr lang="en-US" sz="1000" i="1" dirty="0">
                <a:solidFill>
                  <a:srgbClr val="000000"/>
                </a:solidFill>
                <a:latin typeface="Menlo" charset="0"/>
              </a:rPr>
              <a:t>(); </a:t>
            </a:r>
            <a:r>
              <a:rPr lang="en-US" sz="1000" i="1" dirty="0" err="1">
                <a:solidFill>
                  <a:srgbClr val="6A3E3E"/>
                </a:solidFill>
                <a:latin typeface="Menlo" charset="0"/>
              </a:rPr>
              <a:t>i</a:t>
            </a:r>
            <a:r>
              <a:rPr lang="en-US" sz="1000" i="1" dirty="0">
                <a:solidFill>
                  <a:srgbClr val="000000"/>
                </a:solidFill>
                <a:latin typeface="Menlo" charset="0"/>
              </a:rPr>
              <a:t>++)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           </a:t>
            </a:r>
            <a:r>
              <a:rPr lang="en-US" sz="1000" dirty="0" err="1">
                <a:solidFill>
                  <a:srgbClr val="000000"/>
                </a:solidFill>
                <a:latin typeface="Menlo" charset="0"/>
              </a:rPr>
              <a:t>System.</a:t>
            </a:r>
            <a:r>
              <a:rPr lang="en-US" sz="1000" i="1" dirty="0" err="1">
                <a:solidFill>
                  <a:srgbClr val="0000C0"/>
                </a:solidFill>
                <a:latin typeface="Menlo" charset="0"/>
              </a:rPr>
              <a:t>out</a:t>
            </a:r>
            <a:r>
              <a:rPr lang="en-US" sz="1000" i="1" dirty="0" err="1">
                <a:solidFill>
                  <a:srgbClr val="000000"/>
                </a:solidFill>
                <a:latin typeface="Menlo" charset="0"/>
              </a:rPr>
              <a:t>.println</a:t>
            </a:r>
            <a:r>
              <a:rPr lang="en-US" sz="1000" i="1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000" i="1" dirty="0" err="1">
                <a:solidFill>
                  <a:srgbClr val="0000C0"/>
                </a:solidFill>
                <a:latin typeface="Menlo" charset="0"/>
              </a:rPr>
              <a:t>text</a:t>
            </a:r>
            <a:r>
              <a:rPr lang="en-US" sz="1000" i="1" dirty="0" err="1">
                <a:solidFill>
                  <a:srgbClr val="000000"/>
                </a:solidFill>
                <a:latin typeface="Menlo" charset="0"/>
              </a:rPr>
              <a:t>.charAt</a:t>
            </a:r>
            <a:r>
              <a:rPr lang="en-US" sz="1000" i="1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000" i="1" dirty="0" err="1">
                <a:solidFill>
                  <a:srgbClr val="6A3E3E"/>
                </a:solidFill>
                <a:latin typeface="Menlo" charset="0"/>
              </a:rPr>
              <a:t>i</a:t>
            </a:r>
            <a:r>
              <a:rPr lang="en-US" sz="1000" i="1">
                <a:solidFill>
                  <a:srgbClr val="000000"/>
                </a:solidFill>
                <a:latin typeface="Menlo" charset="0"/>
              </a:rPr>
              <a:t>)); </a:t>
            </a:r>
          </a:p>
          <a:p>
            <a:pPr marL="0" indent="0">
              <a:buNone/>
            </a:pPr>
            <a:r>
              <a:rPr lang="en-US" sz="1000" i="1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000" i="1">
                <a:solidFill>
                  <a:srgbClr val="8E8B91"/>
                </a:solidFill>
                <a:latin typeface="Menlo" charset="0"/>
              </a:rPr>
              <a:t>// </a:t>
            </a:r>
            <a:r>
              <a:rPr lang="en-US" sz="1000" i="1" dirty="0" err="1">
                <a:solidFill>
                  <a:srgbClr val="8E8B91"/>
                </a:solidFill>
                <a:latin typeface="Menlo" charset="0"/>
              </a:rPr>
              <a:t>i</a:t>
            </a:r>
            <a:r>
              <a:rPr lang="en-US" sz="1000" i="1" dirty="0">
                <a:solidFill>
                  <a:srgbClr val="8E8B91"/>
                </a:solidFill>
                <a:latin typeface="Menlo" charset="0"/>
              </a:rPr>
              <a:t> is available inside the for-loop</a:t>
            </a:r>
          </a:p>
          <a:p>
            <a:pPr marL="0" indent="0">
              <a:buNone/>
            </a:pPr>
            <a:r>
              <a:rPr lang="de-DE" sz="1000" dirty="0">
                <a:solidFill>
                  <a:srgbClr val="000000"/>
                </a:solidFill>
                <a:latin typeface="Menlo" charset="0"/>
              </a:rPr>
              <a:t>        }</a:t>
            </a:r>
          </a:p>
          <a:p>
            <a:pPr marL="0" indent="0">
              <a:buNone/>
            </a:pPr>
            <a:r>
              <a:rPr lang="de-DE" sz="1000" dirty="0">
                <a:solidFill>
                  <a:srgbClr val="000000"/>
                </a:solidFill>
                <a:latin typeface="Menlo" charset="0"/>
              </a:rPr>
              <a:t>        i++; 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// &lt;-- </a:t>
            </a:r>
            <a:r>
              <a:rPr lang="de-DE" sz="1000" dirty="0" err="1">
                <a:solidFill>
                  <a:srgbClr val="8E8B91"/>
                </a:solidFill>
                <a:latin typeface="Menlo" charset="0"/>
              </a:rPr>
              <a:t>Compilation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 dirty="0" err="1">
                <a:solidFill>
                  <a:srgbClr val="8E8B91"/>
                </a:solidFill>
                <a:latin typeface="Menlo" charset="0"/>
              </a:rPr>
              <a:t>error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. </a:t>
            </a:r>
            <a:r>
              <a:rPr lang="de-DE" sz="1000" dirty="0" err="1">
                <a:solidFill>
                  <a:srgbClr val="8E8B91"/>
                </a:solidFill>
                <a:latin typeface="Menlo" charset="0"/>
              </a:rPr>
              <a:t>It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 dirty="0" err="1">
                <a:solidFill>
                  <a:srgbClr val="8E8B91"/>
                </a:solidFill>
                <a:latin typeface="Menlo" charset="0"/>
              </a:rPr>
              <a:t>is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 not </a:t>
            </a:r>
            <a:r>
              <a:rPr lang="de-DE" sz="1000" dirty="0" err="1">
                <a:solidFill>
                  <a:srgbClr val="8E8B91"/>
                </a:solidFill>
                <a:latin typeface="Menlo" charset="0"/>
              </a:rPr>
              <a:t>available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 dirty="0" err="1">
                <a:solidFill>
                  <a:srgbClr val="8E8B91"/>
                </a:solidFill>
                <a:latin typeface="Menlo" charset="0"/>
              </a:rPr>
              <a:t>here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. </a:t>
            </a:r>
            <a:r>
              <a:rPr lang="de-DE" sz="1000" dirty="0" err="1">
                <a:solidFill>
                  <a:srgbClr val="8E8B91"/>
                </a:solidFill>
                <a:latin typeface="Menlo" charset="0"/>
              </a:rPr>
              <a:t>It's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 outside </a:t>
            </a:r>
            <a:r>
              <a:rPr lang="de-DE" sz="1000" dirty="0" err="1">
                <a:solidFill>
                  <a:srgbClr val="8E8B91"/>
                </a:solidFill>
                <a:latin typeface="Menlo" charset="0"/>
              </a:rPr>
              <a:t>the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 dirty="0" err="1">
                <a:solidFill>
                  <a:srgbClr val="8E8B91"/>
                </a:solidFill>
                <a:latin typeface="Menlo" charset="0"/>
              </a:rPr>
              <a:t>scope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 dirty="0" err="1">
                <a:solidFill>
                  <a:srgbClr val="8E8B91"/>
                </a:solidFill>
                <a:latin typeface="Menlo" charset="0"/>
              </a:rPr>
              <a:t>of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 dirty="0" err="1">
                <a:solidFill>
                  <a:srgbClr val="8E8B91"/>
                </a:solidFill>
                <a:latin typeface="Menlo" charset="0"/>
              </a:rPr>
              <a:t>the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 dirty="0" err="1">
                <a:solidFill>
                  <a:srgbClr val="8E8B91"/>
                </a:solidFill>
                <a:latin typeface="Menlo" charset="0"/>
              </a:rPr>
              <a:t>for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-loop, </a:t>
            </a:r>
            <a:r>
              <a:rPr lang="de-DE" sz="1000" dirty="0" err="1">
                <a:solidFill>
                  <a:srgbClr val="8E8B91"/>
                </a:solidFill>
                <a:latin typeface="Menlo" charset="0"/>
              </a:rPr>
              <a:t>where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 dirty="0" err="1">
                <a:solidFill>
                  <a:srgbClr val="8E8B91"/>
                </a:solidFill>
                <a:latin typeface="Menlo" charset="0"/>
              </a:rPr>
              <a:t>it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>
                <a:solidFill>
                  <a:srgbClr val="8E8B91"/>
                </a:solidFill>
                <a:latin typeface="Menlo" charset="0"/>
              </a:rPr>
              <a:t>was defined</a:t>
            </a:r>
            <a:endParaRPr lang="de-DE" sz="1000" dirty="0">
              <a:solidFill>
                <a:srgbClr val="000000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de-DE" sz="1000" dirty="0">
                <a:solidFill>
                  <a:srgbClr val="000000"/>
                </a:solidFill>
                <a:latin typeface="Menlo" charset="0"/>
              </a:rPr>
              <a:t>    }</a:t>
            </a:r>
          </a:p>
          <a:p>
            <a:pPr marL="0" indent="0">
              <a:buNone/>
            </a:pPr>
            <a:r>
              <a:rPr lang="de-DE" sz="1000" dirty="0">
                <a:solidFill>
                  <a:srgbClr val="000000"/>
                </a:solidFill>
                <a:latin typeface="Menlo" charset="0"/>
              </a:rPr>
              <a:t>}</a:t>
            </a:r>
            <a:endParaRPr lang="en-US" sz="1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6019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3040380" y="12115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58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Lazy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Lazy evaluation in combination with side effects is a bad thing</a:t>
            </a:r>
          </a:p>
          <a:p>
            <a:r>
              <a:rPr lang="en-US" dirty="0"/>
              <a:t>Lazy evaluation in combination with change of state is a bad thing</a:t>
            </a:r>
          </a:p>
          <a:p>
            <a:r>
              <a:rPr lang="en-US" dirty="0"/>
              <a:t>We can never know if or even when some code gets evaluated.</a:t>
            </a:r>
          </a:p>
          <a:p>
            <a:r>
              <a:rPr lang="en-US" dirty="0"/>
              <a:t>But that is also the strength of the lazy evaluation. Calculations that do not change the result does not have to be carried out. </a:t>
            </a:r>
          </a:p>
          <a:p>
            <a:r>
              <a:rPr lang="en-US" dirty="0"/>
              <a:t>Can make some testing harder. One has to think extra about the mocked data.</a:t>
            </a:r>
          </a:p>
          <a:p>
            <a:r>
              <a:rPr lang="en-US" dirty="0"/>
              <a:t>Performance measurement can yield very interesting result and not at all where it is expected.</a:t>
            </a:r>
          </a:p>
        </p:txBody>
      </p:sp>
    </p:spTree>
    <p:extLst>
      <p:ext uri="{BB962C8B-B14F-4D97-AF65-F5344CB8AC3E}">
        <p14:creationId xmlns:p14="http://schemas.microsoft.com/office/powerpoint/2010/main" val="30676836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Lazy </a:t>
            </a:r>
            <a:r>
              <a:rPr lang="en-US" dirty="0" err="1"/>
              <a:t>evaulation</a:t>
            </a:r>
            <a:r>
              <a:rPr lang="en-US" dirty="0"/>
              <a:t> in real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 live in a world where there is state. Where there are some side effects.</a:t>
            </a:r>
          </a:p>
          <a:p>
            <a:r>
              <a:rPr lang="en-US" dirty="0"/>
              <a:t>This means that we have to think carefully about where the laziness is and how it can help us.</a:t>
            </a:r>
          </a:p>
        </p:txBody>
      </p:sp>
    </p:spTree>
    <p:extLst>
      <p:ext uri="{BB962C8B-B14F-4D97-AF65-F5344CB8AC3E}">
        <p14:creationId xmlns:p14="http://schemas.microsoft.com/office/powerpoint/2010/main" val="227069977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6107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hlinkClick r:id="rId3"/>
              </a:rPr>
              <a:t>learnyouahaskell.com/</a:t>
            </a:r>
            <a:r>
              <a:rPr lang="en-US" sz="2000" dirty="0"/>
              <a:t> – Great resource on Haskell and Functional programming in general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hlinkClick r:id="rId4"/>
              </a:rPr>
              <a:t>coursera.org/course/progfun</a:t>
            </a:r>
            <a:r>
              <a:rPr lang="en-US" sz="2000" dirty="0"/>
              <a:t> – Functional programming in Scala by the languages’ creator!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hlinkClick r:id="rId5"/>
              </a:rPr>
              <a:t>developer.mozilla.org/en-US/docs/Web/JavaScript</a:t>
            </a:r>
            <a:r>
              <a:rPr lang="en-US" sz="2000" dirty="0"/>
              <a:t> – Excellent Javascript resource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i="1" dirty="0"/>
              <a:t>Why Functional Programming Matters</a:t>
            </a:r>
            <a:r>
              <a:rPr lang="en-US" sz="2000" dirty="0"/>
              <a:t>, John Hughes – Good, albeit theoretical, paper on</a:t>
            </a:r>
            <a:r>
              <a:rPr lang="is-IS" sz="2000" dirty="0"/>
              <a:t>… Well, guess!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06575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Lexical scoping, Java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30629" y="1825625"/>
            <a:ext cx="5889171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000" dirty="0">
                <a:solidFill>
                  <a:srgbClr val="7F0055"/>
                </a:solidFill>
                <a:latin typeface="Menlo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Foo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en-US" sz="1000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000" dirty="0">
                <a:solidFill>
                  <a:srgbClr val="7F0055"/>
                </a:solidFill>
                <a:latin typeface="Menlo" charset="0"/>
              </a:rPr>
              <a:t>static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String </a:t>
            </a:r>
            <a:r>
              <a:rPr lang="en-US" sz="1000" i="1" dirty="0">
                <a:solidFill>
                  <a:srgbClr val="0000C0"/>
                </a:solidFill>
                <a:latin typeface="Menlo" charset="0"/>
              </a:rPr>
              <a:t>text</a:t>
            </a:r>
            <a:r>
              <a:rPr lang="en-US" sz="1000" i="1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1000" i="1" dirty="0">
                <a:solidFill>
                  <a:srgbClr val="2A00FF"/>
                </a:solidFill>
                <a:latin typeface="Menlo" charset="0"/>
              </a:rPr>
              <a:t>"Hello world!"</a:t>
            </a:r>
            <a:r>
              <a:rPr lang="en-US" sz="1000" i="1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en-US" sz="1000" dirty="0">
                <a:solidFill>
                  <a:srgbClr val="7F0055"/>
                </a:solidFill>
                <a:latin typeface="Menlo" charset="0"/>
              </a:rPr>
              <a:t>private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000" dirty="0">
                <a:solidFill>
                  <a:srgbClr val="7F0055"/>
                </a:solidFill>
                <a:latin typeface="Menlo" charset="0"/>
              </a:rPr>
              <a:t>static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000" dirty="0">
                <a:solidFill>
                  <a:srgbClr val="7F0055"/>
                </a:solidFill>
                <a:latin typeface="Menlo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000" i="1" dirty="0">
                <a:solidFill>
                  <a:srgbClr val="0000C0"/>
                </a:solidFill>
                <a:latin typeface="Menlo" charset="0"/>
              </a:rPr>
              <a:t>number</a:t>
            </a:r>
            <a:r>
              <a:rPr lang="en-US" sz="1000" i="1" dirty="0">
                <a:solidFill>
                  <a:srgbClr val="000000"/>
                </a:solidFill>
                <a:latin typeface="Menlo" charset="0"/>
              </a:rPr>
              <a:t> = 42;</a:t>
            </a:r>
          </a:p>
          <a:p>
            <a:pPr marL="0" indent="0">
              <a:buNone/>
            </a:pPr>
            <a:r>
              <a:rPr lang="de-DE" sz="1000" dirty="0">
                <a:solidFill>
                  <a:srgbClr val="000000"/>
                </a:solidFill>
                <a:latin typeface="Menlo" charset="0"/>
              </a:rPr>
              <a:t>    </a:t>
            </a:r>
          </a:p>
          <a:p>
            <a:pPr marL="0" indent="0">
              <a:buNone/>
            </a:pPr>
            <a:r>
              <a:rPr lang="de-DE" sz="1000" dirty="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de-DE" sz="1000" dirty="0" err="1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de-DE" sz="10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de-DE" sz="1000" dirty="0" err="1">
                <a:solidFill>
                  <a:srgbClr val="7F0055"/>
                </a:solidFill>
                <a:latin typeface="Menlo" charset="0"/>
              </a:rPr>
              <a:t>static</a:t>
            </a:r>
            <a:r>
              <a:rPr lang="de-DE" sz="10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de-DE" sz="1000" dirty="0" err="1">
                <a:solidFill>
                  <a:srgbClr val="7F0055"/>
                </a:solidFill>
                <a:latin typeface="Menlo" charset="0"/>
              </a:rPr>
              <a:t>void</a:t>
            </a:r>
            <a:r>
              <a:rPr lang="de-DE" sz="10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Menlo" charset="0"/>
              </a:rPr>
              <a:t>main</a:t>
            </a:r>
            <a:r>
              <a:rPr lang="de-DE" sz="1000" dirty="0">
                <a:solidFill>
                  <a:srgbClr val="000000"/>
                </a:solidFill>
                <a:latin typeface="Menlo" charset="0"/>
              </a:rPr>
              <a:t>(String[] </a:t>
            </a:r>
            <a:r>
              <a:rPr lang="de-DE" sz="1000" dirty="0" err="1">
                <a:solidFill>
                  <a:srgbClr val="6A3E3E"/>
                </a:solidFill>
                <a:latin typeface="Menlo" charset="0"/>
              </a:rPr>
              <a:t>args</a:t>
            </a:r>
            <a:r>
              <a:rPr lang="de-DE" sz="1000" dirty="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pPr marL="0" indent="0">
              <a:buNone/>
            </a:pPr>
            <a:r>
              <a:rPr lang="de-DE" sz="1000" dirty="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// </a:t>
            </a:r>
            <a:r>
              <a:rPr lang="de-DE" sz="1000" dirty="0" err="1">
                <a:solidFill>
                  <a:srgbClr val="8E8B91"/>
                </a:solidFill>
                <a:latin typeface="Menlo" charset="0"/>
              </a:rPr>
              <a:t>text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 dirty="0" err="1">
                <a:solidFill>
                  <a:srgbClr val="8E8B91"/>
                </a:solidFill>
                <a:latin typeface="Menlo" charset="0"/>
              </a:rPr>
              <a:t>and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 dirty="0" err="1">
                <a:solidFill>
                  <a:srgbClr val="8E8B91"/>
                </a:solidFill>
                <a:latin typeface="Menlo" charset="0"/>
              </a:rPr>
              <a:t>number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 dirty="0" err="1">
                <a:solidFill>
                  <a:srgbClr val="8E8B91"/>
                </a:solidFill>
                <a:latin typeface="Menlo" charset="0"/>
              </a:rPr>
              <a:t>are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 dirty="0" err="1">
                <a:solidFill>
                  <a:srgbClr val="8E8B91"/>
                </a:solidFill>
                <a:latin typeface="Menlo" charset="0"/>
              </a:rPr>
              <a:t>both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 dirty="0" err="1">
                <a:solidFill>
                  <a:srgbClr val="8E8B91"/>
                </a:solidFill>
                <a:latin typeface="Menlo" charset="0"/>
              </a:rPr>
              <a:t>accessible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:</a:t>
            </a:r>
          </a:p>
          <a:p>
            <a:pPr marL="0" indent="0">
              <a:buNone/>
            </a:pPr>
            <a:r>
              <a:rPr lang="de-DE" sz="1000" dirty="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de-DE" sz="1000" dirty="0" err="1">
                <a:solidFill>
                  <a:srgbClr val="000000"/>
                </a:solidFill>
                <a:latin typeface="Menlo" charset="0"/>
              </a:rPr>
              <a:t>System.</a:t>
            </a:r>
            <a:r>
              <a:rPr lang="de-DE" sz="1000" i="1" dirty="0" err="1">
                <a:solidFill>
                  <a:srgbClr val="0000C0"/>
                </a:solidFill>
                <a:latin typeface="Menlo" charset="0"/>
              </a:rPr>
              <a:t>out</a:t>
            </a:r>
            <a:r>
              <a:rPr lang="de-DE" sz="1000" i="1" dirty="0" err="1">
                <a:solidFill>
                  <a:srgbClr val="000000"/>
                </a:solidFill>
                <a:latin typeface="Menlo" charset="0"/>
              </a:rPr>
              <a:t>.println</a:t>
            </a:r>
            <a:r>
              <a:rPr lang="de-DE" sz="1000" i="1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de-DE" sz="1000" i="1" dirty="0" err="1">
                <a:solidFill>
                  <a:srgbClr val="0000C0"/>
                </a:solidFill>
                <a:latin typeface="Menlo" charset="0"/>
              </a:rPr>
              <a:t>text</a:t>
            </a:r>
            <a:r>
              <a:rPr lang="de-DE" sz="1000" i="1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en-US" sz="1000" i="1" dirty="0">
                <a:solidFill>
                  <a:srgbClr val="0000C0"/>
                </a:solidFill>
                <a:latin typeface="Menlo" charset="0"/>
              </a:rPr>
              <a:t>number</a:t>
            </a:r>
            <a:r>
              <a:rPr lang="en-US" sz="1000" i="1" dirty="0">
                <a:solidFill>
                  <a:srgbClr val="000000"/>
                </a:solidFill>
                <a:latin typeface="Menlo" charset="0"/>
              </a:rPr>
              <a:t>++;</a:t>
            </a:r>
          </a:p>
          <a:p>
            <a:pPr marL="0" indent="0">
              <a:buNone/>
            </a:pPr>
            <a:r>
              <a:rPr lang="de-DE" sz="1000" dirty="0">
                <a:solidFill>
                  <a:srgbClr val="000000"/>
                </a:solidFill>
                <a:latin typeface="Menlo" charset="0"/>
              </a:rPr>
              <a:t>        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en-US" sz="1000" dirty="0">
                <a:solidFill>
                  <a:srgbClr val="7F0055"/>
                </a:solidFill>
                <a:latin typeface="Menlo" charset="0"/>
              </a:rPr>
              <a:t>for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000" dirty="0">
                <a:solidFill>
                  <a:srgbClr val="7F0055"/>
                </a:solidFill>
                <a:latin typeface="Menlo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000" dirty="0" err="1">
                <a:solidFill>
                  <a:srgbClr val="6A3E3E"/>
                </a:solidFill>
                <a:latin typeface="Menlo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= 0; </a:t>
            </a:r>
            <a:r>
              <a:rPr lang="en-US" sz="1000" dirty="0" err="1">
                <a:solidFill>
                  <a:srgbClr val="6A3E3E"/>
                </a:solidFill>
                <a:latin typeface="Menlo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&lt; </a:t>
            </a:r>
            <a:r>
              <a:rPr lang="en-US" sz="1000" i="1" dirty="0" err="1">
                <a:solidFill>
                  <a:srgbClr val="0000C0"/>
                </a:solidFill>
                <a:latin typeface="Menlo" charset="0"/>
              </a:rPr>
              <a:t>text</a:t>
            </a:r>
            <a:r>
              <a:rPr lang="en-US" sz="1000" i="1" dirty="0" err="1">
                <a:solidFill>
                  <a:srgbClr val="000000"/>
                </a:solidFill>
                <a:latin typeface="Menlo" charset="0"/>
              </a:rPr>
              <a:t>.length</a:t>
            </a:r>
            <a:r>
              <a:rPr lang="en-US" sz="1000" i="1" dirty="0">
                <a:solidFill>
                  <a:srgbClr val="000000"/>
                </a:solidFill>
                <a:latin typeface="Menlo" charset="0"/>
              </a:rPr>
              <a:t>(); </a:t>
            </a:r>
            <a:r>
              <a:rPr lang="en-US" sz="1000" i="1" dirty="0" err="1">
                <a:solidFill>
                  <a:srgbClr val="6A3E3E"/>
                </a:solidFill>
                <a:latin typeface="Menlo" charset="0"/>
              </a:rPr>
              <a:t>i</a:t>
            </a:r>
            <a:r>
              <a:rPr lang="en-US" sz="1000" i="1" dirty="0">
                <a:solidFill>
                  <a:srgbClr val="000000"/>
                </a:solidFill>
                <a:latin typeface="Menlo" charset="0"/>
              </a:rPr>
              <a:t>++)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           </a:t>
            </a:r>
            <a:r>
              <a:rPr lang="en-US" sz="1000" dirty="0" err="1">
                <a:solidFill>
                  <a:srgbClr val="000000"/>
                </a:solidFill>
                <a:latin typeface="Menlo" charset="0"/>
              </a:rPr>
              <a:t>System.</a:t>
            </a:r>
            <a:r>
              <a:rPr lang="en-US" sz="1000" i="1" dirty="0" err="1">
                <a:solidFill>
                  <a:srgbClr val="0000C0"/>
                </a:solidFill>
                <a:latin typeface="Menlo" charset="0"/>
              </a:rPr>
              <a:t>out</a:t>
            </a:r>
            <a:r>
              <a:rPr lang="en-US" sz="1000" i="1" dirty="0" err="1">
                <a:solidFill>
                  <a:srgbClr val="000000"/>
                </a:solidFill>
                <a:latin typeface="Menlo" charset="0"/>
              </a:rPr>
              <a:t>.println</a:t>
            </a:r>
            <a:r>
              <a:rPr lang="en-US" sz="1000" i="1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000" i="1" dirty="0" err="1">
                <a:solidFill>
                  <a:srgbClr val="0000C0"/>
                </a:solidFill>
                <a:latin typeface="Menlo" charset="0"/>
              </a:rPr>
              <a:t>text</a:t>
            </a:r>
            <a:r>
              <a:rPr lang="en-US" sz="1000" i="1" dirty="0" err="1">
                <a:solidFill>
                  <a:srgbClr val="000000"/>
                </a:solidFill>
                <a:latin typeface="Menlo" charset="0"/>
              </a:rPr>
              <a:t>.charAt</a:t>
            </a:r>
            <a:r>
              <a:rPr lang="en-US" sz="1000" i="1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000" i="1" dirty="0" err="1">
                <a:solidFill>
                  <a:srgbClr val="6A3E3E"/>
                </a:solidFill>
                <a:latin typeface="Menlo" charset="0"/>
              </a:rPr>
              <a:t>i</a:t>
            </a:r>
            <a:r>
              <a:rPr lang="en-US" sz="1000" i="1">
                <a:solidFill>
                  <a:srgbClr val="000000"/>
                </a:solidFill>
                <a:latin typeface="Menlo" charset="0"/>
              </a:rPr>
              <a:t>)); </a:t>
            </a:r>
          </a:p>
          <a:p>
            <a:pPr marL="0" indent="0">
              <a:buNone/>
            </a:pPr>
            <a:r>
              <a:rPr lang="en-US" sz="1000" i="1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000" i="1">
                <a:solidFill>
                  <a:srgbClr val="8E8B91"/>
                </a:solidFill>
                <a:latin typeface="Menlo" charset="0"/>
              </a:rPr>
              <a:t>// </a:t>
            </a:r>
            <a:r>
              <a:rPr lang="en-US" sz="1000" i="1" dirty="0" err="1">
                <a:solidFill>
                  <a:srgbClr val="8E8B91"/>
                </a:solidFill>
                <a:latin typeface="Menlo" charset="0"/>
              </a:rPr>
              <a:t>i</a:t>
            </a:r>
            <a:r>
              <a:rPr lang="en-US" sz="1000" i="1" dirty="0">
                <a:solidFill>
                  <a:srgbClr val="8E8B91"/>
                </a:solidFill>
                <a:latin typeface="Menlo" charset="0"/>
              </a:rPr>
              <a:t> is available inside the for-loop</a:t>
            </a:r>
          </a:p>
          <a:p>
            <a:pPr marL="0" indent="0">
              <a:buNone/>
            </a:pPr>
            <a:r>
              <a:rPr lang="de-DE" sz="1000" dirty="0">
                <a:solidFill>
                  <a:srgbClr val="000000"/>
                </a:solidFill>
                <a:latin typeface="Menlo" charset="0"/>
              </a:rPr>
              <a:t>        }</a:t>
            </a:r>
          </a:p>
          <a:p>
            <a:pPr marL="0" indent="0">
              <a:buNone/>
            </a:pPr>
            <a:r>
              <a:rPr lang="de-DE" sz="1000" dirty="0">
                <a:solidFill>
                  <a:srgbClr val="000000"/>
                </a:solidFill>
                <a:latin typeface="Menlo" charset="0"/>
              </a:rPr>
              <a:t>        i++; 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// &lt;-- </a:t>
            </a:r>
            <a:r>
              <a:rPr lang="de-DE" sz="1000" dirty="0" err="1">
                <a:solidFill>
                  <a:srgbClr val="8E8B91"/>
                </a:solidFill>
                <a:latin typeface="Menlo" charset="0"/>
              </a:rPr>
              <a:t>Compilation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 dirty="0" err="1">
                <a:solidFill>
                  <a:srgbClr val="8E8B91"/>
                </a:solidFill>
                <a:latin typeface="Menlo" charset="0"/>
              </a:rPr>
              <a:t>error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. </a:t>
            </a:r>
            <a:r>
              <a:rPr lang="de-DE" sz="1000" dirty="0" err="1">
                <a:solidFill>
                  <a:srgbClr val="8E8B91"/>
                </a:solidFill>
                <a:latin typeface="Menlo" charset="0"/>
              </a:rPr>
              <a:t>It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 dirty="0" err="1">
                <a:solidFill>
                  <a:srgbClr val="8E8B91"/>
                </a:solidFill>
                <a:latin typeface="Menlo" charset="0"/>
              </a:rPr>
              <a:t>is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 not </a:t>
            </a:r>
            <a:r>
              <a:rPr lang="de-DE" sz="1000" dirty="0" err="1">
                <a:solidFill>
                  <a:srgbClr val="8E8B91"/>
                </a:solidFill>
                <a:latin typeface="Menlo" charset="0"/>
              </a:rPr>
              <a:t>available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 dirty="0" err="1">
                <a:solidFill>
                  <a:srgbClr val="8E8B91"/>
                </a:solidFill>
                <a:latin typeface="Menlo" charset="0"/>
              </a:rPr>
              <a:t>here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. </a:t>
            </a:r>
            <a:r>
              <a:rPr lang="de-DE" sz="1000" dirty="0" err="1">
                <a:solidFill>
                  <a:srgbClr val="8E8B91"/>
                </a:solidFill>
                <a:latin typeface="Menlo" charset="0"/>
              </a:rPr>
              <a:t>It's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 outside </a:t>
            </a:r>
            <a:r>
              <a:rPr lang="de-DE" sz="1000" dirty="0" err="1">
                <a:solidFill>
                  <a:srgbClr val="8E8B91"/>
                </a:solidFill>
                <a:latin typeface="Menlo" charset="0"/>
              </a:rPr>
              <a:t>the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 dirty="0" err="1">
                <a:solidFill>
                  <a:srgbClr val="8E8B91"/>
                </a:solidFill>
                <a:latin typeface="Menlo" charset="0"/>
              </a:rPr>
              <a:t>scope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 dirty="0" err="1">
                <a:solidFill>
                  <a:srgbClr val="8E8B91"/>
                </a:solidFill>
                <a:latin typeface="Menlo" charset="0"/>
              </a:rPr>
              <a:t>of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 dirty="0" err="1">
                <a:solidFill>
                  <a:srgbClr val="8E8B91"/>
                </a:solidFill>
                <a:latin typeface="Menlo" charset="0"/>
              </a:rPr>
              <a:t>the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 dirty="0" err="1">
                <a:solidFill>
                  <a:srgbClr val="8E8B91"/>
                </a:solidFill>
                <a:latin typeface="Menlo" charset="0"/>
              </a:rPr>
              <a:t>for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-loop, </a:t>
            </a:r>
            <a:r>
              <a:rPr lang="de-DE" sz="1000" dirty="0" err="1">
                <a:solidFill>
                  <a:srgbClr val="8E8B91"/>
                </a:solidFill>
                <a:latin typeface="Menlo" charset="0"/>
              </a:rPr>
              <a:t>where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 dirty="0" err="1">
                <a:solidFill>
                  <a:srgbClr val="8E8B91"/>
                </a:solidFill>
                <a:latin typeface="Menlo" charset="0"/>
              </a:rPr>
              <a:t>it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>
                <a:solidFill>
                  <a:srgbClr val="8E8B91"/>
                </a:solidFill>
                <a:latin typeface="Menlo" charset="0"/>
              </a:rPr>
              <a:t>was defined</a:t>
            </a:r>
            <a:endParaRPr lang="de-DE" sz="1000" dirty="0">
              <a:solidFill>
                <a:srgbClr val="000000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de-DE" sz="1000" dirty="0">
                <a:solidFill>
                  <a:srgbClr val="000000"/>
                </a:solidFill>
                <a:latin typeface="Menlo" charset="0"/>
              </a:rPr>
              <a:t>    }</a:t>
            </a:r>
          </a:p>
          <a:p>
            <a:pPr marL="0" indent="0">
              <a:buNone/>
            </a:pPr>
            <a:r>
              <a:rPr lang="de-DE" sz="1000" dirty="0">
                <a:solidFill>
                  <a:srgbClr val="000000"/>
                </a:solidFill>
                <a:latin typeface="Menlo" charset="0"/>
              </a:rPr>
              <a:t>}</a:t>
            </a:r>
            <a:endParaRPr lang="en-US" sz="1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6019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rgbClr val="7F0055"/>
                </a:solidFill>
                <a:latin typeface="Menlo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Bar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en-US" sz="1000" dirty="0">
                <a:solidFill>
                  <a:srgbClr val="7F0055"/>
                </a:solidFill>
                <a:latin typeface="Menlo" charset="0"/>
              </a:rPr>
              <a:t>private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000" dirty="0">
                <a:solidFill>
                  <a:srgbClr val="7F0055"/>
                </a:solidFill>
                <a:latin typeface="Menlo" charset="0"/>
              </a:rPr>
              <a:t>static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String </a:t>
            </a:r>
            <a:r>
              <a:rPr lang="en-US" sz="1000" i="1" dirty="0">
                <a:solidFill>
                  <a:srgbClr val="0000C0"/>
                </a:solidFill>
                <a:latin typeface="Menlo" charset="0"/>
              </a:rPr>
              <a:t>text</a:t>
            </a:r>
            <a:r>
              <a:rPr lang="en-US" sz="1000" i="1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en-US" sz="1000" dirty="0">
                <a:solidFill>
                  <a:srgbClr val="7F0055"/>
                </a:solidFill>
                <a:latin typeface="Menlo" charset="0"/>
              </a:rPr>
              <a:t>private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000" dirty="0">
                <a:solidFill>
                  <a:srgbClr val="7F0055"/>
                </a:solidFill>
                <a:latin typeface="Menlo" charset="0"/>
              </a:rPr>
              <a:t>static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000" dirty="0">
                <a:solidFill>
                  <a:srgbClr val="7F0055"/>
                </a:solidFill>
                <a:latin typeface="Menlo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000" i="1" dirty="0">
                <a:solidFill>
                  <a:srgbClr val="0000C0"/>
                </a:solidFill>
                <a:latin typeface="Menlo" charset="0"/>
              </a:rPr>
              <a:t>number</a:t>
            </a:r>
            <a:r>
              <a:rPr lang="en-US" sz="1000" i="1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marL="0" indent="0">
              <a:buNone/>
            </a:pPr>
            <a:r>
              <a:rPr lang="de-DE" sz="1000" dirty="0">
                <a:solidFill>
                  <a:srgbClr val="000000"/>
                </a:solidFill>
                <a:latin typeface="Menlo" charset="0"/>
              </a:rPr>
              <a:t>    </a:t>
            </a:r>
          </a:p>
          <a:p>
            <a:pPr marL="0" indent="0">
              <a:buNone/>
            </a:pPr>
            <a:r>
              <a:rPr lang="de-DE" sz="1000" dirty="0">
                <a:solidFill>
                  <a:srgbClr val="000000"/>
                </a:solidFill>
                <a:latin typeface="Menlo" charset="0"/>
              </a:rPr>
              <a:t>    Bar() {</a:t>
            </a:r>
          </a:p>
          <a:p>
            <a:pPr marL="0" indent="0">
              <a:buNone/>
            </a:pPr>
            <a:r>
              <a:rPr lang="de-DE" sz="1000" dirty="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de-DE" sz="1000" dirty="0" err="1">
                <a:solidFill>
                  <a:srgbClr val="7F0055"/>
                </a:solidFill>
                <a:latin typeface="Menlo" charset="0"/>
              </a:rPr>
              <a:t>this</a:t>
            </a:r>
            <a:r>
              <a:rPr lang="de-DE" sz="10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de-DE" sz="1000" i="1" dirty="0" err="1">
                <a:solidFill>
                  <a:srgbClr val="0000C0"/>
                </a:solidFill>
                <a:latin typeface="Menlo" charset="0"/>
              </a:rPr>
              <a:t>text</a:t>
            </a:r>
            <a:r>
              <a:rPr lang="de-DE" sz="1000" i="1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de-DE" sz="1000" i="1" dirty="0" err="1">
                <a:solidFill>
                  <a:srgbClr val="000000"/>
                </a:solidFill>
                <a:latin typeface="Menlo" charset="0"/>
              </a:rPr>
              <a:t>Foo.</a:t>
            </a:r>
            <a:r>
              <a:rPr lang="de-DE" sz="1000" i="1" dirty="0" err="1">
                <a:solidFill>
                  <a:srgbClr val="0000C0"/>
                </a:solidFill>
                <a:latin typeface="Menlo" charset="0"/>
              </a:rPr>
              <a:t>text</a:t>
            </a:r>
            <a:r>
              <a:rPr lang="de-DE" sz="1000" i="1" dirty="0">
                <a:solidFill>
                  <a:srgbClr val="000000"/>
                </a:solidFill>
                <a:latin typeface="Menlo" charset="0"/>
              </a:rPr>
              <a:t>;  </a:t>
            </a:r>
            <a:r>
              <a:rPr lang="de-DE" sz="1000" i="1" dirty="0">
                <a:solidFill>
                  <a:srgbClr val="8E8B91"/>
                </a:solidFill>
                <a:latin typeface="Menlo" charset="0"/>
              </a:rPr>
              <a:t>// </a:t>
            </a:r>
            <a:r>
              <a:rPr lang="de-DE" sz="1000" i="1" dirty="0" err="1">
                <a:solidFill>
                  <a:srgbClr val="8E8B91"/>
                </a:solidFill>
                <a:latin typeface="Menlo" charset="0"/>
              </a:rPr>
              <a:t>Foo.text's</a:t>
            </a:r>
            <a:r>
              <a:rPr lang="de-DE" sz="1000" i="1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 i="1" dirty="0" err="1">
                <a:solidFill>
                  <a:srgbClr val="8E8B91"/>
                </a:solidFill>
                <a:latin typeface="Menlo" charset="0"/>
              </a:rPr>
              <a:t>scope</a:t>
            </a:r>
            <a:r>
              <a:rPr lang="de-DE" sz="1000" i="1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 i="1" dirty="0" err="1">
                <a:solidFill>
                  <a:srgbClr val="8E8B91"/>
                </a:solidFill>
                <a:latin typeface="Menlo" charset="0"/>
              </a:rPr>
              <a:t>is</a:t>
            </a:r>
            <a:r>
              <a:rPr lang="de-DE" sz="1000" i="1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 i="1" dirty="0" err="1">
                <a:solidFill>
                  <a:srgbClr val="8E8B91"/>
                </a:solidFill>
                <a:latin typeface="Menlo" charset="0"/>
              </a:rPr>
              <a:t>public</a:t>
            </a:r>
            <a:r>
              <a:rPr lang="de-DE" sz="1000" i="1" dirty="0">
                <a:solidFill>
                  <a:srgbClr val="8E8B91"/>
                </a:solidFill>
                <a:latin typeface="Menlo" charset="0"/>
              </a:rPr>
              <a:t>, i.e. </a:t>
            </a:r>
            <a:r>
              <a:rPr lang="de-DE" sz="1000" i="1" dirty="0" err="1">
                <a:solidFill>
                  <a:srgbClr val="8E8B91"/>
                </a:solidFill>
                <a:latin typeface="Menlo" charset="0"/>
              </a:rPr>
              <a:t>can</a:t>
            </a:r>
            <a:r>
              <a:rPr lang="de-DE" sz="1000" i="1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 i="1" dirty="0" err="1">
                <a:solidFill>
                  <a:srgbClr val="8E8B91"/>
                </a:solidFill>
                <a:latin typeface="Menlo" charset="0"/>
              </a:rPr>
              <a:t>be</a:t>
            </a:r>
            <a:r>
              <a:rPr lang="de-DE" sz="1000" i="1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 i="1" dirty="0" err="1">
                <a:solidFill>
                  <a:srgbClr val="8E8B91"/>
                </a:solidFill>
                <a:latin typeface="Menlo" charset="0"/>
              </a:rPr>
              <a:t>accessed</a:t>
            </a:r>
            <a:r>
              <a:rPr lang="de-DE" sz="1000" i="1" dirty="0">
                <a:solidFill>
                  <a:srgbClr val="8E8B91"/>
                </a:solidFill>
                <a:latin typeface="Menlo" charset="0"/>
              </a:rPr>
              <a:t> outside </a:t>
            </a:r>
            <a:r>
              <a:rPr lang="de-DE" sz="1000" i="1" dirty="0" err="1">
                <a:solidFill>
                  <a:srgbClr val="8E8B91"/>
                </a:solidFill>
                <a:latin typeface="Menlo" charset="0"/>
              </a:rPr>
              <a:t>of</a:t>
            </a:r>
            <a:r>
              <a:rPr lang="de-DE" sz="1000" i="1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 i="1" dirty="0" err="1">
                <a:solidFill>
                  <a:srgbClr val="8E8B91"/>
                </a:solidFill>
                <a:latin typeface="Menlo" charset="0"/>
              </a:rPr>
              <a:t>the</a:t>
            </a:r>
            <a:r>
              <a:rPr lang="de-DE" sz="1000" i="1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 i="1" dirty="0" err="1">
                <a:solidFill>
                  <a:srgbClr val="8E8B91"/>
                </a:solidFill>
                <a:latin typeface="Menlo" charset="0"/>
              </a:rPr>
              <a:t>class</a:t>
            </a:r>
            <a:endParaRPr lang="de-DE" sz="1000" i="1" dirty="0">
              <a:solidFill>
                <a:srgbClr val="8E8B91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de-DE" sz="1000" dirty="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de-DE" sz="1000" dirty="0" err="1">
                <a:solidFill>
                  <a:srgbClr val="7F0055"/>
                </a:solidFill>
                <a:latin typeface="Menlo" charset="0"/>
              </a:rPr>
              <a:t>this</a:t>
            </a:r>
            <a:r>
              <a:rPr lang="de-DE" sz="1000" dirty="0" err="1">
                <a:solidFill>
                  <a:srgbClr val="000000"/>
                </a:solidFill>
                <a:latin typeface="Menlo" charset="0"/>
              </a:rPr>
              <a:t>.number</a:t>
            </a:r>
            <a:r>
              <a:rPr lang="de-DE" sz="10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de-DE" sz="1000" dirty="0" err="1">
                <a:solidFill>
                  <a:srgbClr val="000000"/>
                </a:solidFill>
                <a:latin typeface="Menlo" charset="0"/>
              </a:rPr>
              <a:t>Foo.</a:t>
            </a:r>
            <a:r>
              <a:rPr lang="de-DE" sz="1000" i="1" dirty="0" err="1">
                <a:solidFill>
                  <a:srgbClr val="0000C0"/>
                </a:solidFill>
                <a:latin typeface="Menlo" charset="0"/>
              </a:rPr>
              <a:t>number</a:t>
            </a:r>
            <a:r>
              <a:rPr lang="de-DE" sz="1000" i="1" dirty="0">
                <a:solidFill>
                  <a:srgbClr val="000000"/>
                </a:solidFill>
                <a:latin typeface="Menlo" charset="0"/>
              </a:rPr>
              <a:t>; </a:t>
            </a:r>
            <a:r>
              <a:rPr lang="de-DE" sz="1000" i="1" dirty="0">
                <a:solidFill>
                  <a:srgbClr val="8E8B91"/>
                </a:solidFill>
                <a:latin typeface="Menlo" charset="0"/>
              </a:rPr>
              <a:t>// &lt;-- </a:t>
            </a:r>
            <a:r>
              <a:rPr lang="de-DE" sz="1000" i="1" dirty="0" err="1">
                <a:solidFill>
                  <a:srgbClr val="8E8B91"/>
                </a:solidFill>
                <a:latin typeface="Menlo" charset="0"/>
              </a:rPr>
              <a:t>Compilation</a:t>
            </a:r>
            <a:r>
              <a:rPr lang="de-DE" sz="1000" i="1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 i="1" dirty="0" err="1">
                <a:solidFill>
                  <a:srgbClr val="8E8B91"/>
                </a:solidFill>
                <a:latin typeface="Menlo" charset="0"/>
              </a:rPr>
              <a:t>error</a:t>
            </a:r>
            <a:r>
              <a:rPr lang="de-DE" sz="1000" i="1" dirty="0">
                <a:solidFill>
                  <a:srgbClr val="8E8B91"/>
                </a:solidFill>
                <a:latin typeface="Menlo" charset="0"/>
              </a:rPr>
              <a:t>. </a:t>
            </a:r>
            <a:r>
              <a:rPr lang="de-DE" sz="1000" i="1" dirty="0" err="1">
                <a:solidFill>
                  <a:srgbClr val="8E8B91"/>
                </a:solidFill>
                <a:latin typeface="Menlo" charset="0"/>
              </a:rPr>
              <a:t>Foo.number's</a:t>
            </a:r>
            <a:r>
              <a:rPr lang="de-DE" sz="1000" i="1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 i="1" dirty="0" err="1">
                <a:solidFill>
                  <a:srgbClr val="8E8B91"/>
                </a:solidFill>
                <a:latin typeface="Menlo" charset="0"/>
              </a:rPr>
              <a:t>scope</a:t>
            </a:r>
            <a:r>
              <a:rPr lang="de-DE" sz="1000" i="1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 i="1" dirty="0" err="1">
                <a:solidFill>
                  <a:srgbClr val="8E8B91"/>
                </a:solidFill>
                <a:latin typeface="Menlo" charset="0"/>
              </a:rPr>
              <a:t>is</a:t>
            </a:r>
            <a:r>
              <a:rPr lang="de-DE" sz="1000" i="1" dirty="0">
                <a:solidFill>
                  <a:srgbClr val="8E8B91"/>
                </a:solidFill>
                <a:latin typeface="Menlo" charset="0"/>
              </a:rPr>
              <a:t> private, so </a:t>
            </a:r>
            <a:r>
              <a:rPr lang="de-DE" sz="1000" i="1" dirty="0" err="1">
                <a:solidFill>
                  <a:srgbClr val="8E8B91"/>
                </a:solidFill>
                <a:latin typeface="Menlo" charset="0"/>
              </a:rPr>
              <a:t>it</a:t>
            </a:r>
            <a:r>
              <a:rPr lang="de-DE" sz="1000" i="1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 i="1" dirty="0" err="1">
                <a:solidFill>
                  <a:srgbClr val="8E8B91"/>
                </a:solidFill>
                <a:latin typeface="Menlo" charset="0"/>
              </a:rPr>
              <a:t>can</a:t>
            </a:r>
            <a:r>
              <a:rPr lang="de-DE" sz="1000" i="1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 i="1" dirty="0" err="1">
                <a:solidFill>
                  <a:srgbClr val="8E8B91"/>
                </a:solidFill>
                <a:latin typeface="Menlo" charset="0"/>
              </a:rPr>
              <a:t>only</a:t>
            </a:r>
            <a:r>
              <a:rPr lang="de-DE" sz="1000" i="1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 i="1" dirty="0" err="1">
                <a:solidFill>
                  <a:srgbClr val="8E8B91"/>
                </a:solidFill>
                <a:latin typeface="Menlo" charset="0"/>
              </a:rPr>
              <a:t>be</a:t>
            </a:r>
            <a:r>
              <a:rPr lang="de-DE" sz="1000" i="1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 i="1" dirty="0" err="1">
                <a:solidFill>
                  <a:srgbClr val="8E8B91"/>
                </a:solidFill>
                <a:latin typeface="Menlo" charset="0"/>
              </a:rPr>
              <a:t>accessed</a:t>
            </a:r>
            <a:r>
              <a:rPr lang="de-DE" sz="1000" i="1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 i="1" dirty="0" err="1">
                <a:solidFill>
                  <a:srgbClr val="8E8B91"/>
                </a:solidFill>
                <a:latin typeface="Menlo" charset="0"/>
              </a:rPr>
              <a:t>inside</a:t>
            </a:r>
            <a:r>
              <a:rPr lang="de-DE" sz="1000" i="1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 i="1" dirty="0" err="1">
                <a:solidFill>
                  <a:srgbClr val="8E8B91"/>
                </a:solidFill>
                <a:latin typeface="Menlo" charset="0"/>
              </a:rPr>
              <a:t>of</a:t>
            </a:r>
            <a:r>
              <a:rPr lang="de-DE" sz="1000" i="1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 i="1" dirty="0" err="1">
                <a:solidFill>
                  <a:srgbClr val="8E8B91"/>
                </a:solidFill>
                <a:latin typeface="Menlo" charset="0"/>
              </a:rPr>
              <a:t>the</a:t>
            </a:r>
            <a:r>
              <a:rPr lang="de-DE" sz="1000" i="1" dirty="0">
                <a:solidFill>
                  <a:srgbClr val="8E8B91"/>
                </a:solidFill>
                <a:latin typeface="Menlo" charset="0"/>
              </a:rPr>
              <a:t> Foo </a:t>
            </a:r>
            <a:r>
              <a:rPr lang="de-DE" sz="1000" i="1" dirty="0" err="1">
                <a:solidFill>
                  <a:srgbClr val="8E8B91"/>
                </a:solidFill>
                <a:latin typeface="Menlo" charset="0"/>
              </a:rPr>
              <a:t>class</a:t>
            </a:r>
            <a:endParaRPr lang="de-DE" sz="1000" i="1" dirty="0">
              <a:solidFill>
                <a:srgbClr val="8E8B91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de-DE" sz="1000" dirty="0">
                <a:solidFill>
                  <a:srgbClr val="000000"/>
                </a:solidFill>
                <a:latin typeface="Menlo" charset="0"/>
              </a:rPr>
              <a:t>    }</a:t>
            </a:r>
          </a:p>
          <a:p>
            <a:pPr marL="0" indent="0">
              <a:buNone/>
            </a:pPr>
            <a:r>
              <a:rPr lang="de-DE" sz="1000" dirty="0">
                <a:solidFill>
                  <a:srgbClr val="000000"/>
                </a:solidFill>
                <a:latin typeface="Menlo" charset="0"/>
              </a:rPr>
              <a:t>}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3040380" y="12115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28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2221</TotalTime>
  <Words>3902</Words>
  <Application>Microsoft Macintosh PowerPoint</Application>
  <PresentationFormat>Widescreen</PresentationFormat>
  <Paragraphs>868</Paragraphs>
  <Slides>82</Slides>
  <Notes>82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8" baseType="lpstr">
      <vt:lpstr>Calibri</vt:lpstr>
      <vt:lpstr>Calibri Light</vt:lpstr>
      <vt:lpstr>Menlo</vt:lpstr>
      <vt:lpstr>Wingdings</vt:lpstr>
      <vt:lpstr>Arial</vt:lpstr>
      <vt:lpstr>Office-tema</vt:lpstr>
      <vt:lpstr>8th of march Lets work for an equal society.</vt:lpstr>
      <vt:lpstr>Functional Programming</vt:lpstr>
      <vt:lpstr>Introduction</vt:lpstr>
      <vt:lpstr>Introduction</vt:lpstr>
      <vt:lpstr>Introduction</vt:lpstr>
      <vt:lpstr>PowerPoint Presentation</vt:lpstr>
      <vt:lpstr>Closures</vt:lpstr>
      <vt:lpstr>Lexical scoping, Java</vt:lpstr>
      <vt:lpstr>Lexical scoping, Java</vt:lpstr>
      <vt:lpstr>Closures, Javascript</vt:lpstr>
      <vt:lpstr>Closures, Javascript</vt:lpstr>
      <vt:lpstr>Closures, Javascript</vt:lpstr>
      <vt:lpstr>Closures, Javascript</vt:lpstr>
      <vt:lpstr>Closures</vt:lpstr>
      <vt:lpstr>Closures</vt:lpstr>
      <vt:lpstr>Closures</vt:lpstr>
      <vt:lpstr>Closures</vt:lpstr>
      <vt:lpstr>Closures</vt:lpstr>
      <vt:lpstr>Closures</vt:lpstr>
      <vt:lpstr>Closures</vt:lpstr>
      <vt:lpstr>Closures</vt:lpstr>
      <vt:lpstr>Closures</vt:lpstr>
      <vt:lpstr>PowerPoint Presentation</vt:lpstr>
      <vt:lpstr>PowerPoint Presentation</vt:lpstr>
      <vt:lpstr>PowerPoint Presentation</vt:lpstr>
      <vt:lpstr>Closures</vt:lpstr>
      <vt:lpstr>Closures</vt:lpstr>
      <vt:lpstr>Closures</vt:lpstr>
      <vt:lpstr>Recursion &amp; States</vt:lpstr>
      <vt:lpstr>States</vt:lpstr>
      <vt:lpstr>States</vt:lpstr>
      <vt:lpstr>States</vt:lpstr>
      <vt:lpstr>States</vt:lpstr>
      <vt:lpstr>States</vt:lpstr>
      <vt:lpstr>States</vt:lpstr>
      <vt:lpstr>States</vt:lpstr>
      <vt:lpstr>States</vt:lpstr>
      <vt:lpstr>States</vt:lpstr>
      <vt:lpstr>States</vt:lpstr>
      <vt:lpstr>States</vt:lpstr>
      <vt:lpstr>States</vt:lpstr>
      <vt:lpstr>States</vt:lpstr>
      <vt:lpstr>States</vt:lpstr>
      <vt:lpstr>States</vt:lpstr>
      <vt:lpstr>States</vt:lpstr>
      <vt:lpstr>States</vt:lpstr>
      <vt:lpstr>States</vt:lpstr>
      <vt:lpstr>States</vt:lpstr>
      <vt:lpstr>States</vt:lpstr>
      <vt:lpstr>States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Fold</vt:lpstr>
      <vt:lpstr>Monads</vt:lpstr>
      <vt:lpstr>Monads</vt:lpstr>
      <vt:lpstr>Monads</vt:lpstr>
      <vt:lpstr>Maybe Monad - Java</vt:lpstr>
      <vt:lpstr>Maybe Monad</vt:lpstr>
      <vt:lpstr>Maybe Monad</vt:lpstr>
      <vt:lpstr>Maybe Monad</vt:lpstr>
      <vt:lpstr>Lazy or Strict Evaluation</vt:lpstr>
      <vt:lpstr>Lazy evaluation</vt:lpstr>
      <vt:lpstr>Lazy Evaluation</vt:lpstr>
      <vt:lpstr>Lazy evaulation in real world</vt:lpstr>
      <vt:lpstr>Reading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</dc:title>
  <dc:creator/>
  <cp:lastModifiedBy>Alexander Ludkiewicz</cp:lastModifiedBy>
  <cp:revision>32</cp:revision>
  <dcterms:created xsi:type="dcterms:W3CDTF">2012-08-10T12:10:31Z</dcterms:created>
  <dcterms:modified xsi:type="dcterms:W3CDTF">2016-03-08T09:00:55Z</dcterms:modified>
</cp:coreProperties>
</file>